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75"/>
  </p:notesMasterIdLst>
  <p:handoutMasterIdLst>
    <p:handoutMasterId r:id="rId76"/>
  </p:handoutMasterIdLst>
  <p:sldIdLst>
    <p:sldId id="261" r:id="rId2"/>
    <p:sldId id="262" r:id="rId3"/>
    <p:sldId id="263" r:id="rId4"/>
    <p:sldId id="264" r:id="rId5"/>
    <p:sldId id="265" r:id="rId6"/>
    <p:sldId id="362" r:id="rId7"/>
    <p:sldId id="266" r:id="rId8"/>
    <p:sldId id="359" r:id="rId9"/>
    <p:sldId id="363" r:id="rId10"/>
    <p:sldId id="360" r:id="rId11"/>
    <p:sldId id="331" r:id="rId12"/>
    <p:sldId id="269" r:id="rId13"/>
    <p:sldId id="270" r:id="rId14"/>
    <p:sldId id="332" r:id="rId15"/>
    <p:sldId id="273" r:id="rId16"/>
    <p:sldId id="334" r:id="rId17"/>
    <p:sldId id="276" r:id="rId18"/>
    <p:sldId id="277" r:id="rId19"/>
    <p:sldId id="333" r:id="rId20"/>
    <p:sldId id="267" r:id="rId21"/>
    <p:sldId id="335" r:id="rId22"/>
    <p:sldId id="279" r:id="rId23"/>
    <p:sldId id="336" r:id="rId24"/>
    <p:sldId id="281" r:id="rId25"/>
    <p:sldId id="337" r:id="rId26"/>
    <p:sldId id="283" r:id="rId27"/>
    <p:sldId id="286" r:id="rId28"/>
    <p:sldId id="364" r:id="rId29"/>
    <p:sldId id="340" r:id="rId30"/>
    <p:sldId id="289" r:id="rId31"/>
    <p:sldId id="290" r:id="rId32"/>
    <p:sldId id="291" r:id="rId33"/>
    <p:sldId id="341" r:id="rId34"/>
    <p:sldId id="293" r:id="rId35"/>
    <p:sldId id="361" r:id="rId36"/>
    <p:sldId id="294" r:id="rId37"/>
    <p:sldId id="302" r:id="rId38"/>
    <p:sldId id="371" r:id="rId39"/>
    <p:sldId id="372" r:id="rId40"/>
    <p:sldId id="308" r:id="rId41"/>
    <p:sldId id="309" r:id="rId42"/>
    <p:sldId id="305" r:id="rId43"/>
    <p:sldId id="306" r:id="rId44"/>
    <p:sldId id="307" r:id="rId45"/>
    <p:sldId id="373" r:id="rId46"/>
    <p:sldId id="374" r:id="rId47"/>
    <p:sldId id="375" r:id="rId48"/>
    <p:sldId id="350" r:id="rId49"/>
    <p:sldId id="368" r:id="rId50"/>
    <p:sldId id="370" r:id="rId51"/>
    <p:sldId id="303" r:id="rId52"/>
    <p:sldId id="348" r:id="rId53"/>
    <p:sldId id="304" r:id="rId54"/>
    <p:sldId id="310" r:id="rId55"/>
    <p:sldId id="345" r:id="rId56"/>
    <p:sldId id="346" r:id="rId57"/>
    <p:sldId id="314" r:id="rId58"/>
    <p:sldId id="315" r:id="rId59"/>
    <p:sldId id="376" r:id="rId60"/>
    <p:sldId id="347" r:id="rId61"/>
    <p:sldId id="366" r:id="rId62"/>
    <p:sldId id="365" r:id="rId63"/>
    <p:sldId id="377" r:id="rId64"/>
    <p:sldId id="378" r:id="rId65"/>
    <p:sldId id="316" r:id="rId66"/>
    <p:sldId id="317" r:id="rId67"/>
    <p:sldId id="318" r:id="rId68"/>
    <p:sldId id="319" r:id="rId69"/>
    <p:sldId id="354" r:id="rId70"/>
    <p:sldId id="367" r:id="rId71"/>
    <p:sldId id="351" r:id="rId72"/>
    <p:sldId id="352" r:id="rId73"/>
    <p:sldId id="353" r:id="rId7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37">
          <p15:clr>
            <a:srgbClr val="A4A3A4"/>
          </p15:clr>
        </p15:guide>
        <p15:guide id="2" pos="3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838"/>
  </p:normalViewPr>
  <p:slideViewPr>
    <p:cSldViewPr snapToGrid="0">
      <p:cViewPr varScale="1">
        <p:scale>
          <a:sx n="67" d="100"/>
          <a:sy n="67" d="100"/>
        </p:scale>
        <p:origin x="1476" y="60"/>
      </p:cViewPr>
      <p:guideLst>
        <p:guide orient="horz" pos="937"/>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F74B6B2A-4325-48FF-9BFC-9A9C146615A5}"/>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Arial" panose="020B0604020202020204" pitchFamily="34" charset="0"/>
              </a:defRPr>
            </a:lvl1pPr>
          </a:lstStyle>
          <a:p>
            <a:pPr>
              <a:defRPr/>
            </a:pPr>
            <a:endParaRPr lang="zh-CN" altLang="zh-CN"/>
          </a:p>
        </p:txBody>
      </p:sp>
      <p:sp>
        <p:nvSpPr>
          <p:cNvPr id="272387" name="Rectangle 3">
            <a:extLst>
              <a:ext uri="{FF2B5EF4-FFF2-40B4-BE49-F238E27FC236}">
                <a16:creationId xmlns:a16="http://schemas.microsoft.com/office/drawing/2014/main" id="{EB953BA6-FDF5-47CD-9D6D-20C9E90A7E2E}"/>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endParaRPr lang="zh-CN" altLang="zh-CN"/>
          </a:p>
        </p:txBody>
      </p:sp>
      <p:sp>
        <p:nvSpPr>
          <p:cNvPr id="272388" name="Rectangle 4">
            <a:extLst>
              <a:ext uri="{FF2B5EF4-FFF2-40B4-BE49-F238E27FC236}">
                <a16:creationId xmlns:a16="http://schemas.microsoft.com/office/drawing/2014/main" id="{B05C3D43-2FE8-4996-A56C-1D1762265676}"/>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Arial" panose="020B0604020202020204" pitchFamily="34" charset="0"/>
              </a:defRPr>
            </a:lvl1pPr>
          </a:lstStyle>
          <a:p>
            <a:pPr>
              <a:defRPr/>
            </a:pPr>
            <a:endParaRPr lang="zh-CN" altLang="zh-CN"/>
          </a:p>
        </p:txBody>
      </p:sp>
      <p:sp>
        <p:nvSpPr>
          <p:cNvPr id="272389" name="Rectangle 5">
            <a:extLst>
              <a:ext uri="{FF2B5EF4-FFF2-40B4-BE49-F238E27FC236}">
                <a16:creationId xmlns:a16="http://schemas.microsoft.com/office/drawing/2014/main" id="{E8C53A98-E390-479A-82D5-A12D468AB2F1}"/>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5C05164D-DA2B-4A18-8221-CBCF5B81FE0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D285E74-4F00-4F6A-B2DE-42D7BA448245}"/>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smtClean="0">
                <a:latin typeface="Arial" panose="020B0604020202020204" pitchFamily="34" charset="0"/>
              </a:defRPr>
            </a:lvl1pPr>
          </a:lstStyle>
          <a:p>
            <a:pPr>
              <a:defRPr/>
            </a:pPr>
            <a:endParaRPr lang="zh-CN" altLang="zh-CN"/>
          </a:p>
        </p:txBody>
      </p:sp>
      <p:sp>
        <p:nvSpPr>
          <p:cNvPr id="10243" name="Rectangle 3">
            <a:extLst>
              <a:ext uri="{FF2B5EF4-FFF2-40B4-BE49-F238E27FC236}">
                <a16:creationId xmlns:a16="http://schemas.microsoft.com/office/drawing/2014/main" id="{5814A692-00DC-466F-B0AF-0D1261961422}"/>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endParaRPr lang="zh-CN" altLang="zh-CN"/>
          </a:p>
        </p:txBody>
      </p:sp>
      <p:sp>
        <p:nvSpPr>
          <p:cNvPr id="3076" name="Rectangle 4">
            <a:extLst>
              <a:ext uri="{FF2B5EF4-FFF2-40B4-BE49-F238E27FC236}">
                <a16:creationId xmlns:a16="http://schemas.microsoft.com/office/drawing/2014/main" id="{D3A29870-58AB-4C40-AFAD-D6876242401E}"/>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306D9542-BB80-447B-B391-A3C7BA3651ED}"/>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63B20382-2930-4D07-86A3-F0D54FF74F0F}"/>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smtClean="0">
                <a:latin typeface="Arial" panose="020B0604020202020204" pitchFamily="34" charset="0"/>
              </a:defRPr>
            </a:lvl1pPr>
          </a:lstStyle>
          <a:p>
            <a:pPr>
              <a:defRPr/>
            </a:pPr>
            <a:endParaRPr lang="zh-CN" altLang="zh-CN"/>
          </a:p>
        </p:txBody>
      </p:sp>
      <p:sp>
        <p:nvSpPr>
          <p:cNvPr id="10247" name="Rectangle 7">
            <a:extLst>
              <a:ext uri="{FF2B5EF4-FFF2-40B4-BE49-F238E27FC236}">
                <a16:creationId xmlns:a16="http://schemas.microsoft.com/office/drawing/2014/main" id="{B61BCB38-250E-4A3B-9DEF-4B936C59C912}"/>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atin typeface="Arial" panose="020B0604020202020204" pitchFamily="34" charset="0"/>
              </a:defRPr>
            </a:lvl1pPr>
          </a:lstStyle>
          <a:p>
            <a:pPr>
              <a:defRPr/>
            </a:pPr>
            <a:fld id="{B12A38DB-6849-4C4E-90E0-3151CAC8CB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A608ACD-7B95-434E-A3EB-4DB33FA24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panose="02020603050405020304" pitchFamily="18" charset="0"/>
                <a:ea typeface="MS PGothic" panose="020B0600070205080204" pitchFamily="34" charset="-128"/>
              </a:defRPr>
            </a:lvl1pPr>
            <a:lvl2pPr marL="742950" indent="-285750" defTabSz="966788">
              <a:defRPr sz="2400">
                <a:solidFill>
                  <a:schemeClr val="tx1"/>
                </a:solidFill>
                <a:latin typeface="Times" panose="02020603050405020304" pitchFamily="18" charset="0"/>
                <a:ea typeface="MS PGothic" panose="020B0600070205080204" pitchFamily="34" charset="-128"/>
              </a:defRPr>
            </a:lvl2pPr>
            <a:lvl3pPr marL="1143000" indent="-228600" defTabSz="966788">
              <a:defRPr sz="2400">
                <a:solidFill>
                  <a:schemeClr val="tx1"/>
                </a:solidFill>
                <a:latin typeface="Times" panose="02020603050405020304" pitchFamily="18" charset="0"/>
                <a:ea typeface="MS PGothic" panose="020B0600070205080204" pitchFamily="34" charset="-128"/>
              </a:defRPr>
            </a:lvl3pPr>
            <a:lvl4pPr marL="1600200" indent="-228600" defTabSz="966788">
              <a:defRPr sz="2400">
                <a:solidFill>
                  <a:schemeClr val="tx1"/>
                </a:solidFill>
                <a:latin typeface="Times" panose="02020603050405020304" pitchFamily="18" charset="0"/>
                <a:ea typeface="MS PGothic" panose="020B0600070205080204" pitchFamily="34" charset="-128"/>
              </a:defRPr>
            </a:lvl4pPr>
            <a:lvl5pPr marL="2057400" indent="-228600" defTabSz="966788">
              <a:defRPr sz="2400">
                <a:solidFill>
                  <a:schemeClr val="tx1"/>
                </a:solidFill>
                <a:latin typeface="Times"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4028FF6-BEAE-464F-AF62-A9DF549DCFDC}" type="slidenum">
              <a:rPr lang="en-US" altLang="zh-CN" sz="1300">
                <a:latin typeface="Arial" panose="020B0604020202020204" pitchFamily="34" charset="0"/>
              </a:rPr>
              <a:pPr/>
              <a:t>25</a:t>
            </a:fld>
            <a:endParaRPr lang="en-US" altLang="zh-CN" sz="1300">
              <a:latin typeface="Arial" panose="020B0604020202020204" pitchFamily="34" charset="0"/>
            </a:endParaRPr>
          </a:p>
        </p:txBody>
      </p:sp>
      <p:sp>
        <p:nvSpPr>
          <p:cNvPr id="30723" name="Rectangle 2">
            <a:extLst>
              <a:ext uri="{FF2B5EF4-FFF2-40B4-BE49-F238E27FC236}">
                <a16:creationId xmlns:a16="http://schemas.microsoft.com/office/drawing/2014/main" id="{8CBF3CBE-9804-4D6C-AEAF-1C055E921007}"/>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DF202425-FA1C-41DB-934E-2C5E715D56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Suppose the price of cloth relative to the price of food is calculated as </a:t>
            </a:r>
            <a:r>
              <a:rPr lang="en-US" altLang="zh-CN" sz="1800">
                <a:latin typeface="Arial" panose="020B0604020202020204" pitchFamily="34" charset="0"/>
              </a:rPr>
              <a:t>(</a:t>
            </a:r>
            <a:r>
              <a:rPr lang="en-US" altLang="zh-CN" sz="1800" i="1">
                <a:latin typeface="Arial" panose="020B0604020202020204" pitchFamily="34" charset="0"/>
              </a:rPr>
              <a:t>P</a:t>
            </a:r>
            <a:r>
              <a:rPr lang="en-US" altLang="zh-CN" sz="1800" i="1" baseline="-25000">
                <a:latin typeface="Arial" panose="020B0604020202020204" pitchFamily="34" charset="0"/>
              </a:rPr>
              <a:t>C</a:t>
            </a:r>
            <a:r>
              <a:rPr lang="en-US" altLang="zh-CN" sz="1800" i="1">
                <a:latin typeface="Arial" panose="020B0604020202020204" pitchFamily="34" charset="0"/>
              </a:rPr>
              <a:t>/P</a:t>
            </a:r>
            <a:r>
              <a:rPr lang="en-US" altLang="zh-CN" sz="1800" i="1" baseline="-25000">
                <a:latin typeface="Arial" panose="020B0604020202020204" pitchFamily="34" charset="0"/>
              </a:rPr>
              <a:t>F</a:t>
            </a:r>
            <a:r>
              <a:rPr lang="en-US" altLang="zh-CN" sz="1800">
                <a:latin typeface="Arial" panose="020B0604020202020204" pitchFamily="34" charset="0"/>
              </a:rPr>
              <a:t>)</a:t>
            </a:r>
            <a:r>
              <a:rPr lang="en-US" altLang="zh-CN" sz="1800" baseline="-25000">
                <a:latin typeface="Arial" panose="020B0604020202020204" pitchFamily="34" charset="0"/>
              </a:rPr>
              <a:t>1</a:t>
            </a:r>
            <a:r>
              <a:rPr lang="en-US" altLang="zh-CN" sz="1800">
                <a:latin typeface="Arial" panose="020B0604020202020204" pitchFamily="34" charset="0"/>
              </a:rPr>
              <a:t>.  If we also know the direct relationship between relative output prices and relative factor prices given by the </a:t>
            </a:r>
            <a:r>
              <a:rPr lang="en-US" altLang="zh-CN" sz="1800" i="1">
                <a:latin typeface="Arial" panose="020B0604020202020204" pitchFamily="34" charset="0"/>
              </a:rPr>
              <a:t>SS</a:t>
            </a:r>
            <a:r>
              <a:rPr lang="en-US" altLang="zh-CN" sz="1800">
                <a:latin typeface="Arial" panose="020B0604020202020204" pitchFamily="34" charset="0"/>
              </a:rPr>
              <a:t> curve, then we can determine relative factor prices--the wage/rental ratio.  Once we determine the wage/rental ratio and determine the </a:t>
            </a:r>
            <a:r>
              <a:rPr lang="en-US" altLang="zh-CN" sz="1800" i="1">
                <a:latin typeface="Arial" panose="020B0604020202020204" pitchFamily="34" charset="0"/>
              </a:rPr>
              <a:t>CC</a:t>
            </a:r>
            <a:r>
              <a:rPr lang="en-US" altLang="zh-CN" sz="1800">
                <a:latin typeface="Arial" panose="020B0604020202020204" pitchFamily="34" charset="0"/>
              </a:rPr>
              <a:t> and </a:t>
            </a:r>
            <a:r>
              <a:rPr lang="en-US" altLang="zh-CN" sz="1800" i="1">
                <a:latin typeface="Arial" panose="020B0604020202020204" pitchFamily="34" charset="0"/>
              </a:rPr>
              <a:t>FF</a:t>
            </a:r>
            <a:r>
              <a:rPr lang="en-US" altLang="zh-CN" sz="1800">
                <a:latin typeface="Arial" panose="020B0604020202020204" pitchFamily="34" charset="0"/>
              </a:rPr>
              <a:t> curves, we can determine the capital to labor ratio in both the cloth and food industries.</a:t>
            </a:r>
            <a:endParaRPr lang="en-US" altLang="zh-CN" sz="1800" i="1" baseline="-25000">
              <a:latin typeface="Arial" panose="020B0604020202020204" pitchFamily="34" charset="0"/>
            </a:endParaRPr>
          </a:p>
          <a:p>
            <a:pPr eaLnBrk="1" hangingPunct="1"/>
            <a:r>
              <a:rPr lang="en-US" altLang="zh-CN">
                <a:latin typeface="Arial" panose="020B0604020202020204" pitchFamily="34" charset="0"/>
              </a:rPr>
              <a:t>In sum, given output prices, we can determine not only factor prices, but factor levels in the Heckscher-Ohlin model.</a:t>
            </a:r>
          </a:p>
          <a:p>
            <a:pPr eaLnBrk="1" hangingPunct="1"/>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5B949C8-27AE-472B-9B16-CAAF9429C29F}"/>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algn="r" eaLnBrk="0" fontAlgn="base" hangingPunct="0">
              <a:spcBef>
                <a:spcPct val="0"/>
              </a:spcBef>
              <a:spcAft>
                <a:spcPct val="0"/>
              </a:spcAft>
              <a:defRPr sz="2400">
                <a:solidFill>
                  <a:schemeClr val="tx1"/>
                </a:solidFill>
                <a:latin typeface="Times" charset="0"/>
                <a:ea typeface="ＭＳ Ｐゴシック" charset="-128"/>
              </a:defRPr>
            </a:lvl6pPr>
            <a:lvl7pPr marL="2971800" indent="-228600" algn="r" eaLnBrk="0" fontAlgn="base" hangingPunct="0">
              <a:spcBef>
                <a:spcPct val="0"/>
              </a:spcBef>
              <a:spcAft>
                <a:spcPct val="0"/>
              </a:spcAft>
              <a:defRPr sz="2400">
                <a:solidFill>
                  <a:schemeClr val="tx1"/>
                </a:solidFill>
                <a:latin typeface="Times" charset="0"/>
                <a:ea typeface="ＭＳ Ｐゴシック" charset="-128"/>
              </a:defRPr>
            </a:lvl7pPr>
            <a:lvl8pPr marL="3429000" indent="-228600" algn="r" eaLnBrk="0" fontAlgn="base" hangingPunct="0">
              <a:spcBef>
                <a:spcPct val="0"/>
              </a:spcBef>
              <a:spcAft>
                <a:spcPct val="0"/>
              </a:spcAft>
              <a:defRPr sz="2400">
                <a:solidFill>
                  <a:schemeClr val="tx1"/>
                </a:solidFill>
                <a:latin typeface="Times" charset="0"/>
                <a:ea typeface="ＭＳ Ｐゴシック" charset="-128"/>
              </a:defRPr>
            </a:lvl8pPr>
            <a:lvl9pPr marL="3886200" indent="-228600" algn="r" eaLnBrk="0" fontAlgn="base" hangingPunct="0">
              <a:spcBef>
                <a:spcPct val="0"/>
              </a:spcBef>
              <a:spcAft>
                <a:spcPct val="0"/>
              </a:spcAft>
              <a:defRPr sz="2400">
                <a:solidFill>
                  <a:schemeClr val="tx1"/>
                </a:solidFill>
                <a:latin typeface="Times" charset="0"/>
                <a:ea typeface="ＭＳ Ｐゴシック" charset="-128"/>
              </a:defRPr>
            </a:lvl9pPr>
          </a:lstStyle>
          <a:p>
            <a:pPr algn="r">
              <a:defRPr/>
            </a:pPr>
            <a:r>
              <a:rPr lang="en-US" altLang="zh-CN">
                <a:latin typeface="Adobe Jenson Italic" charset="0"/>
              </a:rPr>
              <a:t> </a:t>
            </a:r>
          </a:p>
        </p:txBody>
      </p:sp>
      <p:pic>
        <p:nvPicPr>
          <p:cNvPr id="3" name="Picture 3" descr="Pearson_Bound_White">
            <a:extLst>
              <a:ext uri="{FF2B5EF4-FFF2-40B4-BE49-F238E27FC236}">
                <a16:creationId xmlns:a16="http://schemas.microsoft.com/office/drawing/2014/main" id="{4FA33E1B-7C70-4D88-BF78-0D112CEA2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4E48B617-53AC-4564-A319-C0DB5F6B6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B5D31ADA-0259-4074-97DC-EC1F308BD1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68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43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7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313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5886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16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62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518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8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80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315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835712D-50CC-43B2-BDC5-807BDFD32F82}"/>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5342F2E7-3B41-4518-B89B-8F9C71647687}"/>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409B319C-287F-460A-9193-34FBE3C218BB}"/>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MS PGothic" panose="020B0600070205080204" pitchFamily="34" charset="-128"/>
              </a:defRPr>
            </a:lvl1pPr>
            <a:lvl2pPr marL="742950" indent="-285750" algn="r">
              <a:defRPr sz="2400">
                <a:solidFill>
                  <a:schemeClr val="tx1"/>
                </a:solidFill>
                <a:latin typeface="Times" panose="02020603050405020304" pitchFamily="18" charset="0"/>
                <a:ea typeface="MS PGothic" panose="020B0600070205080204" pitchFamily="34" charset="-128"/>
              </a:defRPr>
            </a:lvl2pPr>
            <a:lvl3pPr marL="1143000" indent="-228600" algn="r">
              <a:defRPr sz="2400">
                <a:solidFill>
                  <a:schemeClr val="tx1"/>
                </a:solidFill>
                <a:latin typeface="Times" panose="02020603050405020304" pitchFamily="18" charset="0"/>
                <a:ea typeface="MS PGothic" panose="020B0600070205080204" pitchFamily="34" charset="-128"/>
              </a:defRPr>
            </a:lvl3pPr>
            <a:lvl4pPr marL="1600200" indent="-228600" algn="r">
              <a:defRPr sz="2400">
                <a:solidFill>
                  <a:schemeClr val="tx1"/>
                </a:solidFill>
                <a:latin typeface="Times" panose="02020603050405020304" pitchFamily="18" charset="0"/>
                <a:ea typeface="MS PGothic" panose="020B0600070205080204" pitchFamily="34" charset="-128"/>
              </a:defRPr>
            </a:lvl4pPr>
            <a:lvl5pPr marL="2057400" indent="-228600" algn="r">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defRPr/>
            </a:pPr>
            <a:endParaRPr lang="zh-CN" altLang="zh-CN">
              <a:latin typeface="Adobe Jenson Italic" charset="0"/>
            </a:endParaRPr>
          </a:p>
        </p:txBody>
      </p:sp>
      <p:sp>
        <p:nvSpPr>
          <p:cNvPr id="1029" name="Rectangle 6">
            <a:extLst>
              <a:ext uri="{FF2B5EF4-FFF2-40B4-BE49-F238E27FC236}">
                <a16:creationId xmlns:a16="http://schemas.microsoft.com/office/drawing/2014/main" id="{8040A385-1F20-4701-9F72-25537D42BD9B}"/>
              </a:ext>
            </a:extLst>
          </p:cNvPr>
          <p:cNvSpPr>
            <a:spLocks noChangeArrowheads="1"/>
          </p:cNvSpPr>
          <p:nvPr/>
        </p:nvSpPr>
        <p:spPr bwMode="gray">
          <a:xfrm>
            <a:off x="392113" y="6553200"/>
            <a:ext cx="53990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r">
              <a:defRPr sz="2400">
                <a:solidFill>
                  <a:schemeClr val="tx1"/>
                </a:solidFill>
                <a:latin typeface="Times" panose="02020603050405020304" pitchFamily="18" charset="0"/>
                <a:ea typeface="MS PGothic" panose="020B0600070205080204" pitchFamily="34" charset="-128"/>
              </a:defRPr>
            </a:lvl1pPr>
            <a:lvl2pPr marL="742950" indent="-285750" algn="r">
              <a:defRPr sz="2400">
                <a:solidFill>
                  <a:schemeClr val="tx1"/>
                </a:solidFill>
                <a:latin typeface="Times" panose="02020603050405020304" pitchFamily="18" charset="0"/>
                <a:ea typeface="MS PGothic" panose="020B0600070205080204" pitchFamily="34" charset="-128"/>
              </a:defRPr>
            </a:lvl2pPr>
            <a:lvl3pPr marL="1143000" indent="-228600" algn="r">
              <a:defRPr sz="2400">
                <a:solidFill>
                  <a:schemeClr val="tx1"/>
                </a:solidFill>
                <a:latin typeface="Times" panose="02020603050405020304" pitchFamily="18" charset="0"/>
                <a:ea typeface="MS PGothic" panose="020B0600070205080204" pitchFamily="34" charset="-128"/>
              </a:defRPr>
            </a:lvl3pPr>
            <a:lvl4pPr marL="1600200" indent="-228600" algn="r">
              <a:defRPr sz="2400">
                <a:solidFill>
                  <a:schemeClr val="tx1"/>
                </a:solidFill>
                <a:latin typeface="Times" panose="02020603050405020304" pitchFamily="18" charset="0"/>
                <a:ea typeface="MS PGothic" panose="020B0600070205080204" pitchFamily="34" charset="-128"/>
              </a:defRPr>
            </a:lvl4pPr>
            <a:lvl5pPr marL="2057400" indent="-228600" algn="r">
              <a:defRPr sz="2400">
                <a:solidFill>
                  <a:schemeClr val="tx1"/>
                </a:solidFill>
                <a:latin typeface="Times" panose="02020603050405020304" pitchFamily="18" charset="0"/>
                <a:ea typeface="MS PGothic"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l">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D0A54858-45D0-42F2-B744-9AE44C711075}"/>
              </a:ext>
            </a:extLst>
          </p:cNvPr>
          <p:cNvSpPr>
            <a:spLocks noChangeArrowheads="1"/>
          </p:cNvSpPr>
          <p:nvPr/>
        </p:nvSpPr>
        <p:spPr bwMode="gray">
          <a:xfrm>
            <a:off x="8382000" y="6553200"/>
            <a:ext cx="36036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algn="r" eaLnBrk="0" fontAlgn="base" hangingPunct="0">
              <a:spcBef>
                <a:spcPct val="0"/>
              </a:spcBef>
              <a:spcAft>
                <a:spcPct val="0"/>
              </a:spcAft>
              <a:defRPr sz="2400">
                <a:solidFill>
                  <a:schemeClr val="tx1"/>
                </a:solidFill>
                <a:latin typeface="Times" charset="0"/>
                <a:ea typeface="ＭＳ Ｐゴシック" charset="-128"/>
              </a:defRPr>
            </a:lvl6pPr>
            <a:lvl7pPr marL="2971800" indent="-228600" algn="r" eaLnBrk="0" fontAlgn="base" hangingPunct="0">
              <a:spcBef>
                <a:spcPct val="0"/>
              </a:spcBef>
              <a:spcAft>
                <a:spcPct val="0"/>
              </a:spcAft>
              <a:defRPr sz="2400">
                <a:solidFill>
                  <a:schemeClr val="tx1"/>
                </a:solidFill>
                <a:latin typeface="Times" charset="0"/>
                <a:ea typeface="ＭＳ Ｐゴシック" charset="-128"/>
              </a:defRPr>
            </a:lvl7pPr>
            <a:lvl8pPr marL="3429000" indent="-228600" algn="r" eaLnBrk="0" fontAlgn="base" hangingPunct="0">
              <a:spcBef>
                <a:spcPct val="0"/>
              </a:spcBef>
              <a:spcAft>
                <a:spcPct val="0"/>
              </a:spcAft>
              <a:defRPr sz="2400">
                <a:solidFill>
                  <a:schemeClr val="tx1"/>
                </a:solidFill>
                <a:latin typeface="Times" charset="0"/>
                <a:ea typeface="ＭＳ Ｐゴシック" charset="-128"/>
              </a:defRPr>
            </a:lvl8pPr>
            <a:lvl9pPr marL="3886200" indent="-228600" algn="r" eaLnBrk="0" fontAlgn="base" hangingPunct="0">
              <a:spcBef>
                <a:spcPct val="0"/>
              </a:spcBef>
              <a:spcAft>
                <a:spcPct val="0"/>
              </a:spcAft>
              <a:defRPr sz="2400">
                <a:solidFill>
                  <a:schemeClr val="tx1"/>
                </a:solidFill>
                <a:latin typeface="Times" charset="0"/>
                <a:ea typeface="ＭＳ Ｐゴシック" charset="-128"/>
              </a:defRPr>
            </a:lvl9pPr>
          </a:lstStyle>
          <a:p>
            <a:pPr algn="r">
              <a:defRPr/>
            </a:pPr>
            <a:r>
              <a:rPr lang="en-GB" altLang="zh-CN" sz="900">
                <a:solidFill>
                  <a:schemeClr val="bg1"/>
                </a:solidFill>
                <a:latin typeface="Verdana" charset="0"/>
              </a:rPr>
              <a:t>5-</a:t>
            </a:r>
            <a:fld id="{2F21F68F-8CB6-4C4D-B8A4-49DC76F62AC4}" type="slidenum">
              <a:rPr lang="en-GB" altLang="zh-CN" sz="900" smtClean="0">
                <a:solidFill>
                  <a:schemeClr val="bg1"/>
                </a:solidFill>
                <a:latin typeface="Verdana" charset="0"/>
              </a:rPr>
              <a:pPr algn="r">
                <a:defRPr/>
              </a:pPr>
              <a:t>‹#›</a:t>
            </a:fld>
            <a:r>
              <a:rPr lang="en-GB" altLang="zh-CN" sz="900">
                <a:solidFill>
                  <a:schemeClr val="bg1"/>
                </a:solidFill>
                <a:latin typeface="Verdana" charset="0"/>
              </a:rPr>
              <a:t> </a:t>
            </a:r>
          </a:p>
        </p:txBody>
      </p:sp>
      <p:pic>
        <p:nvPicPr>
          <p:cNvPr id="1031" name="Picture 12" descr="cornerkrugman_10e_cover.jpg">
            <a:extLst>
              <a:ext uri="{FF2B5EF4-FFF2-40B4-BE49-F238E27FC236}">
                <a16:creationId xmlns:a16="http://schemas.microsoft.com/office/drawing/2014/main" id="{2DAE43CC-48AB-403B-ACA4-6F4890E26A16}"/>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9"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4FBBB3F0-7941-4D6B-9D75-77892D8092DB}"/>
              </a:ext>
            </a:extLst>
          </p:cNvPr>
          <p:cNvSpPr>
            <a:spLocks noGrp="1" noChangeArrowheads="1"/>
          </p:cNvSpPr>
          <p:nvPr>
            <p:ph type="ctrTitle" idx="4294967295"/>
          </p:nvPr>
        </p:nvSpPr>
        <p:spPr>
          <a:xfrm>
            <a:off x="4826000" y="420688"/>
            <a:ext cx="4318000" cy="1143000"/>
          </a:xfrm>
        </p:spPr>
        <p:txBody>
          <a:bodyPr/>
          <a:lstStyle/>
          <a:p>
            <a:pPr algn="ctr" eaLnBrk="1" hangingPunct="1"/>
            <a:r>
              <a:rPr lang="en-US" altLang="zh-CN" sz="2800">
                <a:ea typeface="ヒラギノ角ゴ Pro W3" pitchFamily="-84" charset="-128"/>
              </a:rPr>
              <a:t>Chapter 5</a:t>
            </a:r>
          </a:p>
        </p:txBody>
      </p:sp>
      <p:sp>
        <p:nvSpPr>
          <p:cNvPr id="5123" name="Rectangle 7">
            <a:extLst>
              <a:ext uri="{FF2B5EF4-FFF2-40B4-BE49-F238E27FC236}">
                <a16:creationId xmlns:a16="http://schemas.microsoft.com/office/drawing/2014/main" id="{3A6CC3F6-035A-4388-B9B5-F0641189BFEC}"/>
              </a:ext>
            </a:extLst>
          </p:cNvPr>
          <p:cNvSpPr>
            <a:spLocks noGrp="1" noChangeArrowheads="1"/>
          </p:cNvSpPr>
          <p:nvPr>
            <p:ph type="subTitle" idx="4294967295"/>
          </p:nvPr>
        </p:nvSpPr>
        <p:spPr>
          <a:xfrm>
            <a:off x="4826000" y="2028825"/>
            <a:ext cx="4318000" cy="1752600"/>
          </a:xfrm>
        </p:spPr>
        <p:txBody>
          <a:bodyPr/>
          <a:lstStyle/>
          <a:p>
            <a:pPr marL="0" indent="0" algn="ctr" eaLnBrk="1" hangingPunct="1">
              <a:buFontTx/>
              <a:buNone/>
            </a:pPr>
            <a:r>
              <a:rPr lang="en-US" altLang="zh-CN" b="1">
                <a:ea typeface="ヒラギノ角ゴ Pro W3" pitchFamily="-84" charset="-128"/>
              </a:rPr>
              <a:t>Resources and </a:t>
            </a:r>
            <a:br>
              <a:rPr lang="en-US" altLang="zh-CN" b="1">
                <a:ea typeface="ヒラギノ角ゴ Pro W3" pitchFamily="-84" charset="-128"/>
              </a:rPr>
            </a:br>
            <a:r>
              <a:rPr lang="en-US" altLang="zh-CN" b="1">
                <a:ea typeface="ヒラギノ角ゴ Pro W3" pitchFamily="-84" charset="-128"/>
              </a:rPr>
              <a:t>Trade: The Heckscher-Ohlin Model</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DDE68E9-87E1-456B-9F00-C73C82E90263}"/>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244739" name="Rectangle 3">
            <a:extLst>
              <a:ext uri="{FF2B5EF4-FFF2-40B4-BE49-F238E27FC236}">
                <a16:creationId xmlns:a16="http://schemas.microsoft.com/office/drawing/2014/main" id="{7F4B15C6-557A-4AA0-B41F-884EFE16E0BD}"/>
              </a:ext>
            </a:extLst>
          </p:cNvPr>
          <p:cNvSpPr>
            <a:spLocks noGrp="1" noChangeArrowheads="1"/>
          </p:cNvSpPr>
          <p:nvPr>
            <p:ph idx="1"/>
          </p:nvPr>
        </p:nvSpPr>
        <p:spPr/>
        <p:txBody>
          <a:bodyPr rIns="91440"/>
          <a:lstStyle/>
          <a:p>
            <a:pPr eaLnBrk="1" hangingPunct="1"/>
            <a:r>
              <a:rPr lang="en-US" altLang="zh-CN">
                <a:ea typeface="ヒラギノ角ゴ Pro W3" pitchFamily="-84" charset="-128"/>
              </a:rPr>
              <a:t>Max food production 1000 (point 1) fully uses capital, with excess labor.</a:t>
            </a:r>
          </a:p>
          <a:p>
            <a:pPr eaLnBrk="1" hangingPunct="1"/>
            <a:r>
              <a:rPr lang="en-US" altLang="zh-CN">
                <a:ea typeface="ヒラギノ角ゴ Pro W3" pitchFamily="-84" charset="-128"/>
              </a:rPr>
              <a:t>Max cloth 1000 (point 2) fully uses labor, with excess capital.</a:t>
            </a:r>
          </a:p>
          <a:p>
            <a:pPr eaLnBrk="1" hangingPunct="1"/>
            <a:r>
              <a:rPr lang="en-US" altLang="zh-CN">
                <a:ea typeface="ヒラギノ角ゴ Pro W3" pitchFamily="-84" charset="-128"/>
              </a:rPr>
              <a:t>Intersection of labor and capital constraints occurs at 500 calories of food and 750 yards of cloth (point 3).</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strips(downRight)">
                                      <p:cBhvr>
                                        <p:cTn id="17" dur="500"/>
                                        <p:tgtEl>
                                          <p:spTgt spid="244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257D13-844A-4C7A-8F44-82D87E3165F5}"/>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5-1:  The Production Possibility Frontier without Factor Substitution</a:t>
            </a:r>
          </a:p>
        </p:txBody>
      </p:sp>
      <p:pic>
        <p:nvPicPr>
          <p:cNvPr id="15363" name="Picture 1" descr="fig05_01.gif">
            <a:extLst>
              <a:ext uri="{FF2B5EF4-FFF2-40B4-BE49-F238E27FC236}">
                <a16:creationId xmlns:a16="http://schemas.microsoft.com/office/drawing/2014/main" id="{0F515E50-9194-4B95-B6D3-635940C316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40238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1A7EE94-90FF-4632-87AB-A4A197F1B5D4}"/>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84995" name="Rectangle 3">
            <a:extLst>
              <a:ext uri="{FF2B5EF4-FFF2-40B4-BE49-F238E27FC236}">
                <a16:creationId xmlns:a16="http://schemas.microsoft.com/office/drawing/2014/main" id="{B0F05BBD-005F-47E6-8C2B-3585F9B74AA0}"/>
              </a:ext>
            </a:extLst>
          </p:cNvPr>
          <p:cNvSpPr>
            <a:spLocks noGrp="1" noChangeArrowheads="1"/>
          </p:cNvSpPr>
          <p:nvPr>
            <p:ph idx="1"/>
          </p:nvPr>
        </p:nvSpPr>
        <p:spPr/>
        <p:txBody>
          <a:bodyPr rIns="91440"/>
          <a:lstStyle/>
          <a:p>
            <a:pPr eaLnBrk="1" hangingPunct="1">
              <a:lnSpc>
                <a:spcPct val="90000"/>
              </a:lnSpc>
              <a:spcBef>
                <a:spcPct val="50000"/>
              </a:spcBef>
            </a:pPr>
            <a:r>
              <a:rPr lang="en-US" altLang="zh-CN" sz="2400">
                <a:ea typeface="ヒラギノ角ゴ Pro W3" pitchFamily="-84" charset="-128"/>
              </a:rPr>
              <a:t>The opportunity cost of producing one more yard of cloth, in terms of food, is not constant: </a:t>
            </a:r>
          </a:p>
          <a:p>
            <a:pPr lvl="1" eaLnBrk="1" hangingPunct="1">
              <a:lnSpc>
                <a:spcPct val="90000"/>
              </a:lnSpc>
              <a:spcBef>
                <a:spcPct val="50000"/>
              </a:spcBef>
            </a:pPr>
            <a:r>
              <a:rPr lang="en-US" altLang="zh-CN" sz="2000" i="1">
                <a:ea typeface="ヒラギノ角ゴ Pro W3" pitchFamily="-84" charset="-128"/>
              </a:rPr>
              <a:t>low</a:t>
            </a:r>
            <a:r>
              <a:rPr lang="en-US" altLang="zh-CN" sz="2000">
                <a:ea typeface="ヒラギノ角ゴ Pro W3" pitchFamily="-84" charset="-128"/>
              </a:rPr>
              <a:t> (2/3 in example) when the economy produces a </a:t>
            </a:r>
            <a:r>
              <a:rPr lang="en-US" altLang="zh-CN" sz="2000" i="1">
                <a:ea typeface="ヒラギノ角ゴ Pro W3" pitchFamily="-84" charset="-128"/>
              </a:rPr>
              <a:t>low amount of cloth</a:t>
            </a:r>
            <a:r>
              <a:rPr lang="en-US" altLang="zh-CN" sz="2000">
                <a:ea typeface="ヒラギノ角ゴ Pro W3" pitchFamily="-84" charset="-128"/>
              </a:rPr>
              <a:t> and a high amount of food</a:t>
            </a:r>
          </a:p>
          <a:p>
            <a:pPr lvl="1" eaLnBrk="1" hangingPunct="1">
              <a:lnSpc>
                <a:spcPct val="90000"/>
              </a:lnSpc>
              <a:spcBef>
                <a:spcPct val="50000"/>
              </a:spcBef>
            </a:pPr>
            <a:r>
              <a:rPr lang="en-US" altLang="zh-CN" sz="2000" i="1">
                <a:ea typeface="ヒラギノ角ゴ Pro W3" pitchFamily="-84" charset="-128"/>
              </a:rPr>
              <a:t>high</a:t>
            </a:r>
            <a:r>
              <a:rPr lang="en-US" altLang="zh-CN" sz="2000">
                <a:ea typeface="ヒラギノ角ゴ Pro W3" pitchFamily="-84" charset="-128"/>
              </a:rPr>
              <a:t> (2 in example) when the economy produces a </a:t>
            </a:r>
            <a:r>
              <a:rPr lang="en-US" altLang="zh-CN" sz="2000" i="1">
                <a:ea typeface="ヒラギノ角ゴ Pro W3" pitchFamily="-84" charset="-128"/>
              </a:rPr>
              <a:t>high amount of cloth</a:t>
            </a:r>
            <a:r>
              <a:rPr lang="en-US" altLang="zh-CN" sz="2000">
                <a:ea typeface="ヒラギノ角ゴ Pro W3" pitchFamily="-84" charset="-128"/>
              </a:rPr>
              <a:t> and a low amount of food</a:t>
            </a:r>
          </a:p>
          <a:p>
            <a:pPr eaLnBrk="1" hangingPunct="1">
              <a:lnSpc>
                <a:spcPct val="90000"/>
              </a:lnSpc>
              <a:spcBef>
                <a:spcPct val="50000"/>
              </a:spcBef>
            </a:pPr>
            <a:r>
              <a:rPr lang="en-US" altLang="zh-CN" sz="2400">
                <a:ea typeface="ヒラギノ角ゴ Pro W3" pitchFamily="-84" charset="-128"/>
              </a:rPr>
              <a:t>Why? Because when the economy devotes more resources towards production of one good, the marginal productivity of those resources tends to be low so that the opportunity cost is high.</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strips(downRight)">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strips(downRight)">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strips(downRight)">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strips(downRight)">
                                      <p:cBhvr>
                                        <p:cTn id="22"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250EC3-B996-4CAB-A63C-A8745BB46CAB}"/>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86019" name="Rectangle 3">
            <a:extLst>
              <a:ext uri="{FF2B5EF4-FFF2-40B4-BE49-F238E27FC236}">
                <a16:creationId xmlns:a16="http://schemas.microsoft.com/office/drawing/2014/main" id="{2D26473A-AEA1-4347-8B6F-EB844675FD05}"/>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The above PPF equations do not allow substitution of capital for labor in production.</a:t>
            </a:r>
          </a:p>
          <a:p>
            <a:pPr lvl="1" eaLnBrk="1" hangingPunct="1"/>
            <a:r>
              <a:rPr lang="en-US" altLang="zh-CN" sz="2000">
                <a:ea typeface="ヒラギノ角ゴ Pro W3" pitchFamily="-84" charset="-128"/>
              </a:rPr>
              <a:t>Unit factor requirements are constant along each line segment of the PPF.</a:t>
            </a:r>
          </a:p>
          <a:p>
            <a:pPr eaLnBrk="1" hangingPunct="1">
              <a:spcBef>
                <a:spcPct val="50000"/>
              </a:spcBef>
            </a:pPr>
            <a:r>
              <a:rPr lang="en-US" altLang="zh-CN" sz="2400">
                <a:ea typeface="ヒラギノ角ゴ Pro W3" pitchFamily="-84" charset="-128"/>
              </a:rPr>
              <a:t>If producers can substitute one input for another in the production process, then the PPF is curved (bowed).</a:t>
            </a:r>
          </a:p>
          <a:p>
            <a:pPr lvl="1" eaLnBrk="1" hangingPunct="1"/>
            <a:r>
              <a:rPr lang="en-US" altLang="zh-CN" sz="2000">
                <a:ea typeface="ヒラギノ角ゴ Pro W3" pitchFamily="-84" charset="-128"/>
              </a:rPr>
              <a:t>Opportunity cost of cloth increases as producers make more cloth.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strips(downRight)">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strips(downRight)">
                                      <p:cBhvr>
                                        <p:cTn id="12" dur="500"/>
                                        <p:tgtEl>
                                          <p:spTgt spid="86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strips(downRight)">
                                      <p:cBhvr>
                                        <p:cTn id="17" dur="500"/>
                                        <p:tgtEl>
                                          <p:spTgt spid="86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strips(downRight)">
                                      <p:cBhvr>
                                        <p:cTn id="22" dur="5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3ABD110-3193-41F4-AC8D-162E0916C5BC}"/>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5-2:  The Production Possibility </a:t>
            </a:r>
            <a:br>
              <a:rPr lang="en-US" altLang="zh-CN" sz="2800">
                <a:ea typeface="ヒラギノ角ゴ Pro W3" pitchFamily="-84" charset="-128"/>
              </a:rPr>
            </a:br>
            <a:r>
              <a:rPr lang="en-US" altLang="zh-CN" sz="2800">
                <a:ea typeface="ヒラギノ角ゴ Pro W3" pitchFamily="-84" charset="-128"/>
              </a:rPr>
              <a:t>Frontier with Factor Substitution</a:t>
            </a:r>
          </a:p>
        </p:txBody>
      </p:sp>
      <p:pic>
        <p:nvPicPr>
          <p:cNvPr id="18435" name="Picture 2" descr="fig05_02.gif">
            <a:extLst>
              <a:ext uri="{FF2B5EF4-FFF2-40B4-BE49-F238E27FC236}">
                <a16:creationId xmlns:a16="http://schemas.microsoft.com/office/drawing/2014/main" id="{8DEAF778-AD42-4AFC-9200-20CE965D96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400175"/>
            <a:ext cx="67500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E8E8B65-95E7-445C-9339-BA47EB0F69A7}"/>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89091" name="Rectangle 3">
            <a:extLst>
              <a:ext uri="{FF2B5EF4-FFF2-40B4-BE49-F238E27FC236}">
                <a16:creationId xmlns:a16="http://schemas.microsoft.com/office/drawing/2014/main" id="{57C93554-AF75-401B-BE6E-522B92C03D7D}"/>
              </a:ext>
            </a:extLst>
          </p:cNvPr>
          <p:cNvSpPr>
            <a:spLocks noGrp="1" noChangeArrowheads="1"/>
          </p:cNvSpPr>
          <p:nvPr>
            <p:ph idx="1"/>
          </p:nvPr>
        </p:nvSpPr>
        <p:spPr/>
        <p:txBody>
          <a:bodyPr rIns="91440"/>
          <a:lstStyle/>
          <a:p>
            <a:pPr eaLnBrk="1" hangingPunct="1">
              <a:spcBef>
                <a:spcPct val="50000"/>
              </a:spcBef>
            </a:pPr>
            <a:r>
              <a:rPr lang="en-US" altLang="zh-CN">
                <a:ea typeface="ヒラギノ角ゴ Pro W3" pitchFamily="-84" charset="-128"/>
              </a:rPr>
              <a:t>What does the country produce?</a:t>
            </a:r>
          </a:p>
          <a:p>
            <a:pPr eaLnBrk="1" hangingPunct="1">
              <a:spcBef>
                <a:spcPct val="50000"/>
              </a:spcBef>
            </a:pPr>
            <a:r>
              <a:rPr lang="en-US" altLang="zh-CN">
                <a:ea typeface="ヒラギノ角ゴ Pro W3" pitchFamily="-84" charset="-128"/>
              </a:rPr>
              <a:t>The economy produces at the point that maximizes the value of production, </a:t>
            </a:r>
            <a:r>
              <a:rPr lang="en-US" altLang="zh-CN" i="1">
                <a:ea typeface="ヒラギノ角ゴ Pro W3" pitchFamily="-84" charset="-128"/>
              </a:rPr>
              <a:t>V.</a:t>
            </a:r>
            <a:endParaRPr lang="en-US" altLang="zh-CN">
              <a:ea typeface="ヒラギノ角ゴ Pro W3" pitchFamily="-84" charset="-128"/>
            </a:endParaRPr>
          </a:p>
          <a:p>
            <a:pPr eaLnBrk="1" hangingPunct="1"/>
            <a:r>
              <a:rPr lang="en-US" altLang="zh-CN">
                <a:ea typeface="ヒラギノ角ゴ Pro W3" pitchFamily="-84" charset="-128"/>
              </a:rPr>
              <a:t>An </a:t>
            </a:r>
            <a:r>
              <a:rPr lang="en-US" altLang="zh-CN" b="1">
                <a:ea typeface="ヒラギノ角ゴ Pro W3" pitchFamily="-84" charset="-128"/>
              </a:rPr>
              <a:t>isovalue </a:t>
            </a:r>
            <a:r>
              <a:rPr lang="en-US" altLang="zh-CN">
                <a:ea typeface="ヒラギノ角ゴ Pro W3" pitchFamily="-84" charset="-128"/>
              </a:rPr>
              <a:t>line is a line representing a constant value of production, </a:t>
            </a:r>
            <a:r>
              <a:rPr lang="en-US" altLang="zh-CN" i="1">
                <a:ea typeface="ヒラギノ角ゴ Pro W3" pitchFamily="-84" charset="-128"/>
              </a:rPr>
              <a:t>V</a:t>
            </a:r>
            <a:r>
              <a:rPr lang="en-US" altLang="zh-CN" sz="3200" i="1">
                <a:ea typeface="ヒラギノ角ゴ Pro W3" pitchFamily="-84" charset="-128"/>
              </a:rPr>
              <a:t>:</a:t>
            </a:r>
          </a:p>
          <a:p>
            <a:pPr algn="ctr" eaLnBrk="1" hangingPunct="1">
              <a:buFontTx/>
              <a:buNone/>
            </a:pPr>
            <a:r>
              <a:rPr lang="en-US" altLang="zh-CN" i="1">
                <a:ea typeface="ヒラギノ角ゴ Pro W3" pitchFamily="-84" charset="-128"/>
              </a:rPr>
              <a:t>V = P</a:t>
            </a:r>
            <a:r>
              <a:rPr lang="en-US" altLang="zh-CN" i="1" baseline="-25000">
                <a:ea typeface="ヒラギノ角ゴ Pro W3" pitchFamily="-84" charset="-128"/>
              </a:rPr>
              <a:t>C </a:t>
            </a:r>
            <a:r>
              <a:rPr lang="en-US" altLang="zh-CN" i="1">
                <a:ea typeface="ヒラギノ角ゴ Pro W3" pitchFamily="-84" charset="-128"/>
              </a:rPr>
              <a:t>Q</a:t>
            </a:r>
            <a:r>
              <a:rPr lang="en-US" altLang="zh-CN" i="1" baseline="-25000">
                <a:ea typeface="ヒラギノ角ゴ Pro W3" pitchFamily="-84" charset="-128"/>
              </a:rPr>
              <a:t>C </a:t>
            </a:r>
            <a:r>
              <a:rPr lang="en-US" altLang="zh-CN">
                <a:ea typeface="ヒラギノ角ゴ Pro W3" pitchFamily="-84" charset="-128"/>
              </a:rPr>
              <a:t>+ </a:t>
            </a:r>
            <a:r>
              <a:rPr lang="en-US" altLang="zh-CN" i="1">
                <a:ea typeface="ヒラギノ角ゴ Pro W3" pitchFamily="-84" charset="-128"/>
              </a:rPr>
              <a:t>P</a:t>
            </a:r>
            <a:r>
              <a:rPr lang="en-US" altLang="zh-CN" i="1" baseline="-25000">
                <a:ea typeface="ヒラギノ角ゴ Pro W3" pitchFamily="-84" charset="-128"/>
              </a:rPr>
              <a:t>F </a:t>
            </a:r>
            <a:r>
              <a:rPr lang="en-US" altLang="zh-CN" i="1">
                <a:ea typeface="ヒラギノ角ゴ Pro W3" pitchFamily="-84" charset="-128"/>
              </a:rPr>
              <a:t>Q</a:t>
            </a:r>
            <a:r>
              <a:rPr lang="en-US" altLang="zh-CN" i="1" baseline="-25000">
                <a:ea typeface="ヒラギノ角ゴ Pro W3" pitchFamily="-84" charset="-128"/>
              </a:rPr>
              <a:t>F</a:t>
            </a:r>
          </a:p>
          <a:p>
            <a:pPr lvl="1" eaLnBrk="1" hangingPunct="1"/>
            <a:r>
              <a:rPr lang="en-US" altLang="zh-CN">
                <a:ea typeface="ヒラギノ角ゴ Pro W3" pitchFamily="-84" charset="-128"/>
              </a:rPr>
              <a:t>where </a:t>
            </a:r>
            <a:r>
              <a:rPr lang="en-US" altLang="zh-CN" i="1">
                <a:ea typeface="ヒラギノ角ゴ Pro W3" pitchFamily="-84" charset="-128"/>
              </a:rPr>
              <a:t>P</a:t>
            </a:r>
            <a:r>
              <a:rPr lang="en-US" altLang="zh-CN" i="1" baseline="-25000">
                <a:ea typeface="ヒラギノ角ゴ Pro W3" pitchFamily="-84" charset="-128"/>
              </a:rPr>
              <a:t>C</a:t>
            </a:r>
            <a:r>
              <a:rPr lang="en-US" altLang="zh-CN">
                <a:ea typeface="ヒラギノ角ゴ Pro W3" pitchFamily="-84" charset="-128"/>
              </a:rPr>
              <a:t> and </a:t>
            </a:r>
            <a:r>
              <a:rPr lang="en-US" altLang="zh-CN" i="1">
                <a:ea typeface="ヒラギノ角ゴ Pro W3" pitchFamily="-84" charset="-128"/>
              </a:rPr>
              <a:t>P</a:t>
            </a:r>
            <a:r>
              <a:rPr lang="en-US" altLang="zh-CN" i="1" baseline="-25000">
                <a:ea typeface="ヒラギノ角ゴ Pro W3" pitchFamily="-84" charset="-128"/>
              </a:rPr>
              <a:t>F</a:t>
            </a:r>
            <a:r>
              <a:rPr lang="en-US" altLang="zh-CN">
                <a:ea typeface="ヒラギノ角ゴ Pro W3" pitchFamily="-84" charset="-128"/>
              </a:rPr>
              <a:t> are the prices of cloth and food. </a:t>
            </a:r>
          </a:p>
          <a:p>
            <a:pPr lvl="1" eaLnBrk="1" hangingPunct="1">
              <a:spcBef>
                <a:spcPct val="50000"/>
              </a:spcBef>
            </a:pPr>
            <a:r>
              <a:rPr lang="en-US" altLang="zh-CN">
                <a:ea typeface="ヒラギノ角ゴ Pro W3" pitchFamily="-84" charset="-128"/>
              </a:rPr>
              <a:t>slope of isovalue line is </a:t>
            </a:r>
            <a:r>
              <a:rPr lang="en-US" altLang="zh-CN" i="1">
                <a:ea typeface="ヒラギノ角ゴ Pro W3" pitchFamily="-84" charset="-128"/>
              </a:rPr>
              <a:t>– </a:t>
            </a:r>
            <a:r>
              <a:rPr lang="en-US" altLang="zh-CN">
                <a:ea typeface="ヒラギノ角ゴ Pro W3" pitchFamily="-84" charset="-128"/>
              </a:rPr>
              <a:t>(</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F</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strips(downRight)">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strips(downRight)">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strips(downRight)">
                                      <p:cBhvr>
                                        <p:cTn id="17" dur="500"/>
                                        <p:tgtEl>
                                          <p:spTgt spid="8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strips(downRight)">
                                      <p:cBhvr>
                                        <p:cTn id="22" dur="500"/>
                                        <p:tgtEl>
                                          <p:spTgt spid="8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strips(downRight)">
                                      <p:cBhvr>
                                        <p:cTn id="27" dur="500"/>
                                        <p:tgtEl>
                                          <p:spTgt spid="89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strips(downRight)">
                                      <p:cBhvr>
                                        <p:cTn id="32" dur="5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77A073A-5EE0-4D63-ACF0-059FCC301102}"/>
              </a:ext>
            </a:extLst>
          </p:cNvPr>
          <p:cNvSpPr>
            <a:spLocks noGrp="1" noChangeArrowheads="1"/>
          </p:cNvSpPr>
          <p:nvPr>
            <p:ph type="title"/>
          </p:nvPr>
        </p:nvSpPr>
        <p:spPr/>
        <p:txBody>
          <a:bodyPr/>
          <a:lstStyle/>
          <a:p>
            <a:pPr eaLnBrk="1" hangingPunct="1"/>
            <a:r>
              <a:rPr lang="en-US" altLang="zh-CN">
                <a:ea typeface="ヒラギノ角ゴ Pro W3" pitchFamily="-84" charset="-128"/>
              </a:rPr>
              <a:t>Fig. 5-3:  Prices and Production</a:t>
            </a:r>
          </a:p>
        </p:txBody>
      </p:sp>
      <p:pic>
        <p:nvPicPr>
          <p:cNvPr id="20483" name="Picture 1" descr="fig05_03.gif">
            <a:extLst>
              <a:ext uri="{FF2B5EF4-FFF2-40B4-BE49-F238E27FC236}">
                <a16:creationId xmlns:a16="http://schemas.microsoft.com/office/drawing/2014/main" id="{8111B26D-62D3-4700-822A-7EE20A4100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1336675"/>
            <a:ext cx="717550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DEB76AD-9F95-4925-84FD-BB9D2B580F9B}"/>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92163" name="Rectangle 3">
            <a:extLst>
              <a:ext uri="{FF2B5EF4-FFF2-40B4-BE49-F238E27FC236}">
                <a16:creationId xmlns:a16="http://schemas.microsoft.com/office/drawing/2014/main" id="{ED1CCF31-23FA-4C48-9855-234CE41653F0}"/>
              </a:ext>
            </a:extLst>
          </p:cNvPr>
          <p:cNvSpPr>
            <a:spLocks noGrp="1" noChangeArrowheads="1"/>
          </p:cNvSpPr>
          <p:nvPr>
            <p:ph idx="1"/>
          </p:nvPr>
        </p:nvSpPr>
        <p:spPr/>
        <p:txBody>
          <a:bodyPr rIns="91440"/>
          <a:lstStyle/>
          <a:p>
            <a:pPr eaLnBrk="1" hangingPunct="1">
              <a:spcBef>
                <a:spcPct val="50000"/>
              </a:spcBef>
            </a:pPr>
            <a:r>
              <a:rPr lang="en-US" altLang="zh-CN">
                <a:ea typeface="ヒラギノ角ゴ Pro W3" pitchFamily="-84" charset="-128"/>
              </a:rPr>
              <a:t>Given the relative price of cloth, the economy produces at the point </a:t>
            </a:r>
            <a:r>
              <a:rPr lang="en-US" altLang="zh-CN" i="1">
                <a:ea typeface="ヒラギノ角ゴ Pro W3" pitchFamily="-84" charset="-128"/>
              </a:rPr>
              <a:t>Q </a:t>
            </a:r>
            <a:r>
              <a:rPr lang="en-US" altLang="zh-CN">
                <a:ea typeface="ヒラギノ角ゴ Pro W3" pitchFamily="-84" charset="-128"/>
              </a:rPr>
              <a:t>that touches the highest possible isovalue line.</a:t>
            </a:r>
          </a:p>
          <a:p>
            <a:pPr eaLnBrk="1" hangingPunct="1">
              <a:spcBef>
                <a:spcPct val="50000"/>
              </a:spcBef>
            </a:pPr>
            <a:r>
              <a:rPr lang="en-US" altLang="zh-CN">
                <a:ea typeface="ヒラギノ角ゴ Pro W3" pitchFamily="-84" charset="-128"/>
              </a:rPr>
              <a:t>At that point, the relative price of cloth equals the slope of the PPF, which equals </a:t>
            </a:r>
            <a:r>
              <a:rPr lang="en-US" altLang="zh-CN" i="1">
                <a:ea typeface="ヒラギノ角ゴ Pro W3" pitchFamily="-84" charset="-128"/>
              </a:rPr>
              <a:t>the opportunity cost of producing cloth.</a:t>
            </a:r>
          </a:p>
          <a:p>
            <a:pPr lvl="1" eaLnBrk="1" hangingPunct="1">
              <a:spcBef>
                <a:spcPct val="50000"/>
              </a:spcBef>
            </a:pPr>
            <a:r>
              <a:rPr lang="en-US" altLang="zh-CN">
                <a:ea typeface="ヒラギノ角ゴ Pro W3" pitchFamily="-84" charset="-128"/>
              </a:rPr>
              <a:t>The trade-off in production equals the trade-off according to market prices.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strips(downRight)">
                                      <p:cBhvr>
                                        <p:cTn id="7" dur="500"/>
                                        <p:tgtEl>
                                          <p:spTgt spid="9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strips(downRight)">
                                      <p:cBhvr>
                                        <p:cTn id="12" dur="500"/>
                                        <p:tgtEl>
                                          <p:spTgt spid="9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strips(downRight)">
                                      <p:cBhvr>
                                        <p:cTn id="17"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160C8D2-48C1-4546-8FC9-06E333E7D728}"/>
              </a:ext>
            </a:extLst>
          </p:cNvPr>
          <p:cNvSpPr>
            <a:spLocks noGrp="1" noChangeArrowheads="1"/>
          </p:cNvSpPr>
          <p:nvPr>
            <p:ph type="title"/>
          </p:nvPr>
        </p:nvSpPr>
        <p:spPr/>
        <p:txBody>
          <a:bodyPr/>
          <a:lstStyle/>
          <a:p>
            <a:pPr eaLnBrk="1" hangingPunct="1"/>
            <a:r>
              <a:rPr lang="en-US" altLang="zh-CN">
                <a:ea typeface="ヒラギノ角ゴ Pro W3" pitchFamily="-84" charset="-128"/>
              </a:rPr>
              <a:t>Choosing the Mix of Inputs</a:t>
            </a:r>
          </a:p>
        </p:txBody>
      </p:sp>
      <p:sp>
        <p:nvSpPr>
          <p:cNvPr id="93187" name="Rectangle 3">
            <a:extLst>
              <a:ext uri="{FF2B5EF4-FFF2-40B4-BE49-F238E27FC236}">
                <a16:creationId xmlns:a16="http://schemas.microsoft.com/office/drawing/2014/main" id="{8822CF20-1369-49F9-900B-94BA8D956499}"/>
              </a:ext>
            </a:extLst>
          </p:cNvPr>
          <p:cNvSpPr>
            <a:spLocks noGrp="1" noChangeArrowheads="1"/>
          </p:cNvSpPr>
          <p:nvPr>
            <p:ph idx="1"/>
          </p:nvPr>
        </p:nvSpPr>
        <p:spPr/>
        <p:txBody>
          <a:bodyPr rIns="91440"/>
          <a:lstStyle/>
          <a:p>
            <a:pPr eaLnBrk="1" hangingPunct="1">
              <a:lnSpc>
                <a:spcPct val="90000"/>
              </a:lnSpc>
              <a:spcBef>
                <a:spcPct val="50000"/>
              </a:spcBef>
            </a:pPr>
            <a:r>
              <a:rPr lang="en-US" altLang="zh-CN">
                <a:ea typeface="ヒラギノ角ゴ Pro W3" pitchFamily="-84" charset="-128"/>
              </a:rPr>
              <a:t>Producers may choose different amounts of factors of production used to make cloth or food.</a:t>
            </a:r>
          </a:p>
          <a:p>
            <a:pPr eaLnBrk="1" hangingPunct="1">
              <a:lnSpc>
                <a:spcPct val="90000"/>
              </a:lnSpc>
              <a:spcBef>
                <a:spcPct val="50000"/>
              </a:spcBef>
            </a:pPr>
            <a:r>
              <a:rPr lang="en-US" altLang="zh-CN">
                <a:ea typeface="ヒラギノ角ゴ Pro W3" pitchFamily="-84" charset="-128"/>
              </a:rPr>
              <a:t>Their choice depends on the wage, </a:t>
            </a:r>
            <a:r>
              <a:rPr lang="en-US" altLang="zh-CN" i="1">
                <a:ea typeface="ヒラギノ角ゴ Pro W3" pitchFamily="-84" charset="-128"/>
              </a:rPr>
              <a:t>w</a:t>
            </a:r>
            <a:r>
              <a:rPr lang="en-US" altLang="zh-CN">
                <a:ea typeface="ヒラギノ角ゴ Pro W3" pitchFamily="-84" charset="-128"/>
              </a:rPr>
              <a:t>, paid to labor and the rental rate, </a:t>
            </a:r>
            <a:r>
              <a:rPr lang="en-US" altLang="zh-CN" i="1">
                <a:ea typeface="ヒラギノ角ゴ Pro W3" pitchFamily="-84" charset="-128"/>
              </a:rPr>
              <a:t>r</a:t>
            </a:r>
            <a:r>
              <a:rPr lang="en-US" altLang="zh-CN">
                <a:ea typeface="ヒラギノ角ゴ Pro W3" pitchFamily="-84" charset="-128"/>
              </a:rPr>
              <a:t>, paid when renting capital.</a:t>
            </a:r>
          </a:p>
          <a:p>
            <a:pPr eaLnBrk="1" hangingPunct="1">
              <a:lnSpc>
                <a:spcPct val="90000"/>
              </a:lnSpc>
              <a:spcBef>
                <a:spcPct val="50000"/>
              </a:spcBef>
            </a:pPr>
            <a:r>
              <a:rPr lang="en-US" altLang="zh-CN">
                <a:ea typeface="ヒラギノ角ゴ Pro W3" pitchFamily="-84" charset="-128"/>
              </a:rPr>
              <a:t>As the wage </a:t>
            </a:r>
            <a:r>
              <a:rPr lang="en-US" altLang="zh-CN" i="1">
                <a:ea typeface="ヒラギノ角ゴ Pro W3" pitchFamily="-84" charset="-128"/>
              </a:rPr>
              <a:t>w</a:t>
            </a:r>
            <a:r>
              <a:rPr lang="en-US" altLang="zh-CN">
                <a:ea typeface="ヒラギノ角ゴ Pro W3" pitchFamily="-84" charset="-128"/>
              </a:rPr>
              <a:t> increases relative to the rental rate </a:t>
            </a:r>
            <a:r>
              <a:rPr lang="en-US" altLang="zh-CN" i="1">
                <a:ea typeface="ヒラギノ角ゴ Pro W3" pitchFamily="-84" charset="-128"/>
              </a:rPr>
              <a:t>r,</a:t>
            </a:r>
            <a:r>
              <a:rPr lang="en-US" altLang="zh-CN">
                <a:ea typeface="ヒラギノ角ゴ Pro W3" pitchFamily="-84" charset="-128"/>
              </a:rPr>
              <a:t> producers use less labor and more capital in the production of both food and cloth.</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strips(downRight)">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strips(downRight)">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strips(downRight)">
                                      <p:cBhvr>
                                        <p:cTn id="17"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08517CB-130E-40D5-A09D-ED78AD91F22E}"/>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5-4:  Input Possibilities in Food Production</a:t>
            </a:r>
          </a:p>
        </p:txBody>
      </p:sp>
      <p:pic>
        <p:nvPicPr>
          <p:cNvPr id="23555" name="Picture 1" descr="fig05_04.gif">
            <a:extLst>
              <a:ext uri="{FF2B5EF4-FFF2-40B4-BE49-F238E27FC236}">
                <a16:creationId xmlns:a16="http://schemas.microsoft.com/office/drawing/2014/main" id="{3DFF51AF-BA8C-4C4E-BBEA-965D5C4C4A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1231900"/>
            <a:ext cx="48768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E07F2E4-DD6D-46AB-BD0E-8A669D73236F}"/>
              </a:ext>
            </a:extLst>
          </p:cNvPr>
          <p:cNvSpPr>
            <a:spLocks noGrp="1" noChangeArrowheads="1"/>
          </p:cNvSpPr>
          <p:nvPr>
            <p:ph type="title"/>
          </p:nvPr>
        </p:nvSpPr>
        <p:spPr/>
        <p:txBody>
          <a:bodyPr/>
          <a:lstStyle/>
          <a:p>
            <a:pPr eaLnBrk="1" hangingPunct="1"/>
            <a:r>
              <a:rPr lang="en-US" altLang="zh-CN">
                <a:ea typeface="ヒラギノ角ゴ Pro W3" pitchFamily="-84" charset="-128"/>
              </a:rPr>
              <a:t>Preview</a:t>
            </a:r>
          </a:p>
        </p:txBody>
      </p:sp>
      <p:sp>
        <p:nvSpPr>
          <p:cNvPr id="77827" name="Rectangle 3">
            <a:extLst>
              <a:ext uri="{FF2B5EF4-FFF2-40B4-BE49-F238E27FC236}">
                <a16:creationId xmlns:a16="http://schemas.microsoft.com/office/drawing/2014/main" id="{D77D8D09-D99B-46DA-96DD-4F8E5275ADDB}"/>
              </a:ext>
            </a:extLst>
          </p:cNvPr>
          <p:cNvSpPr>
            <a:spLocks noGrp="1" noChangeArrowheads="1"/>
          </p:cNvSpPr>
          <p:nvPr>
            <p:ph idx="1"/>
          </p:nvPr>
        </p:nvSpPr>
        <p:spPr/>
        <p:txBody>
          <a:bodyPr rIns="91440"/>
          <a:lstStyle/>
          <a:p>
            <a:pPr eaLnBrk="1" hangingPunct="1"/>
            <a:r>
              <a:rPr lang="en-US" altLang="zh-CN">
                <a:ea typeface="ヒラギノ角ゴ Pro W3" pitchFamily="-84" charset="-128"/>
              </a:rPr>
              <a:t>Production possibilities</a:t>
            </a:r>
          </a:p>
          <a:p>
            <a:pPr eaLnBrk="1" hangingPunct="1"/>
            <a:r>
              <a:rPr lang="en-US" altLang="zh-CN">
                <a:ea typeface="ヒラギノ角ゴ Pro W3" pitchFamily="-84" charset="-128"/>
              </a:rPr>
              <a:t>Changing the mix of inputs</a:t>
            </a:r>
          </a:p>
          <a:p>
            <a:pPr eaLnBrk="1" hangingPunct="1"/>
            <a:r>
              <a:rPr lang="en-US" altLang="zh-CN">
                <a:ea typeface="ヒラギノ角ゴ Pro W3" pitchFamily="-84" charset="-128"/>
              </a:rPr>
              <a:t>Relationships among factor prices and goods prices, and resources and output</a:t>
            </a:r>
          </a:p>
          <a:p>
            <a:pPr eaLnBrk="1" hangingPunct="1"/>
            <a:r>
              <a:rPr lang="en-US" altLang="zh-CN">
                <a:ea typeface="ヒラギノ角ゴ Pro W3" pitchFamily="-84" charset="-128"/>
              </a:rPr>
              <a:t>Trade in the Heckscher-Ohlin model </a:t>
            </a:r>
          </a:p>
          <a:p>
            <a:pPr eaLnBrk="1" hangingPunct="1"/>
            <a:r>
              <a:rPr lang="en-US" altLang="zh-CN">
                <a:ea typeface="ヒラギノ角ゴ Pro W3" pitchFamily="-84" charset="-128"/>
              </a:rPr>
              <a:t>Factor price equalization</a:t>
            </a:r>
          </a:p>
          <a:p>
            <a:pPr eaLnBrk="1" hangingPunct="1"/>
            <a:r>
              <a:rPr lang="en-US" altLang="zh-CN">
                <a:ea typeface="ヒラギノ角ゴ Pro W3" pitchFamily="-84" charset="-128"/>
              </a:rPr>
              <a:t>Trade and income distribution</a:t>
            </a:r>
          </a:p>
          <a:p>
            <a:pPr eaLnBrk="1" hangingPunct="1"/>
            <a:r>
              <a:rPr lang="en-US" altLang="zh-CN">
                <a:ea typeface="ヒラギノ角ゴ Pro W3" pitchFamily="-84" charset="-128"/>
              </a:rPr>
              <a:t>Empirical evidence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strips(downRight)">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strips(downRight)">
                                      <p:cBhvr>
                                        <p:cTn id="12" dur="500"/>
                                        <p:tgtEl>
                                          <p:spTgt spid="77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strips(downRight)">
                                      <p:cBhvr>
                                        <p:cTn id="17" dur="500"/>
                                        <p:tgtEl>
                                          <p:spTgt spid="7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strips(downRight)">
                                      <p:cBhvr>
                                        <p:cTn id="22" dur="500"/>
                                        <p:tgtEl>
                                          <p:spTgt spid="77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strips(downRight)">
                                      <p:cBhvr>
                                        <p:cTn id="27" dur="500"/>
                                        <p:tgtEl>
                                          <p:spTgt spid="77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strips(downRight)">
                                      <p:cBhvr>
                                        <p:cTn id="32" dur="500"/>
                                        <p:tgtEl>
                                          <p:spTgt spid="77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strips(downRight)">
                                      <p:cBhvr>
                                        <p:cTn id="37" dur="5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2A1182-9F18-4B77-BF21-C48D7B28CB32}"/>
              </a:ext>
            </a:extLst>
          </p:cNvPr>
          <p:cNvSpPr>
            <a:spLocks noGrp="1" noChangeArrowheads="1"/>
          </p:cNvSpPr>
          <p:nvPr>
            <p:ph type="title"/>
          </p:nvPr>
        </p:nvSpPr>
        <p:spPr/>
        <p:txBody>
          <a:bodyPr/>
          <a:lstStyle/>
          <a:p>
            <a:pPr eaLnBrk="1" hangingPunct="1"/>
            <a:r>
              <a:rPr lang="en-US" altLang="zh-CN">
                <a:ea typeface="ヒラギノ角ゴ Pro W3" pitchFamily="-84" charset="-128"/>
              </a:rPr>
              <a:t>Choosing the Mix of Inputs (cont.)</a:t>
            </a:r>
          </a:p>
        </p:txBody>
      </p:sp>
      <p:sp>
        <p:nvSpPr>
          <p:cNvPr id="82947" name="Rectangle 3">
            <a:extLst>
              <a:ext uri="{FF2B5EF4-FFF2-40B4-BE49-F238E27FC236}">
                <a16:creationId xmlns:a16="http://schemas.microsoft.com/office/drawing/2014/main" id="{2896DD97-9482-4C43-9948-185AB4E45D11}"/>
              </a:ext>
            </a:extLst>
          </p:cNvPr>
          <p:cNvSpPr>
            <a:spLocks noGrp="1" noChangeArrowheads="1"/>
          </p:cNvSpPr>
          <p:nvPr>
            <p:ph idx="1"/>
          </p:nvPr>
        </p:nvSpPr>
        <p:spPr/>
        <p:txBody>
          <a:bodyPr rIns="91440"/>
          <a:lstStyle/>
          <a:p>
            <a:pPr eaLnBrk="1" hangingPunct="1"/>
            <a:r>
              <a:rPr lang="en-US" altLang="zh-CN">
                <a:ea typeface="ヒラギノ角ゴ Pro W3" pitchFamily="-84" charset="-128"/>
              </a:rPr>
              <a:t>Assume that at any given factor prices, cloth production uses more labor relative to capital than food production uses: </a:t>
            </a: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LC </a:t>
            </a:r>
            <a:r>
              <a:rPr lang="en-US" altLang="zh-CN" i="1">
                <a:ea typeface="ヒラギノ角ゴ Pro W3" pitchFamily="-84" charset="-128"/>
              </a:rPr>
              <a:t>/a</a:t>
            </a:r>
            <a:r>
              <a:rPr lang="en-US" altLang="zh-CN" i="1" baseline="-25000">
                <a:ea typeface="ヒラギノ角ゴ Pro W3" pitchFamily="-84" charset="-128"/>
              </a:rPr>
              <a:t>KC</a:t>
            </a:r>
            <a:r>
              <a:rPr lang="en-US" altLang="zh-CN" i="1">
                <a:ea typeface="ヒラギノ角ゴ Pro W3" pitchFamily="-84" charset="-128"/>
              </a:rPr>
              <a:t> &gt; a</a:t>
            </a:r>
            <a:r>
              <a:rPr lang="en-US" altLang="zh-CN" i="1" baseline="-25000">
                <a:ea typeface="ヒラギノ角ゴ Pro W3" pitchFamily="-84" charset="-128"/>
              </a:rPr>
              <a:t>LF </a:t>
            </a:r>
            <a:r>
              <a:rPr lang="en-US" altLang="zh-CN" i="1">
                <a:ea typeface="ヒラギノ角ゴ Pro W3" pitchFamily="-84" charset="-128"/>
              </a:rPr>
              <a:t>/a</a:t>
            </a:r>
            <a:r>
              <a:rPr lang="en-US" altLang="zh-CN" i="1" baseline="-25000">
                <a:ea typeface="ヒラギノ角ゴ Pro W3" pitchFamily="-84" charset="-128"/>
              </a:rPr>
              <a:t>KF</a:t>
            </a:r>
            <a:r>
              <a:rPr lang="en-US" altLang="zh-CN" i="1">
                <a:ea typeface="ヒラギノ角ゴ Pro W3" pitchFamily="-84" charset="-128"/>
              </a:rPr>
              <a:t> or L</a:t>
            </a:r>
            <a:r>
              <a:rPr lang="en-US" altLang="zh-CN" i="1" baseline="-25000">
                <a:ea typeface="ヒラギノ角ゴ Pro W3" pitchFamily="-84" charset="-128"/>
              </a:rPr>
              <a:t>C </a:t>
            </a:r>
            <a:r>
              <a:rPr lang="en-US" altLang="zh-CN" i="1">
                <a:ea typeface="ヒラギノ角ゴ Pro W3" pitchFamily="-84" charset="-128"/>
              </a:rPr>
              <a:t>/K</a:t>
            </a:r>
            <a:r>
              <a:rPr lang="en-US" altLang="zh-CN" i="1" baseline="-25000">
                <a:ea typeface="ヒラギノ角ゴ Pro W3" pitchFamily="-84" charset="-128"/>
              </a:rPr>
              <a:t>C</a:t>
            </a:r>
            <a:r>
              <a:rPr lang="en-US" altLang="zh-CN" i="1">
                <a:ea typeface="ヒラギノ角ゴ Pro W3" pitchFamily="-84" charset="-128"/>
              </a:rPr>
              <a:t> &gt; L</a:t>
            </a:r>
            <a:r>
              <a:rPr lang="en-US" altLang="zh-CN" i="1" baseline="-25000">
                <a:ea typeface="ヒラギノ角ゴ Pro W3" pitchFamily="-84" charset="-128"/>
              </a:rPr>
              <a:t>F </a:t>
            </a:r>
            <a:r>
              <a:rPr lang="en-US" altLang="zh-CN" i="1">
                <a:ea typeface="ヒラギノ角ゴ Pro W3" pitchFamily="-84" charset="-128"/>
              </a:rPr>
              <a:t>/K</a:t>
            </a:r>
            <a:r>
              <a:rPr lang="en-US" altLang="zh-CN" i="1" baseline="-25000">
                <a:ea typeface="ヒラギノ角ゴ Pro W3" pitchFamily="-84" charset="-128"/>
              </a:rPr>
              <a:t>F</a:t>
            </a:r>
          </a:p>
          <a:p>
            <a:pPr eaLnBrk="1" hangingPunct="1"/>
            <a:r>
              <a:rPr lang="en-US" altLang="zh-CN">
                <a:ea typeface="ヒラギノ角ゴ Pro W3" pitchFamily="-84" charset="-128"/>
              </a:rPr>
              <a:t>Production of cloth is relatively labor intensive, while production of food is relatively land intensive.</a:t>
            </a:r>
          </a:p>
          <a:p>
            <a:pPr eaLnBrk="1" hangingPunct="1"/>
            <a:r>
              <a:rPr lang="en-US" altLang="zh-CN">
                <a:ea typeface="ヒラギノ角ゴ Pro W3" pitchFamily="-84" charset="-128"/>
              </a:rPr>
              <a:t>Relative factor demand curve for cloth </a:t>
            </a:r>
            <a:r>
              <a:rPr lang="en-US" altLang="zh-CN" i="1">
                <a:ea typeface="ヒラギノ角ゴ Pro W3" pitchFamily="-84" charset="-128"/>
              </a:rPr>
              <a:t>CC</a:t>
            </a:r>
            <a:r>
              <a:rPr lang="en-US" altLang="zh-CN">
                <a:ea typeface="ヒラギノ角ゴ Pro W3" pitchFamily="-84" charset="-128"/>
              </a:rPr>
              <a:t> lies outside that for food </a:t>
            </a:r>
            <a:r>
              <a:rPr lang="en-US" altLang="zh-CN" i="1">
                <a:ea typeface="ヒラギノ角ゴ Pro W3" pitchFamily="-84" charset="-128"/>
              </a:rPr>
              <a:t>FF.</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trips(downRight)">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strips(downRight)">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strips(downRight)">
                                      <p:cBhvr>
                                        <p:cTn id="17" dur="500"/>
                                        <p:tgtEl>
                                          <p:spTgt spid="8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strips(downRight)">
                                      <p:cBhvr>
                                        <p:cTn id="22" dur="500"/>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DCF2E2-907E-45C8-A653-20B58689DEBF}"/>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5-5:  Factor Prices and Input Choices</a:t>
            </a:r>
          </a:p>
        </p:txBody>
      </p:sp>
      <p:pic>
        <p:nvPicPr>
          <p:cNvPr id="25603" name="Picture 1" descr="fig05_05.gif">
            <a:extLst>
              <a:ext uri="{FF2B5EF4-FFF2-40B4-BE49-F238E27FC236}">
                <a16:creationId xmlns:a16="http://schemas.microsoft.com/office/drawing/2014/main" id="{F70C2498-2D78-42AC-B4E9-C4F21D3139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346200"/>
            <a:ext cx="4800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B5A79D9-E424-415D-AAD2-2709AA9D3FBC}"/>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Prices and Goods Prices</a:t>
            </a:r>
          </a:p>
        </p:txBody>
      </p:sp>
      <p:sp>
        <p:nvSpPr>
          <p:cNvPr id="95235" name="Rectangle 3">
            <a:extLst>
              <a:ext uri="{FF2B5EF4-FFF2-40B4-BE49-F238E27FC236}">
                <a16:creationId xmlns:a16="http://schemas.microsoft.com/office/drawing/2014/main" id="{64E6C2F2-182E-4F4C-9F96-CC745D7692F7}"/>
              </a:ext>
            </a:extLst>
          </p:cNvPr>
          <p:cNvSpPr>
            <a:spLocks noGrp="1" noChangeArrowheads="1"/>
          </p:cNvSpPr>
          <p:nvPr>
            <p:ph idx="1"/>
          </p:nvPr>
        </p:nvSpPr>
        <p:spPr/>
        <p:txBody>
          <a:bodyPr rIns="91440"/>
          <a:lstStyle/>
          <a:p>
            <a:pPr eaLnBrk="1" hangingPunct="1">
              <a:lnSpc>
                <a:spcPct val="90000"/>
              </a:lnSpc>
            </a:pPr>
            <a:r>
              <a:rPr lang="en-US" altLang="zh-CN">
                <a:ea typeface="ヒラギノ角ゴ Pro W3" pitchFamily="-84" charset="-128"/>
              </a:rPr>
              <a:t>In competitive markets, the price of a good should equal its cost of production, which depends on the factor prices.</a:t>
            </a:r>
          </a:p>
          <a:p>
            <a:pPr eaLnBrk="1" hangingPunct="1">
              <a:lnSpc>
                <a:spcPct val="90000"/>
              </a:lnSpc>
              <a:spcBef>
                <a:spcPct val="50000"/>
              </a:spcBef>
            </a:pPr>
            <a:r>
              <a:rPr lang="en-US" altLang="zh-CN">
                <a:ea typeface="ヒラギノ角ゴ Pro W3" pitchFamily="-84" charset="-128"/>
              </a:rPr>
              <a:t>How changes in the wage and rent affect the cost of producing a good depends on the mix of factors used.</a:t>
            </a:r>
          </a:p>
          <a:p>
            <a:pPr lvl="1" eaLnBrk="1" hangingPunct="1">
              <a:lnSpc>
                <a:spcPct val="90000"/>
              </a:lnSpc>
            </a:pPr>
            <a:r>
              <a:rPr lang="en-US" altLang="zh-CN">
                <a:ea typeface="ヒラギノ角ゴ Pro W3" pitchFamily="-84" charset="-128"/>
              </a:rPr>
              <a:t>An increase in the rental rate of capital should affect the price of food more than the price of cloth since food is the capital intensive industry.</a:t>
            </a:r>
          </a:p>
          <a:p>
            <a:pPr eaLnBrk="1" hangingPunct="1">
              <a:lnSpc>
                <a:spcPct val="90000"/>
              </a:lnSpc>
              <a:spcBef>
                <a:spcPct val="50000"/>
              </a:spcBef>
            </a:pPr>
            <a:r>
              <a:rPr lang="en-US" altLang="zh-CN">
                <a:ea typeface="ヒラギノ角ゴ Pro W3" pitchFamily="-84" charset="-128"/>
              </a:rPr>
              <a:t>Changes in </a:t>
            </a:r>
            <a:r>
              <a:rPr lang="en-US" altLang="zh-CN" i="1">
                <a:ea typeface="ヒラギノ角ゴ Pro W3" pitchFamily="-84" charset="-128"/>
              </a:rPr>
              <a:t>w/r </a:t>
            </a:r>
            <a:r>
              <a:rPr lang="en-US" altLang="zh-CN">
                <a:ea typeface="ヒラギノ角ゴ Pro W3" pitchFamily="-84" charset="-128"/>
              </a:rPr>
              <a:t>are tied to changes in       </a:t>
            </a:r>
            <a:r>
              <a:rPr lang="en-US" altLang="zh-CN" sz="3200" i="1">
                <a:ea typeface="ヒラギノ角ゴ Pro W3" pitchFamily="-84" charset="-128"/>
              </a:rPr>
              <a:t>P</a:t>
            </a:r>
            <a:r>
              <a:rPr lang="en-US" altLang="zh-CN" sz="3200" i="1" baseline="-25000">
                <a:ea typeface="ヒラギノ角ゴ Pro W3" pitchFamily="-84" charset="-128"/>
              </a:rPr>
              <a:t>C </a:t>
            </a:r>
            <a:r>
              <a:rPr lang="en-US" altLang="zh-CN" sz="3200" i="1">
                <a:ea typeface="ヒラギノ角ゴ Pro W3" pitchFamily="-84" charset="-128"/>
              </a:rPr>
              <a:t>/P</a:t>
            </a:r>
            <a:r>
              <a:rPr lang="en-US" altLang="zh-CN" sz="3200" i="1" baseline="-25000">
                <a:ea typeface="ヒラギノ角ゴ Pro W3" pitchFamily="-84" charset="-128"/>
              </a:rPr>
              <a:t>W</a:t>
            </a:r>
            <a:r>
              <a:rPr lang="en-US" altLang="zh-CN" sz="3200">
                <a:ea typeface="ヒラギノ角ゴ Pro W3" pitchFamily="-84" charset="-128"/>
              </a:rPr>
              <a:t>.</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strips(downRight)">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strips(downRight)">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strips(downRight)">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strips(downRight)">
                                      <p:cBhvr>
                                        <p:cTn id="22" dur="500"/>
                                        <p:tgtEl>
                                          <p:spTgt spid="95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5D5E345-48D6-484C-8E67-88F004ADEB62}"/>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5-6:  Factor Prices and Goods Prices</a:t>
            </a:r>
          </a:p>
        </p:txBody>
      </p:sp>
      <p:pic>
        <p:nvPicPr>
          <p:cNvPr id="27651" name="Picture 1" descr="fig05_06.gif">
            <a:extLst>
              <a:ext uri="{FF2B5EF4-FFF2-40B4-BE49-F238E27FC236}">
                <a16:creationId xmlns:a16="http://schemas.microsoft.com/office/drawing/2014/main" id="{06D56120-6EFA-4407-BC67-228A0AAFE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5650" y="1263650"/>
            <a:ext cx="49149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16DB898-838E-4F2D-84A1-BF2150CF7D7E}"/>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Prices and Goods Prices (cont.)</a:t>
            </a:r>
          </a:p>
        </p:txBody>
      </p:sp>
      <p:sp>
        <p:nvSpPr>
          <p:cNvPr id="97283" name="Rectangle 3">
            <a:extLst>
              <a:ext uri="{FF2B5EF4-FFF2-40B4-BE49-F238E27FC236}">
                <a16:creationId xmlns:a16="http://schemas.microsoft.com/office/drawing/2014/main" id="{BDB29EBF-7B17-4AAE-ABDB-3F1FDDD5632E}"/>
              </a:ext>
            </a:extLst>
          </p:cNvPr>
          <p:cNvSpPr>
            <a:spLocks noGrp="1" noChangeArrowheads="1"/>
          </p:cNvSpPr>
          <p:nvPr>
            <p:ph idx="1"/>
          </p:nvPr>
        </p:nvSpPr>
        <p:spPr/>
        <p:txBody>
          <a:bodyPr rIns="91440"/>
          <a:lstStyle/>
          <a:p>
            <a:pPr eaLnBrk="1" hangingPunct="1">
              <a:spcBef>
                <a:spcPct val="50000"/>
              </a:spcBef>
            </a:pPr>
            <a:r>
              <a:rPr lang="en-US" altLang="zh-CN" b="1">
                <a:ea typeface="ヒラギノ角ゴ Pro W3" pitchFamily="-84" charset="-128"/>
              </a:rPr>
              <a:t>Stolper-Samuelson theorem</a:t>
            </a:r>
            <a:r>
              <a:rPr lang="en-US" altLang="zh-CN">
                <a:ea typeface="ヒラギノ角ゴ Pro W3" pitchFamily="-84" charset="-128"/>
              </a:rPr>
              <a:t>: If the relative price of a good increases, then the real wage or rental rate of the factor used intensively in the production of that good increases, while the real wage or rental rate of the other factor decreases.</a:t>
            </a:r>
          </a:p>
          <a:p>
            <a:pPr eaLnBrk="1" hangingPunct="1"/>
            <a:r>
              <a:rPr lang="en-US" altLang="zh-CN">
                <a:ea typeface="ヒラギノ角ゴ Pro W3" pitchFamily="-84" charset="-128"/>
              </a:rPr>
              <a:t>Any change in the relative price of goods alters the distribution of income.</a:t>
            </a:r>
          </a:p>
          <a:p>
            <a:pPr eaLnBrk="1" hangingPunct="1">
              <a:spcBef>
                <a:spcPct val="50000"/>
              </a:spcBef>
              <a:buFontTx/>
              <a:buNone/>
            </a:pP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strips(downRight)">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strips(downRight)">
                                      <p:cBhvr>
                                        <p:cTn id="12" dur="500"/>
                                        <p:tgtEl>
                                          <p:spTgt spid="97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E289863-9169-47DF-89D1-F8E643A5B460}"/>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5-7:  From Goods Prices to Input Choices</a:t>
            </a:r>
          </a:p>
        </p:txBody>
      </p:sp>
      <p:pic>
        <p:nvPicPr>
          <p:cNvPr id="29699" name="Picture 2" descr="fig05_07.gif">
            <a:extLst>
              <a:ext uri="{FF2B5EF4-FFF2-40B4-BE49-F238E27FC236}">
                <a16:creationId xmlns:a16="http://schemas.microsoft.com/office/drawing/2014/main" id="{3BCC00B4-2D6E-4B97-8776-86BFF1BF5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270000"/>
            <a:ext cx="7912100"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0E08D7F-072D-4C13-973A-402E3441937F}"/>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Prices and Goods Prices (cont.)</a:t>
            </a:r>
          </a:p>
        </p:txBody>
      </p:sp>
      <p:sp>
        <p:nvSpPr>
          <p:cNvPr id="99331" name="Rectangle 3">
            <a:extLst>
              <a:ext uri="{FF2B5EF4-FFF2-40B4-BE49-F238E27FC236}">
                <a16:creationId xmlns:a16="http://schemas.microsoft.com/office/drawing/2014/main" id="{71012AEC-DD17-4A37-860C-95638389520F}"/>
              </a:ext>
            </a:extLst>
          </p:cNvPr>
          <p:cNvSpPr>
            <a:spLocks noGrp="1" noChangeArrowheads="1"/>
          </p:cNvSpPr>
          <p:nvPr>
            <p:ph idx="1"/>
          </p:nvPr>
        </p:nvSpPr>
        <p:spPr/>
        <p:txBody>
          <a:bodyPr rIns="91440"/>
          <a:lstStyle/>
          <a:p>
            <a:pPr eaLnBrk="1" hangingPunct="1">
              <a:spcBef>
                <a:spcPct val="50000"/>
              </a:spcBef>
            </a:pPr>
            <a:r>
              <a:rPr lang="en-US" altLang="zh-CN">
                <a:ea typeface="ヒラギノ角ゴ Pro W3" pitchFamily="-84" charset="-128"/>
              </a:rPr>
              <a:t>An increase in the relative price of cloth,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F</a:t>
            </a:r>
            <a:r>
              <a:rPr lang="en-US" altLang="zh-CN">
                <a:ea typeface="ヒラギノ角ゴ Pro W3" pitchFamily="-84" charset="-128"/>
              </a:rPr>
              <a:t>, is predicted to</a:t>
            </a:r>
          </a:p>
          <a:p>
            <a:pPr lvl="1" eaLnBrk="1" hangingPunct="1"/>
            <a:r>
              <a:rPr lang="en-US" altLang="zh-CN">
                <a:ea typeface="ヒラギノ角ゴ Pro W3" pitchFamily="-84" charset="-128"/>
              </a:rPr>
              <a:t>raise income of workers relative to that of capital owners, </a:t>
            </a:r>
            <a:r>
              <a:rPr lang="en-US" altLang="zh-CN" i="1">
                <a:ea typeface="ヒラギノ角ゴ Pro W3" pitchFamily="-84" charset="-128"/>
              </a:rPr>
              <a:t>w/r</a:t>
            </a:r>
            <a:r>
              <a:rPr lang="en-US" altLang="zh-CN">
                <a:ea typeface="ヒラギノ角ゴ Pro W3" pitchFamily="-84" charset="-128"/>
              </a:rPr>
              <a:t>. </a:t>
            </a:r>
          </a:p>
          <a:p>
            <a:pPr lvl="1" eaLnBrk="1" hangingPunct="1"/>
            <a:r>
              <a:rPr lang="en-US" altLang="zh-CN">
                <a:ea typeface="ヒラギノ角ゴ Pro W3" pitchFamily="-84" charset="-128"/>
              </a:rPr>
              <a:t>raise the ratio of capital to labor services, </a:t>
            </a:r>
            <a:r>
              <a:rPr lang="en-US" altLang="zh-CN" i="1">
                <a:ea typeface="ヒラギノ角ゴ Pro W3" pitchFamily="-84" charset="-128"/>
              </a:rPr>
              <a:t>K/L</a:t>
            </a:r>
            <a:r>
              <a:rPr lang="en-US" altLang="zh-CN">
                <a:ea typeface="ヒラギノ角ゴ Pro W3" pitchFamily="-84" charset="-128"/>
              </a:rPr>
              <a:t>, used in both industries.</a:t>
            </a:r>
          </a:p>
          <a:p>
            <a:pPr lvl="1" eaLnBrk="1" hangingPunct="1"/>
            <a:r>
              <a:rPr lang="en-US" altLang="zh-CN">
                <a:ea typeface="ヒラギノ角ゴ Pro W3" pitchFamily="-84" charset="-128"/>
              </a:rPr>
              <a:t>raise the real income (purchasing power) of workers and </a:t>
            </a:r>
            <a:r>
              <a:rPr lang="en-US" altLang="zh-CN" i="1">
                <a:ea typeface="ヒラギノ角ゴ Pro W3" pitchFamily="-84" charset="-128"/>
              </a:rPr>
              <a:t>lower the real income of capital owners</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strips(downRight)">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strips(downRight)">
                                      <p:cBhvr>
                                        <p:cTn id="12" dur="5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strips(downRight)">
                                      <p:cBhvr>
                                        <p:cTn id="17" dur="500"/>
                                        <p:tgtEl>
                                          <p:spTgt spid="99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strips(downRight)">
                                      <p:cBhvr>
                                        <p:cTn id="22"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4706A43-464C-43E8-BF33-4F37FA650F20}"/>
              </a:ext>
            </a:extLst>
          </p:cNvPr>
          <p:cNvSpPr>
            <a:spLocks noGrp="1" noChangeArrowheads="1"/>
          </p:cNvSpPr>
          <p:nvPr>
            <p:ph type="title"/>
          </p:nvPr>
        </p:nvSpPr>
        <p:spPr/>
        <p:txBody>
          <a:bodyPr/>
          <a:lstStyle/>
          <a:p>
            <a:pPr eaLnBrk="1" hangingPunct="1"/>
            <a:r>
              <a:rPr lang="en-US" altLang="zh-CN">
                <a:ea typeface="ヒラギノ角ゴ Pro W3" pitchFamily="-84" charset="-128"/>
              </a:rPr>
              <a:t>Resources and Output </a:t>
            </a:r>
          </a:p>
        </p:txBody>
      </p:sp>
      <p:sp>
        <p:nvSpPr>
          <p:cNvPr id="102403" name="Rectangle 3">
            <a:extLst>
              <a:ext uri="{FF2B5EF4-FFF2-40B4-BE49-F238E27FC236}">
                <a16:creationId xmlns:a16="http://schemas.microsoft.com/office/drawing/2014/main" id="{5DEB616B-7FFA-493F-B79D-7B57E21FD4CF}"/>
              </a:ext>
            </a:extLst>
          </p:cNvPr>
          <p:cNvSpPr>
            <a:spLocks noGrp="1" noChangeArrowheads="1"/>
          </p:cNvSpPr>
          <p:nvPr>
            <p:ph idx="1"/>
          </p:nvPr>
        </p:nvSpPr>
        <p:spPr/>
        <p:txBody>
          <a:bodyPr rIns="91440"/>
          <a:lstStyle/>
          <a:p>
            <a:pPr eaLnBrk="1" hangingPunct="1"/>
            <a:r>
              <a:rPr lang="en-US" altLang="zh-CN">
                <a:ea typeface="ヒラギノ角ゴ Pro W3" pitchFamily="-84" charset="-128"/>
              </a:rPr>
              <a:t>How do levels of output change when the economy</a:t>
            </a:r>
            <a:r>
              <a:rPr lang="ja-JP" altLang="en-US">
                <a:ea typeface="ヒラギノ角ゴ Pro W3" pitchFamily="-84" charset="-128"/>
              </a:rPr>
              <a:t>’</a:t>
            </a:r>
            <a:r>
              <a:rPr lang="en-US" altLang="ja-JP">
                <a:ea typeface="ヒラギノ角ゴ Pro W3" pitchFamily="-84" charset="-128"/>
              </a:rPr>
              <a:t>s resources change?</a:t>
            </a:r>
          </a:p>
          <a:p>
            <a:pPr eaLnBrk="1" hangingPunct="1">
              <a:spcBef>
                <a:spcPct val="60000"/>
              </a:spcBef>
            </a:pPr>
            <a:r>
              <a:rPr lang="en-US" altLang="zh-CN" b="1">
                <a:ea typeface="ヒラギノ角ゴ Pro W3" pitchFamily="-84" charset="-128"/>
              </a:rPr>
              <a:t>Rybczynski theorem</a:t>
            </a:r>
            <a:r>
              <a:rPr lang="en-US" altLang="zh-CN">
                <a:ea typeface="ヒラギノ角ゴ Pro W3" pitchFamily="-84" charset="-128"/>
              </a:rPr>
              <a:t>: If you hold output prices constant as the amount of a factor of production increases, then the supply of the good that uses this factor intensively increases and the supply of </a:t>
            </a:r>
            <a:r>
              <a:rPr lang="en-US" altLang="zh-CN" i="1">
                <a:ea typeface="ヒラギノ角ゴ Pro W3" pitchFamily="-84" charset="-128"/>
              </a:rPr>
              <a:t>the other good decreases</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strips(downRigh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strips(downRight)">
                                      <p:cBhvr>
                                        <p:cTn id="12"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980B1EF-E2DE-4F18-945B-53D18CE28146}"/>
              </a:ext>
            </a:extLst>
          </p:cNvPr>
          <p:cNvSpPr>
            <a:spLocks noGrp="1" noChangeArrowheads="1"/>
          </p:cNvSpPr>
          <p:nvPr>
            <p:ph type="title"/>
          </p:nvPr>
        </p:nvSpPr>
        <p:spPr/>
        <p:txBody>
          <a:bodyPr/>
          <a:lstStyle/>
          <a:p>
            <a:pPr eaLnBrk="1" hangingPunct="1"/>
            <a:r>
              <a:rPr lang="en-US" altLang="zh-CN">
                <a:ea typeface="ヒラギノ角ゴ Pro W3" pitchFamily="-84" charset="-128"/>
              </a:rPr>
              <a:t>Resources and Output (cont.) </a:t>
            </a:r>
          </a:p>
        </p:txBody>
      </p:sp>
      <p:sp>
        <p:nvSpPr>
          <p:cNvPr id="269315" name="Rectangle 3">
            <a:extLst>
              <a:ext uri="{FF2B5EF4-FFF2-40B4-BE49-F238E27FC236}">
                <a16:creationId xmlns:a16="http://schemas.microsoft.com/office/drawing/2014/main" id="{FD0E4E3D-2DFE-45B6-870E-A93FE12A5C00}"/>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Assume an economy</a:t>
            </a:r>
            <a:r>
              <a:rPr lang="ja-JP" altLang="en-US" sz="2400">
                <a:ea typeface="ヒラギノ角ゴ Pro W3" pitchFamily="-84" charset="-128"/>
              </a:rPr>
              <a:t>’</a:t>
            </a:r>
            <a:r>
              <a:rPr lang="en-US" altLang="ja-JP" sz="2400">
                <a:ea typeface="ヒラギノ角ゴ Pro W3" pitchFamily="-84" charset="-128"/>
              </a:rPr>
              <a:t>s labor force grows, which implies that its ratio of labor to capital </a:t>
            </a:r>
            <a:r>
              <a:rPr lang="en-US" altLang="ja-JP" sz="2400" i="1">
                <a:ea typeface="ヒラギノ角ゴ Pro W3" pitchFamily="-84" charset="-128"/>
              </a:rPr>
              <a:t>L/K</a:t>
            </a:r>
            <a:r>
              <a:rPr lang="en-US" altLang="ja-JP" sz="2400">
                <a:ea typeface="ヒラギノ角ゴ Pro W3" pitchFamily="-84" charset="-128"/>
              </a:rPr>
              <a:t> increases. </a:t>
            </a:r>
          </a:p>
          <a:p>
            <a:pPr eaLnBrk="1" hangingPunct="1"/>
            <a:r>
              <a:rPr lang="en-US" altLang="zh-CN" sz="2400">
                <a:ea typeface="ヒラギノ角ゴ Pro W3" pitchFamily="-84" charset="-128"/>
              </a:rPr>
              <a:t>Expansion of production possibilities is biased toward cloth.</a:t>
            </a:r>
          </a:p>
          <a:p>
            <a:pPr eaLnBrk="1" hangingPunct="1"/>
            <a:r>
              <a:rPr lang="en-US" altLang="zh-CN" sz="2400">
                <a:ea typeface="ヒラギノ角ゴ Pro W3" pitchFamily="-84" charset="-128"/>
              </a:rPr>
              <a:t>At a given relative price of cloth, the ratio of labor to capital used in both sectors remains constant.</a:t>
            </a:r>
          </a:p>
          <a:p>
            <a:pPr eaLnBrk="1" hangingPunct="1"/>
            <a:r>
              <a:rPr lang="en-US" altLang="zh-CN" sz="2400">
                <a:ea typeface="ヒラギノ角ゴ Pro W3" pitchFamily="-84" charset="-128"/>
              </a:rPr>
              <a:t>To employ the additional workers, the economy expands production of the relatively labor-intensive good cloth and contracts production of the relatively capital-intensive good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strips(downRight)">
                                      <p:cBhvr>
                                        <p:cTn id="7" dur="500"/>
                                        <p:tgtEl>
                                          <p:spTgt spid="26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strips(downRight)">
                                      <p:cBhvr>
                                        <p:cTn id="12" dur="500"/>
                                        <p:tgtEl>
                                          <p:spTgt spid="26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strips(downRight)">
                                      <p:cBhvr>
                                        <p:cTn id="17" dur="500"/>
                                        <p:tgtEl>
                                          <p:spTgt spid="26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69315">
                                            <p:txEl>
                                              <p:pRg st="3" end="3"/>
                                            </p:txEl>
                                          </p:spTgt>
                                        </p:tgtEl>
                                        <p:attrNameLst>
                                          <p:attrName>style.visibility</p:attrName>
                                        </p:attrNameLst>
                                      </p:cBhvr>
                                      <p:to>
                                        <p:strVal val="visible"/>
                                      </p:to>
                                    </p:set>
                                    <p:animEffect transition="in" filter="strips(downRight)">
                                      <p:cBhvr>
                                        <p:cTn id="22" dur="500"/>
                                        <p:tgtEl>
                                          <p:spTgt spid="269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DC6266E-CBA5-44BF-AAFF-24B225338814}"/>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5-8:  Resources and Production Possibilities</a:t>
            </a:r>
          </a:p>
        </p:txBody>
      </p:sp>
      <p:pic>
        <p:nvPicPr>
          <p:cNvPr id="34819" name="Picture 1" descr="fig05_08.gif">
            <a:extLst>
              <a:ext uri="{FF2B5EF4-FFF2-40B4-BE49-F238E27FC236}">
                <a16:creationId xmlns:a16="http://schemas.microsoft.com/office/drawing/2014/main" id="{915A315C-B5D7-46F5-AF89-3CEA246BD9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60463"/>
            <a:ext cx="4762500"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615F01-491C-413D-903D-32E024B78A84}"/>
              </a:ext>
            </a:extLst>
          </p:cNvPr>
          <p:cNvSpPr>
            <a:spLocks noGrp="1" noChangeArrowheads="1"/>
          </p:cNvSpPr>
          <p:nvPr>
            <p:ph type="title"/>
          </p:nvPr>
        </p:nvSpPr>
        <p:spPr/>
        <p:txBody>
          <a:bodyPr/>
          <a:lstStyle/>
          <a:p>
            <a:pPr eaLnBrk="1" hangingPunct="1"/>
            <a:r>
              <a:rPr lang="en-US" altLang="zh-CN">
                <a:ea typeface="ヒラギノ角ゴ Pro W3" pitchFamily="-84" charset="-128"/>
              </a:rPr>
              <a:t>Introduction</a:t>
            </a:r>
          </a:p>
        </p:txBody>
      </p:sp>
      <p:sp>
        <p:nvSpPr>
          <p:cNvPr id="78851" name="Rectangle 3">
            <a:extLst>
              <a:ext uri="{FF2B5EF4-FFF2-40B4-BE49-F238E27FC236}">
                <a16:creationId xmlns:a16="http://schemas.microsoft.com/office/drawing/2014/main" id="{0256918F-4201-4890-A2C9-51339B7434A3}"/>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In addition to differences in labor productivity, trade occurs due to differences in resources across countries.</a:t>
            </a:r>
          </a:p>
          <a:p>
            <a:pPr eaLnBrk="1" hangingPunct="1">
              <a:lnSpc>
                <a:spcPct val="90000"/>
              </a:lnSpc>
              <a:spcBef>
                <a:spcPct val="50000"/>
              </a:spcBef>
            </a:pPr>
            <a:r>
              <a:rPr lang="en-US" altLang="zh-CN" sz="2400">
                <a:ea typeface="ヒラギノ角ゴ Pro W3" pitchFamily="-84" charset="-128"/>
              </a:rPr>
              <a:t>The Heckscher-Ohlin theory argues that trade occurs due to differences in labor, labor skills, physical capital, capital, or other factors of production across countries. </a:t>
            </a:r>
          </a:p>
          <a:p>
            <a:pPr lvl="1" eaLnBrk="1" hangingPunct="1">
              <a:lnSpc>
                <a:spcPct val="90000"/>
              </a:lnSpc>
              <a:spcBef>
                <a:spcPct val="50000"/>
              </a:spcBef>
            </a:pPr>
            <a:r>
              <a:rPr lang="en-US" altLang="zh-CN" sz="2000">
                <a:ea typeface="ヒラギノ角ゴ Pro W3" pitchFamily="-84" charset="-128"/>
              </a:rPr>
              <a:t>Countries have different </a:t>
            </a:r>
            <a:r>
              <a:rPr lang="en-US" altLang="zh-CN" sz="2000" i="1">
                <a:ea typeface="ヒラギノ角ゴ Pro W3" pitchFamily="-84" charset="-128"/>
              </a:rPr>
              <a:t>relative abundance</a:t>
            </a:r>
            <a:r>
              <a:rPr lang="en-US" altLang="zh-CN" sz="2000">
                <a:ea typeface="ヒラギノ角ゴ Pro W3" pitchFamily="-84" charset="-128"/>
              </a:rPr>
              <a:t> of factors of production.</a:t>
            </a:r>
            <a:endParaRPr lang="en-US" altLang="zh-CN" sz="2000" i="1">
              <a:ea typeface="ヒラギノ角ゴ Pro W3" pitchFamily="-84" charset="-128"/>
            </a:endParaRPr>
          </a:p>
          <a:p>
            <a:pPr lvl="1" eaLnBrk="1" hangingPunct="1"/>
            <a:r>
              <a:rPr lang="en-US" altLang="zh-CN" sz="2000">
                <a:ea typeface="ヒラギノ角ゴ Pro W3" pitchFamily="-84" charset="-128"/>
              </a:rPr>
              <a:t>Production processes use factors of production with different </a:t>
            </a:r>
            <a:r>
              <a:rPr lang="en-US" altLang="zh-CN" sz="2000" i="1">
                <a:ea typeface="ヒラギノ角ゴ Pro W3" pitchFamily="-84" charset="-128"/>
              </a:rPr>
              <a:t>relative intensity.</a:t>
            </a:r>
            <a:r>
              <a:rPr lang="en-US" altLang="zh-CN" sz="2000">
                <a:ea typeface="ヒラギノ角ゴ Pro W3" pitchFamily="-84" charset="-128"/>
              </a:rPr>
              <a:t> </a:t>
            </a:r>
            <a:endParaRPr lang="en-US" altLang="zh-CN" sz="2000" i="1">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strips(downRight)">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strips(downRight)">
                                      <p:cBhvr>
                                        <p:cTn id="12" dur="500"/>
                                        <p:tgtEl>
                                          <p:spTgt spid="78851">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strips(downRight)">
                                      <p:cBhvr>
                                        <p:cTn id="15" dur="500"/>
                                        <p:tgtEl>
                                          <p:spTgt spid="788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78851">
                                            <p:txEl>
                                              <p:pRg st="3" end="3"/>
                                            </p:txEl>
                                          </p:spTgt>
                                        </p:tgtEl>
                                        <p:attrNameLst>
                                          <p:attrName>style.visibility</p:attrName>
                                        </p:attrNameLst>
                                      </p:cBhvr>
                                      <p:to>
                                        <p:strVal val="visible"/>
                                      </p:to>
                                    </p:set>
                                    <p:animEffect transition="in" filter="strips(downRight)">
                                      <p:cBhvr>
                                        <p:cTn id="20"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55F5A79-AE59-4670-93BB-1406CF752C27}"/>
              </a:ext>
            </a:extLst>
          </p:cNvPr>
          <p:cNvSpPr>
            <a:spLocks noGrp="1" noChangeArrowheads="1"/>
          </p:cNvSpPr>
          <p:nvPr>
            <p:ph type="title"/>
          </p:nvPr>
        </p:nvSpPr>
        <p:spPr/>
        <p:txBody>
          <a:bodyPr/>
          <a:lstStyle/>
          <a:p>
            <a:pPr eaLnBrk="1" hangingPunct="1"/>
            <a:r>
              <a:rPr lang="en-US" altLang="zh-CN">
                <a:ea typeface="ヒラギノ角ゴ Pro W3" pitchFamily="-84" charset="-128"/>
              </a:rPr>
              <a:t>Resources and Output (cont.)</a:t>
            </a:r>
          </a:p>
        </p:txBody>
      </p:sp>
      <p:sp>
        <p:nvSpPr>
          <p:cNvPr id="105475" name="Rectangle 3">
            <a:extLst>
              <a:ext uri="{FF2B5EF4-FFF2-40B4-BE49-F238E27FC236}">
                <a16:creationId xmlns:a16="http://schemas.microsoft.com/office/drawing/2014/main" id="{F9FEBE61-5660-4E5E-A629-1B8F41C14078}"/>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An economy with a </a:t>
            </a:r>
            <a:r>
              <a:rPr lang="en-US" altLang="zh-CN" sz="2400" i="1">
                <a:ea typeface="ヒラギノ角ゴ Pro W3" pitchFamily="-84" charset="-128"/>
              </a:rPr>
              <a:t>high ratio of labor to capital </a:t>
            </a:r>
            <a:r>
              <a:rPr lang="en-US" altLang="zh-CN" sz="2400">
                <a:ea typeface="ヒラギノ角ゴ Pro W3" pitchFamily="-84" charset="-128"/>
              </a:rPr>
              <a:t>produces a </a:t>
            </a:r>
            <a:r>
              <a:rPr lang="en-US" altLang="zh-CN" sz="2400" i="1">
                <a:ea typeface="ヒラギノ角ゴ Pro W3" pitchFamily="-84" charset="-128"/>
              </a:rPr>
              <a:t>high output of cloth relative to food</a:t>
            </a:r>
            <a:r>
              <a:rPr lang="en-US" altLang="zh-CN" sz="2400">
                <a:ea typeface="ヒラギノ角ゴ Pro W3" pitchFamily="-84" charset="-128"/>
              </a:rPr>
              <a:t>.</a:t>
            </a:r>
          </a:p>
          <a:p>
            <a:pPr eaLnBrk="1" hangingPunct="1"/>
            <a:r>
              <a:rPr lang="en-US" altLang="zh-CN" sz="2400">
                <a:ea typeface="ヒラギノ角ゴ Pro W3" pitchFamily="-84" charset="-128"/>
              </a:rPr>
              <a:t>Suppose that Home is </a:t>
            </a:r>
            <a:r>
              <a:rPr lang="en-US" altLang="zh-CN" sz="2400" b="1" i="1">
                <a:ea typeface="ヒラギノ角ゴ Pro W3" pitchFamily="-84" charset="-128"/>
              </a:rPr>
              <a:t>relatively abundant</a:t>
            </a:r>
            <a:r>
              <a:rPr lang="en-US" altLang="zh-CN" sz="2400">
                <a:ea typeface="ヒラギノ角ゴ Pro W3" pitchFamily="-84" charset="-128"/>
              </a:rPr>
              <a:t> in labor and Foreign in capital:</a:t>
            </a:r>
          </a:p>
          <a:p>
            <a:pPr algn="ctr" eaLnBrk="1" hangingPunct="1">
              <a:buFontTx/>
              <a:buNone/>
            </a:pPr>
            <a:r>
              <a:rPr lang="en-US" altLang="zh-CN" sz="2400">
                <a:ea typeface="ヒラギノ角ゴ Pro W3" pitchFamily="-84" charset="-128"/>
              </a:rPr>
              <a:t> </a:t>
            </a:r>
            <a:r>
              <a:rPr lang="en-US" altLang="zh-CN" sz="2400" i="1">
                <a:ea typeface="ヒラギノ角ゴ Pro W3" pitchFamily="-84" charset="-128"/>
              </a:rPr>
              <a:t>L/K &gt; L*/ K*</a:t>
            </a:r>
          </a:p>
          <a:p>
            <a:pPr lvl="1" eaLnBrk="1" hangingPunct="1"/>
            <a:r>
              <a:rPr lang="en-US" altLang="zh-CN" sz="2000">
                <a:ea typeface="ヒラギノ角ゴ Pro W3" pitchFamily="-84" charset="-128"/>
              </a:rPr>
              <a:t>Likewise, Home is </a:t>
            </a:r>
            <a:r>
              <a:rPr lang="en-US" altLang="zh-CN" sz="2000" b="1" i="1">
                <a:ea typeface="ヒラギノ角ゴ Pro W3" pitchFamily="-84" charset="-128"/>
              </a:rPr>
              <a:t>relatively scarce</a:t>
            </a:r>
            <a:r>
              <a:rPr lang="en-US" altLang="zh-CN" sz="2000">
                <a:ea typeface="ヒラギノ角ゴ Pro W3" pitchFamily="-84" charset="-128"/>
              </a:rPr>
              <a:t> in capital and Foreign in labor.</a:t>
            </a:r>
          </a:p>
          <a:p>
            <a:pPr eaLnBrk="1" hangingPunct="1">
              <a:spcBef>
                <a:spcPct val="50000"/>
              </a:spcBef>
            </a:pPr>
            <a:r>
              <a:rPr lang="en-US" altLang="zh-CN" sz="2400">
                <a:ea typeface="ヒラギノ角ゴ Pro W3" pitchFamily="-84" charset="-128"/>
              </a:rPr>
              <a:t>Home will be relatively efficient at producing cloth because cloth is </a:t>
            </a:r>
            <a:r>
              <a:rPr lang="en-US" altLang="zh-CN" sz="2400" i="1">
                <a:ea typeface="ヒラギノ角ゴ Pro W3" pitchFamily="-84" charset="-128"/>
              </a:rPr>
              <a:t>relatively labor intensive</a:t>
            </a:r>
            <a:r>
              <a:rPr lang="en-US" altLang="zh-CN" sz="2400">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strips(downRight)">
                                      <p:cBhvr>
                                        <p:cTn id="7" dur="500"/>
                                        <p:tgtEl>
                                          <p:spTgt spid="10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strips(downRight)">
                                      <p:cBhvr>
                                        <p:cTn id="12" dur="500"/>
                                        <p:tgtEl>
                                          <p:spTgt spid="10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strips(downRight)">
                                      <p:cBhvr>
                                        <p:cTn id="17" dur="500"/>
                                        <p:tgtEl>
                                          <p:spTgt spid="105475">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05475">
                                            <p:txEl>
                                              <p:pRg st="3" end="3"/>
                                            </p:txEl>
                                          </p:spTgt>
                                        </p:tgtEl>
                                        <p:attrNameLst>
                                          <p:attrName>style.visibility</p:attrName>
                                        </p:attrNameLst>
                                      </p:cBhvr>
                                      <p:to>
                                        <p:strVal val="visible"/>
                                      </p:to>
                                    </p:set>
                                    <p:animEffect transition="in" filter="strips(downRight)">
                                      <p:cBhvr>
                                        <p:cTn id="20" dur="500"/>
                                        <p:tgtEl>
                                          <p:spTgt spid="1054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05475">
                                            <p:txEl>
                                              <p:pRg st="4" end="4"/>
                                            </p:txEl>
                                          </p:spTgt>
                                        </p:tgtEl>
                                        <p:attrNameLst>
                                          <p:attrName>style.visibility</p:attrName>
                                        </p:attrNameLst>
                                      </p:cBhvr>
                                      <p:to>
                                        <p:strVal val="visible"/>
                                      </p:to>
                                    </p:set>
                                    <p:animEffect transition="in" filter="strips(downRight)">
                                      <p:cBhvr>
                                        <p:cTn id="25" dur="500"/>
                                        <p:tgtEl>
                                          <p:spTgt spid="105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994620C-9EB3-4BD6-90D2-40277F208B81}"/>
              </a:ext>
            </a:extLst>
          </p:cNvPr>
          <p:cNvSpPr>
            <a:spLocks noGrp="1" noChangeArrowheads="1"/>
          </p:cNvSpPr>
          <p:nvPr>
            <p:ph type="title"/>
          </p:nvPr>
        </p:nvSpPr>
        <p:spPr/>
        <p:txBody>
          <a:bodyPr/>
          <a:lstStyle/>
          <a:p>
            <a:pPr eaLnBrk="1" hangingPunct="1"/>
            <a:r>
              <a:rPr lang="en-US" altLang="zh-CN">
                <a:ea typeface="ヒラギノ角ゴ Pro W3" pitchFamily="-84" charset="-128"/>
              </a:rPr>
              <a:t>Trade in the Heckscher-Ohlin Model </a:t>
            </a:r>
          </a:p>
        </p:txBody>
      </p:sp>
      <p:sp>
        <p:nvSpPr>
          <p:cNvPr id="106499" name="Rectangle 3">
            <a:extLst>
              <a:ext uri="{FF2B5EF4-FFF2-40B4-BE49-F238E27FC236}">
                <a16:creationId xmlns:a16="http://schemas.microsoft.com/office/drawing/2014/main" id="{6F7C75C2-B04C-44D9-814A-B24FEFCBE6DD}"/>
              </a:ext>
            </a:extLst>
          </p:cNvPr>
          <p:cNvSpPr>
            <a:spLocks noGrp="1" noChangeArrowheads="1"/>
          </p:cNvSpPr>
          <p:nvPr>
            <p:ph idx="1"/>
          </p:nvPr>
        </p:nvSpPr>
        <p:spPr/>
        <p:txBody>
          <a:bodyPr rIns="91440"/>
          <a:lstStyle/>
          <a:p>
            <a:pPr eaLnBrk="1" hangingPunct="1"/>
            <a:r>
              <a:rPr lang="en-US" altLang="zh-CN">
                <a:ea typeface="ヒラギノ角ゴ Pro W3" pitchFamily="-84" charset="-128"/>
              </a:rPr>
              <a:t>The countries are assumed to have the same technology and the same tastes.</a:t>
            </a:r>
          </a:p>
          <a:p>
            <a:pPr lvl="1" eaLnBrk="1" hangingPunct="1"/>
            <a:r>
              <a:rPr lang="en-US" altLang="zh-CN">
                <a:ea typeface="ヒラギノ角ゴ Pro W3" pitchFamily="-84" charset="-128"/>
              </a:rPr>
              <a:t>With the same technology, each economy has a comparative advantage in producing the good that relatively intensively uses the factors of production in which the country is relatively well endowed.</a:t>
            </a:r>
          </a:p>
          <a:p>
            <a:pPr lvl="1" eaLnBrk="1" hangingPunct="1"/>
            <a:r>
              <a:rPr lang="en-US" altLang="zh-CN">
                <a:ea typeface="ヒラギノ角ゴ Pro W3" pitchFamily="-84" charset="-128"/>
              </a:rPr>
              <a:t>With the same tastes, the two countries will consume cloth to food in the same ratio when faced with the same relative price of cloth under free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strips(downRight)">
                                      <p:cBhvr>
                                        <p:cTn id="7" dur="500"/>
                                        <p:tgtEl>
                                          <p:spTgt spid="1064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06499">
                                            <p:txEl>
                                              <p:pRg st="1" end="1"/>
                                            </p:txEl>
                                          </p:spTgt>
                                        </p:tgtEl>
                                        <p:attrNameLst>
                                          <p:attrName>style.visibility</p:attrName>
                                        </p:attrNameLst>
                                      </p:cBhvr>
                                      <p:to>
                                        <p:strVal val="visible"/>
                                      </p:to>
                                    </p:set>
                                    <p:animEffect transition="in" filter="strips(downRight)">
                                      <p:cBhvr>
                                        <p:cTn id="10" dur="500"/>
                                        <p:tgtEl>
                                          <p:spTgt spid="10649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animEffect transition="in" filter="strips(downRight)">
                                      <p:cBhvr>
                                        <p:cTn id="13" dur="500"/>
                                        <p:tgtEl>
                                          <p:spTgt spid="10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01946A-A92D-45E1-9ADD-3EA065BB3F72}"/>
              </a:ext>
            </a:extLst>
          </p:cNvPr>
          <p:cNvSpPr>
            <a:spLocks noGrp="1" noChangeArrowheads="1"/>
          </p:cNvSpPr>
          <p:nvPr>
            <p:ph type="title"/>
          </p:nvPr>
        </p:nvSpPr>
        <p:spPr/>
        <p:txBody>
          <a:bodyPr/>
          <a:lstStyle/>
          <a:p>
            <a:pPr eaLnBrk="1" hangingPunct="1"/>
            <a:r>
              <a:rPr lang="en-US" altLang="zh-CN" sz="2800">
                <a:ea typeface="ヒラギノ角ゴ Pro W3" pitchFamily="-84" charset="-128"/>
              </a:rPr>
              <a:t>Trade in the Heckscher-Ohlin Model (cont.)</a:t>
            </a:r>
          </a:p>
        </p:txBody>
      </p:sp>
      <p:sp>
        <p:nvSpPr>
          <p:cNvPr id="107523" name="Rectangle 3">
            <a:extLst>
              <a:ext uri="{FF2B5EF4-FFF2-40B4-BE49-F238E27FC236}">
                <a16:creationId xmlns:a16="http://schemas.microsoft.com/office/drawing/2014/main" id="{1729DBE9-2FDA-45B2-8F08-BDE2AFE05905}"/>
              </a:ext>
            </a:extLst>
          </p:cNvPr>
          <p:cNvSpPr>
            <a:spLocks noGrp="1" noChangeArrowheads="1"/>
          </p:cNvSpPr>
          <p:nvPr>
            <p:ph idx="1"/>
          </p:nvPr>
        </p:nvSpPr>
        <p:spPr/>
        <p:txBody>
          <a:bodyPr rIns="91440"/>
          <a:lstStyle/>
          <a:p>
            <a:pPr eaLnBrk="1" hangingPunct="1"/>
            <a:r>
              <a:rPr lang="en-US" altLang="zh-CN">
                <a:ea typeface="ヒラギノ角ゴ Pro W3" pitchFamily="-84" charset="-128"/>
              </a:rPr>
              <a:t>Since cloth is relatively labor intensive, at each relative price of cloth to food, Home will produce a higher ratio of cloth to food than Foreign.</a:t>
            </a:r>
          </a:p>
          <a:p>
            <a:pPr lvl="1" eaLnBrk="1" hangingPunct="1"/>
            <a:r>
              <a:rPr lang="en-US" altLang="zh-CN">
                <a:ea typeface="ヒラギノ角ゴ Pro W3" pitchFamily="-84" charset="-128"/>
              </a:rPr>
              <a:t>Home will have a larger relative supply of cloth to food than Foreign.</a:t>
            </a:r>
          </a:p>
          <a:p>
            <a:pPr lvl="1" eaLnBrk="1" hangingPunct="1"/>
            <a:r>
              <a:rPr lang="en-US" altLang="zh-CN">
                <a:ea typeface="ヒラギノ角ゴ Pro W3" pitchFamily="-84" charset="-128"/>
              </a:rPr>
              <a:t>Home</a:t>
            </a:r>
            <a:r>
              <a:rPr lang="ja-JP" altLang="en-US">
                <a:ea typeface="ヒラギノ角ゴ Pro W3" pitchFamily="-84" charset="-128"/>
              </a:rPr>
              <a:t>’</a:t>
            </a:r>
            <a:r>
              <a:rPr lang="en-US" altLang="ja-JP">
                <a:ea typeface="ヒラギノ角ゴ Pro W3" pitchFamily="-84" charset="-128"/>
              </a:rPr>
              <a:t>s relative supply curve lies to the right of Foreign</a:t>
            </a:r>
            <a:r>
              <a:rPr lang="ja-JP" altLang="en-US">
                <a:ea typeface="ヒラギノ角ゴ Pro W3" pitchFamily="-84" charset="-128"/>
              </a:rPr>
              <a:t>’</a:t>
            </a:r>
            <a:r>
              <a:rPr lang="en-US" altLang="ja-JP">
                <a:ea typeface="ヒラギノ角ゴ Pro W3" pitchFamily="-84" charset="-128"/>
              </a:rPr>
              <a:t>s.</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strips(downRight)">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7523">
                                            <p:txEl>
                                              <p:pRg st="1" end="1"/>
                                            </p:txEl>
                                          </p:spTgt>
                                        </p:tgtEl>
                                        <p:attrNameLst>
                                          <p:attrName>style.visibility</p:attrName>
                                        </p:attrNameLst>
                                      </p:cBhvr>
                                      <p:to>
                                        <p:strVal val="visible"/>
                                      </p:to>
                                    </p:set>
                                    <p:animEffect transition="in" filter="strips(downRight)">
                                      <p:cBhvr>
                                        <p:cTn id="12" dur="500"/>
                                        <p:tgtEl>
                                          <p:spTgt spid="1075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Effect transition="in" filter="strips(downRight)">
                                      <p:cBhvr>
                                        <p:cTn id="15" dur="5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B1841A1-8DF0-4F44-B89B-46D115D429A6}"/>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5-9:  Trade Leads to a Convergence of Relative Prices</a:t>
            </a:r>
          </a:p>
        </p:txBody>
      </p:sp>
      <p:pic>
        <p:nvPicPr>
          <p:cNvPr id="38915" name="Picture 1" descr="fig05_09.gif">
            <a:extLst>
              <a:ext uri="{FF2B5EF4-FFF2-40B4-BE49-F238E27FC236}">
                <a16:creationId xmlns:a16="http://schemas.microsoft.com/office/drawing/2014/main" id="{04D0F108-7EFB-4156-B5A0-B6A8E6E3AD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206500"/>
            <a:ext cx="54102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60CE37-20A6-4BB0-811E-F6EEEA0E09C9}"/>
              </a:ext>
            </a:extLst>
          </p:cNvPr>
          <p:cNvSpPr>
            <a:spLocks noGrp="1" noChangeArrowheads="1"/>
          </p:cNvSpPr>
          <p:nvPr>
            <p:ph type="title"/>
          </p:nvPr>
        </p:nvSpPr>
        <p:spPr/>
        <p:txBody>
          <a:bodyPr/>
          <a:lstStyle/>
          <a:p>
            <a:pPr eaLnBrk="1" hangingPunct="1"/>
            <a:r>
              <a:rPr lang="en-US" altLang="zh-CN" sz="2800">
                <a:ea typeface="ヒラギノ角ゴ Pro W3" pitchFamily="-84" charset="-128"/>
              </a:rPr>
              <a:t>Trade in the Heckscher-Ohlin Model (cont.)</a:t>
            </a:r>
          </a:p>
        </p:txBody>
      </p:sp>
      <p:sp>
        <p:nvSpPr>
          <p:cNvPr id="109571" name="Rectangle 3">
            <a:extLst>
              <a:ext uri="{FF2B5EF4-FFF2-40B4-BE49-F238E27FC236}">
                <a16:creationId xmlns:a16="http://schemas.microsoft.com/office/drawing/2014/main" id="{A4ACF303-B401-4AFE-AE33-F853C9CE7A13}"/>
              </a:ext>
            </a:extLst>
          </p:cNvPr>
          <p:cNvSpPr>
            <a:spLocks noGrp="1" noChangeArrowheads="1"/>
          </p:cNvSpPr>
          <p:nvPr>
            <p:ph idx="1"/>
          </p:nvPr>
        </p:nvSpPr>
        <p:spPr/>
        <p:txBody>
          <a:bodyPr rIns="91440"/>
          <a:lstStyle/>
          <a:p>
            <a:pPr eaLnBrk="1" hangingPunct="1"/>
            <a:r>
              <a:rPr lang="en-US" altLang="zh-CN">
                <a:ea typeface="ヒラギノ角ゴ Pro W3" pitchFamily="-84" charset="-128"/>
              </a:rPr>
              <a:t>Like the Ricardian model, the Heckscher-Ohlin model predicts a convergence of relative prices with trade.</a:t>
            </a:r>
          </a:p>
          <a:p>
            <a:pPr eaLnBrk="1" hangingPunct="1">
              <a:spcBef>
                <a:spcPct val="50000"/>
              </a:spcBef>
            </a:pPr>
            <a:r>
              <a:rPr lang="en-US" altLang="zh-CN">
                <a:ea typeface="ヒラギノ角ゴ Pro W3" pitchFamily="-84" charset="-128"/>
              </a:rPr>
              <a:t>With trade, the relative price of cloth rises in the relatively labor abundant (home) country and falls in the relatively labor scarce (foreign) country.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strips(downRight)">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strips(downRight)">
                                      <p:cBhvr>
                                        <p:cTn id="12" dur="500"/>
                                        <p:tgtEl>
                                          <p:spTgt spid="109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20619E1-D740-4382-AB96-9164B32DB464}"/>
              </a:ext>
            </a:extLst>
          </p:cNvPr>
          <p:cNvSpPr>
            <a:spLocks noGrp="1" noChangeArrowheads="1"/>
          </p:cNvSpPr>
          <p:nvPr>
            <p:ph type="title"/>
          </p:nvPr>
        </p:nvSpPr>
        <p:spPr/>
        <p:txBody>
          <a:bodyPr/>
          <a:lstStyle/>
          <a:p>
            <a:pPr eaLnBrk="1" hangingPunct="1"/>
            <a:r>
              <a:rPr lang="en-US" altLang="zh-CN" sz="2800">
                <a:ea typeface="ヒラギノ角ゴ Pro W3" pitchFamily="-84" charset="-128"/>
              </a:rPr>
              <a:t>Trade in the Heckscher-Ohlin Model (cont.)</a:t>
            </a:r>
          </a:p>
        </p:txBody>
      </p:sp>
      <p:sp>
        <p:nvSpPr>
          <p:cNvPr id="266243" name="Rectangle 3">
            <a:extLst>
              <a:ext uri="{FF2B5EF4-FFF2-40B4-BE49-F238E27FC236}">
                <a16:creationId xmlns:a16="http://schemas.microsoft.com/office/drawing/2014/main" id="{42C5455F-E864-4F9C-A7BE-70653862B501}"/>
              </a:ext>
            </a:extLst>
          </p:cNvPr>
          <p:cNvSpPr>
            <a:spLocks noGrp="1" noChangeArrowheads="1"/>
          </p:cNvSpPr>
          <p:nvPr>
            <p:ph idx="1"/>
          </p:nvPr>
        </p:nvSpPr>
        <p:spPr/>
        <p:txBody>
          <a:bodyPr rIns="91440"/>
          <a:lstStyle/>
          <a:p>
            <a:pPr eaLnBrk="1" hangingPunct="1"/>
            <a:r>
              <a:rPr lang="en-US" altLang="zh-CN">
                <a:ea typeface="ヒラギノ角ゴ Pro W3" pitchFamily="-84" charset="-128"/>
              </a:rPr>
              <a:t>Relative prices and the pattern of trade: In Home, the rise in the relative price of cloth leads to a rise in the relative production of cloth and a fall in relative consumption of cloth. </a:t>
            </a:r>
          </a:p>
          <a:p>
            <a:pPr lvl="1" eaLnBrk="1" hangingPunct="1"/>
            <a:r>
              <a:rPr lang="en-US" altLang="zh-CN">
                <a:ea typeface="ヒラギノ角ゴ Pro W3" pitchFamily="-84" charset="-128"/>
              </a:rPr>
              <a:t>Home becomes an exporter of cloth and an importer of food. </a:t>
            </a:r>
          </a:p>
          <a:p>
            <a:pPr eaLnBrk="1" hangingPunct="1"/>
            <a:r>
              <a:rPr lang="en-US" altLang="zh-CN">
                <a:ea typeface="ヒラギノ角ゴ Pro W3" pitchFamily="-84" charset="-128"/>
              </a:rPr>
              <a:t>The decline in the relative price of cloth in Foreign leads it to become an importer of cloth and an exporter of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strips(downRight)">
                                      <p:cBhvr>
                                        <p:cTn id="7" dur="500"/>
                                        <p:tgtEl>
                                          <p:spTgt spid="26624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6243">
                                            <p:txEl>
                                              <p:pRg st="1" end="1"/>
                                            </p:txEl>
                                          </p:spTgt>
                                        </p:tgtEl>
                                        <p:attrNameLst>
                                          <p:attrName>style.visibility</p:attrName>
                                        </p:attrNameLst>
                                      </p:cBhvr>
                                      <p:to>
                                        <p:strVal val="visible"/>
                                      </p:to>
                                    </p:set>
                                    <p:animEffect transition="in" filter="strips(downRight)">
                                      <p:cBhvr>
                                        <p:cTn id="10" dur="500"/>
                                        <p:tgtEl>
                                          <p:spTgt spid="266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animEffect transition="in" filter="strips(downRight)">
                                      <p:cBhvr>
                                        <p:cTn id="15" dur="500"/>
                                        <p:tgtEl>
                                          <p:spTgt spid="266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92E888C-1CAE-48BF-A4D4-8077399DEE8E}"/>
              </a:ext>
            </a:extLst>
          </p:cNvPr>
          <p:cNvSpPr>
            <a:spLocks noGrp="1" noChangeArrowheads="1"/>
          </p:cNvSpPr>
          <p:nvPr>
            <p:ph type="title"/>
          </p:nvPr>
        </p:nvSpPr>
        <p:spPr/>
        <p:txBody>
          <a:bodyPr/>
          <a:lstStyle/>
          <a:p>
            <a:pPr eaLnBrk="1" hangingPunct="1"/>
            <a:r>
              <a:rPr lang="en-US" altLang="zh-CN" sz="2800">
                <a:ea typeface="ヒラギノ角ゴ Pro W3" pitchFamily="-84" charset="-128"/>
              </a:rPr>
              <a:t>Trade in the Heckscher-Ohlin Model (cont.)</a:t>
            </a:r>
          </a:p>
        </p:txBody>
      </p:sp>
      <p:sp>
        <p:nvSpPr>
          <p:cNvPr id="110595" name="Rectangle 3">
            <a:extLst>
              <a:ext uri="{FF2B5EF4-FFF2-40B4-BE49-F238E27FC236}">
                <a16:creationId xmlns:a16="http://schemas.microsoft.com/office/drawing/2014/main" id="{F70BAEFB-8FE4-4413-A218-C8D46441F977}"/>
              </a:ext>
            </a:extLst>
          </p:cNvPr>
          <p:cNvSpPr>
            <a:spLocks noGrp="1" noChangeArrowheads="1"/>
          </p:cNvSpPr>
          <p:nvPr>
            <p:ph idx="1"/>
          </p:nvPr>
        </p:nvSpPr>
        <p:spPr/>
        <p:txBody>
          <a:bodyPr rIns="91440"/>
          <a:lstStyle/>
          <a:p>
            <a:pPr eaLnBrk="1" hangingPunct="1"/>
            <a:r>
              <a:rPr lang="en-US" altLang="zh-CN" b="1">
                <a:ea typeface="ヒラギノ角ゴ Pro W3" pitchFamily="-84" charset="-128"/>
              </a:rPr>
              <a:t>Heckscher-Ohlin theorem</a:t>
            </a:r>
            <a:r>
              <a:rPr lang="en-US" altLang="zh-CN">
                <a:ea typeface="ヒラギノ角ゴ Pro W3" pitchFamily="-84" charset="-128"/>
              </a:rPr>
              <a:t>: </a:t>
            </a:r>
            <a:r>
              <a:rPr lang="en-US" altLang="zh-CN" i="1">
                <a:ea typeface="ヒラギノ角ゴ Pro W3" pitchFamily="-84" charset="-128"/>
              </a:rPr>
              <a:t>The country that is abundant in a factor exports the good whose production is intensive in that factor</a:t>
            </a:r>
            <a:r>
              <a:rPr lang="en-US" altLang="zh-CN">
                <a:ea typeface="ヒラギノ角ゴ Pro W3" pitchFamily="-84" charset="-128"/>
              </a:rPr>
              <a:t>.</a:t>
            </a:r>
          </a:p>
          <a:p>
            <a:pPr eaLnBrk="1" hangingPunct="1"/>
            <a:r>
              <a:rPr lang="en-US" altLang="zh-CN">
                <a:ea typeface="ヒラギノ角ゴ Pro W3" pitchFamily="-84" charset="-128"/>
              </a:rPr>
              <a:t>This result generalizes to a correlation: </a:t>
            </a:r>
          </a:p>
          <a:p>
            <a:pPr lvl="1" eaLnBrk="1" hangingPunct="1"/>
            <a:r>
              <a:rPr lang="en-US" altLang="zh-CN" i="1">
                <a:ea typeface="ヒラギノ角ゴ Pro W3" pitchFamily="-84" charset="-128"/>
              </a:rPr>
              <a:t>Countries tend to export goods whose production is intensive in factors with which the countries are abundantly endowed.</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strips(downRight)">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strips(downRight)">
                                      <p:cBhvr>
                                        <p:cTn id="12" dur="500"/>
                                        <p:tgtEl>
                                          <p:spTgt spid="11059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strips(downRight)">
                                      <p:cBhvr>
                                        <p:cTn id="15" dur="500"/>
                                        <p:tgtEl>
                                          <p:spTgt spid="110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D7EFBD6-F62A-4B5E-9D43-BD2C98A6F6C3}"/>
              </a:ext>
            </a:extLst>
          </p:cNvPr>
          <p:cNvSpPr>
            <a:spLocks noGrp="1" noChangeArrowheads="1"/>
          </p:cNvSpPr>
          <p:nvPr>
            <p:ph type="title"/>
          </p:nvPr>
        </p:nvSpPr>
        <p:spPr/>
        <p:txBody>
          <a:bodyPr/>
          <a:lstStyle/>
          <a:p>
            <a:pPr eaLnBrk="1" hangingPunct="1"/>
            <a:r>
              <a:rPr lang="en-US" altLang="zh-CN">
                <a:ea typeface="ヒラギノ角ゴ Pro W3" pitchFamily="-84" charset="-128"/>
              </a:rPr>
              <a:t>Trade and the Distribution of Income</a:t>
            </a:r>
          </a:p>
        </p:txBody>
      </p:sp>
      <p:sp>
        <p:nvSpPr>
          <p:cNvPr id="118787" name="Rectangle 3">
            <a:extLst>
              <a:ext uri="{FF2B5EF4-FFF2-40B4-BE49-F238E27FC236}">
                <a16:creationId xmlns:a16="http://schemas.microsoft.com/office/drawing/2014/main" id="{33326DAE-74BA-4190-B71C-A8273B2153B3}"/>
              </a:ext>
            </a:extLst>
          </p:cNvPr>
          <p:cNvSpPr>
            <a:spLocks noGrp="1" noChangeArrowheads="1"/>
          </p:cNvSpPr>
          <p:nvPr>
            <p:ph idx="1"/>
          </p:nvPr>
        </p:nvSpPr>
        <p:spPr/>
        <p:txBody>
          <a:bodyPr rIns="91440"/>
          <a:lstStyle/>
          <a:p>
            <a:pPr eaLnBrk="1" hangingPunct="1">
              <a:defRPr/>
            </a:pPr>
            <a:r>
              <a:rPr lang="en-US" sz="2400" dirty="0"/>
              <a:t>Changes in relative prices can affect the earnings of labor and capital. </a:t>
            </a:r>
          </a:p>
          <a:p>
            <a:pPr lvl="1" eaLnBrk="1" hangingPunct="1">
              <a:defRPr/>
            </a:pPr>
            <a:r>
              <a:rPr lang="en-US" dirty="0">
                <a:ea typeface="+mn-ea"/>
                <a:cs typeface="+mn-cs"/>
              </a:rPr>
              <a:t>A rise in the price of cloth raises the purchasing power of labor in terms of both goods while lowering the purchasing power of capital in terms of both goods. </a:t>
            </a:r>
          </a:p>
          <a:p>
            <a:pPr lvl="1" eaLnBrk="1" hangingPunct="1">
              <a:defRPr/>
            </a:pPr>
            <a:r>
              <a:rPr lang="en-US" dirty="0">
                <a:ea typeface="+mn-ea"/>
                <a:cs typeface="+mn-cs"/>
              </a:rPr>
              <a:t>A rise in the price of food has the reverse effect.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0" dur="500"/>
                                        <p:tgtEl>
                                          <p:spTgt spid="11878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13"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352513E-07BE-464A-AEB3-802D3E304152}"/>
              </a:ext>
            </a:extLst>
          </p:cNvPr>
          <p:cNvSpPr>
            <a:spLocks noGrp="1" noChangeArrowheads="1"/>
          </p:cNvSpPr>
          <p:nvPr>
            <p:ph type="title"/>
          </p:nvPr>
        </p:nvSpPr>
        <p:spPr/>
        <p:txBody>
          <a:bodyPr/>
          <a:lstStyle/>
          <a:p>
            <a:pPr eaLnBrk="1" hangingPunct="1"/>
            <a:r>
              <a:rPr lang="en-US" altLang="zh-CN">
                <a:ea typeface="ヒラギノ角ゴ Pro W3" pitchFamily="-84" charset="-128"/>
              </a:rPr>
              <a:t>Trade and the Distribution of Income (cont.)</a:t>
            </a:r>
          </a:p>
        </p:txBody>
      </p:sp>
      <p:sp>
        <p:nvSpPr>
          <p:cNvPr id="118787" name="Rectangle 3">
            <a:extLst>
              <a:ext uri="{FF2B5EF4-FFF2-40B4-BE49-F238E27FC236}">
                <a16:creationId xmlns:a16="http://schemas.microsoft.com/office/drawing/2014/main" id="{45D2ABA2-D469-45B7-A6CE-D7BDC659BBA1}"/>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Thus, international trade can affect the distribution of income, even in the long run:</a:t>
            </a:r>
          </a:p>
          <a:p>
            <a:pPr lvl="1" eaLnBrk="1" hangingPunct="1"/>
            <a:r>
              <a:rPr lang="en-US" altLang="zh-CN" i="1">
                <a:ea typeface="ヒラギノ角ゴ Pro W3" pitchFamily="-84" charset="-128"/>
              </a:rPr>
              <a:t>Owners of a country</a:t>
            </a:r>
            <a:r>
              <a:rPr lang="ja-JP" altLang="en-US" i="1">
                <a:ea typeface="ヒラギノ角ゴ Pro W3" pitchFamily="-84" charset="-128"/>
              </a:rPr>
              <a:t>’</a:t>
            </a:r>
            <a:r>
              <a:rPr lang="en-US" altLang="ja-JP" i="1">
                <a:ea typeface="ヒラギノ角ゴ Pro W3" pitchFamily="-84" charset="-128"/>
              </a:rPr>
              <a:t>s abundant factors gain from trade, but owners of a country</a:t>
            </a:r>
            <a:r>
              <a:rPr lang="ja-JP" altLang="en-US" i="1">
                <a:ea typeface="ヒラギノ角ゴ Pro W3" pitchFamily="-84" charset="-128"/>
              </a:rPr>
              <a:t>’</a:t>
            </a:r>
            <a:r>
              <a:rPr lang="en-US" altLang="ja-JP" i="1">
                <a:ea typeface="ヒラギノ角ゴ Pro W3" pitchFamily="-84" charset="-128"/>
              </a:rPr>
              <a:t>s scarce factors lose.</a:t>
            </a:r>
          </a:p>
          <a:p>
            <a:pPr lvl="1" eaLnBrk="1" hangingPunct="1"/>
            <a:r>
              <a:rPr lang="en-US" altLang="zh-CN">
                <a:ea typeface="ヒラギノ角ゴ Pro W3" pitchFamily="-84" charset="-128"/>
              </a:rPr>
              <a:t>Factors of production that are used intensively by the import-competing industry are hurt by the opening of trade – regardless of the industry in which they are employed.</a:t>
            </a:r>
            <a:endParaRPr lang="en-US" altLang="zh-CN" sz="9200">
              <a:ea typeface="ヒラギノ角ゴ Pro W3" pitchFamily="-84" charset="-128"/>
            </a:endParaRPr>
          </a:p>
          <a:p>
            <a:pPr eaLnBrk="1" hangingPunct="1"/>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0" dur="500"/>
                                        <p:tgtEl>
                                          <p:spTgt spid="11878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13"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40E5B1-823D-479E-8548-D73145F7B476}"/>
              </a:ext>
            </a:extLst>
          </p:cNvPr>
          <p:cNvSpPr>
            <a:spLocks noGrp="1" noChangeArrowheads="1"/>
          </p:cNvSpPr>
          <p:nvPr>
            <p:ph type="title"/>
          </p:nvPr>
        </p:nvSpPr>
        <p:spPr/>
        <p:txBody>
          <a:bodyPr/>
          <a:lstStyle/>
          <a:p>
            <a:pPr eaLnBrk="1" hangingPunct="1"/>
            <a:r>
              <a:rPr lang="en-US" altLang="zh-CN">
                <a:ea typeface="ヒラギノ角ゴ Pro W3" pitchFamily="-84" charset="-128"/>
              </a:rPr>
              <a:t>Trade and the Distribution of Income (cont.)</a:t>
            </a:r>
          </a:p>
        </p:txBody>
      </p:sp>
      <p:sp>
        <p:nvSpPr>
          <p:cNvPr id="118787" name="Rectangle 3">
            <a:extLst>
              <a:ext uri="{FF2B5EF4-FFF2-40B4-BE49-F238E27FC236}">
                <a16:creationId xmlns:a16="http://schemas.microsoft.com/office/drawing/2014/main" id="{1138A3C6-821D-4024-9A03-EA9CCB2E5C3D}"/>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Compared with the rest of the world, the United States is abundantly endowed with highly skilled labor while low-skilled labor is correspondingly scarce. </a:t>
            </a:r>
          </a:p>
          <a:p>
            <a:pPr lvl="1" eaLnBrk="1" hangingPunct="1"/>
            <a:r>
              <a:rPr lang="en-US" altLang="zh-CN">
                <a:ea typeface="ヒラギノ角ゴ Pro W3" pitchFamily="-84" charset="-128"/>
              </a:rPr>
              <a:t>International trade has the potential to make low-skilled workers in the United States worse off - not just temporarily, but on a sustained basis.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0" dur="500"/>
                                        <p:tgtEl>
                                          <p:spTgt spid="118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0844DA0-B158-49C0-A9F6-7D157DB07855}"/>
              </a:ext>
            </a:extLst>
          </p:cNvPr>
          <p:cNvSpPr>
            <a:spLocks noGrp="1" noChangeArrowheads="1"/>
          </p:cNvSpPr>
          <p:nvPr>
            <p:ph type="title"/>
          </p:nvPr>
        </p:nvSpPr>
        <p:spPr/>
        <p:txBody>
          <a:bodyPr/>
          <a:lstStyle/>
          <a:p>
            <a:pPr eaLnBrk="1" hangingPunct="1"/>
            <a:r>
              <a:rPr lang="en-US" altLang="zh-CN">
                <a:ea typeface="ヒラギノ角ゴ Pro W3" pitchFamily="-84" charset="-128"/>
              </a:rPr>
              <a:t>Two-Factor Heckscher-Ohlin Model </a:t>
            </a:r>
          </a:p>
        </p:txBody>
      </p:sp>
      <p:sp>
        <p:nvSpPr>
          <p:cNvPr id="79875" name="Rectangle 3">
            <a:extLst>
              <a:ext uri="{FF2B5EF4-FFF2-40B4-BE49-F238E27FC236}">
                <a16:creationId xmlns:a16="http://schemas.microsoft.com/office/drawing/2014/main" id="{D545C408-500A-4DAC-B5D1-29BF03F622CE}"/>
              </a:ext>
            </a:extLst>
          </p:cNvPr>
          <p:cNvSpPr>
            <a:spLocks noGrp="1" noChangeArrowheads="1"/>
          </p:cNvSpPr>
          <p:nvPr>
            <p:ph idx="1"/>
          </p:nvPr>
        </p:nvSpPr>
        <p:spPr/>
        <p:txBody>
          <a:bodyPr rIns="91440"/>
          <a:lstStyle/>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Two countries: home and foreign. </a:t>
            </a:r>
          </a:p>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Two goods: cloth and food.</a:t>
            </a:r>
          </a:p>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Two factors of production: labor and capital.</a:t>
            </a:r>
          </a:p>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The mix of labor and capital used varies across goods.</a:t>
            </a:r>
          </a:p>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The supply of labor and capital in each country is constant and varies across countries.</a:t>
            </a:r>
          </a:p>
          <a:p>
            <a:pPr marL="533400" indent="-533400" eaLnBrk="1" hangingPunct="1">
              <a:lnSpc>
                <a:spcPct val="80000"/>
              </a:lnSpc>
              <a:buFont typeface="Times" panose="02020603050405020304" pitchFamily="18" charset="0"/>
              <a:buAutoNum type="arabicPeriod"/>
            </a:pPr>
            <a:r>
              <a:rPr lang="en-US" altLang="zh-CN" sz="2400">
                <a:ea typeface="ヒラギノ角ゴ Pro W3" pitchFamily="-84" charset="-128"/>
              </a:rPr>
              <a:t>In the long run, both labor and capital can move across sectors, equalizing their returns (wage and rental rate) across sectors.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strips(downRight)">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strips(downRight)">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strips(downRight)">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strips(downRight)">
                                      <p:cBhvr>
                                        <p:cTn id="22" dur="500"/>
                                        <p:tgtEl>
                                          <p:spTgt spid="79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strips(downRight)">
                                      <p:cBhvr>
                                        <p:cTn id="27" dur="500"/>
                                        <p:tgtEl>
                                          <p:spTgt spid="79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strips(downRight)">
                                      <p:cBhvr>
                                        <p:cTn id="32" dur="500"/>
                                        <p:tgtEl>
                                          <p:spTgt spid="7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A973CEC-4EBF-430C-80C8-E27D69DC64DB}"/>
              </a:ext>
            </a:extLst>
          </p:cNvPr>
          <p:cNvSpPr>
            <a:spLocks noGrp="1" noChangeArrowheads="1"/>
          </p:cNvSpPr>
          <p:nvPr>
            <p:ph type="title"/>
          </p:nvPr>
        </p:nvSpPr>
        <p:spPr/>
        <p:txBody>
          <a:bodyPr/>
          <a:lstStyle/>
          <a:p>
            <a:pPr eaLnBrk="1" hangingPunct="1"/>
            <a:r>
              <a:rPr lang="en-US" altLang="zh-CN">
                <a:ea typeface="ヒラギノ角ゴ Pro W3" pitchFamily="-84" charset="-128"/>
              </a:rPr>
              <a:t>Trade and the Distribution of Income (cont.)</a:t>
            </a:r>
          </a:p>
        </p:txBody>
      </p:sp>
      <p:sp>
        <p:nvSpPr>
          <p:cNvPr id="124931" name="Rectangle 3">
            <a:extLst>
              <a:ext uri="{FF2B5EF4-FFF2-40B4-BE49-F238E27FC236}">
                <a16:creationId xmlns:a16="http://schemas.microsoft.com/office/drawing/2014/main" id="{1FC9B244-F270-47C5-BB9B-4D0FB0226BC7}"/>
              </a:ext>
            </a:extLst>
          </p:cNvPr>
          <p:cNvSpPr>
            <a:spLocks noGrp="1" noChangeArrowheads="1"/>
          </p:cNvSpPr>
          <p:nvPr>
            <p:ph idx="1"/>
          </p:nvPr>
        </p:nvSpPr>
        <p:spPr/>
        <p:txBody>
          <a:bodyPr rIns="91440"/>
          <a:lstStyle/>
          <a:p>
            <a:pPr eaLnBrk="1" hangingPunct="1">
              <a:lnSpc>
                <a:spcPct val="90000"/>
              </a:lnSpc>
            </a:pPr>
            <a:r>
              <a:rPr lang="en-US" altLang="zh-CN" sz="2400">
                <a:ea typeface="ヒラギノ角ゴ Pro W3" pitchFamily="-84" charset="-128"/>
              </a:rPr>
              <a:t>Changes in income distribution occur with every economic change, not only international trade.</a:t>
            </a:r>
          </a:p>
          <a:p>
            <a:pPr lvl="1" eaLnBrk="1" hangingPunct="1">
              <a:lnSpc>
                <a:spcPct val="90000"/>
              </a:lnSpc>
            </a:pPr>
            <a:r>
              <a:rPr lang="en-US" altLang="zh-CN" sz="2000">
                <a:ea typeface="ヒラギノ角ゴ Pro W3" pitchFamily="-84" charset="-128"/>
              </a:rPr>
              <a:t>Changes in technology, changes in consumer preferences, exhaustion of resources and discovery of new ones all affect income distribution.</a:t>
            </a:r>
          </a:p>
          <a:p>
            <a:pPr lvl="1" eaLnBrk="1" hangingPunct="1">
              <a:lnSpc>
                <a:spcPct val="90000"/>
              </a:lnSpc>
            </a:pPr>
            <a:r>
              <a:rPr lang="en-US" altLang="zh-CN" sz="2000">
                <a:ea typeface="ヒラギノ角ゴ Pro W3" pitchFamily="-84" charset="-128"/>
              </a:rPr>
              <a:t>Economists put most of the blame on technological change and the resulting premium paid on education as the major cause of increasing income inequality in the US.</a:t>
            </a:r>
          </a:p>
          <a:p>
            <a:pPr eaLnBrk="1" hangingPunct="1">
              <a:lnSpc>
                <a:spcPct val="90000"/>
              </a:lnSpc>
              <a:spcBef>
                <a:spcPct val="60000"/>
              </a:spcBef>
            </a:pPr>
            <a:r>
              <a:rPr lang="en-US" altLang="zh-CN" sz="2400">
                <a:ea typeface="ヒラギノ角ゴ Pro W3" pitchFamily="-84" charset="-128"/>
              </a:rPr>
              <a:t>It would be better to compensate the losers from trade (or any economic change) than prohibit trade.</a:t>
            </a:r>
          </a:p>
          <a:p>
            <a:pPr lvl="1" eaLnBrk="1" hangingPunct="1">
              <a:lnSpc>
                <a:spcPct val="90000"/>
              </a:lnSpc>
            </a:pPr>
            <a:r>
              <a:rPr lang="en-US" altLang="zh-CN" sz="2000">
                <a:ea typeface="ヒラギノ角ゴ Pro W3" pitchFamily="-84" charset="-128"/>
              </a:rPr>
              <a:t>The economy as a whole does benefit from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strips(downRight)">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strips(downRight)">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strips(downRight)">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strips(downRight)">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strips(downRight)">
                                      <p:cBhvr>
                                        <p:cTn id="27" dur="500"/>
                                        <p:tgtEl>
                                          <p:spTgt spid="12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3C8E46F-73BB-484A-A8A0-6B4A031C59A6}"/>
              </a:ext>
            </a:extLst>
          </p:cNvPr>
          <p:cNvSpPr>
            <a:spLocks noGrp="1" noChangeArrowheads="1"/>
          </p:cNvSpPr>
          <p:nvPr>
            <p:ph type="title"/>
          </p:nvPr>
        </p:nvSpPr>
        <p:spPr/>
        <p:txBody>
          <a:bodyPr/>
          <a:lstStyle/>
          <a:p>
            <a:pPr eaLnBrk="1" hangingPunct="1"/>
            <a:r>
              <a:rPr lang="en-US" altLang="zh-CN">
                <a:ea typeface="ヒラギノ角ゴ Pro W3" pitchFamily="-84" charset="-128"/>
              </a:rPr>
              <a:t>Trade and the Distribution of Income (cont.)</a:t>
            </a:r>
          </a:p>
        </p:txBody>
      </p:sp>
      <p:sp>
        <p:nvSpPr>
          <p:cNvPr id="125955" name="Rectangle 3">
            <a:extLst>
              <a:ext uri="{FF2B5EF4-FFF2-40B4-BE49-F238E27FC236}">
                <a16:creationId xmlns:a16="http://schemas.microsoft.com/office/drawing/2014/main" id="{105CFA77-7B5F-4935-98C3-6426259BE3F8}"/>
              </a:ext>
            </a:extLst>
          </p:cNvPr>
          <p:cNvSpPr>
            <a:spLocks noGrp="1" noChangeArrowheads="1"/>
          </p:cNvSpPr>
          <p:nvPr>
            <p:ph idx="1"/>
          </p:nvPr>
        </p:nvSpPr>
        <p:spPr/>
        <p:txBody>
          <a:bodyPr rIns="91440"/>
          <a:lstStyle/>
          <a:p>
            <a:pPr eaLnBrk="1" hangingPunct="1">
              <a:lnSpc>
                <a:spcPct val="90000"/>
              </a:lnSpc>
            </a:pPr>
            <a:r>
              <a:rPr lang="en-US" altLang="zh-CN">
                <a:ea typeface="ヒラギノ角ゴ Pro W3" pitchFamily="-84" charset="-128"/>
              </a:rPr>
              <a:t>There is a political bias in trade politics: potential losers from trade are better politically organized than the winners from trade.</a:t>
            </a:r>
          </a:p>
          <a:p>
            <a:pPr lvl="1" eaLnBrk="1" hangingPunct="1">
              <a:lnSpc>
                <a:spcPct val="90000"/>
              </a:lnSpc>
            </a:pPr>
            <a:r>
              <a:rPr lang="en-US" altLang="zh-CN">
                <a:ea typeface="ヒラギノ角ゴ Pro W3" pitchFamily="-84" charset="-128"/>
              </a:rPr>
              <a:t>Losses are usually concentrated among a few, but gains are usually dispersed among many.</a:t>
            </a:r>
          </a:p>
          <a:p>
            <a:pPr lvl="1" eaLnBrk="1" hangingPunct="1">
              <a:lnSpc>
                <a:spcPct val="90000"/>
              </a:lnSpc>
            </a:pPr>
            <a:r>
              <a:rPr lang="en-US" altLang="zh-CN">
                <a:ea typeface="ヒラギノ角ゴ Pro W3" pitchFamily="-84" charset="-128"/>
              </a:rPr>
              <a:t>Each of you pays about $8/year to restrict imports of sugar, and the total cost of this policy is about $2 billion/year.</a:t>
            </a:r>
          </a:p>
          <a:p>
            <a:pPr lvl="1" eaLnBrk="1" hangingPunct="1">
              <a:lnSpc>
                <a:spcPct val="90000"/>
              </a:lnSpc>
            </a:pPr>
            <a:r>
              <a:rPr lang="en-US" altLang="zh-CN">
                <a:ea typeface="ヒラギノ角ゴ Pro W3" pitchFamily="-84" charset="-128"/>
              </a:rPr>
              <a:t>The benefits of this program total about $1 billion, but this amount goes to relatively few sugar producers.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strips(downRight)">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strips(downRight)">
                                      <p:cBhvr>
                                        <p:cTn id="12" dur="500"/>
                                        <p:tgtEl>
                                          <p:spTgt spid="125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strips(downRight)">
                                      <p:cBhvr>
                                        <p:cTn id="17" dur="500"/>
                                        <p:tgtEl>
                                          <p:spTgt spid="125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5955">
                                            <p:txEl>
                                              <p:pRg st="3" end="3"/>
                                            </p:txEl>
                                          </p:spTgt>
                                        </p:tgtEl>
                                        <p:attrNameLst>
                                          <p:attrName>style.visibility</p:attrName>
                                        </p:attrNameLst>
                                      </p:cBhvr>
                                      <p:to>
                                        <p:strVal val="visible"/>
                                      </p:to>
                                    </p:set>
                                    <p:animEffect transition="in" filter="strips(downRight)">
                                      <p:cBhvr>
                                        <p:cTn id="22" dur="500"/>
                                        <p:tgtEl>
                                          <p:spTgt spid="125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9313141-C1D3-4A82-AE77-1A935EF5F99D}"/>
              </a:ext>
            </a:extLst>
          </p:cNvPr>
          <p:cNvSpPr>
            <a:spLocks noGrp="1" noChangeArrowheads="1"/>
          </p:cNvSpPr>
          <p:nvPr>
            <p:ph type="title"/>
          </p:nvPr>
        </p:nvSpPr>
        <p:spPr/>
        <p:txBody>
          <a:bodyPr/>
          <a:lstStyle/>
          <a:p>
            <a:pPr eaLnBrk="1" hangingPunct="1"/>
            <a:r>
              <a:rPr lang="en-US" altLang="zh-CN" sz="2800">
                <a:ea typeface="ヒラギノ角ゴ Pro W3" pitchFamily="-84" charset="-128"/>
              </a:rPr>
              <a:t>North-South Trade and Income Inequality</a:t>
            </a:r>
          </a:p>
        </p:txBody>
      </p:sp>
      <p:sp>
        <p:nvSpPr>
          <p:cNvPr id="121859" name="Rectangle 3">
            <a:extLst>
              <a:ext uri="{FF2B5EF4-FFF2-40B4-BE49-F238E27FC236}">
                <a16:creationId xmlns:a16="http://schemas.microsoft.com/office/drawing/2014/main" id="{CE4BCA14-05A9-434F-96B5-F7241BD0FAE1}"/>
              </a:ext>
            </a:extLst>
          </p:cNvPr>
          <p:cNvSpPr>
            <a:spLocks noGrp="1" noChangeArrowheads="1"/>
          </p:cNvSpPr>
          <p:nvPr>
            <p:ph idx="1"/>
          </p:nvPr>
        </p:nvSpPr>
        <p:spPr/>
        <p:txBody>
          <a:bodyPr rIns="91440"/>
          <a:lstStyle/>
          <a:p>
            <a:pPr eaLnBrk="1" hangingPunct="1">
              <a:spcBef>
                <a:spcPct val="50000"/>
              </a:spcBef>
            </a:pPr>
            <a:r>
              <a:rPr lang="en-US" altLang="zh-CN" sz="2400">
                <a:ea typeface="ヒラギノ角ゴ Pro W3" pitchFamily="-84" charset="-128"/>
              </a:rPr>
              <a:t>Over the last 40 years, countries like South Korea, Mexico, and China have exported to the U.S. goods intensive in unskilled labor (ex., clothing, shoes, toys, assembled goods).</a:t>
            </a:r>
          </a:p>
          <a:p>
            <a:pPr eaLnBrk="1" hangingPunct="1">
              <a:spcBef>
                <a:spcPct val="50000"/>
              </a:spcBef>
            </a:pPr>
            <a:r>
              <a:rPr lang="en-US" altLang="zh-CN" sz="2400">
                <a:ea typeface="ヒラギノ角ゴ Pro W3" pitchFamily="-84" charset="-128"/>
              </a:rPr>
              <a:t>At the same time, income inequality has increased in the U.S., as wages of unskilled workers have grown slowly compared to those of skilled workers.</a:t>
            </a:r>
          </a:p>
          <a:p>
            <a:pPr eaLnBrk="1" hangingPunct="1">
              <a:spcBef>
                <a:spcPct val="50000"/>
              </a:spcBef>
            </a:pPr>
            <a:r>
              <a:rPr lang="en-US" altLang="zh-CN" sz="2400">
                <a:ea typeface="ヒラギノ角ゴ Pro W3" pitchFamily="-84" charset="-128"/>
              </a:rPr>
              <a:t>Did the former trend cause the latter trend?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strips(downRight)">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strips(downRight)">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strips(downRight)">
                                      <p:cBhvr>
                                        <p:cTn id="17" dur="500"/>
                                        <p:tgtEl>
                                          <p:spTgt spid="121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866631E-2616-40CF-A496-696E052CE51D}"/>
              </a:ext>
            </a:extLst>
          </p:cNvPr>
          <p:cNvSpPr>
            <a:spLocks noGrp="1" noChangeArrowheads="1"/>
          </p:cNvSpPr>
          <p:nvPr>
            <p:ph type="title"/>
          </p:nvPr>
        </p:nvSpPr>
        <p:spPr/>
        <p:txBody>
          <a:bodyPr/>
          <a:lstStyle/>
          <a:p>
            <a:pPr eaLnBrk="1" hangingPunct="1"/>
            <a:r>
              <a:rPr lang="en-US" altLang="zh-CN" sz="2800">
                <a:ea typeface="ヒラギノ角ゴ Pro W3" pitchFamily="-84" charset="-128"/>
              </a:rPr>
              <a:t>North-South Trade and Income Inequality (cont.)</a:t>
            </a:r>
          </a:p>
        </p:txBody>
      </p:sp>
      <p:sp>
        <p:nvSpPr>
          <p:cNvPr id="122883" name="Rectangle 3">
            <a:extLst>
              <a:ext uri="{FF2B5EF4-FFF2-40B4-BE49-F238E27FC236}">
                <a16:creationId xmlns:a16="http://schemas.microsoft.com/office/drawing/2014/main" id="{695D6DC9-D3EA-4730-B780-874D01363557}"/>
              </a:ext>
            </a:extLst>
          </p:cNvPr>
          <p:cNvSpPr>
            <a:spLocks noGrp="1" noChangeArrowheads="1"/>
          </p:cNvSpPr>
          <p:nvPr>
            <p:ph idx="1"/>
          </p:nvPr>
        </p:nvSpPr>
        <p:spPr/>
        <p:txBody>
          <a:bodyPr rIns="91440"/>
          <a:lstStyle/>
          <a:p>
            <a:pPr marL="533400" indent="-533400" eaLnBrk="1" hangingPunct="1">
              <a:spcBef>
                <a:spcPct val="50000"/>
              </a:spcBef>
            </a:pPr>
            <a:r>
              <a:rPr lang="en-US" altLang="zh-CN" sz="2400">
                <a:ea typeface="ヒラギノ角ゴ Pro W3" pitchFamily="-84" charset="-128"/>
              </a:rPr>
              <a:t>The Heckscher-Ohlin model predicts that owners of relatively abundant factors will gain from trade and owners of relatively scarce factors will lose from trade.</a:t>
            </a:r>
          </a:p>
          <a:p>
            <a:pPr marL="914400" lvl="1" indent="-457200" eaLnBrk="1" hangingPunct="1">
              <a:spcBef>
                <a:spcPct val="50000"/>
              </a:spcBef>
            </a:pPr>
            <a:r>
              <a:rPr lang="en-US" altLang="zh-CN" sz="2000">
                <a:ea typeface="ヒラギノ角ゴ Pro W3" pitchFamily="-84" charset="-128"/>
              </a:rPr>
              <a:t>Little evidence supporting this prediction exists.</a:t>
            </a:r>
          </a:p>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According to the model, a change in the distribution of income occurs through changes in output prices, but there is no evidence of a change in the prices of skill-intensive goods relative to prices of unskilled-intensive goods.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strips(downRight)">
                                      <p:cBhvr>
                                        <p:cTn id="7" dur="500"/>
                                        <p:tgtEl>
                                          <p:spTgt spid="12288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strips(downRight)">
                                      <p:cBhvr>
                                        <p:cTn id="10" dur="500"/>
                                        <p:tgtEl>
                                          <p:spTgt spid="1228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strips(downRight)">
                                      <p:cBhvr>
                                        <p:cTn id="15" dur="500"/>
                                        <p:tgtEl>
                                          <p:spTgt spid="122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59CC592-03C5-402A-97C2-3144E680776C}"/>
              </a:ext>
            </a:extLst>
          </p:cNvPr>
          <p:cNvSpPr>
            <a:spLocks noGrp="1" noChangeArrowheads="1"/>
          </p:cNvSpPr>
          <p:nvPr>
            <p:ph type="title"/>
          </p:nvPr>
        </p:nvSpPr>
        <p:spPr/>
        <p:txBody>
          <a:bodyPr/>
          <a:lstStyle/>
          <a:p>
            <a:pPr eaLnBrk="1" hangingPunct="1"/>
            <a:r>
              <a:rPr lang="en-US" altLang="zh-CN" sz="2800">
                <a:ea typeface="ヒラギノ角ゴ Pro W3" pitchFamily="-84" charset="-128"/>
              </a:rPr>
              <a:t>North-South Trade and Income Inequality (cont.)</a:t>
            </a:r>
          </a:p>
        </p:txBody>
      </p:sp>
      <p:sp>
        <p:nvSpPr>
          <p:cNvPr id="123907" name="Rectangle 3">
            <a:extLst>
              <a:ext uri="{FF2B5EF4-FFF2-40B4-BE49-F238E27FC236}">
                <a16:creationId xmlns:a16="http://schemas.microsoft.com/office/drawing/2014/main" id="{D409F605-C816-4EB9-BC79-1474755820A3}"/>
              </a:ext>
            </a:extLst>
          </p:cNvPr>
          <p:cNvSpPr>
            <a:spLocks noGrp="1" noChangeArrowheads="1"/>
          </p:cNvSpPr>
          <p:nvPr>
            <p:ph idx="1"/>
          </p:nvPr>
        </p:nvSpPr>
        <p:spPr/>
        <p:txBody>
          <a:bodyPr rIns="91440"/>
          <a:lstStyle/>
          <a:p>
            <a:pPr marL="533400" indent="-533400" eaLnBrk="1" hangingPunct="1">
              <a:buFont typeface="Times" charset="0"/>
              <a:buAutoNum type="arabicPeriod" startAt="2"/>
              <a:defRPr/>
            </a:pPr>
            <a:r>
              <a:rPr lang="en-US" altLang="en-US" sz="2400" dirty="0"/>
              <a:t>According to the model, wages of unskilled workers should increase in unskilled labor abundant countries relative to wages of skilled labor, but in some cases the reverse has occurred: </a:t>
            </a:r>
          </a:p>
          <a:p>
            <a:pPr marL="914400" lvl="1" indent="-457200" eaLnBrk="1" hangingPunct="1">
              <a:defRPr/>
            </a:pPr>
            <a:r>
              <a:rPr lang="en-US" altLang="en-US" dirty="0"/>
              <a:t>Wages of skilled labor have increased more rapidly in Mexico than wages of unskilled labor.  </a:t>
            </a:r>
          </a:p>
          <a:p>
            <a:pPr marL="895350" lvl="1" indent="-381000" eaLnBrk="1" hangingPunct="1">
              <a:defRPr/>
            </a:pPr>
            <a:r>
              <a:rPr lang="en-US" altLang="en-US" dirty="0"/>
              <a:t>But compared to the U.S. and Canada, Mexico is supposed to be abundant in unskilled workers.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strips(downRight)">
                                      <p:cBhvr>
                                        <p:cTn id="7" dur="500"/>
                                        <p:tgtEl>
                                          <p:spTgt spid="123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strips(downRight)">
                                      <p:cBhvr>
                                        <p:cTn id="12" dur="500"/>
                                        <p:tgtEl>
                                          <p:spTgt spid="12390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strips(downRight)">
                                      <p:cBhvr>
                                        <p:cTn id="15" dur="50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DF5C9B9-C73A-452D-97DF-E1D0212993CD}"/>
              </a:ext>
            </a:extLst>
          </p:cNvPr>
          <p:cNvSpPr>
            <a:spLocks noGrp="1" noChangeArrowheads="1"/>
          </p:cNvSpPr>
          <p:nvPr>
            <p:ph type="title"/>
          </p:nvPr>
        </p:nvSpPr>
        <p:spPr/>
        <p:txBody>
          <a:bodyPr/>
          <a:lstStyle/>
          <a:p>
            <a:pPr eaLnBrk="1" hangingPunct="1"/>
            <a:r>
              <a:rPr lang="en-US" altLang="zh-CN" sz="2800">
                <a:ea typeface="ヒラギノ角ゴ Pro W3" pitchFamily="-84" charset="-128"/>
              </a:rPr>
              <a:t>North-South Trade and Income Inequality (cont.)</a:t>
            </a:r>
          </a:p>
        </p:txBody>
      </p:sp>
      <p:sp>
        <p:nvSpPr>
          <p:cNvPr id="123907" name="Rectangle 3">
            <a:extLst>
              <a:ext uri="{FF2B5EF4-FFF2-40B4-BE49-F238E27FC236}">
                <a16:creationId xmlns:a16="http://schemas.microsoft.com/office/drawing/2014/main" id="{81D608BC-3A7F-46D6-9587-BED4BC5BC733}"/>
              </a:ext>
            </a:extLst>
          </p:cNvPr>
          <p:cNvSpPr>
            <a:spLocks noGrp="1" noChangeArrowheads="1"/>
          </p:cNvSpPr>
          <p:nvPr>
            <p:ph idx="1"/>
          </p:nvPr>
        </p:nvSpPr>
        <p:spPr/>
        <p:txBody>
          <a:bodyPr rIns="91440"/>
          <a:lstStyle/>
          <a:p>
            <a:pPr marL="533400" indent="-533400" eaLnBrk="1" hangingPunct="1">
              <a:spcBef>
                <a:spcPct val="60000"/>
              </a:spcBef>
              <a:buFont typeface="Times" panose="02020603050405020304" pitchFamily="18" charset="0"/>
              <a:buAutoNum type="arabicPeriod" startAt="3"/>
            </a:pPr>
            <a:r>
              <a:rPr lang="en-US" altLang="zh-CN" sz="2400">
                <a:ea typeface="ヒラギノ角ゴ Pro W3" pitchFamily="-84" charset="-128"/>
              </a:rPr>
              <a:t>Even if the model were exactly correct, trade is a small fraction of the U.S. economy, so its effects on U.S. prices and wages prices should be small. </a:t>
            </a:r>
          </a:p>
          <a:p>
            <a:pPr marL="533400" indent="-533400" eaLnBrk="1" hangingPunct="1"/>
            <a:r>
              <a:rPr lang="en-US" altLang="zh-CN" sz="2400">
                <a:ea typeface="ヒラギノ角ゴ Pro W3" pitchFamily="-84" charset="-128"/>
              </a:rPr>
              <a:t>The majority view of trade economists is that the villain is not trade but rather new production technologies that put a greater emphasis on worker skills (such as the widespread introduction of computers and other advanced technologies in the workplace).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strips(downRight)">
                                      <p:cBhvr>
                                        <p:cTn id="7" dur="500"/>
                                        <p:tgtEl>
                                          <p:spTgt spid="123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strips(downRight)">
                                      <p:cBhvr>
                                        <p:cTn id="12" dur="500"/>
                                        <p:tgtEl>
                                          <p:spTgt spid="123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0EB2005-0DDD-429E-9C95-924821517D72}"/>
              </a:ext>
            </a:extLst>
          </p:cNvPr>
          <p:cNvSpPr>
            <a:spLocks noGrp="1" noChangeArrowheads="1"/>
          </p:cNvSpPr>
          <p:nvPr>
            <p:ph type="title"/>
          </p:nvPr>
        </p:nvSpPr>
        <p:spPr/>
        <p:txBody>
          <a:bodyPr/>
          <a:lstStyle/>
          <a:p>
            <a:pPr eaLnBrk="1" hangingPunct="1"/>
            <a:r>
              <a:rPr lang="en-US" altLang="zh-CN" sz="2800">
                <a:ea typeface="ヒラギノ角ゴ Pro W3" pitchFamily="-84" charset="-128"/>
              </a:rPr>
              <a:t>Skill-Biased Technological Change and Income Inequality</a:t>
            </a:r>
          </a:p>
        </p:txBody>
      </p:sp>
      <p:sp>
        <p:nvSpPr>
          <p:cNvPr id="123907" name="Rectangle 3">
            <a:extLst>
              <a:ext uri="{FF2B5EF4-FFF2-40B4-BE49-F238E27FC236}">
                <a16:creationId xmlns:a16="http://schemas.microsoft.com/office/drawing/2014/main" id="{13C89036-A67F-4FC2-A2A3-8FF8C204E0AC}"/>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Even though skilled labor becomes relatively more expensive, in panel (b) producers in both sectors respond to the skill-biased technological change by </a:t>
            </a:r>
            <a:r>
              <a:rPr lang="en-US" altLang="zh-CN" sz="2400" i="1">
                <a:ea typeface="ヒラギノ角ゴ Pro W3" pitchFamily="-84" charset="-128"/>
              </a:rPr>
              <a:t>increasing </a:t>
            </a:r>
            <a:r>
              <a:rPr lang="en-US" altLang="zh-CN" sz="2400">
                <a:ea typeface="ヒラギノ角ゴ Pro W3" pitchFamily="-84" charset="-128"/>
              </a:rPr>
              <a:t>their employment of skilled workers relative to unskilled workers. </a:t>
            </a:r>
          </a:p>
          <a:p>
            <a:pPr lvl="1" eaLnBrk="1" hangingPunct="1"/>
            <a:r>
              <a:rPr lang="en-US" altLang="zh-CN">
                <a:ea typeface="ヒラギノ角ゴ Pro W3" pitchFamily="-84" charset="-128"/>
              </a:rPr>
              <a:t>The trade explanation in panel (a) predicts an opposite response for employment in both sectors.</a:t>
            </a:r>
          </a:p>
          <a:p>
            <a:pPr eaLnBrk="1" hangingPunct="1"/>
            <a:r>
              <a:rPr lang="en-US" altLang="zh-CN" sz="2400">
                <a:ea typeface="ヒラギノ角ゴ Pro W3" pitchFamily="-84" charset="-128"/>
              </a:rPr>
              <a:t>A widespread increase in the skilled labor ratios for most sectors in the U.S. economy points to the skill-biased technological explanation.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strips(downRight)">
                                      <p:cBhvr>
                                        <p:cTn id="7" dur="500"/>
                                        <p:tgtEl>
                                          <p:spTgt spid="12390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strips(downRight)">
                                      <p:cBhvr>
                                        <p:cTn id="10" dur="500"/>
                                        <p:tgtEl>
                                          <p:spTgt spid="1239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strips(downRight)">
                                      <p:cBhvr>
                                        <p:cTn id="15" dur="50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6FCB7F0-EC3D-472C-815B-42E91602FBF9}"/>
              </a:ext>
            </a:extLst>
          </p:cNvPr>
          <p:cNvSpPr>
            <a:spLocks noGrp="1" noChangeArrowheads="1"/>
          </p:cNvSpPr>
          <p:nvPr>
            <p:ph type="title"/>
          </p:nvPr>
        </p:nvSpPr>
        <p:spPr/>
        <p:txBody>
          <a:bodyPr/>
          <a:lstStyle/>
          <a:p>
            <a:pPr eaLnBrk="1" hangingPunct="1"/>
            <a:r>
              <a:rPr lang="en-US" altLang="zh-CN" sz="2800">
                <a:ea typeface="ヒラギノ角ゴ Pro W3" pitchFamily="-84" charset="-128"/>
              </a:rPr>
              <a:t>Skill-Biased Technological Change and Income Inequality (cont.)</a:t>
            </a:r>
          </a:p>
        </p:txBody>
      </p:sp>
      <p:sp>
        <p:nvSpPr>
          <p:cNvPr id="123907" name="Rectangle 3">
            <a:extLst>
              <a:ext uri="{FF2B5EF4-FFF2-40B4-BE49-F238E27FC236}">
                <a16:creationId xmlns:a16="http://schemas.microsoft.com/office/drawing/2014/main" id="{CCDA88A4-C7B8-4CE9-AD18-9490D15358FC}"/>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Trade likely has been an indirect contributor to increases in wage inequality, by accelerating the process of technological change.</a:t>
            </a:r>
          </a:p>
          <a:p>
            <a:pPr lvl="1" eaLnBrk="1" hangingPunct="1"/>
            <a:r>
              <a:rPr lang="en-US" altLang="zh-CN" sz="2000">
                <a:ea typeface="ヒラギノ角ゴ Pro W3" pitchFamily="-84" charset="-128"/>
              </a:rPr>
              <a:t>Firms that begin to export may upgrade to more skill-intensive production technologies. </a:t>
            </a:r>
          </a:p>
          <a:p>
            <a:pPr lvl="1" eaLnBrk="1" hangingPunct="1"/>
            <a:r>
              <a:rPr lang="en-US" altLang="zh-CN" sz="2000">
                <a:ea typeface="ヒラギノ角ゴ Pro W3" pitchFamily="-84" charset="-128"/>
              </a:rPr>
              <a:t>Trade liberalization can then generate widespread technological change by inducing a large proportion of firms to make such technology-upgrade choices.</a:t>
            </a:r>
          </a:p>
          <a:p>
            <a:pPr eaLnBrk="1" hangingPunct="1"/>
            <a:r>
              <a:rPr lang="en-US" altLang="zh-CN" sz="2400">
                <a:ea typeface="ヒラギノ角ゴ Pro W3" pitchFamily="-84" charset="-128"/>
              </a:rPr>
              <a:t>Breaking up the production process across countries can increase the relative demand for skilled workers in developed countries similar to skill-biased technological change.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strips(downRight)">
                                      <p:cBhvr>
                                        <p:cTn id="7" dur="500"/>
                                        <p:tgtEl>
                                          <p:spTgt spid="12390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strips(downRight)">
                                      <p:cBhvr>
                                        <p:cTn id="10" dur="500"/>
                                        <p:tgtEl>
                                          <p:spTgt spid="123907">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strips(downRight)">
                                      <p:cBhvr>
                                        <p:cTn id="13" dur="500"/>
                                        <p:tgtEl>
                                          <p:spTgt spid="1239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strips(downRight)">
                                      <p:cBhvr>
                                        <p:cTn id="18" dur="50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2F2A2854-A1BB-4D82-A823-49CB3AC0F7B8}"/>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5-10:  Increased Wage Inequality: Trade or Skill-Biased Technological Change?</a:t>
            </a:r>
          </a:p>
        </p:txBody>
      </p:sp>
      <p:pic>
        <p:nvPicPr>
          <p:cNvPr id="54275" name="Picture 1" descr="fig05_10.gif">
            <a:extLst>
              <a:ext uri="{FF2B5EF4-FFF2-40B4-BE49-F238E27FC236}">
                <a16:creationId xmlns:a16="http://schemas.microsoft.com/office/drawing/2014/main" id="{FCE1A28A-9BA5-456F-A787-058CA0B738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409700"/>
            <a:ext cx="85852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352ED2C-1CCD-458D-A08A-14F9862E259E}"/>
              </a:ext>
            </a:extLst>
          </p:cNvPr>
          <p:cNvSpPr>
            <a:spLocks noGrp="1" noChangeArrowheads="1"/>
          </p:cNvSpPr>
          <p:nvPr>
            <p:ph type="title"/>
          </p:nvPr>
        </p:nvSpPr>
        <p:spPr/>
        <p:txBody>
          <a:bodyPr/>
          <a:lstStyle/>
          <a:p>
            <a:pPr eaLnBrk="1" hangingPunct="1"/>
            <a:r>
              <a:rPr lang="en-US" altLang="zh-CN" sz="2000">
                <a:ea typeface="ヒラギノ角ゴ Pro W3" pitchFamily="-84" charset="-128"/>
              </a:rPr>
              <a:t>Fig. 5-11: Evolution of U.S. Non-Production–Production Employment Ratios in Four Groups of Sectors</a:t>
            </a:r>
            <a:endParaRPr lang="en-US" altLang="zh-CN" sz="800">
              <a:solidFill>
                <a:srgbClr val="000000"/>
              </a:solidFill>
              <a:latin typeface="Optima" pitchFamily="-84" charset="0"/>
              <a:ea typeface="ヒラギノ角ゴ Pro W3" pitchFamily="-84" charset="-128"/>
            </a:endParaRPr>
          </a:p>
        </p:txBody>
      </p:sp>
      <p:pic>
        <p:nvPicPr>
          <p:cNvPr id="55299" name="Picture 2" descr="fig05_11.gif">
            <a:extLst>
              <a:ext uri="{FF2B5EF4-FFF2-40B4-BE49-F238E27FC236}">
                <a16:creationId xmlns:a16="http://schemas.microsoft.com/office/drawing/2014/main" id="{045E3B19-07B8-4086-9462-5B841D1A09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1122363"/>
            <a:ext cx="6489700" cy="523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E0C0DE6-5D19-4D7F-B099-E36D2864F8E0}"/>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a:t>
            </a:r>
          </a:p>
        </p:txBody>
      </p:sp>
      <p:sp>
        <p:nvSpPr>
          <p:cNvPr id="80899" name="Rectangle 3">
            <a:extLst>
              <a:ext uri="{FF2B5EF4-FFF2-40B4-BE49-F238E27FC236}">
                <a16:creationId xmlns:a16="http://schemas.microsoft.com/office/drawing/2014/main" id="{11ECD8E7-99FE-49CD-9AF5-C3812D8BF89D}"/>
              </a:ext>
            </a:extLst>
          </p:cNvPr>
          <p:cNvSpPr>
            <a:spLocks noGrp="1" noChangeArrowheads="1"/>
          </p:cNvSpPr>
          <p:nvPr>
            <p:ph idx="1"/>
          </p:nvPr>
        </p:nvSpPr>
        <p:spPr/>
        <p:txBody>
          <a:bodyPr rIns="91440"/>
          <a:lstStyle/>
          <a:p>
            <a:pPr eaLnBrk="1" hangingPunct="1"/>
            <a:r>
              <a:rPr lang="en-US" altLang="zh-CN">
                <a:ea typeface="ヒラギノ角ゴ Pro W3" pitchFamily="-84" charset="-128"/>
              </a:rPr>
              <a:t>With more than one factor of production, the opportunity cost in production is no longer constant and the PPF is no longer a straight line. Why?</a:t>
            </a:r>
          </a:p>
          <a:p>
            <a:pPr eaLnBrk="1" hangingPunct="1">
              <a:spcBef>
                <a:spcPct val="50000"/>
              </a:spcBef>
            </a:pPr>
            <a:r>
              <a:rPr lang="en-US" altLang="zh-CN">
                <a:ea typeface="ヒラギノ角ゴ Pro W3" pitchFamily="-84" charset="-128"/>
              </a:rPr>
              <a:t>Numerical example:</a:t>
            </a:r>
          </a:p>
          <a:p>
            <a:pPr lvl="2" eaLnBrk="1" hangingPunct="1">
              <a:buFontTx/>
              <a:buNone/>
            </a:pPr>
            <a:r>
              <a:rPr lang="en-US" altLang="zh-CN" sz="2400" i="1">
                <a:ea typeface="ヒラギノ角ゴ Pro W3" pitchFamily="-84" charset="-128"/>
              </a:rPr>
              <a:t>K</a:t>
            </a:r>
            <a:r>
              <a:rPr lang="en-US" altLang="zh-CN" sz="2400">
                <a:ea typeface="ヒラギノ角ゴ Pro W3" pitchFamily="-84" charset="-128"/>
              </a:rPr>
              <a:t> = 3000, total amount of capital available for production</a:t>
            </a:r>
          </a:p>
          <a:p>
            <a:pPr lvl="2" eaLnBrk="1" hangingPunct="1">
              <a:buFontTx/>
              <a:buNone/>
            </a:pPr>
            <a:r>
              <a:rPr lang="en-US" altLang="zh-CN" sz="2400" i="1">
                <a:ea typeface="ヒラギノ角ゴ Pro W3" pitchFamily="-84" charset="-128"/>
              </a:rPr>
              <a:t>L</a:t>
            </a:r>
            <a:r>
              <a:rPr lang="en-US" altLang="zh-CN" sz="2400">
                <a:ea typeface="ヒラギノ角ゴ Pro W3" pitchFamily="-84" charset="-128"/>
              </a:rPr>
              <a:t> = 2000, total amount of labor available for production</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strips(downRight)">
                                      <p:cBhvr>
                                        <p:cTn id="7" dur="500"/>
                                        <p:tgtEl>
                                          <p:spTgt spid="808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strips(downRight)">
                                      <p:cBhvr>
                                        <p:cTn id="10" dur="500"/>
                                        <p:tgtEl>
                                          <p:spTgt spid="8089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strips(downRight)">
                                      <p:cBhvr>
                                        <p:cTn id="13" dur="500"/>
                                        <p:tgtEl>
                                          <p:spTgt spid="8089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80899">
                                            <p:txEl>
                                              <p:pRg st="3" end="3"/>
                                            </p:txEl>
                                          </p:spTgt>
                                        </p:tgtEl>
                                        <p:attrNameLst>
                                          <p:attrName>style.visibility</p:attrName>
                                        </p:attrNameLst>
                                      </p:cBhvr>
                                      <p:to>
                                        <p:strVal val="visible"/>
                                      </p:to>
                                    </p:set>
                                    <p:animEffect transition="in" filter="strips(downRight)">
                                      <p:cBhvr>
                                        <p:cTn id="16" dur="5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96BF5B8-B5F9-48DF-8DB4-2F8BEA66202A}"/>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 Equalization</a:t>
            </a:r>
          </a:p>
        </p:txBody>
      </p:sp>
      <p:sp>
        <p:nvSpPr>
          <p:cNvPr id="118787" name="Rectangle 3">
            <a:extLst>
              <a:ext uri="{FF2B5EF4-FFF2-40B4-BE49-F238E27FC236}">
                <a16:creationId xmlns:a16="http://schemas.microsoft.com/office/drawing/2014/main" id="{D17DD547-8812-4293-8402-AE37BD1C55FF}"/>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Unlike the Ricardian model, the Heckscher-Ohlin model predicts that factor prices will be equalized among countries that trade.</a:t>
            </a:r>
          </a:p>
          <a:p>
            <a:pPr eaLnBrk="1" hangingPunct="1"/>
            <a:r>
              <a:rPr lang="en-US" altLang="zh-CN" sz="2400">
                <a:ea typeface="ヒラギノ角ゴ Pro W3" pitchFamily="-84" charset="-128"/>
              </a:rPr>
              <a:t>Free trade equalizes relative output prices.</a:t>
            </a:r>
          </a:p>
          <a:p>
            <a:pPr eaLnBrk="1" hangingPunct="1"/>
            <a:r>
              <a:rPr lang="en-US" altLang="zh-CN" sz="2400">
                <a:ea typeface="ヒラギノ角ゴ Pro W3" pitchFamily="-84" charset="-128"/>
              </a:rPr>
              <a:t>Due to the connection between output prices and factor prices, factor prices are also equalized. </a:t>
            </a:r>
          </a:p>
          <a:p>
            <a:pPr eaLnBrk="1" hangingPunct="1"/>
            <a:r>
              <a:rPr lang="en-US" altLang="zh-CN" sz="2400">
                <a:ea typeface="ヒラギノ角ゴ Pro W3" pitchFamily="-84" charset="-128"/>
              </a:rPr>
              <a:t>Trade increases the demand of goods produced by relatively abundant factors, indirectly increasing the demand of these factors, raising the prices of the relatively abundant factors.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17" dur="500"/>
                                        <p:tgtEl>
                                          <p:spTgt spid="11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strips(downRight)">
                                      <p:cBhvr>
                                        <p:cTn id="22" dur="500"/>
                                        <p:tgtEl>
                                          <p:spTgt spid="118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4310C68-BB39-4580-91F6-85340FE61697}"/>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 Equalization (cont.)</a:t>
            </a:r>
          </a:p>
        </p:txBody>
      </p:sp>
      <p:sp>
        <p:nvSpPr>
          <p:cNvPr id="119811" name="Rectangle 3">
            <a:extLst>
              <a:ext uri="{FF2B5EF4-FFF2-40B4-BE49-F238E27FC236}">
                <a16:creationId xmlns:a16="http://schemas.microsoft.com/office/drawing/2014/main" id="{A85DB774-DB37-455D-8C0A-426DE276F587}"/>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In the real world, factor prices are not equal across countries.</a:t>
            </a:r>
          </a:p>
          <a:p>
            <a:pPr eaLnBrk="1" hangingPunct="1"/>
            <a:r>
              <a:rPr lang="en-US" altLang="zh-CN" sz="2400">
                <a:ea typeface="ヒラギノ角ゴ Pro W3" pitchFamily="-84" charset="-128"/>
              </a:rPr>
              <a:t>The model assumes that trading countries produce the same goods, but countries may produce different goods if their factor ratios radically differ.</a:t>
            </a:r>
          </a:p>
          <a:p>
            <a:pPr eaLnBrk="1" hangingPunct="1"/>
            <a:r>
              <a:rPr lang="en-US" altLang="zh-CN" sz="2400">
                <a:ea typeface="ヒラギノ角ゴ Pro W3" pitchFamily="-84" charset="-128"/>
              </a:rPr>
              <a:t>The model also assumes that trading countries have the same technology, but different technologies could affect the productivities of factors and therefore the wages/rates paid to these factors.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strips(downRight)">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strips(downRight)">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strips(downRight)">
                                      <p:cBhvr>
                                        <p:cTn id="17" dur="5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DBF19B7B-ED5F-41D0-B5B8-ADCF1C1D3DAB}"/>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5-1:  Comparative International Wage Rates (United States = 100)</a:t>
            </a:r>
          </a:p>
        </p:txBody>
      </p:sp>
      <p:pic>
        <p:nvPicPr>
          <p:cNvPr id="58371" name="Picture 3" descr="tbl05_01.gif">
            <a:extLst>
              <a:ext uri="{FF2B5EF4-FFF2-40B4-BE49-F238E27FC236}">
                <a16:creationId xmlns:a16="http://schemas.microsoft.com/office/drawing/2014/main" id="{FE533F98-1D38-40E2-89EC-4C884E48BF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536700"/>
            <a:ext cx="86106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7BBDCE7-5D4D-4C96-B825-68096D6EF488}"/>
              </a:ext>
            </a:extLst>
          </p:cNvPr>
          <p:cNvSpPr>
            <a:spLocks noGrp="1" noChangeArrowheads="1"/>
          </p:cNvSpPr>
          <p:nvPr>
            <p:ph type="title"/>
          </p:nvPr>
        </p:nvSpPr>
        <p:spPr/>
        <p:txBody>
          <a:bodyPr/>
          <a:lstStyle/>
          <a:p>
            <a:pPr eaLnBrk="1" hangingPunct="1"/>
            <a:r>
              <a:rPr lang="en-US" altLang="zh-CN">
                <a:ea typeface="ヒラギノ角ゴ Pro W3" pitchFamily="-84" charset="-128"/>
              </a:rPr>
              <a:t>Factor Price Equalization (cont.)</a:t>
            </a:r>
          </a:p>
        </p:txBody>
      </p:sp>
      <p:sp>
        <p:nvSpPr>
          <p:cNvPr id="120835" name="Rectangle 3">
            <a:extLst>
              <a:ext uri="{FF2B5EF4-FFF2-40B4-BE49-F238E27FC236}">
                <a16:creationId xmlns:a16="http://schemas.microsoft.com/office/drawing/2014/main" id="{AE4136DE-CE3C-49FE-9D2B-7B598A75A61C}"/>
              </a:ext>
            </a:extLst>
          </p:cNvPr>
          <p:cNvSpPr>
            <a:spLocks noGrp="1" noChangeArrowheads="1"/>
          </p:cNvSpPr>
          <p:nvPr>
            <p:ph idx="1"/>
          </p:nvPr>
        </p:nvSpPr>
        <p:spPr/>
        <p:txBody>
          <a:bodyPr rIns="91440"/>
          <a:lstStyle/>
          <a:p>
            <a:pPr eaLnBrk="1" hangingPunct="1">
              <a:spcBef>
                <a:spcPct val="60000"/>
              </a:spcBef>
            </a:pPr>
            <a:r>
              <a:rPr lang="en-US" altLang="zh-CN" sz="2400">
                <a:ea typeface="ヒラギノ角ゴ Pro W3" pitchFamily="-84" charset="-128"/>
              </a:rPr>
              <a:t>The model also ignores trade barriers and transportation costs, which may prevent output prices and thus factor prices from equalizing.</a:t>
            </a:r>
          </a:p>
          <a:p>
            <a:pPr eaLnBrk="1" hangingPunct="1">
              <a:spcBef>
                <a:spcPct val="60000"/>
              </a:spcBef>
            </a:pPr>
            <a:r>
              <a:rPr lang="en-US" altLang="zh-CN" sz="2400">
                <a:ea typeface="ヒラギノ角ゴ Pro W3" pitchFamily="-84" charset="-128"/>
              </a:rPr>
              <a:t>The model predicts outcomes for the long run, but after an economy liberalizes trade, factors of production may not quickly move to the industries that intensively use abundant factors.</a:t>
            </a:r>
          </a:p>
          <a:p>
            <a:pPr lvl="1" eaLnBrk="1" hangingPunct="1">
              <a:spcBef>
                <a:spcPct val="40000"/>
              </a:spcBef>
            </a:pPr>
            <a:r>
              <a:rPr lang="en-US" altLang="zh-CN" sz="2000">
                <a:ea typeface="ヒラギノ角ゴ Pro W3" pitchFamily="-84" charset="-128"/>
              </a:rPr>
              <a:t>In the short run, the productivity of factors will be determined by their use in their current industry, so that their wage/rental rate may vary across countries.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strips(downRight)">
                                      <p:cBhvr>
                                        <p:cTn id="7" dur="500"/>
                                        <p:tgtEl>
                                          <p:spTgt spid="120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strips(downRight)">
                                      <p:cBhvr>
                                        <p:cTn id="12" dur="500"/>
                                        <p:tgtEl>
                                          <p:spTgt spid="120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strips(downRight)">
                                      <p:cBhvr>
                                        <p:cTn id="17" dur="500"/>
                                        <p:tgtEl>
                                          <p:spTgt spid="12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866E2AB-7761-4E59-B6BE-AB275E4680A9}"/>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on the</a:t>
            </a:r>
            <a:br>
              <a:rPr lang="en-US" altLang="zh-CN" sz="2800">
                <a:ea typeface="ヒラギノ角ゴ Pro W3" pitchFamily="-84" charset="-128"/>
              </a:rPr>
            </a:br>
            <a:r>
              <a:rPr lang="en-US" altLang="zh-CN" sz="2800">
                <a:ea typeface="ヒラギノ角ゴ Pro W3" pitchFamily="-84" charset="-128"/>
              </a:rPr>
              <a:t>Heckscher-Ohlin Model </a:t>
            </a:r>
          </a:p>
        </p:txBody>
      </p:sp>
      <p:sp>
        <p:nvSpPr>
          <p:cNvPr id="126979" name="Rectangle 3">
            <a:extLst>
              <a:ext uri="{FF2B5EF4-FFF2-40B4-BE49-F238E27FC236}">
                <a16:creationId xmlns:a16="http://schemas.microsoft.com/office/drawing/2014/main" id="{546728D4-19C5-477F-BF3C-B4FA7206DD75}"/>
              </a:ext>
            </a:extLst>
          </p:cNvPr>
          <p:cNvSpPr>
            <a:spLocks noGrp="1" noChangeArrowheads="1"/>
          </p:cNvSpPr>
          <p:nvPr>
            <p:ph idx="1"/>
          </p:nvPr>
        </p:nvSpPr>
        <p:spPr/>
        <p:txBody>
          <a:bodyPr rIns="91440"/>
          <a:lstStyle/>
          <a:p>
            <a:pPr eaLnBrk="1" hangingPunct="1"/>
            <a:r>
              <a:rPr lang="en-US" altLang="zh-CN">
                <a:ea typeface="ヒラギノ角ゴ Pro W3" pitchFamily="-84" charset="-128"/>
              </a:rPr>
              <a:t>Tests on US data</a:t>
            </a:r>
          </a:p>
          <a:p>
            <a:pPr lvl="1" eaLnBrk="1" hangingPunct="1"/>
            <a:r>
              <a:rPr lang="en-US" altLang="zh-CN">
                <a:ea typeface="ヒラギノ角ゴ Pro W3" pitchFamily="-84" charset="-128"/>
              </a:rPr>
              <a:t>Leontief found that U.S. exports were less capital-intensive than U.S. imports, even though the U.S. is the most capital-abundant country in the world: </a:t>
            </a:r>
            <a:r>
              <a:rPr lang="en-US" altLang="zh-CN" b="1">
                <a:ea typeface="ヒラギノ角ゴ Pro W3" pitchFamily="-84" charset="-128"/>
              </a:rPr>
              <a:t>Leontief paradox</a:t>
            </a:r>
            <a:r>
              <a:rPr lang="en-US" altLang="zh-CN">
                <a:ea typeface="ヒラギノ角ゴ Pro W3" pitchFamily="-84" charset="-128"/>
              </a:rPr>
              <a:t>.</a:t>
            </a:r>
          </a:p>
          <a:p>
            <a:pPr eaLnBrk="1" hangingPunct="1">
              <a:spcBef>
                <a:spcPct val="40000"/>
              </a:spcBef>
            </a:pPr>
            <a:r>
              <a:rPr lang="en-US" altLang="zh-CN">
                <a:ea typeface="ヒラギノ角ゴ Pro W3" pitchFamily="-84" charset="-128"/>
              </a:rPr>
              <a:t>Tests on global data</a:t>
            </a:r>
          </a:p>
          <a:p>
            <a:pPr lvl="1" eaLnBrk="1" hangingPunct="1"/>
            <a:r>
              <a:rPr lang="en-US" altLang="zh-CN">
                <a:ea typeface="ヒラギノ角ゴ Pro W3" pitchFamily="-84" charset="-128"/>
              </a:rPr>
              <a:t>Bowen, Leamer, and Sveikauskas tested the Heckscher-Ohlin model on data from 27 countries and confirmed the Leontief paradox on an international level.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strips(downRight)">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strips(downRight)">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strips(downRight)">
                                      <p:cBhvr>
                                        <p:cTn id="17" dur="500"/>
                                        <p:tgtEl>
                                          <p:spTgt spid="12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strips(downRight)">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1EF35D0-8426-41DC-9A0E-7E62C1B21DF4}"/>
              </a:ext>
            </a:extLst>
          </p:cNvPr>
          <p:cNvSpPr>
            <a:spLocks noGrp="1" noChangeArrowheads="1"/>
          </p:cNvSpPr>
          <p:nvPr>
            <p:ph type="title"/>
          </p:nvPr>
        </p:nvSpPr>
        <p:spPr/>
        <p:txBody>
          <a:bodyPr/>
          <a:lstStyle/>
          <a:p>
            <a:pPr eaLnBrk="1" hangingPunct="1"/>
            <a:r>
              <a:rPr lang="en-US" altLang="zh-CN">
                <a:ea typeface="ヒラギノ角ゴ Pro W3" pitchFamily="-84" charset="-128"/>
              </a:rPr>
              <a:t>Table 5-2:  Factor Content of U.S. Exports and Imports for 1962</a:t>
            </a:r>
          </a:p>
        </p:txBody>
      </p:sp>
      <p:pic>
        <p:nvPicPr>
          <p:cNvPr id="61443" name="Picture 2" descr="tbl05_02.gif">
            <a:extLst>
              <a:ext uri="{FF2B5EF4-FFF2-40B4-BE49-F238E27FC236}">
                <a16:creationId xmlns:a16="http://schemas.microsoft.com/office/drawing/2014/main" id="{54A06C49-BC85-48C0-97E6-3807776D80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28825"/>
            <a:ext cx="84709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3BE9C38-E3C5-42F8-84FD-309038F06E96}"/>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5-3:  Estimated Technological Efficiency, 1983 (United States = 1)</a:t>
            </a:r>
          </a:p>
        </p:txBody>
      </p:sp>
      <p:pic>
        <p:nvPicPr>
          <p:cNvPr id="62467" name="Picture 2" descr="tbl05_03.gif">
            <a:extLst>
              <a:ext uri="{FF2B5EF4-FFF2-40B4-BE49-F238E27FC236}">
                <a16:creationId xmlns:a16="http://schemas.microsoft.com/office/drawing/2014/main" id="{399AF0FE-94D8-4F66-A888-D7AB992F2D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170113"/>
            <a:ext cx="86360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837B6D1-9D74-44ED-BD42-6704F7B86C61}"/>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of the</a:t>
            </a:r>
            <a:br>
              <a:rPr lang="en-US" altLang="zh-CN" sz="2800">
                <a:ea typeface="ヒラギノ角ゴ Pro W3" pitchFamily="-84" charset="-128"/>
              </a:rPr>
            </a:br>
            <a:r>
              <a:rPr lang="en-US" altLang="zh-CN" sz="2800">
                <a:ea typeface="ヒラギノ角ゴ Pro W3" pitchFamily="-84" charset="-128"/>
              </a:rPr>
              <a:t>Heckscher-Ohlin Model (cont.)</a:t>
            </a:r>
          </a:p>
        </p:txBody>
      </p:sp>
      <p:sp>
        <p:nvSpPr>
          <p:cNvPr id="131075" name="Rectangle 3">
            <a:extLst>
              <a:ext uri="{FF2B5EF4-FFF2-40B4-BE49-F238E27FC236}">
                <a16:creationId xmlns:a16="http://schemas.microsoft.com/office/drawing/2014/main" id="{F58E7989-DD25-4331-B493-68EB2184D597}"/>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Because the Heckscher-Ohlin model predicts that factor prices will be equalized across trading countries, it also predicts that factors of production will produce and export a certain quantity goods until factor prices are equalized.</a:t>
            </a:r>
          </a:p>
          <a:p>
            <a:pPr lvl="1" eaLnBrk="1" hangingPunct="1">
              <a:spcBef>
                <a:spcPct val="50000"/>
              </a:spcBef>
            </a:pPr>
            <a:r>
              <a:rPr lang="en-US" altLang="zh-CN" sz="2000">
                <a:ea typeface="ヒラギノ角ゴ Pro W3" pitchFamily="-84" charset="-128"/>
              </a:rPr>
              <a:t>In other words, a predicted value of services from factors of production will be </a:t>
            </a:r>
            <a:r>
              <a:rPr lang="en-US" altLang="zh-CN" sz="2000" i="1">
                <a:ea typeface="ヒラギノ角ゴ Pro W3" pitchFamily="-84" charset="-128"/>
              </a:rPr>
              <a:t>embodied</a:t>
            </a:r>
            <a:r>
              <a:rPr lang="en-US" altLang="zh-CN" sz="2000">
                <a:ea typeface="ヒラギノ角ゴ Pro W3" pitchFamily="-84" charset="-128"/>
              </a:rPr>
              <a:t> in a predicted volume of trade between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strips(downRigh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strips(downRight)">
                                      <p:cBhvr>
                                        <p:cTn id="12" dur="500"/>
                                        <p:tgtEl>
                                          <p:spTgt spid="131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CBF4715-C798-49BA-993D-9D5920159D48}"/>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of the</a:t>
            </a:r>
            <a:br>
              <a:rPr lang="en-US" altLang="zh-CN" sz="2800">
                <a:ea typeface="ヒラギノ角ゴ Pro W3" pitchFamily="-84" charset="-128"/>
              </a:rPr>
            </a:br>
            <a:r>
              <a:rPr lang="en-US" altLang="zh-CN" sz="2800">
                <a:ea typeface="ヒラギノ角ゴ Pro W3" pitchFamily="-84" charset="-128"/>
              </a:rPr>
              <a:t>Heckscher-Ohlin Model (cont.)</a:t>
            </a:r>
          </a:p>
        </p:txBody>
      </p:sp>
      <p:sp>
        <p:nvSpPr>
          <p:cNvPr id="132099" name="Rectangle 3">
            <a:extLst>
              <a:ext uri="{FF2B5EF4-FFF2-40B4-BE49-F238E27FC236}">
                <a16:creationId xmlns:a16="http://schemas.microsoft.com/office/drawing/2014/main" id="{A6E04761-245C-4EC4-966D-877F5229B77E}"/>
              </a:ext>
            </a:extLst>
          </p:cNvPr>
          <p:cNvSpPr>
            <a:spLocks noGrp="1" noChangeArrowheads="1"/>
          </p:cNvSpPr>
          <p:nvPr>
            <p:ph idx="1"/>
          </p:nvPr>
        </p:nvSpPr>
        <p:spPr/>
        <p:txBody>
          <a:bodyPr rIns="91440"/>
          <a:lstStyle/>
          <a:p>
            <a:pPr eaLnBrk="1" hangingPunct="1">
              <a:lnSpc>
                <a:spcPct val="90000"/>
              </a:lnSpc>
            </a:pPr>
            <a:r>
              <a:rPr lang="en-US" altLang="zh-CN" sz="2400">
                <a:ea typeface="ヒラギノ角ゴ Pro W3" pitchFamily="-84" charset="-128"/>
              </a:rPr>
              <a:t>But because factor prices are not equalized across countries, the predicted volume of trade is much larger than actually occurs.</a:t>
            </a:r>
          </a:p>
          <a:p>
            <a:pPr lvl="1" eaLnBrk="1" hangingPunct="1">
              <a:lnSpc>
                <a:spcPct val="90000"/>
              </a:lnSpc>
            </a:pPr>
            <a:r>
              <a:rPr lang="en-US" altLang="zh-CN" sz="2000">
                <a:ea typeface="ヒラギノ角ゴ Pro W3" pitchFamily="-84" charset="-128"/>
              </a:rPr>
              <a:t>A result of </a:t>
            </a:r>
            <a:r>
              <a:rPr lang="ja-JP" altLang="en-US" sz="2000">
                <a:ea typeface="ヒラギノ角ゴ Pro W3" pitchFamily="-84" charset="-128"/>
              </a:rPr>
              <a:t>“</a:t>
            </a:r>
            <a:r>
              <a:rPr lang="en-US" altLang="ja-JP" sz="2000">
                <a:ea typeface="ヒラギノ角ゴ Pro W3" pitchFamily="-84" charset="-128"/>
              </a:rPr>
              <a:t>missing trade</a:t>
            </a:r>
            <a:r>
              <a:rPr lang="ja-JP" altLang="en-US" sz="2000">
                <a:ea typeface="ヒラギノ角ゴ Pro W3" pitchFamily="-84" charset="-128"/>
              </a:rPr>
              <a:t>”</a:t>
            </a:r>
            <a:r>
              <a:rPr lang="en-US" altLang="ja-JP" sz="2000">
                <a:ea typeface="ヒラギノ角ゴ Pro W3" pitchFamily="-84" charset="-128"/>
              </a:rPr>
              <a:t> discovered by Daniel Trefler.</a:t>
            </a:r>
          </a:p>
          <a:p>
            <a:pPr eaLnBrk="1" hangingPunct="1">
              <a:lnSpc>
                <a:spcPct val="90000"/>
              </a:lnSpc>
              <a:spcBef>
                <a:spcPct val="60000"/>
              </a:spcBef>
            </a:pPr>
            <a:r>
              <a:rPr lang="en-US" altLang="zh-CN" sz="2400">
                <a:ea typeface="ヒラギノ角ゴ Pro W3" pitchFamily="-84" charset="-128"/>
              </a:rPr>
              <a:t>The reason for this </a:t>
            </a:r>
            <a:r>
              <a:rPr lang="ja-JP" altLang="en-US" sz="2400">
                <a:ea typeface="ヒラギノ角ゴ Pro W3" pitchFamily="-84" charset="-128"/>
              </a:rPr>
              <a:t>“</a:t>
            </a:r>
            <a:r>
              <a:rPr lang="en-US" altLang="ja-JP" sz="2400">
                <a:ea typeface="ヒラギノ角ゴ Pro W3" pitchFamily="-84" charset="-128"/>
              </a:rPr>
              <a:t>missing trade</a:t>
            </a:r>
            <a:r>
              <a:rPr lang="ja-JP" altLang="en-US" sz="2400">
                <a:ea typeface="ヒラギノ角ゴ Pro W3" pitchFamily="-84" charset="-128"/>
              </a:rPr>
              <a:t>”</a:t>
            </a:r>
            <a:r>
              <a:rPr lang="en-US" altLang="ja-JP" sz="2400">
                <a:ea typeface="ヒラギノ角ゴ Pro W3" pitchFamily="-84" charset="-128"/>
              </a:rPr>
              <a:t> appears to be the assumption of identical technology among countries.</a:t>
            </a:r>
          </a:p>
          <a:p>
            <a:pPr lvl="1" eaLnBrk="1" hangingPunct="1">
              <a:lnSpc>
                <a:spcPct val="90000"/>
              </a:lnSpc>
            </a:pPr>
            <a:r>
              <a:rPr lang="en-US" altLang="zh-CN" sz="2000">
                <a:ea typeface="ヒラギノ角ゴ Pro W3" pitchFamily="-84" charset="-128"/>
              </a:rPr>
              <a:t>Technology affects the productivity of workers and therefore the value of labor services.</a:t>
            </a:r>
          </a:p>
          <a:p>
            <a:pPr lvl="1" eaLnBrk="1" hangingPunct="1">
              <a:lnSpc>
                <a:spcPct val="90000"/>
              </a:lnSpc>
            </a:pPr>
            <a:r>
              <a:rPr lang="en-US" altLang="zh-CN" sz="2000">
                <a:ea typeface="ヒラギノ角ゴ Pro W3" pitchFamily="-84" charset="-128"/>
              </a:rPr>
              <a:t>A country with high technology and a high value of labor services would not necessarily import a lot from a country with low technology and a low value of labor services.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strips(downRight)">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strips(downRight)">
                                      <p:cBhvr>
                                        <p:cTn id="27" dur="500"/>
                                        <p:tgtEl>
                                          <p:spTgt spid="13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9A5FC14-85F0-40F0-AEB9-A8838D394BD4}"/>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of the</a:t>
            </a:r>
            <a:br>
              <a:rPr lang="en-US" altLang="zh-CN" sz="2800">
                <a:ea typeface="ヒラギノ角ゴ Pro W3" pitchFamily="-84" charset="-128"/>
              </a:rPr>
            </a:br>
            <a:r>
              <a:rPr lang="en-US" altLang="zh-CN" sz="2800">
                <a:ea typeface="ヒラギノ角ゴ Pro W3" pitchFamily="-84" charset="-128"/>
              </a:rPr>
              <a:t>Heckscher-Ohlin Model (cont.)</a:t>
            </a:r>
          </a:p>
        </p:txBody>
      </p:sp>
      <p:sp>
        <p:nvSpPr>
          <p:cNvPr id="132099" name="Rectangle 3">
            <a:extLst>
              <a:ext uri="{FF2B5EF4-FFF2-40B4-BE49-F238E27FC236}">
                <a16:creationId xmlns:a16="http://schemas.microsoft.com/office/drawing/2014/main" id="{2892AD22-C515-4611-9D9F-5457B360F0A1}"/>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An important study by Donald Davis and David Weinstein showed that if relax the assumption of common technologies, along with assumptions underlying factor price equalization (countries produce the same goods and costless trade equalizes prices of goods): </a:t>
            </a:r>
          </a:p>
          <a:p>
            <a:pPr lvl="1" eaLnBrk="1" hangingPunct="1"/>
            <a:r>
              <a:rPr lang="en-US" altLang="zh-CN" sz="2000">
                <a:ea typeface="ヒラギノ角ゴ Pro W3" pitchFamily="-84" charset="-128"/>
              </a:rPr>
              <a:t>then the predictions for the direction and volume of the factor content of trade line-up well with empirical evidence and ultimately generate a good fit.</a:t>
            </a:r>
          </a:p>
          <a:p>
            <a:pPr eaLnBrk="1" hangingPunct="1"/>
            <a:r>
              <a:rPr lang="en-US" altLang="zh-CN" sz="2400">
                <a:ea typeface="ヒラギノ角ゴ Pro W3" pitchFamily="-84" charset="-128"/>
              </a:rPr>
              <a:t>Difficulty finding support for the predictions of the </a:t>
            </a:r>
            <a:r>
              <a:rPr lang="ja-JP" altLang="en-US" sz="2400">
                <a:ea typeface="ヒラギノ角ゴ Pro W3" pitchFamily="-84" charset="-128"/>
              </a:rPr>
              <a:t>“</a:t>
            </a:r>
            <a:r>
              <a:rPr lang="en-US" altLang="ja-JP" sz="2400">
                <a:ea typeface="ヒラギノ角ゴ Pro W3" pitchFamily="-84" charset="-128"/>
              </a:rPr>
              <a:t>pure</a:t>
            </a:r>
            <a:r>
              <a:rPr lang="ja-JP" altLang="en-US" sz="2400">
                <a:ea typeface="ヒラギノ角ゴ Pro W3" pitchFamily="-84" charset="-128"/>
              </a:rPr>
              <a:t>”</a:t>
            </a:r>
            <a:r>
              <a:rPr lang="en-US" altLang="ja-JP" sz="2400">
                <a:ea typeface="ヒラギノ角ゴ Pro W3" pitchFamily="-84" charset="-128"/>
              </a:rPr>
              <a:t> Heckscher-Ohlin model can be blamed on some of the assumptions made.</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0" dur="500"/>
                                        <p:tgtEl>
                                          <p:spTgt spid="1320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5" dur="5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AF4223-52DE-48BD-B8C6-B3FFC82D07BF}"/>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267267" name="Rectangle 3">
            <a:extLst>
              <a:ext uri="{FF2B5EF4-FFF2-40B4-BE49-F238E27FC236}">
                <a16:creationId xmlns:a16="http://schemas.microsoft.com/office/drawing/2014/main" id="{118C2D35-C248-47CD-933E-6C84188BDE6E}"/>
              </a:ext>
            </a:extLst>
          </p:cNvPr>
          <p:cNvSpPr>
            <a:spLocks noGrp="1" noChangeArrowheads="1"/>
          </p:cNvSpPr>
          <p:nvPr>
            <p:ph idx="1"/>
          </p:nvPr>
        </p:nvSpPr>
        <p:spPr/>
        <p:txBody>
          <a:bodyPr rIns="91440"/>
          <a:lstStyle/>
          <a:p>
            <a:pPr eaLnBrk="1" hangingPunct="1">
              <a:spcBef>
                <a:spcPct val="50000"/>
              </a:spcBef>
            </a:pPr>
            <a:r>
              <a:rPr lang="en-US" altLang="zh-CN">
                <a:ea typeface="ヒラギノ角ゴ Pro W3" pitchFamily="-84" charset="-128"/>
              </a:rPr>
              <a:t>Suppose use a fixed mix of capital and labor in each sector.</a:t>
            </a: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KC</a:t>
            </a:r>
            <a:r>
              <a:rPr lang="en-US" altLang="zh-CN">
                <a:ea typeface="ヒラギノ角ゴ Pro W3" pitchFamily="-84" charset="-128"/>
              </a:rPr>
              <a:t> = 2, capital used to produce one yard of cloth</a:t>
            </a: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LC</a:t>
            </a:r>
            <a:r>
              <a:rPr lang="en-US" altLang="zh-CN">
                <a:ea typeface="ヒラギノ角ゴ Pro W3" pitchFamily="-84" charset="-128"/>
              </a:rPr>
              <a:t> = 2, labor used to produce one yard of cloth</a:t>
            </a: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KF</a:t>
            </a:r>
            <a:r>
              <a:rPr lang="en-US" altLang="zh-CN">
                <a:ea typeface="ヒラギノ角ゴ Pro W3" pitchFamily="-84" charset="-128"/>
              </a:rPr>
              <a:t> = 3, capital used to produce one calorie of food</a:t>
            </a:r>
          </a:p>
          <a:p>
            <a:pPr lvl="1" eaLnBrk="1" hangingPunct="1">
              <a:buFontTx/>
              <a:buNone/>
            </a:pPr>
            <a:r>
              <a:rPr lang="en-US" altLang="zh-CN" i="1">
                <a:ea typeface="ヒラギノ角ゴ Pro W3" pitchFamily="-84" charset="-128"/>
              </a:rPr>
              <a:t>a</a:t>
            </a:r>
            <a:r>
              <a:rPr lang="en-US" altLang="zh-CN" i="1" baseline="-25000">
                <a:ea typeface="ヒラギノ角ゴ Pro W3" pitchFamily="-84" charset="-128"/>
              </a:rPr>
              <a:t>LF</a:t>
            </a:r>
            <a:r>
              <a:rPr lang="en-US" altLang="zh-CN">
                <a:ea typeface="ヒラギノ角ゴ Pro W3" pitchFamily="-84" charset="-128"/>
              </a:rPr>
              <a:t> = 1, labor used to produce one calorie of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strips(downRight)">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Effect transition="in" filter="strips(downRight)">
                                      <p:cBhvr>
                                        <p:cTn id="12" dur="500"/>
                                        <p:tgtEl>
                                          <p:spTgt spid="26726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267267">
                                            <p:txEl>
                                              <p:pRg st="2" end="2"/>
                                            </p:txEl>
                                          </p:spTgt>
                                        </p:tgtEl>
                                        <p:attrNameLst>
                                          <p:attrName>style.visibility</p:attrName>
                                        </p:attrNameLst>
                                      </p:cBhvr>
                                      <p:to>
                                        <p:strVal val="visible"/>
                                      </p:to>
                                    </p:set>
                                    <p:animEffect transition="in" filter="strips(downRight)">
                                      <p:cBhvr>
                                        <p:cTn id="15" dur="500"/>
                                        <p:tgtEl>
                                          <p:spTgt spid="267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267267">
                                            <p:txEl>
                                              <p:pRg st="3" end="3"/>
                                            </p:txEl>
                                          </p:spTgt>
                                        </p:tgtEl>
                                        <p:attrNameLst>
                                          <p:attrName>style.visibility</p:attrName>
                                        </p:attrNameLst>
                                      </p:cBhvr>
                                      <p:to>
                                        <p:strVal val="visible"/>
                                      </p:to>
                                    </p:set>
                                    <p:animEffect transition="in" filter="strips(downRight)">
                                      <p:cBhvr>
                                        <p:cTn id="20" dur="500"/>
                                        <p:tgtEl>
                                          <p:spTgt spid="267267">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267267">
                                            <p:txEl>
                                              <p:pRg st="4" end="4"/>
                                            </p:txEl>
                                          </p:spTgt>
                                        </p:tgtEl>
                                        <p:attrNameLst>
                                          <p:attrName>style.visibility</p:attrName>
                                        </p:attrNameLst>
                                      </p:cBhvr>
                                      <p:to>
                                        <p:strVal val="visible"/>
                                      </p:to>
                                    </p:set>
                                    <p:animEffect transition="in" filter="strips(downRight)">
                                      <p:cBhvr>
                                        <p:cTn id="23" dur="5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83352FC-F54E-4E7B-8800-C77A5B458DB3}"/>
              </a:ext>
            </a:extLst>
          </p:cNvPr>
          <p:cNvSpPr>
            <a:spLocks noGrp="1" noChangeArrowheads="1"/>
          </p:cNvSpPr>
          <p:nvPr>
            <p:ph type="title"/>
          </p:nvPr>
        </p:nvSpPr>
        <p:spPr/>
        <p:txBody>
          <a:bodyPr/>
          <a:lstStyle/>
          <a:p>
            <a:pPr eaLnBrk="1" hangingPunct="1"/>
            <a:r>
              <a:rPr lang="en-US" altLang="zh-CN" sz="2800">
                <a:ea typeface="ヒラギノ角ゴ Pro W3" pitchFamily="-84" charset="-128"/>
              </a:rPr>
              <a:t>Table 5-4:  A Better Empirical Fit for the Factor Content of Trade</a:t>
            </a:r>
          </a:p>
        </p:txBody>
      </p:sp>
      <p:pic>
        <p:nvPicPr>
          <p:cNvPr id="66563" name="Picture 2" descr="tbl05_04.gif">
            <a:extLst>
              <a:ext uri="{FF2B5EF4-FFF2-40B4-BE49-F238E27FC236}">
                <a16:creationId xmlns:a16="http://schemas.microsoft.com/office/drawing/2014/main" id="{CFCC50E9-57BD-4B67-9152-6C6DBEEE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798638"/>
            <a:ext cx="8280400"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45CB0A3-637D-457F-985D-93231F1D8BA7}"/>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of the</a:t>
            </a:r>
            <a:br>
              <a:rPr lang="en-US" altLang="zh-CN" sz="2800">
                <a:ea typeface="ヒラギノ角ゴ Pro W3" pitchFamily="-84" charset="-128"/>
              </a:rPr>
            </a:br>
            <a:r>
              <a:rPr lang="en-US" altLang="zh-CN" sz="2800">
                <a:ea typeface="ヒラギノ角ゴ Pro W3" pitchFamily="-84" charset="-128"/>
              </a:rPr>
              <a:t>Heckscher-Ohlin Model (cont.)</a:t>
            </a:r>
          </a:p>
        </p:txBody>
      </p:sp>
      <p:sp>
        <p:nvSpPr>
          <p:cNvPr id="271363" name="Rectangle 3">
            <a:extLst>
              <a:ext uri="{FF2B5EF4-FFF2-40B4-BE49-F238E27FC236}">
                <a16:creationId xmlns:a16="http://schemas.microsoft.com/office/drawing/2014/main" id="{9632E511-7B27-4830-9CA0-0C9BA3E5BBC0}"/>
              </a:ext>
            </a:extLst>
          </p:cNvPr>
          <p:cNvSpPr>
            <a:spLocks noGrp="1" noChangeArrowheads="1"/>
          </p:cNvSpPr>
          <p:nvPr>
            <p:ph idx="1"/>
          </p:nvPr>
        </p:nvSpPr>
        <p:spPr/>
        <p:txBody>
          <a:bodyPr rIns="91440"/>
          <a:lstStyle/>
          <a:p>
            <a:pPr eaLnBrk="1" hangingPunct="1"/>
            <a:r>
              <a:rPr lang="en-US" altLang="zh-CN">
                <a:ea typeface="ヒラギノ角ゴ Pro W3" pitchFamily="-84" charset="-128"/>
              </a:rPr>
              <a:t>Contrast the exports of labor-abundant, skill-scarce nations in the developing world with the exports of skill-abundant, labor-scarce (rich) nations.</a:t>
            </a:r>
          </a:p>
          <a:p>
            <a:pPr lvl="1" eaLnBrk="1" hangingPunct="1"/>
            <a:r>
              <a:rPr lang="en-US" altLang="zh-CN">
                <a:ea typeface="ヒラギノ角ゴ Pro W3" pitchFamily="-84" charset="-128"/>
              </a:rPr>
              <a:t>The exports of the three developing countries to the United States are concentrated in sectors with the lowest skill-intensity. </a:t>
            </a:r>
          </a:p>
          <a:p>
            <a:pPr lvl="1" eaLnBrk="1" hangingPunct="1"/>
            <a:r>
              <a:rPr lang="en-US" altLang="zh-CN">
                <a:ea typeface="ヒラギノ角ゴ Pro W3" pitchFamily="-84" charset="-128"/>
              </a:rPr>
              <a:t>The exports of the three skill abundant countries to the United States are concentrated in sectors with higher skill intensity.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strips(downRight)">
                                      <p:cBhvr>
                                        <p:cTn id="7" dur="500"/>
                                        <p:tgtEl>
                                          <p:spTgt spid="271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484C18D-DCA5-4507-B17E-7BB7092E8087}"/>
              </a:ext>
            </a:extLst>
          </p:cNvPr>
          <p:cNvSpPr>
            <a:spLocks noGrp="1" noChangeArrowheads="1"/>
          </p:cNvSpPr>
          <p:nvPr>
            <p:ph type="title"/>
          </p:nvPr>
        </p:nvSpPr>
        <p:spPr>
          <a:xfrm>
            <a:off x="1143000" y="0"/>
            <a:ext cx="8001000" cy="1143000"/>
          </a:xfrm>
        </p:spPr>
        <p:txBody>
          <a:bodyPr/>
          <a:lstStyle/>
          <a:p>
            <a:pPr eaLnBrk="1" hangingPunct="1"/>
            <a:r>
              <a:rPr lang="en-US" altLang="zh-CN" sz="2200">
                <a:ea typeface="ヒラギノ角ゴ Pro W3" pitchFamily="-84" charset="-128"/>
              </a:rPr>
              <a:t>Fig. 5-12: Export Patterns for a Few Developed and Developing Countries, 2008–2012</a:t>
            </a:r>
          </a:p>
        </p:txBody>
      </p:sp>
      <p:pic>
        <p:nvPicPr>
          <p:cNvPr id="68611" name="Picture 2" descr="fig05_12.gif">
            <a:extLst>
              <a:ext uri="{FF2B5EF4-FFF2-40B4-BE49-F238E27FC236}">
                <a16:creationId xmlns:a16="http://schemas.microsoft.com/office/drawing/2014/main" id="{89BBD5CA-E1B5-4ACD-BD7D-409F4A5C9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19200"/>
            <a:ext cx="6448425"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8C8398F-4E0A-45EB-9381-922659EB2FB4}"/>
              </a:ext>
            </a:extLst>
          </p:cNvPr>
          <p:cNvSpPr>
            <a:spLocks noGrp="1" noChangeArrowheads="1"/>
          </p:cNvSpPr>
          <p:nvPr>
            <p:ph type="title"/>
          </p:nvPr>
        </p:nvSpPr>
        <p:spPr/>
        <p:txBody>
          <a:bodyPr/>
          <a:lstStyle/>
          <a:p>
            <a:pPr eaLnBrk="1" hangingPunct="1"/>
            <a:r>
              <a:rPr lang="en-US" altLang="zh-CN" sz="2800">
                <a:ea typeface="ヒラギノ角ゴ Pro W3" pitchFamily="-84" charset="-128"/>
              </a:rPr>
              <a:t>Empirical Evidence of the</a:t>
            </a:r>
            <a:br>
              <a:rPr lang="en-US" altLang="zh-CN" sz="2800">
                <a:ea typeface="ヒラギノ角ゴ Pro W3" pitchFamily="-84" charset="-128"/>
              </a:rPr>
            </a:br>
            <a:r>
              <a:rPr lang="en-US" altLang="zh-CN" sz="2800">
                <a:ea typeface="ヒラギノ角ゴ Pro W3" pitchFamily="-84" charset="-128"/>
              </a:rPr>
              <a:t>Heckscher-Ohlin Model (cont.)</a:t>
            </a:r>
          </a:p>
        </p:txBody>
      </p:sp>
      <p:sp>
        <p:nvSpPr>
          <p:cNvPr id="271363" name="Rectangle 3">
            <a:extLst>
              <a:ext uri="{FF2B5EF4-FFF2-40B4-BE49-F238E27FC236}">
                <a16:creationId xmlns:a16="http://schemas.microsoft.com/office/drawing/2014/main" id="{F04308BB-83C8-4CD7-882F-D3795B5C9C4B}"/>
              </a:ext>
            </a:extLst>
          </p:cNvPr>
          <p:cNvSpPr>
            <a:spLocks noGrp="1" noChangeArrowheads="1"/>
          </p:cNvSpPr>
          <p:nvPr>
            <p:ph idx="1"/>
          </p:nvPr>
        </p:nvSpPr>
        <p:spPr/>
        <p:txBody>
          <a:bodyPr rIns="91440"/>
          <a:lstStyle/>
          <a:p>
            <a:pPr eaLnBrk="1" hangingPunct="1"/>
            <a:r>
              <a:rPr lang="en-US" altLang="zh-CN">
                <a:ea typeface="ヒラギノ角ゴ Pro W3" pitchFamily="-84" charset="-128"/>
              </a:rPr>
              <a:t>Or compare how exports change when a country such as China grows and becomes relatively more skill-abundant:</a:t>
            </a:r>
          </a:p>
          <a:p>
            <a:pPr lvl="1" eaLnBrk="1" hangingPunct="1"/>
            <a:r>
              <a:rPr lang="en-US" altLang="zh-CN">
                <a:ea typeface="ヒラギノ角ゴ Pro W3" pitchFamily="-84" charset="-128"/>
              </a:rPr>
              <a:t>The concentration of exports in high-skill sectors steadily increases over time. </a:t>
            </a:r>
          </a:p>
          <a:p>
            <a:pPr lvl="1" eaLnBrk="1" hangingPunct="1"/>
            <a:r>
              <a:rPr lang="en-US" altLang="zh-CN">
                <a:ea typeface="ヒラギノ角ゴ Pro W3" pitchFamily="-84" charset="-128"/>
              </a:rPr>
              <a:t>In the most recent years, the greatest share of exports is transacted in the highest skill-intensity sectors, whereas exports were concentrated in the lowest skill-intensity sectors in the earlier years.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strips(downRight)">
                                      <p:cBhvr>
                                        <p:cTn id="7" dur="500"/>
                                        <p:tgtEl>
                                          <p:spTgt spid="27136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strips(downRight)">
                                      <p:cBhvr>
                                        <p:cTn id="10" dur="500"/>
                                        <p:tgtEl>
                                          <p:spTgt spid="27136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Effect transition="in" filter="strips(downRight)">
                                      <p:cBhvr>
                                        <p:cTn id="13" dur="500"/>
                                        <p:tgtEl>
                                          <p:spTgt spid="271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818E286-4420-484F-8235-34632961BA59}"/>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5-13: Changing Pattern of Chinese Exports over Time</a:t>
            </a:r>
          </a:p>
        </p:txBody>
      </p:sp>
      <p:pic>
        <p:nvPicPr>
          <p:cNvPr id="70659" name="Picture 1" descr="fig05_13.gif">
            <a:extLst>
              <a:ext uri="{FF2B5EF4-FFF2-40B4-BE49-F238E27FC236}">
                <a16:creationId xmlns:a16="http://schemas.microsoft.com/office/drawing/2014/main" id="{1534360B-B5ED-415C-9E21-7C1B4050B4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98588"/>
            <a:ext cx="59372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5FA8390-9E8B-4BB0-B272-B04A6E31A8D1}"/>
              </a:ext>
            </a:extLst>
          </p:cNvPr>
          <p:cNvSpPr>
            <a:spLocks noGrp="1" noChangeArrowheads="1"/>
          </p:cNvSpPr>
          <p:nvPr>
            <p:ph type="title"/>
          </p:nvPr>
        </p:nvSpPr>
        <p:spPr/>
        <p:txBody>
          <a:bodyPr/>
          <a:lstStyle/>
          <a:p>
            <a:pPr eaLnBrk="1" hangingPunct="1"/>
            <a:r>
              <a:rPr lang="en-US" altLang="zh-CN">
                <a:ea typeface="ヒラギノ角ゴ Pro W3" pitchFamily="-84" charset="-128"/>
              </a:rPr>
              <a:t>Summary</a:t>
            </a:r>
          </a:p>
        </p:txBody>
      </p:sp>
      <p:sp>
        <p:nvSpPr>
          <p:cNvPr id="133123" name="Rectangle 3">
            <a:extLst>
              <a:ext uri="{FF2B5EF4-FFF2-40B4-BE49-F238E27FC236}">
                <a16:creationId xmlns:a16="http://schemas.microsoft.com/office/drawing/2014/main" id="{656233BA-DEAE-400B-9DEC-41D72D4A4938}"/>
              </a:ext>
            </a:extLst>
          </p:cNvPr>
          <p:cNvSpPr>
            <a:spLocks noGrp="1" noChangeArrowheads="1"/>
          </p:cNvSpPr>
          <p:nvPr>
            <p:ph idx="1"/>
          </p:nvPr>
        </p:nvSpPr>
        <p:spPr/>
        <p:txBody>
          <a:bodyPr rIns="91440"/>
          <a:lstStyle/>
          <a:p>
            <a:pPr marL="533400" indent="-533400" eaLnBrk="1" hangingPunct="1">
              <a:buFont typeface="Times" panose="02020603050405020304" pitchFamily="18" charset="0"/>
              <a:buAutoNum type="arabicPeriod"/>
            </a:pPr>
            <a:r>
              <a:rPr lang="en-US" altLang="zh-CN" sz="2400">
                <a:ea typeface="ヒラギノ角ゴ Pro W3" pitchFamily="-84" charset="-128"/>
              </a:rPr>
              <a:t>Substitution of factors used in the production process generates a curved PPF.</a:t>
            </a:r>
          </a:p>
          <a:p>
            <a:pPr marL="914400" lvl="1" indent="-457200" eaLnBrk="1" hangingPunct="1"/>
            <a:r>
              <a:rPr lang="en-US" altLang="zh-CN" sz="2000">
                <a:ea typeface="ヒラギノ角ゴ Pro W3" pitchFamily="-84" charset="-128"/>
              </a:rPr>
              <a:t>When an economy produces a low quantity of a good, the opportunity cost of producing that good is low.</a:t>
            </a:r>
          </a:p>
          <a:p>
            <a:pPr marL="914400" lvl="1" indent="-457200" eaLnBrk="1" hangingPunct="1"/>
            <a:r>
              <a:rPr lang="en-US" altLang="zh-CN" sz="2000">
                <a:ea typeface="ヒラギノ角ゴ Pro W3" pitchFamily="-84" charset="-128"/>
              </a:rPr>
              <a:t>When an economy produces a high quantity of a good, the opportunity cost of producing that good is high.</a:t>
            </a:r>
          </a:p>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When an economy produces the most value it can from its resources, the opportunity cost of producing a good equals the relative price of that good in markets.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strips(downRigh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strips(downRigh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strips(downRigh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strips(downRigh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666E14A-EF4D-45E2-A7AD-C6C424F2FA58}"/>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134147" name="Rectangle 3">
            <a:extLst>
              <a:ext uri="{FF2B5EF4-FFF2-40B4-BE49-F238E27FC236}">
                <a16:creationId xmlns:a16="http://schemas.microsoft.com/office/drawing/2014/main" id="{0993611E-FF52-4124-8144-9696496BBAB9}"/>
              </a:ext>
            </a:extLst>
          </p:cNvPr>
          <p:cNvSpPr>
            <a:spLocks noGrp="1" noChangeArrowheads="1"/>
          </p:cNvSpPr>
          <p:nvPr>
            <p:ph idx="1"/>
          </p:nvPr>
        </p:nvSpPr>
        <p:spPr/>
        <p:txBody>
          <a:bodyPr rIns="91440"/>
          <a:lstStyle/>
          <a:p>
            <a:pPr marL="533400" indent="-533400" eaLnBrk="1" hangingPunct="1">
              <a:buFont typeface="Times" panose="02020603050405020304" pitchFamily="18" charset="0"/>
              <a:buAutoNum type="arabicPeriod" startAt="3"/>
            </a:pPr>
            <a:r>
              <a:rPr lang="en-US" altLang="zh-CN" sz="2400">
                <a:ea typeface="ヒラギノ角ゴ Pro W3" pitchFamily="-84" charset="-128"/>
              </a:rPr>
              <a:t>An increase in the relative price of a good causes the real wage or real rental rate of the factor used intensively in the production of that good to increase, </a:t>
            </a:r>
          </a:p>
          <a:p>
            <a:pPr marL="914400" lvl="1" indent="-457200" eaLnBrk="1" hangingPunct="1">
              <a:lnSpc>
                <a:spcPct val="90000"/>
              </a:lnSpc>
            </a:pPr>
            <a:r>
              <a:rPr lang="en-US" altLang="zh-CN" sz="2000">
                <a:ea typeface="ヒラギノ角ゴ Pro W3" pitchFamily="-84" charset="-128"/>
              </a:rPr>
              <a:t>while the real wage and real rental rates of other factors of production decrease.</a:t>
            </a:r>
            <a:br>
              <a:rPr lang="en-US" altLang="zh-CN">
                <a:ea typeface="ヒラギノ角ゴ Pro W3" pitchFamily="-84" charset="-128"/>
              </a:rPr>
            </a:br>
            <a:endParaRPr lang="en-US" altLang="zh-CN">
              <a:ea typeface="ヒラギノ角ゴ Pro W3" pitchFamily="-84" charset="-128"/>
            </a:endParaRPr>
          </a:p>
          <a:p>
            <a:pPr marL="533400" indent="-533400" eaLnBrk="1" hangingPunct="1">
              <a:buFont typeface="Times" panose="02020603050405020304" pitchFamily="18" charset="0"/>
              <a:buAutoNum type="arabicPeriod" startAt="3"/>
            </a:pPr>
            <a:r>
              <a:rPr lang="en-US" altLang="zh-CN" sz="2400">
                <a:ea typeface="ヒラギノ角ゴ Pro W3" pitchFamily="-84" charset="-128"/>
              </a:rPr>
              <a:t>If output prices remain constant as the amount of a factor of production increases, then the supply of the good that uses this factor intensively increases, and the supply of the other good decreases.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trips(downRight)">
                                      <p:cBhvr>
                                        <p:cTn id="7" dur="500"/>
                                        <p:tgtEl>
                                          <p:spTgt spid="134147">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animEffect transition="in" filter="strips(downRight)">
                                      <p:cBhvr>
                                        <p:cTn id="11" dur="500"/>
                                        <p:tgtEl>
                                          <p:spTgt spid="1341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34147">
                                            <p:txEl>
                                              <p:pRg st="2" end="2"/>
                                            </p:txEl>
                                          </p:spTgt>
                                        </p:tgtEl>
                                        <p:attrNameLst>
                                          <p:attrName>style.visibility</p:attrName>
                                        </p:attrNameLst>
                                      </p:cBhvr>
                                      <p:to>
                                        <p:strVal val="visible"/>
                                      </p:to>
                                    </p:set>
                                    <p:animEffect transition="in" filter="strips(downRight)">
                                      <p:cBhvr>
                                        <p:cTn id="16" dur="5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FC7C166-F028-4D5E-861E-7A48CEDAA479}"/>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135171" name="Rectangle 3">
            <a:extLst>
              <a:ext uri="{FF2B5EF4-FFF2-40B4-BE49-F238E27FC236}">
                <a16:creationId xmlns:a16="http://schemas.microsoft.com/office/drawing/2014/main" id="{ED1E17F5-F4B8-44EF-9125-5B657AC73C00}"/>
              </a:ext>
            </a:extLst>
          </p:cNvPr>
          <p:cNvSpPr>
            <a:spLocks noGrp="1" noChangeArrowheads="1"/>
          </p:cNvSpPr>
          <p:nvPr>
            <p:ph idx="1"/>
          </p:nvPr>
        </p:nvSpPr>
        <p:spPr/>
        <p:txBody>
          <a:bodyPr rIns="91440"/>
          <a:lstStyle/>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An economy exports goods that are relatively intensive in its relatively abundant factors of production and imports goods that are relatively intensive in its relatively scarce factors of production.</a:t>
            </a:r>
          </a:p>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Owners of abundant factors gain, while owners of scarce factors lose with trade.</a:t>
            </a:r>
          </a:p>
          <a:p>
            <a:pPr marL="533400" indent="-533400" eaLnBrk="1" hangingPunct="1">
              <a:spcBef>
                <a:spcPct val="50000"/>
              </a:spcBef>
              <a:buFont typeface="Times" panose="02020603050405020304" pitchFamily="18" charset="0"/>
              <a:buAutoNum type="arabicPeriod" startAt="5"/>
            </a:pPr>
            <a:r>
              <a:rPr lang="en-US" altLang="zh-CN" sz="2400">
                <a:ea typeface="ヒラギノ角ゴ Pro W3" pitchFamily="-84" charset="-128"/>
              </a:rPr>
              <a:t>A country as a whole is predicted to be better off with trade, so winners could in theory compensate the losers within each country.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strips(downRigh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strips(downRigh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strips(downRight)">
                                      <p:cBhvr>
                                        <p:cTn id="17" dur="500"/>
                                        <p:tgtEl>
                                          <p:spTgt spid="135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CF7F75D-529D-4BAD-9692-82DB00D0F75F}"/>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136195" name="Rectangle 3">
            <a:extLst>
              <a:ext uri="{FF2B5EF4-FFF2-40B4-BE49-F238E27FC236}">
                <a16:creationId xmlns:a16="http://schemas.microsoft.com/office/drawing/2014/main" id="{EA6B40D4-FEA7-4591-AFA1-6E8BCF3D8FE1}"/>
              </a:ext>
            </a:extLst>
          </p:cNvPr>
          <p:cNvSpPr>
            <a:spLocks noGrp="1" noChangeArrowheads="1"/>
          </p:cNvSpPr>
          <p:nvPr>
            <p:ph idx="1"/>
          </p:nvPr>
        </p:nvSpPr>
        <p:spPr/>
        <p:txBody>
          <a:bodyPr rIns="91440"/>
          <a:lstStyle/>
          <a:p>
            <a:pPr marL="609600" indent="-609600" eaLnBrk="1" hangingPunct="1">
              <a:buFont typeface="Times" panose="02020603050405020304" pitchFamily="18" charset="0"/>
              <a:buAutoNum type="arabicPeriod" startAt="8"/>
            </a:pPr>
            <a:r>
              <a:rPr lang="en-US" altLang="zh-CN" sz="2400">
                <a:ea typeface="ヒラギノ角ゴ Pro W3" pitchFamily="-84" charset="-128"/>
              </a:rPr>
              <a:t>The Heckscher-Ohlin model predicts that relative output prices and factor prices will equalize, neither of which occurs in the real world. </a:t>
            </a:r>
          </a:p>
          <a:p>
            <a:pPr marL="609600" indent="-609600" eaLnBrk="1" hangingPunct="1">
              <a:buFont typeface="Times" panose="02020603050405020304" pitchFamily="18" charset="0"/>
              <a:buAutoNum type="arabicPeriod" startAt="8"/>
            </a:pPr>
            <a:r>
              <a:rPr lang="en-US" altLang="zh-CN" sz="2400">
                <a:ea typeface="ヒラギノ角ゴ Pro W3" pitchFamily="-84" charset="-128"/>
              </a:rPr>
              <a:t>Empirical support of the Heckscher-Ohlin model is weak except for cases involving trade between high-income countries and low/middle- income countries or when technology differences are included.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strips(downRigh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strips(downRight)">
                                      <p:cBhvr>
                                        <p:cTn id="12" dur="500"/>
                                        <p:tgtEl>
                                          <p:spTgt spid="136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a:extLst>
              <a:ext uri="{FF2B5EF4-FFF2-40B4-BE49-F238E27FC236}">
                <a16:creationId xmlns:a16="http://schemas.microsoft.com/office/drawing/2014/main" id="{7D09D98B-A85D-45C4-BF90-6992EB003A0C}"/>
              </a:ext>
            </a:extLst>
          </p:cNvPr>
          <p:cNvSpPr>
            <a:spLocks noGrp="1" noChangeArrowheads="1"/>
          </p:cNvSpPr>
          <p:nvPr>
            <p:ph type="ctrTitle" idx="4294967295"/>
          </p:nvPr>
        </p:nvSpPr>
        <p:spPr>
          <a:xfrm>
            <a:off x="4889500" y="406400"/>
            <a:ext cx="4254500" cy="1143000"/>
          </a:xfrm>
          <a:noFill/>
        </p:spPr>
        <p:txBody>
          <a:bodyPr/>
          <a:lstStyle/>
          <a:p>
            <a:pPr algn="ctr" eaLnBrk="1" hangingPunct="1"/>
            <a:r>
              <a:rPr lang="en-US" altLang="zh-CN" sz="2800">
                <a:ea typeface="ヒラギノ角ゴ Pro W3" pitchFamily="-84" charset="-128"/>
              </a:rPr>
              <a:t>Chapter 5</a:t>
            </a:r>
          </a:p>
        </p:txBody>
      </p:sp>
      <p:sp>
        <p:nvSpPr>
          <p:cNvPr id="75779" name="Rectangle 6">
            <a:extLst>
              <a:ext uri="{FF2B5EF4-FFF2-40B4-BE49-F238E27FC236}">
                <a16:creationId xmlns:a16="http://schemas.microsoft.com/office/drawing/2014/main" id="{47CBA81F-56EF-4C3F-AC80-41432BAF9230}"/>
              </a:ext>
            </a:extLst>
          </p:cNvPr>
          <p:cNvSpPr>
            <a:spLocks noGrp="1" noChangeArrowheads="1"/>
          </p:cNvSpPr>
          <p:nvPr>
            <p:ph type="subTitle" idx="4294967295"/>
          </p:nvPr>
        </p:nvSpPr>
        <p:spPr>
          <a:xfrm>
            <a:off x="4800600" y="2460625"/>
            <a:ext cx="4343400" cy="1752600"/>
          </a:xfrm>
          <a:noFill/>
        </p:spPr>
        <p:txBody>
          <a:bodyPr/>
          <a:lstStyle/>
          <a:p>
            <a:pPr marL="0" indent="0" algn="ctr" eaLnBrk="1" hangingPunct="1">
              <a:buFontTx/>
              <a:buNone/>
            </a:pPr>
            <a:r>
              <a:rPr lang="en-US" altLang="zh-CN" b="1">
                <a:ea typeface="ヒラギノ角ゴ Pro W3" pitchFamily="-84" charset="-128"/>
              </a:rPr>
              <a:t>Appendix: Factor Prices, Goods Prices, and Production Decisions</a:t>
            </a:r>
          </a:p>
        </p:txBody>
      </p:sp>
    </p:spTree>
  </p:cSld>
  <p:clrMapOvr>
    <a:masterClrMapping/>
  </p:clrMapOvr>
  <p:transition spd="med">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8F36859-85AA-4C30-AB7E-A08EA097D028}"/>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81923" name="Rectangle 3">
            <a:extLst>
              <a:ext uri="{FF2B5EF4-FFF2-40B4-BE49-F238E27FC236}">
                <a16:creationId xmlns:a16="http://schemas.microsoft.com/office/drawing/2014/main" id="{8DE85D78-3195-41D4-B874-C6F560B62137}"/>
              </a:ext>
            </a:extLst>
          </p:cNvPr>
          <p:cNvSpPr>
            <a:spLocks noGrp="1" noChangeArrowheads="1"/>
          </p:cNvSpPr>
          <p:nvPr>
            <p:ph idx="1"/>
          </p:nvPr>
        </p:nvSpPr>
        <p:spPr/>
        <p:txBody>
          <a:bodyPr rIns="91440"/>
          <a:lstStyle/>
          <a:p>
            <a:pPr eaLnBrk="1" hangingPunct="1"/>
            <a:r>
              <a:rPr lang="en-US" altLang="zh-CN" sz="2400">
                <a:ea typeface="ヒラギノ角ゴ Pro W3" pitchFamily="-84" charset="-128"/>
              </a:rPr>
              <a:t>Production possibilities are influenced by </a:t>
            </a:r>
            <a:r>
              <a:rPr lang="en-US" altLang="zh-CN" sz="2400" i="1">
                <a:ea typeface="ヒラギノ角ゴ Pro W3" pitchFamily="-84" charset="-128"/>
              </a:rPr>
              <a:t>both</a:t>
            </a:r>
            <a:r>
              <a:rPr lang="en-US" altLang="zh-CN" sz="2400">
                <a:ea typeface="ヒラギノ角ゴ Pro W3" pitchFamily="-84" charset="-128"/>
              </a:rPr>
              <a:t> capital and labor:</a:t>
            </a:r>
          </a:p>
          <a:p>
            <a:pPr eaLnBrk="1" hangingPunct="1">
              <a:buFontTx/>
              <a:buNone/>
            </a:pPr>
            <a:endParaRPr lang="en-US" altLang="zh-CN" sz="2400">
              <a:ea typeface="ヒラギノ角ゴ Pro W3" pitchFamily="-84" charset="-128"/>
            </a:endParaRPr>
          </a:p>
          <a:p>
            <a:pPr lvl="1" algn="ctr" eaLnBrk="1" hangingPunct="1">
              <a:buFontTx/>
              <a:buNone/>
            </a:pPr>
            <a:r>
              <a:rPr lang="en-US" altLang="zh-CN" i="1">
                <a:ea typeface="ヒラギノ角ゴ Pro W3" pitchFamily="-84" charset="-128"/>
              </a:rPr>
              <a:t>a</a:t>
            </a:r>
            <a:r>
              <a:rPr lang="en-US" altLang="zh-CN" i="1" baseline="-25000">
                <a:ea typeface="ヒラギノ角ゴ Pro W3" pitchFamily="-84" charset="-128"/>
              </a:rPr>
              <a:t>KC</a:t>
            </a:r>
            <a:r>
              <a:rPr lang="en-US" altLang="zh-CN" i="1">
                <a:ea typeface="ヒラギノ角ゴ Pro W3" pitchFamily="-84" charset="-128"/>
              </a:rPr>
              <a:t>Q</a:t>
            </a:r>
            <a:r>
              <a:rPr lang="en-US" altLang="zh-CN" i="1" baseline="-25000">
                <a:ea typeface="ヒラギノ角ゴ Pro W3" pitchFamily="-84" charset="-128"/>
              </a:rPr>
              <a:t>C</a:t>
            </a:r>
            <a:r>
              <a:rPr lang="en-US" altLang="zh-CN" i="1">
                <a:ea typeface="ヒラギノ角ゴ Pro W3" pitchFamily="-84" charset="-128"/>
              </a:rPr>
              <a:t> + a</a:t>
            </a:r>
            <a:r>
              <a:rPr lang="en-US" altLang="zh-CN" i="1" baseline="-25000">
                <a:ea typeface="ヒラギノ角ゴ Pro W3" pitchFamily="-84" charset="-128"/>
              </a:rPr>
              <a:t>KF</a:t>
            </a:r>
            <a:r>
              <a:rPr lang="en-US" altLang="zh-CN" i="1">
                <a:ea typeface="ヒラギノ角ゴ Pro W3" pitchFamily="-84" charset="-128"/>
              </a:rPr>
              <a:t>Q</a:t>
            </a:r>
            <a:r>
              <a:rPr lang="en-US" altLang="zh-CN" i="1" baseline="-25000">
                <a:ea typeface="ヒラギノ角ゴ Pro W3" pitchFamily="-84" charset="-128"/>
              </a:rPr>
              <a:t>F</a:t>
            </a:r>
            <a:r>
              <a:rPr lang="en-US" altLang="zh-CN" i="1">
                <a:ea typeface="ヒラギノ角ゴ Pro W3" pitchFamily="-84" charset="-128"/>
              </a:rPr>
              <a:t> </a:t>
            </a:r>
            <a:r>
              <a:rPr lang="en-US" altLang="zh-CN" i="1">
                <a:ea typeface="MS PGothic" panose="020B0600070205080204" pitchFamily="34" charset="-128"/>
              </a:rPr>
              <a:t>≤ K</a:t>
            </a:r>
          </a:p>
          <a:p>
            <a:pPr lvl="1" algn="ctr" eaLnBrk="1" hangingPunct="1">
              <a:buFontTx/>
              <a:buNone/>
            </a:pPr>
            <a:endParaRPr lang="en-US" altLang="zh-CN" i="1">
              <a:ea typeface="MS PGothic" panose="020B0600070205080204" pitchFamily="34" charset="-128"/>
            </a:endParaRPr>
          </a:p>
          <a:p>
            <a:pPr lvl="1" algn="ctr" eaLnBrk="1" hangingPunct="1"/>
            <a:endParaRPr lang="en-US" altLang="zh-CN" i="1">
              <a:ea typeface="MS PGothic" panose="020B0600070205080204" pitchFamily="34" charset="-128"/>
            </a:endParaRPr>
          </a:p>
          <a:p>
            <a:pPr lvl="1" algn="ctr" eaLnBrk="1" hangingPunct="1"/>
            <a:endParaRPr lang="en-US" altLang="zh-CN" i="1">
              <a:ea typeface="MS PGothic" panose="020B0600070205080204" pitchFamily="34" charset="-128"/>
            </a:endParaRPr>
          </a:p>
          <a:p>
            <a:pPr lvl="1" algn="ctr" eaLnBrk="1" hangingPunct="1">
              <a:spcBef>
                <a:spcPct val="70000"/>
              </a:spcBef>
              <a:buFontTx/>
              <a:buNone/>
            </a:pPr>
            <a:r>
              <a:rPr lang="en-US" altLang="zh-CN" i="1">
                <a:ea typeface="ヒラギノ角ゴ Pro W3" pitchFamily="-84" charset="-128"/>
              </a:rPr>
              <a:t>a</a:t>
            </a:r>
            <a:r>
              <a:rPr lang="en-US" altLang="zh-CN" i="1" baseline="-25000">
                <a:ea typeface="ヒラギノ角ゴ Pro W3" pitchFamily="-84" charset="-128"/>
              </a:rPr>
              <a:t>LC</a:t>
            </a:r>
            <a:r>
              <a:rPr lang="en-US" altLang="zh-CN" i="1">
                <a:ea typeface="ヒラギノ角ゴ Pro W3" pitchFamily="-84" charset="-128"/>
              </a:rPr>
              <a:t>Q</a:t>
            </a:r>
            <a:r>
              <a:rPr lang="en-US" altLang="zh-CN" i="1" baseline="-25000">
                <a:ea typeface="ヒラギノ角ゴ Pro W3" pitchFamily="-84" charset="-128"/>
              </a:rPr>
              <a:t>C</a:t>
            </a:r>
            <a:r>
              <a:rPr lang="en-US" altLang="zh-CN">
                <a:ea typeface="ヒラギノ角ゴ Pro W3" pitchFamily="-84" charset="-128"/>
              </a:rPr>
              <a:t> + </a:t>
            </a:r>
            <a:r>
              <a:rPr lang="en-US" altLang="zh-CN" i="1">
                <a:ea typeface="ヒラギノ角ゴ Pro W3" pitchFamily="-84" charset="-128"/>
              </a:rPr>
              <a:t>a</a:t>
            </a:r>
            <a:r>
              <a:rPr lang="en-US" altLang="zh-CN" i="1" baseline="-25000">
                <a:ea typeface="ヒラギノ角ゴ Pro W3" pitchFamily="-84" charset="-128"/>
              </a:rPr>
              <a:t>LF</a:t>
            </a:r>
            <a:r>
              <a:rPr lang="en-US" altLang="zh-CN" i="1">
                <a:ea typeface="ヒラギノ角ゴ Pro W3" pitchFamily="-84" charset="-128"/>
              </a:rPr>
              <a:t>Q</a:t>
            </a:r>
            <a:r>
              <a:rPr lang="en-US" altLang="zh-CN" i="1" baseline="-25000">
                <a:ea typeface="ヒラギノ角ゴ Pro W3" pitchFamily="-84" charset="-128"/>
              </a:rPr>
              <a:t>F</a:t>
            </a:r>
            <a:r>
              <a:rPr lang="en-US" altLang="zh-CN" i="1">
                <a:ea typeface="ヒラギノ角ゴ Pro W3" pitchFamily="-84" charset="-128"/>
              </a:rPr>
              <a:t> </a:t>
            </a:r>
            <a:r>
              <a:rPr lang="en-US" altLang="zh-CN" i="1">
                <a:ea typeface="MS PGothic" panose="020B0600070205080204" pitchFamily="34" charset="-128"/>
              </a:rPr>
              <a:t>≤ </a:t>
            </a:r>
            <a:r>
              <a:rPr lang="en-US" altLang="zh-CN" i="1">
                <a:ea typeface="ヒラギノ角ゴ Pro W3" pitchFamily="-84" charset="-128"/>
              </a:rPr>
              <a:t>L</a:t>
            </a:r>
          </a:p>
        </p:txBody>
      </p:sp>
      <p:grpSp>
        <p:nvGrpSpPr>
          <p:cNvPr id="2" name="Group 16">
            <a:extLst>
              <a:ext uri="{FF2B5EF4-FFF2-40B4-BE49-F238E27FC236}">
                <a16:creationId xmlns:a16="http://schemas.microsoft.com/office/drawing/2014/main" id="{F9A1BB76-7960-4BB2-B947-58EFB976F52C}"/>
              </a:ext>
            </a:extLst>
          </p:cNvPr>
          <p:cNvGrpSpPr>
            <a:grpSpLocks/>
          </p:cNvGrpSpPr>
          <p:nvPr/>
        </p:nvGrpSpPr>
        <p:grpSpPr bwMode="auto">
          <a:xfrm>
            <a:off x="6416675" y="2722563"/>
            <a:ext cx="2517775" cy="590550"/>
            <a:chOff x="3800" y="1525"/>
            <a:chExt cx="1575" cy="846"/>
          </a:xfrm>
        </p:grpSpPr>
        <p:sp>
          <p:nvSpPr>
            <p:cNvPr id="11290" name="Text Box 17">
              <a:extLst>
                <a:ext uri="{FF2B5EF4-FFF2-40B4-BE49-F238E27FC236}">
                  <a16:creationId xmlns:a16="http://schemas.microsoft.com/office/drawing/2014/main" id="{E115A15E-2860-4D53-B568-B02AAAA3476A}"/>
                </a:ext>
              </a:extLst>
            </p:cNvPr>
            <p:cNvSpPr txBox="1">
              <a:spLocks noChangeArrowheads="1"/>
            </p:cNvSpPr>
            <p:nvPr/>
          </p:nvSpPr>
          <p:spPr bwMode="auto">
            <a:xfrm>
              <a:off x="4219" y="1525"/>
              <a:ext cx="1156" cy="8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Total amount of capital resources</a:t>
              </a:r>
            </a:p>
          </p:txBody>
        </p:sp>
        <p:sp>
          <p:nvSpPr>
            <p:cNvPr id="11291" name="Line 18">
              <a:extLst>
                <a:ext uri="{FF2B5EF4-FFF2-40B4-BE49-F238E27FC236}">
                  <a16:creationId xmlns:a16="http://schemas.microsoft.com/office/drawing/2014/main" id="{2CBA355D-E560-4F1E-8F91-B7E015C01005}"/>
                </a:ext>
              </a:extLst>
            </p:cNvPr>
            <p:cNvSpPr>
              <a:spLocks noChangeShapeType="1"/>
            </p:cNvSpPr>
            <p:nvPr/>
          </p:nvSpPr>
          <p:spPr bwMode="auto">
            <a:xfrm flipH="1">
              <a:off x="3800" y="1733"/>
              <a:ext cx="4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2">
            <a:extLst>
              <a:ext uri="{FF2B5EF4-FFF2-40B4-BE49-F238E27FC236}">
                <a16:creationId xmlns:a16="http://schemas.microsoft.com/office/drawing/2014/main" id="{C3296887-D3B3-4BA2-992A-1C48545B16D2}"/>
              </a:ext>
            </a:extLst>
          </p:cNvPr>
          <p:cNvGrpSpPr>
            <a:grpSpLocks/>
          </p:cNvGrpSpPr>
          <p:nvPr/>
        </p:nvGrpSpPr>
        <p:grpSpPr bwMode="auto">
          <a:xfrm>
            <a:off x="715963" y="3051175"/>
            <a:ext cx="2500312" cy="1271588"/>
            <a:chOff x="596" y="2016"/>
            <a:chExt cx="1679" cy="809"/>
          </a:xfrm>
        </p:grpSpPr>
        <p:sp>
          <p:nvSpPr>
            <p:cNvPr id="11288" name="Line 6">
              <a:extLst>
                <a:ext uri="{FF2B5EF4-FFF2-40B4-BE49-F238E27FC236}">
                  <a16:creationId xmlns:a16="http://schemas.microsoft.com/office/drawing/2014/main" id="{550CF707-A7DA-4CBC-A8C8-FBC1734A9EC6}"/>
                </a:ext>
              </a:extLst>
            </p:cNvPr>
            <p:cNvSpPr>
              <a:spLocks noChangeShapeType="1"/>
            </p:cNvSpPr>
            <p:nvPr/>
          </p:nvSpPr>
          <p:spPr bwMode="auto">
            <a:xfrm flipV="1">
              <a:off x="1574" y="2016"/>
              <a:ext cx="701"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9" name="Text Box 5">
              <a:extLst>
                <a:ext uri="{FF2B5EF4-FFF2-40B4-BE49-F238E27FC236}">
                  <a16:creationId xmlns:a16="http://schemas.microsoft.com/office/drawing/2014/main" id="{4134EC16-14CF-4BEB-9656-45F8A9173CDD}"/>
                </a:ext>
              </a:extLst>
            </p:cNvPr>
            <p:cNvSpPr txBox="1">
              <a:spLocks noChangeArrowheads="1"/>
            </p:cNvSpPr>
            <p:nvPr/>
          </p:nvSpPr>
          <p:spPr bwMode="auto">
            <a:xfrm>
              <a:off x="596" y="2294"/>
              <a:ext cx="1146" cy="531"/>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a:spcBef>
                  <a:spcPct val="0"/>
                </a:spcBef>
                <a:buFontTx/>
                <a:buNone/>
              </a:pPr>
              <a:r>
                <a:rPr lang="en-US" altLang="zh-CN" sz="1600">
                  <a:latin typeface="Franklin Gothic Book" panose="020B0503020102020204" pitchFamily="34" charset="0"/>
                  <a:ea typeface="MS PGothic" panose="020B0600070205080204" pitchFamily="34" charset="-128"/>
                </a:rPr>
                <a:t>Capital used for each yard of cloth production</a:t>
              </a:r>
            </a:p>
          </p:txBody>
        </p:sp>
      </p:grpSp>
      <p:grpSp>
        <p:nvGrpSpPr>
          <p:cNvPr id="4" name="Group 33">
            <a:extLst>
              <a:ext uri="{FF2B5EF4-FFF2-40B4-BE49-F238E27FC236}">
                <a16:creationId xmlns:a16="http://schemas.microsoft.com/office/drawing/2014/main" id="{75094CE5-4F24-469C-B89D-E5D3BBFB8C1A}"/>
              </a:ext>
            </a:extLst>
          </p:cNvPr>
          <p:cNvGrpSpPr>
            <a:grpSpLocks/>
          </p:cNvGrpSpPr>
          <p:nvPr/>
        </p:nvGrpSpPr>
        <p:grpSpPr bwMode="auto">
          <a:xfrm>
            <a:off x="2527300" y="3132138"/>
            <a:ext cx="1663700" cy="1138237"/>
            <a:chOff x="1904" y="2070"/>
            <a:chExt cx="726" cy="467"/>
          </a:xfrm>
        </p:grpSpPr>
        <p:sp>
          <p:nvSpPr>
            <p:cNvPr id="11286" name="Line 9">
              <a:extLst>
                <a:ext uri="{FF2B5EF4-FFF2-40B4-BE49-F238E27FC236}">
                  <a16:creationId xmlns:a16="http://schemas.microsoft.com/office/drawing/2014/main" id="{1C4185B2-A75C-4548-8779-27040222707A}"/>
                </a:ext>
              </a:extLst>
            </p:cNvPr>
            <p:cNvSpPr>
              <a:spLocks noChangeShapeType="1"/>
            </p:cNvSpPr>
            <p:nvPr/>
          </p:nvSpPr>
          <p:spPr bwMode="auto">
            <a:xfrm flipV="1">
              <a:off x="2283" y="2070"/>
              <a:ext cx="347" cy="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7" name="Text Box 8">
              <a:extLst>
                <a:ext uri="{FF2B5EF4-FFF2-40B4-BE49-F238E27FC236}">
                  <a16:creationId xmlns:a16="http://schemas.microsoft.com/office/drawing/2014/main" id="{C110F034-CB79-402C-9F9C-E4E46B47989B}"/>
                </a:ext>
              </a:extLst>
            </p:cNvPr>
            <p:cNvSpPr txBox="1">
              <a:spLocks noChangeArrowheads="1"/>
            </p:cNvSpPr>
            <p:nvPr/>
          </p:nvSpPr>
          <p:spPr bwMode="auto">
            <a:xfrm>
              <a:off x="1904" y="2295"/>
              <a:ext cx="726" cy="242"/>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Total yards of </a:t>
              </a:r>
            </a:p>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cloth production</a:t>
              </a:r>
            </a:p>
          </p:txBody>
        </p:sp>
      </p:grpSp>
      <p:grpSp>
        <p:nvGrpSpPr>
          <p:cNvPr id="5" name="Group 34">
            <a:extLst>
              <a:ext uri="{FF2B5EF4-FFF2-40B4-BE49-F238E27FC236}">
                <a16:creationId xmlns:a16="http://schemas.microsoft.com/office/drawing/2014/main" id="{4B85DBCC-F11E-4BFC-98A2-B0EBBE216C81}"/>
              </a:ext>
            </a:extLst>
          </p:cNvPr>
          <p:cNvGrpSpPr>
            <a:grpSpLocks/>
          </p:cNvGrpSpPr>
          <p:nvPr/>
        </p:nvGrpSpPr>
        <p:grpSpPr bwMode="auto">
          <a:xfrm>
            <a:off x="4540250" y="3124200"/>
            <a:ext cx="1655763" cy="1108075"/>
            <a:chOff x="3029" y="2088"/>
            <a:chExt cx="1147" cy="843"/>
          </a:xfrm>
        </p:grpSpPr>
        <p:sp>
          <p:nvSpPr>
            <p:cNvPr id="11284" name="Line 12">
              <a:extLst>
                <a:ext uri="{FF2B5EF4-FFF2-40B4-BE49-F238E27FC236}">
                  <a16:creationId xmlns:a16="http://schemas.microsoft.com/office/drawing/2014/main" id="{A78CE058-4BE4-4F83-BA9E-2532CD0B08B6}"/>
                </a:ext>
              </a:extLst>
            </p:cNvPr>
            <p:cNvSpPr>
              <a:spLocks noChangeShapeType="1"/>
            </p:cNvSpPr>
            <p:nvPr/>
          </p:nvSpPr>
          <p:spPr bwMode="auto">
            <a:xfrm flipV="1">
              <a:off x="3301" y="2088"/>
              <a:ext cx="1" cy="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5" name="Text Box 11">
              <a:extLst>
                <a:ext uri="{FF2B5EF4-FFF2-40B4-BE49-F238E27FC236}">
                  <a16:creationId xmlns:a16="http://schemas.microsoft.com/office/drawing/2014/main" id="{BE67B51E-C125-4B6C-8C76-57000F729F86}"/>
                </a:ext>
              </a:extLst>
            </p:cNvPr>
            <p:cNvSpPr txBox="1">
              <a:spLocks noChangeArrowheads="1"/>
            </p:cNvSpPr>
            <p:nvPr/>
          </p:nvSpPr>
          <p:spPr bwMode="auto">
            <a:xfrm>
              <a:off x="3029" y="2296"/>
              <a:ext cx="1147" cy="63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Capital used for each calorie of food production</a:t>
              </a:r>
              <a:endParaRPr lang="en-US" altLang="zh-CN" sz="1600">
                <a:latin typeface="Arial" panose="020B0604020202020204" pitchFamily="34" charset="0"/>
                <a:ea typeface="MS PGothic" panose="020B0600070205080204" pitchFamily="34" charset="-128"/>
              </a:endParaRPr>
            </a:p>
          </p:txBody>
        </p:sp>
      </p:grpSp>
      <p:grpSp>
        <p:nvGrpSpPr>
          <p:cNvPr id="6" name="Group 35">
            <a:extLst>
              <a:ext uri="{FF2B5EF4-FFF2-40B4-BE49-F238E27FC236}">
                <a16:creationId xmlns:a16="http://schemas.microsoft.com/office/drawing/2014/main" id="{8DB1C09C-FE78-46F3-917D-367E18CF5DF7}"/>
              </a:ext>
            </a:extLst>
          </p:cNvPr>
          <p:cNvGrpSpPr>
            <a:grpSpLocks/>
          </p:cNvGrpSpPr>
          <p:nvPr/>
        </p:nvGrpSpPr>
        <p:grpSpPr bwMode="auto">
          <a:xfrm>
            <a:off x="5583238" y="3081338"/>
            <a:ext cx="2670175" cy="1277937"/>
            <a:chOff x="3838" y="2088"/>
            <a:chExt cx="1226" cy="604"/>
          </a:xfrm>
        </p:grpSpPr>
        <p:sp>
          <p:nvSpPr>
            <p:cNvPr id="11282" name="Line 15">
              <a:extLst>
                <a:ext uri="{FF2B5EF4-FFF2-40B4-BE49-F238E27FC236}">
                  <a16:creationId xmlns:a16="http://schemas.microsoft.com/office/drawing/2014/main" id="{75777239-4490-4D87-A0EB-2B9E71FD22F0}"/>
                </a:ext>
              </a:extLst>
            </p:cNvPr>
            <p:cNvSpPr>
              <a:spLocks noChangeShapeType="1"/>
            </p:cNvSpPr>
            <p:nvPr/>
          </p:nvSpPr>
          <p:spPr bwMode="auto">
            <a:xfrm flipH="1" flipV="1">
              <a:off x="3838" y="2088"/>
              <a:ext cx="718" cy="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Text Box 14">
              <a:extLst>
                <a:ext uri="{FF2B5EF4-FFF2-40B4-BE49-F238E27FC236}">
                  <a16:creationId xmlns:a16="http://schemas.microsoft.com/office/drawing/2014/main" id="{ED56615A-46C1-4F45-8DCD-92A3C93BE672}"/>
                </a:ext>
              </a:extLst>
            </p:cNvPr>
            <p:cNvSpPr txBox="1">
              <a:spLocks noChangeArrowheads="1"/>
            </p:cNvSpPr>
            <p:nvPr/>
          </p:nvSpPr>
          <p:spPr bwMode="auto">
            <a:xfrm>
              <a:off x="4338" y="2297"/>
              <a:ext cx="726" cy="39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Total calories of food production</a:t>
              </a:r>
            </a:p>
          </p:txBody>
        </p:sp>
      </p:grpSp>
      <p:grpSp>
        <p:nvGrpSpPr>
          <p:cNvPr id="7" name="Group 25">
            <a:extLst>
              <a:ext uri="{FF2B5EF4-FFF2-40B4-BE49-F238E27FC236}">
                <a16:creationId xmlns:a16="http://schemas.microsoft.com/office/drawing/2014/main" id="{C239A2F8-C257-45EB-80A3-EC164580E0B1}"/>
              </a:ext>
            </a:extLst>
          </p:cNvPr>
          <p:cNvGrpSpPr>
            <a:grpSpLocks/>
          </p:cNvGrpSpPr>
          <p:nvPr/>
        </p:nvGrpSpPr>
        <p:grpSpPr bwMode="auto">
          <a:xfrm>
            <a:off x="6318250" y="4610100"/>
            <a:ext cx="2271713" cy="590550"/>
            <a:chOff x="3800" y="1525"/>
            <a:chExt cx="1575" cy="569"/>
          </a:xfrm>
        </p:grpSpPr>
        <p:sp>
          <p:nvSpPr>
            <p:cNvPr id="11280" name="Text Box 26">
              <a:extLst>
                <a:ext uri="{FF2B5EF4-FFF2-40B4-BE49-F238E27FC236}">
                  <a16:creationId xmlns:a16="http://schemas.microsoft.com/office/drawing/2014/main" id="{5A9F2623-EAC1-4506-91A5-669ED40E36BC}"/>
                </a:ext>
              </a:extLst>
            </p:cNvPr>
            <p:cNvSpPr txBox="1">
              <a:spLocks noChangeArrowheads="1"/>
            </p:cNvSpPr>
            <p:nvPr/>
          </p:nvSpPr>
          <p:spPr bwMode="auto">
            <a:xfrm>
              <a:off x="4219" y="1525"/>
              <a:ext cx="1156" cy="5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Total amount of </a:t>
              </a:r>
            </a:p>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labor resources</a:t>
              </a:r>
            </a:p>
          </p:txBody>
        </p:sp>
        <p:sp>
          <p:nvSpPr>
            <p:cNvPr id="11281" name="Line 27">
              <a:extLst>
                <a:ext uri="{FF2B5EF4-FFF2-40B4-BE49-F238E27FC236}">
                  <a16:creationId xmlns:a16="http://schemas.microsoft.com/office/drawing/2014/main" id="{B122E5BF-25CB-459B-A7C0-88EA9AAA5F05}"/>
                </a:ext>
              </a:extLst>
            </p:cNvPr>
            <p:cNvSpPr>
              <a:spLocks noChangeShapeType="1"/>
            </p:cNvSpPr>
            <p:nvPr/>
          </p:nvSpPr>
          <p:spPr bwMode="auto">
            <a:xfrm flipH="1">
              <a:off x="3800" y="1733"/>
              <a:ext cx="4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6">
            <a:extLst>
              <a:ext uri="{FF2B5EF4-FFF2-40B4-BE49-F238E27FC236}">
                <a16:creationId xmlns:a16="http://schemas.microsoft.com/office/drawing/2014/main" id="{9DF2C708-A89D-4E1B-B89C-A1363A304241}"/>
              </a:ext>
            </a:extLst>
          </p:cNvPr>
          <p:cNvGrpSpPr>
            <a:grpSpLocks/>
          </p:cNvGrpSpPr>
          <p:nvPr/>
        </p:nvGrpSpPr>
        <p:grpSpPr bwMode="auto">
          <a:xfrm>
            <a:off x="1622425" y="5056188"/>
            <a:ext cx="1931988" cy="1123950"/>
            <a:chOff x="1162" y="3206"/>
            <a:chExt cx="1217" cy="708"/>
          </a:xfrm>
        </p:grpSpPr>
        <p:sp>
          <p:nvSpPr>
            <p:cNvPr id="11278" name="Line 21">
              <a:extLst>
                <a:ext uri="{FF2B5EF4-FFF2-40B4-BE49-F238E27FC236}">
                  <a16:creationId xmlns:a16="http://schemas.microsoft.com/office/drawing/2014/main" id="{3D367AF9-FD69-4011-8252-5AF25AD6005A}"/>
                </a:ext>
              </a:extLst>
            </p:cNvPr>
            <p:cNvSpPr>
              <a:spLocks noChangeShapeType="1"/>
            </p:cNvSpPr>
            <p:nvPr/>
          </p:nvSpPr>
          <p:spPr bwMode="auto">
            <a:xfrm flipV="1">
              <a:off x="1673" y="3206"/>
              <a:ext cx="706"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Text Box 20">
              <a:extLst>
                <a:ext uri="{FF2B5EF4-FFF2-40B4-BE49-F238E27FC236}">
                  <a16:creationId xmlns:a16="http://schemas.microsoft.com/office/drawing/2014/main" id="{7471CB01-5AED-41FF-8DB8-25DD2108E12C}"/>
                </a:ext>
              </a:extLst>
            </p:cNvPr>
            <p:cNvSpPr txBox="1">
              <a:spLocks noChangeArrowheads="1"/>
            </p:cNvSpPr>
            <p:nvPr/>
          </p:nvSpPr>
          <p:spPr bwMode="auto">
            <a:xfrm>
              <a:off x="1162" y="3388"/>
              <a:ext cx="1154" cy="526"/>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Labor used for each yard of cloth production</a:t>
              </a:r>
            </a:p>
          </p:txBody>
        </p:sp>
      </p:grpSp>
      <p:grpSp>
        <p:nvGrpSpPr>
          <p:cNvPr id="9" name="Group 37">
            <a:extLst>
              <a:ext uri="{FF2B5EF4-FFF2-40B4-BE49-F238E27FC236}">
                <a16:creationId xmlns:a16="http://schemas.microsoft.com/office/drawing/2014/main" id="{CE74A73F-F7EA-41E5-829D-45755EE7AF7F}"/>
              </a:ext>
            </a:extLst>
          </p:cNvPr>
          <p:cNvGrpSpPr>
            <a:grpSpLocks/>
          </p:cNvGrpSpPr>
          <p:nvPr/>
        </p:nvGrpSpPr>
        <p:grpSpPr bwMode="auto">
          <a:xfrm>
            <a:off x="4586288" y="5100638"/>
            <a:ext cx="1831975" cy="1147762"/>
            <a:chOff x="2890" y="3213"/>
            <a:chExt cx="1154" cy="723"/>
          </a:xfrm>
        </p:grpSpPr>
        <p:sp>
          <p:nvSpPr>
            <p:cNvPr id="11276" name="Line 24">
              <a:extLst>
                <a:ext uri="{FF2B5EF4-FFF2-40B4-BE49-F238E27FC236}">
                  <a16:creationId xmlns:a16="http://schemas.microsoft.com/office/drawing/2014/main" id="{7006B368-1D17-481F-84FA-3D43340998DF}"/>
                </a:ext>
              </a:extLst>
            </p:cNvPr>
            <p:cNvSpPr>
              <a:spLocks noChangeShapeType="1"/>
            </p:cNvSpPr>
            <p:nvPr/>
          </p:nvSpPr>
          <p:spPr bwMode="auto">
            <a:xfrm flipV="1">
              <a:off x="3185" y="3213"/>
              <a:ext cx="1" cy="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Text Box 23">
              <a:extLst>
                <a:ext uri="{FF2B5EF4-FFF2-40B4-BE49-F238E27FC236}">
                  <a16:creationId xmlns:a16="http://schemas.microsoft.com/office/drawing/2014/main" id="{9DFC2754-DA3D-4D90-8C1A-C76879877D05}"/>
                </a:ext>
              </a:extLst>
            </p:cNvPr>
            <p:cNvSpPr txBox="1">
              <a:spLocks noChangeArrowheads="1"/>
            </p:cNvSpPr>
            <p:nvPr/>
          </p:nvSpPr>
          <p:spPr bwMode="auto">
            <a:xfrm>
              <a:off x="2890" y="3410"/>
              <a:ext cx="1154" cy="526"/>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eaLnBrk="1" hangingPunct="1">
                <a:spcBef>
                  <a:spcPct val="0"/>
                </a:spcBef>
                <a:buFontTx/>
                <a:buNone/>
              </a:pPr>
              <a:r>
                <a:rPr lang="en-US" altLang="zh-CN" sz="1600">
                  <a:latin typeface="Franklin Gothic Book" panose="020B0503020102020204" pitchFamily="34" charset="0"/>
                  <a:ea typeface="MS PGothic" panose="020B0600070205080204" pitchFamily="34" charset="-128"/>
                </a:rPr>
                <a:t>Labor required for each calorie of food production</a:t>
              </a: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strips(downRight)">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23">
                                            <p:txEl>
                                              <p:pRg st="2" end="2"/>
                                            </p:txEl>
                                          </p:spTgt>
                                        </p:tgtEl>
                                        <p:attrNameLst>
                                          <p:attrName>style.visibility</p:attrName>
                                        </p:attrNameLst>
                                      </p:cBhvr>
                                      <p:to>
                                        <p:strVal val="visible"/>
                                      </p:to>
                                    </p:set>
                                    <p:animEffect transition="in" filter="strips(downRight)">
                                      <p:cBhvr>
                                        <p:cTn id="12" dur="500"/>
                                        <p:tgtEl>
                                          <p:spTgt spid="81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1923">
                                            <p:txEl>
                                              <p:pRg st="6" end="6"/>
                                            </p:txEl>
                                          </p:spTgt>
                                        </p:tgtEl>
                                        <p:attrNameLst>
                                          <p:attrName>style.visibility</p:attrName>
                                        </p:attrNameLst>
                                      </p:cBhvr>
                                      <p:to>
                                        <p:strVal val="visible"/>
                                      </p:to>
                                    </p:set>
                                    <p:animEffect transition="in" filter="strips(downRight)">
                                      <p:cBhvr>
                                        <p:cTn id="42" dur="500"/>
                                        <p:tgtEl>
                                          <p:spTgt spid="819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righ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72A569E-9559-4221-A584-1F4E33233831}"/>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5A-1:  Choosing the Optimal </a:t>
            </a:r>
            <a:br>
              <a:rPr lang="en-US" altLang="zh-CN" sz="2800">
                <a:ea typeface="ヒラギノ角ゴ Pro W3" pitchFamily="-84" charset="-128"/>
              </a:rPr>
            </a:br>
            <a:r>
              <a:rPr lang="en-US" altLang="zh-CN" sz="2800">
                <a:ea typeface="ヒラギノ角ゴ Pro W3" pitchFamily="-84" charset="-128"/>
              </a:rPr>
              <a:t>Labor-Capital Ratio</a:t>
            </a:r>
          </a:p>
        </p:txBody>
      </p:sp>
      <p:pic>
        <p:nvPicPr>
          <p:cNvPr id="76803" name="Picture 1" descr="fig05App_01.gif">
            <a:extLst>
              <a:ext uri="{FF2B5EF4-FFF2-40B4-BE49-F238E27FC236}">
                <a16:creationId xmlns:a16="http://schemas.microsoft.com/office/drawing/2014/main" id="{0401FBDE-3045-43A8-A847-D9F466B4A8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079500"/>
            <a:ext cx="4462463"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a:extLst>
              <a:ext uri="{FF2B5EF4-FFF2-40B4-BE49-F238E27FC236}">
                <a16:creationId xmlns:a16="http://schemas.microsoft.com/office/drawing/2014/main" id="{B2359FC8-63E3-4613-84C9-0701E47648C7}"/>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5A-2:  Changing the Wage-Rental Ratio</a:t>
            </a:r>
          </a:p>
        </p:txBody>
      </p:sp>
      <p:pic>
        <p:nvPicPr>
          <p:cNvPr id="77827" name="Picture 1" descr="fig05App_02.gif">
            <a:extLst>
              <a:ext uri="{FF2B5EF4-FFF2-40B4-BE49-F238E27FC236}">
                <a16:creationId xmlns:a16="http://schemas.microsoft.com/office/drawing/2014/main" id="{1CA5AE8E-94F7-44AD-98F8-72D2CC455B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104900"/>
            <a:ext cx="44958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DDC124FF-E701-4CC1-B221-128332B8ACC4}"/>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5A-3:  Determining the Wage-Rental Ratio</a:t>
            </a:r>
          </a:p>
        </p:txBody>
      </p:sp>
      <p:pic>
        <p:nvPicPr>
          <p:cNvPr id="78851" name="Picture 1" descr="fig05App_03.gif">
            <a:extLst>
              <a:ext uri="{FF2B5EF4-FFF2-40B4-BE49-F238E27FC236}">
                <a16:creationId xmlns:a16="http://schemas.microsoft.com/office/drawing/2014/main" id="{24C6228F-D7DC-4B65-9A4B-E2046C60E8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225550"/>
            <a:ext cx="57277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F69CBD9A-8B41-4342-BAB5-97825DC3BAF8}"/>
              </a:ext>
            </a:extLst>
          </p:cNvPr>
          <p:cNvSpPr>
            <a:spLocks noGrp="1" noChangeArrowheads="1"/>
          </p:cNvSpPr>
          <p:nvPr>
            <p:ph type="title"/>
          </p:nvPr>
        </p:nvSpPr>
        <p:spPr/>
        <p:txBody>
          <a:bodyPr/>
          <a:lstStyle/>
          <a:p>
            <a:pPr eaLnBrk="1" hangingPunct="1"/>
            <a:r>
              <a:rPr lang="en-US" altLang="zh-CN">
                <a:ea typeface="ヒラギノ角ゴ Pro W3" pitchFamily="-84" charset="-128"/>
              </a:rPr>
              <a:t>Fig. 5A-4:  A Rise in the Price of Cloth</a:t>
            </a:r>
          </a:p>
        </p:txBody>
      </p:sp>
      <p:pic>
        <p:nvPicPr>
          <p:cNvPr id="79875" name="Picture 1" descr="fig05App_04.gif">
            <a:extLst>
              <a:ext uri="{FF2B5EF4-FFF2-40B4-BE49-F238E27FC236}">
                <a16:creationId xmlns:a16="http://schemas.microsoft.com/office/drawing/2014/main" id="{50A73EA2-D789-4492-8CAD-731386862E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276350"/>
            <a:ext cx="5613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D0C4BDC-61CE-4743-882A-50C8B8D7E0C3}"/>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243715" name="Rectangle 3">
            <a:extLst>
              <a:ext uri="{FF2B5EF4-FFF2-40B4-BE49-F238E27FC236}">
                <a16:creationId xmlns:a16="http://schemas.microsoft.com/office/drawing/2014/main" id="{163175FE-7699-4617-98F6-24A31C63C602}"/>
              </a:ext>
            </a:extLst>
          </p:cNvPr>
          <p:cNvSpPr>
            <a:spLocks noGrp="1" noChangeArrowheads="1"/>
          </p:cNvSpPr>
          <p:nvPr>
            <p:ph idx="1"/>
          </p:nvPr>
        </p:nvSpPr>
        <p:spPr/>
        <p:txBody>
          <a:bodyPr rIns="91440"/>
          <a:lstStyle/>
          <a:p>
            <a:pPr eaLnBrk="1" hangingPunct="1"/>
            <a:r>
              <a:rPr lang="en-US" altLang="zh-CN">
                <a:ea typeface="ヒラギノ角ゴ Pro W3" pitchFamily="-84" charset="-128"/>
              </a:rPr>
              <a:t>Constraint on capital that capital used cannot exceed supply:</a:t>
            </a:r>
          </a:p>
          <a:p>
            <a:pPr algn="ctr" eaLnBrk="1" hangingPunct="1">
              <a:buFontTx/>
              <a:buNone/>
            </a:pPr>
            <a:r>
              <a:rPr lang="en-US" altLang="zh-CN" sz="3200">
                <a:ea typeface="ヒラギノ角ゴ Pro W3" pitchFamily="-84" charset="-128"/>
              </a:rPr>
              <a:t>2</a:t>
            </a:r>
            <a:r>
              <a:rPr lang="en-US" altLang="zh-CN" sz="3200" i="1">
                <a:ea typeface="ヒラギノ角ゴ Pro W3" pitchFamily="-84" charset="-128"/>
              </a:rPr>
              <a:t>Q</a:t>
            </a:r>
            <a:r>
              <a:rPr lang="en-US" altLang="zh-CN" sz="3200" i="1" baseline="-25000">
                <a:ea typeface="ヒラギノ角ゴ Pro W3" pitchFamily="-84" charset="-128"/>
              </a:rPr>
              <a:t>C</a:t>
            </a:r>
            <a:r>
              <a:rPr lang="en-US" altLang="zh-CN" sz="3200" i="1">
                <a:ea typeface="ヒラギノ角ゴ Pro W3" pitchFamily="-84" charset="-128"/>
              </a:rPr>
              <a:t> + </a:t>
            </a:r>
            <a:r>
              <a:rPr lang="en-US" altLang="zh-CN" sz="3200">
                <a:ea typeface="ヒラギノ角ゴ Pro W3" pitchFamily="-84" charset="-128"/>
              </a:rPr>
              <a:t>3</a:t>
            </a:r>
            <a:r>
              <a:rPr lang="en-US" altLang="zh-CN" sz="3200" i="1">
                <a:ea typeface="ヒラギノ角ゴ Pro W3" pitchFamily="-84" charset="-128"/>
              </a:rPr>
              <a:t>Q</a:t>
            </a:r>
            <a:r>
              <a:rPr lang="en-US" altLang="zh-CN" sz="3200" i="1" baseline="-25000">
                <a:ea typeface="ヒラギノ角ゴ Pro W3" pitchFamily="-84" charset="-128"/>
              </a:rPr>
              <a:t>F</a:t>
            </a:r>
            <a:r>
              <a:rPr lang="en-US" altLang="zh-CN" sz="3200" i="1">
                <a:ea typeface="ヒラギノ角ゴ Pro W3" pitchFamily="-84" charset="-128"/>
              </a:rPr>
              <a:t> ≤ </a:t>
            </a:r>
            <a:r>
              <a:rPr lang="en-US" altLang="zh-CN" sz="3200">
                <a:ea typeface="ヒラギノ角ゴ Pro W3" pitchFamily="-84" charset="-128"/>
              </a:rPr>
              <a:t>3000</a:t>
            </a:r>
            <a:endParaRPr lang="en-US" altLang="zh-CN">
              <a:ea typeface="ヒラギノ角ゴ Pro W3" pitchFamily="-84" charset="-128"/>
            </a:endParaRPr>
          </a:p>
          <a:p>
            <a:pPr eaLnBrk="1" hangingPunct="1"/>
            <a:r>
              <a:rPr lang="en-US" altLang="zh-CN">
                <a:ea typeface="ヒラギノ角ゴ Pro W3" pitchFamily="-84" charset="-128"/>
              </a:rPr>
              <a:t>Constraint on labor that labor used cannot exceed labor supply:</a:t>
            </a:r>
          </a:p>
          <a:p>
            <a:pPr algn="ctr" eaLnBrk="1" hangingPunct="1">
              <a:buFontTx/>
              <a:buNone/>
            </a:pPr>
            <a:r>
              <a:rPr lang="en-US" altLang="zh-CN" sz="3200">
                <a:ea typeface="ヒラギノ角ゴ Pro W3" pitchFamily="-84" charset="-128"/>
              </a:rPr>
              <a:t>2</a:t>
            </a:r>
            <a:r>
              <a:rPr lang="en-US" altLang="zh-CN" sz="3200" i="1">
                <a:ea typeface="ヒラギノ角ゴ Pro W3" pitchFamily="-84" charset="-128"/>
              </a:rPr>
              <a:t>Q</a:t>
            </a:r>
            <a:r>
              <a:rPr lang="en-US" altLang="zh-CN" sz="3200" i="1" baseline="-25000">
                <a:ea typeface="ヒラギノ角ゴ Pro W3" pitchFamily="-84" charset="-128"/>
              </a:rPr>
              <a:t>C</a:t>
            </a:r>
            <a:r>
              <a:rPr lang="en-US" altLang="zh-CN" sz="3200">
                <a:ea typeface="ヒラギノ角ゴ Pro W3" pitchFamily="-84" charset="-128"/>
              </a:rPr>
              <a:t> + </a:t>
            </a:r>
            <a:r>
              <a:rPr lang="en-US" altLang="zh-CN" sz="3200" i="1">
                <a:ea typeface="ヒラギノ角ゴ Pro W3" pitchFamily="-84" charset="-128"/>
              </a:rPr>
              <a:t>Q</a:t>
            </a:r>
            <a:r>
              <a:rPr lang="en-US" altLang="zh-CN" sz="3200" i="1" baseline="-25000">
                <a:ea typeface="ヒラギノ角ゴ Pro W3" pitchFamily="-84" charset="-128"/>
              </a:rPr>
              <a:t>F</a:t>
            </a:r>
            <a:r>
              <a:rPr lang="en-US" altLang="zh-CN" sz="3200" i="1">
                <a:ea typeface="ヒラギノ角ゴ Pro W3" pitchFamily="-84" charset="-128"/>
              </a:rPr>
              <a:t> ≤ </a:t>
            </a:r>
            <a:r>
              <a:rPr lang="en-US" altLang="zh-CN" sz="3200">
                <a:ea typeface="ヒラギノ角ゴ Pro W3" pitchFamily="-84" charset="-128"/>
              </a:rPr>
              <a:t>2000</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strips(downRight)">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strips(downRight)">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strips(downRight)">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strips(downRight)">
                                      <p:cBhvr>
                                        <p:cTn id="22" dur="500"/>
                                        <p:tgtEl>
                                          <p:spTgt spid="243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7D94C81-636A-4C46-A7A5-CA7CD0969DD2}"/>
              </a:ext>
            </a:extLst>
          </p:cNvPr>
          <p:cNvSpPr>
            <a:spLocks noGrp="1" noChangeArrowheads="1"/>
          </p:cNvSpPr>
          <p:nvPr>
            <p:ph type="title"/>
          </p:nvPr>
        </p:nvSpPr>
        <p:spPr/>
        <p:txBody>
          <a:bodyPr/>
          <a:lstStyle/>
          <a:p>
            <a:pPr eaLnBrk="1" hangingPunct="1"/>
            <a:r>
              <a:rPr lang="en-US" altLang="zh-CN">
                <a:ea typeface="ヒラギノ角ゴ Pro W3" pitchFamily="-84" charset="-128"/>
              </a:rPr>
              <a:t>Production Possibilities (cont.)</a:t>
            </a:r>
          </a:p>
        </p:txBody>
      </p:sp>
      <p:sp>
        <p:nvSpPr>
          <p:cNvPr id="13315" name="Rectangle 3">
            <a:extLst>
              <a:ext uri="{FF2B5EF4-FFF2-40B4-BE49-F238E27FC236}">
                <a16:creationId xmlns:a16="http://schemas.microsoft.com/office/drawing/2014/main" id="{34015980-E1B7-462E-8EA1-3EFEA95F40D3}"/>
              </a:ext>
            </a:extLst>
          </p:cNvPr>
          <p:cNvSpPr>
            <a:spLocks noGrp="1" noChangeArrowheads="1"/>
          </p:cNvSpPr>
          <p:nvPr>
            <p:ph idx="1"/>
          </p:nvPr>
        </p:nvSpPr>
        <p:spPr/>
        <p:txBody>
          <a:bodyPr rIns="91440"/>
          <a:lstStyle/>
          <a:p>
            <a:pPr eaLnBrk="1" hangingPunct="1"/>
            <a:r>
              <a:rPr lang="en-US" altLang="zh-CN">
                <a:ea typeface="ヒラギノ角ゴ Pro W3" pitchFamily="-84" charset="-128"/>
              </a:rPr>
              <a:t>Economy must produce subject to both constraints – i.e., it must have enough capital and labor.</a:t>
            </a:r>
          </a:p>
          <a:p>
            <a:pPr eaLnBrk="1" hangingPunct="1"/>
            <a:r>
              <a:rPr lang="en-US" altLang="zh-CN">
                <a:ea typeface="ヒラギノ角ゴ Pro W3" pitchFamily="-84" charset="-128"/>
              </a:rPr>
              <a:t>Without factor substitution, the production possibilities frontier is the interior of the two factor constraints.</a:t>
            </a:r>
          </a:p>
        </p:txBody>
      </p:sp>
    </p:spTree>
  </p:cSld>
  <p:clrMapOvr>
    <a:masterClrMapping/>
  </p:clrMapOvr>
  <p:transition spd="med">
    <p:pull dir="rd"/>
  </p:transition>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3794</TotalTime>
  <Words>3994</Words>
  <Application>Microsoft Office PowerPoint</Application>
  <PresentationFormat>全屏显示(4:3)</PresentationFormat>
  <Paragraphs>266</Paragraphs>
  <Slides>73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Times</vt:lpstr>
      <vt:lpstr>MS PGothic</vt:lpstr>
      <vt:lpstr>Arial</vt:lpstr>
      <vt:lpstr>Verdana</vt:lpstr>
      <vt:lpstr>ヒラギノ角ゴ Pro W3</vt:lpstr>
      <vt:lpstr>Adobe Jenson Italic</vt:lpstr>
      <vt:lpstr>Franklin Gothic Book</vt:lpstr>
      <vt:lpstr>Optima</vt:lpstr>
      <vt:lpstr>Krugman10e_template</vt:lpstr>
      <vt:lpstr>Chapter 5</vt:lpstr>
      <vt:lpstr>Preview</vt:lpstr>
      <vt:lpstr>Introduction</vt:lpstr>
      <vt:lpstr>Two-Factor Heckscher-Ohlin Model </vt:lpstr>
      <vt:lpstr>Production Possibilities</vt:lpstr>
      <vt:lpstr>Production Possibilities (cont.)</vt:lpstr>
      <vt:lpstr>Production Possibilities (cont.)</vt:lpstr>
      <vt:lpstr>Production Possibilities (cont.)</vt:lpstr>
      <vt:lpstr>Production Possibilities (cont.)</vt:lpstr>
      <vt:lpstr>Production Possibilities (cont.)</vt:lpstr>
      <vt:lpstr>Fig. 5-1:  The Production Possibility Frontier without Factor Substitution</vt:lpstr>
      <vt:lpstr>Production Possibilities (cont.)</vt:lpstr>
      <vt:lpstr>Production Possibilities (cont.)</vt:lpstr>
      <vt:lpstr>Fig. 5-2:  The Production Possibility  Frontier with Factor Substitution</vt:lpstr>
      <vt:lpstr>Production Possibilities (cont.)</vt:lpstr>
      <vt:lpstr>Fig. 5-3:  Prices and Production</vt:lpstr>
      <vt:lpstr>Production Possibilities (cont.)</vt:lpstr>
      <vt:lpstr>Choosing the Mix of Inputs</vt:lpstr>
      <vt:lpstr>Fig. 5-4:  Input Possibilities in Food Production</vt:lpstr>
      <vt:lpstr>Choosing the Mix of Inputs (cont.)</vt:lpstr>
      <vt:lpstr>Fig. 5-5:  Factor Prices and Input Choices</vt:lpstr>
      <vt:lpstr>Factor Prices and Goods Prices</vt:lpstr>
      <vt:lpstr>Fig. 5-6:  Factor Prices and Goods Prices</vt:lpstr>
      <vt:lpstr>Factor Prices and Goods Prices (cont.)</vt:lpstr>
      <vt:lpstr>Fig. 5-7:  From Goods Prices to Input Choices</vt:lpstr>
      <vt:lpstr>Factor Prices and Goods Prices (cont.)</vt:lpstr>
      <vt:lpstr>Resources and Output </vt:lpstr>
      <vt:lpstr>Resources and Output (cont.) </vt:lpstr>
      <vt:lpstr>Fig. 5-8:  Resources and Production Possibilities</vt:lpstr>
      <vt:lpstr>Resources and Output (cont.)</vt:lpstr>
      <vt:lpstr>Trade in the Heckscher-Ohlin Model </vt:lpstr>
      <vt:lpstr>Trade in the Heckscher-Ohlin Model (cont.)</vt:lpstr>
      <vt:lpstr>Fig. 5-9:  Trade Leads to a Convergence of Relative Prices</vt:lpstr>
      <vt:lpstr>Trade in the Heckscher-Ohlin Model (cont.)</vt:lpstr>
      <vt:lpstr>Trade in the Heckscher-Ohlin Model (cont.)</vt:lpstr>
      <vt:lpstr>Trade in the Heckscher-Ohlin Model (cont.)</vt:lpstr>
      <vt:lpstr>Trade and the Distribution of Income</vt:lpstr>
      <vt:lpstr>Trade and the Distribution of Income (cont.)</vt:lpstr>
      <vt:lpstr>Trade and the Distribution of Income (cont.)</vt:lpstr>
      <vt:lpstr>Trade and the Distribution of Income (cont.)</vt:lpstr>
      <vt:lpstr>Trade and the Distribution of Income (cont.)</vt:lpstr>
      <vt:lpstr>North-South Trade and Income Inequality</vt:lpstr>
      <vt:lpstr>North-South Trade and Income Inequality (cont.)</vt:lpstr>
      <vt:lpstr>North-South Trade and Income Inequality (cont.)</vt:lpstr>
      <vt:lpstr>North-South Trade and Income Inequality (cont.)</vt:lpstr>
      <vt:lpstr>Skill-Biased Technological Change and Income Inequality</vt:lpstr>
      <vt:lpstr>Skill-Biased Technological Change and Income Inequality (cont.)</vt:lpstr>
      <vt:lpstr>Fig. 5-10:  Increased Wage Inequality: Trade or Skill-Biased Technological Change?</vt:lpstr>
      <vt:lpstr>Fig. 5-11: Evolution of U.S. Non-Production–Production Employment Ratios in Four Groups of Sectors</vt:lpstr>
      <vt:lpstr>Factor Price Equalization</vt:lpstr>
      <vt:lpstr>Factor Price Equalization (cont.)</vt:lpstr>
      <vt:lpstr>Table 5-1:  Comparative International Wage Rates (United States = 100)</vt:lpstr>
      <vt:lpstr>Factor Price Equalization (cont.)</vt:lpstr>
      <vt:lpstr>Empirical Evidence on the Heckscher-Ohlin Model </vt:lpstr>
      <vt:lpstr>Table 5-2:  Factor Content of U.S. Exports and Imports for 1962</vt:lpstr>
      <vt:lpstr>Table 5-3:  Estimated Technological Efficiency, 1983 (United States = 1)</vt:lpstr>
      <vt:lpstr>Empirical Evidence of the Heckscher-Ohlin Model (cont.)</vt:lpstr>
      <vt:lpstr>Empirical Evidence of the Heckscher-Ohlin Model (cont.)</vt:lpstr>
      <vt:lpstr>Empirical Evidence of the Heckscher-Ohlin Model (cont.)</vt:lpstr>
      <vt:lpstr>Table 5-4:  A Better Empirical Fit for the Factor Content of Trade</vt:lpstr>
      <vt:lpstr>Empirical Evidence of the Heckscher-Ohlin Model (cont.)</vt:lpstr>
      <vt:lpstr>Fig. 5-12: Export Patterns for a Few Developed and Developing Countries, 2008–2012</vt:lpstr>
      <vt:lpstr>Empirical Evidence of the Heckscher-Ohlin Model (cont.)</vt:lpstr>
      <vt:lpstr>Fig. 5-13: Changing Pattern of Chinese Exports over Time</vt:lpstr>
      <vt:lpstr>Summary</vt:lpstr>
      <vt:lpstr>Summary (cont.)</vt:lpstr>
      <vt:lpstr>Summary (cont.)</vt:lpstr>
      <vt:lpstr>Summary (cont.)</vt:lpstr>
      <vt:lpstr>Chapter 5</vt:lpstr>
      <vt:lpstr>Fig. 5A-1:  Choosing the Optimal  Labor-Capital Ratio</vt:lpstr>
      <vt:lpstr>Fig. 5A-2:  Changing the Wage-Rental Ratio</vt:lpstr>
      <vt:lpstr>Fig. 5A-3:  Determining the Wage-Rental Ratio</vt:lpstr>
      <vt:lpstr>Fig. 5A-4:  A Rise in the Price of Cloth</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Resources, Comparative Advantage, and Income Distriubtion</dc:subject>
  <dc:creator>Krugman/Obstfeld/Melitz </dc:creator>
  <cp:keywords/>
  <dc:description/>
  <cp:lastModifiedBy>Fang Jing</cp:lastModifiedBy>
  <cp:revision>413</cp:revision>
  <dcterms:created xsi:type="dcterms:W3CDTF">2005-06-13T16:33:01Z</dcterms:created>
  <dcterms:modified xsi:type="dcterms:W3CDTF">2018-08-29T22:00:20Z</dcterms:modified>
  <cp:category/>
</cp:coreProperties>
</file>