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9" r:id="rId1"/>
  </p:sldMasterIdLst>
  <p:notesMasterIdLst>
    <p:notesMasterId r:id="rId58"/>
  </p:notesMasterIdLst>
  <p:handoutMasterIdLst>
    <p:handoutMasterId r:id="rId59"/>
  </p:handoutMasterIdLst>
  <p:sldIdLst>
    <p:sldId id="257" r:id="rId2"/>
    <p:sldId id="258" r:id="rId3"/>
    <p:sldId id="355" r:id="rId4"/>
    <p:sldId id="259" r:id="rId5"/>
    <p:sldId id="260" r:id="rId6"/>
    <p:sldId id="326" r:id="rId7"/>
    <p:sldId id="356" r:id="rId8"/>
    <p:sldId id="327" r:id="rId9"/>
    <p:sldId id="263" r:id="rId10"/>
    <p:sldId id="266" r:id="rId11"/>
    <p:sldId id="357" r:id="rId12"/>
    <p:sldId id="264" r:id="rId13"/>
    <p:sldId id="328" r:id="rId14"/>
    <p:sldId id="267" r:id="rId15"/>
    <p:sldId id="358" r:id="rId16"/>
    <p:sldId id="329" r:id="rId17"/>
    <p:sldId id="270" r:id="rId18"/>
    <p:sldId id="271" r:id="rId19"/>
    <p:sldId id="330" r:id="rId20"/>
    <p:sldId id="359" r:id="rId21"/>
    <p:sldId id="273" r:id="rId22"/>
    <p:sldId id="274" r:id="rId23"/>
    <p:sldId id="331" r:id="rId24"/>
    <p:sldId id="369" r:id="rId25"/>
    <p:sldId id="277" r:id="rId26"/>
    <p:sldId id="332" r:id="rId27"/>
    <p:sldId id="335" r:id="rId28"/>
    <p:sldId id="278" r:id="rId29"/>
    <p:sldId id="279" r:id="rId30"/>
    <p:sldId id="280" r:id="rId31"/>
    <p:sldId id="370" r:id="rId32"/>
    <p:sldId id="291" r:id="rId33"/>
    <p:sldId id="293" r:id="rId34"/>
    <p:sldId id="336" r:id="rId35"/>
    <p:sldId id="295" r:id="rId36"/>
    <p:sldId id="296" r:id="rId37"/>
    <p:sldId id="337" r:id="rId38"/>
    <p:sldId id="298" r:id="rId39"/>
    <p:sldId id="299" r:id="rId40"/>
    <p:sldId id="300" r:id="rId41"/>
    <p:sldId id="301" r:id="rId42"/>
    <p:sldId id="302" r:id="rId43"/>
    <p:sldId id="344" r:id="rId44"/>
    <p:sldId id="345" r:id="rId45"/>
    <p:sldId id="346" r:id="rId46"/>
    <p:sldId id="367" r:id="rId47"/>
    <p:sldId id="349" r:id="rId48"/>
    <p:sldId id="368" r:id="rId49"/>
    <p:sldId id="360" r:id="rId50"/>
    <p:sldId id="305" r:id="rId51"/>
    <p:sldId id="306" r:id="rId52"/>
    <p:sldId id="350" r:id="rId53"/>
    <p:sldId id="362" r:id="rId54"/>
    <p:sldId id="363" r:id="rId55"/>
    <p:sldId id="364" r:id="rId56"/>
    <p:sldId id="365" r:id="rId57"/>
  </p:sldIdLst>
  <p:sldSz cx="9144000" cy="6858000" type="screen4x3"/>
  <p:notesSz cx="7315200" cy="9601200"/>
  <p:defaultTextStyle>
    <a:defPPr>
      <a:defRPr lang="en-US"/>
    </a:defPPr>
    <a:lvl1pPr algn="l" rtl="0" eaLnBrk="0" fontAlgn="base" hangingPunct="0">
      <a:spcBef>
        <a:spcPct val="0"/>
      </a:spcBef>
      <a:spcAft>
        <a:spcPct val="0"/>
      </a:spcAft>
      <a:defRPr sz="2800" kern="1200">
        <a:solidFill>
          <a:schemeClr val="tx1"/>
        </a:solidFill>
        <a:latin typeface="Franklin Gothic Book" panose="020B0503020102020204" pitchFamily="34" charset="0"/>
        <a:ea typeface="MS PGothic" panose="020B0600070205080204" pitchFamily="34" charset="-128"/>
        <a:cs typeface="+mn-cs"/>
      </a:defRPr>
    </a:lvl1pPr>
    <a:lvl2pPr marL="457200" algn="l" rtl="0" eaLnBrk="0" fontAlgn="base" hangingPunct="0">
      <a:spcBef>
        <a:spcPct val="0"/>
      </a:spcBef>
      <a:spcAft>
        <a:spcPct val="0"/>
      </a:spcAft>
      <a:defRPr sz="2800" kern="1200">
        <a:solidFill>
          <a:schemeClr val="tx1"/>
        </a:solidFill>
        <a:latin typeface="Franklin Gothic Book" panose="020B0503020102020204" pitchFamily="34" charset="0"/>
        <a:ea typeface="MS PGothic" panose="020B0600070205080204" pitchFamily="34" charset="-128"/>
        <a:cs typeface="+mn-cs"/>
      </a:defRPr>
    </a:lvl2pPr>
    <a:lvl3pPr marL="914400" algn="l" rtl="0" eaLnBrk="0" fontAlgn="base" hangingPunct="0">
      <a:spcBef>
        <a:spcPct val="0"/>
      </a:spcBef>
      <a:spcAft>
        <a:spcPct val="0"/>
      </a:spcAft>
      <a:defRPr sz="2800" kern="1200">
        <a:solidFill>
          <a:schemeClr val="tx1"/>
        </a:solidFill>
        <a:latin typeface="Franklin Gothic Book" panose="020B0503020102020204" pitchFamily="34" charset="0"/>
        <a:ea typeface="MS PGothic" panose="020B0600070205080204" pitchFamily="34" charset="-128"/>
        <a:cs typeface="+mn-cs"/>
      </a:defRPr>
    </a:lvl3pPr>
    <a:lvl4pPr marL="1371600" algn="l" rtl="0" eaLnBrk="0" fontAlgn="base" hangingPunct="0">
      <a:spcBef>
        <a:spcPct val="0"/>
      </a:spcBef>
      <a:spcAft>
        <a:spcPct val="0"/>
      </a:spcAft>
      <a:defRPr sz="2800" kern="1200">
        <a:solidFill>
          <a:schemeClr val="tx1"/>
        </a:solidFill>
        <a:latin typeface="Franklin Gothic Book" panose="020B0503020102020204" pitchFamily="34" charset="0"/>
        <a:ea typeface="MS PGothic" panose="020B0600070205080204" pitchFamily="34" charset="-128"/>
        <a:cs typeface="+mn-cs"/>
      </a:defRPr>
    </a:lvl4pPr>
    <a:lvl5pPr marL="1828800" algn="l" rtl="0" eaLnBrk="0" fontAlgn="base" hangingPunct="0">
      <a:spcBef>
        <a:spcPct val="0"/>
      </a:spcBef>
      <a:spcAft>
        <a:spcPct val="0"/>
      </a:spcAft>
      <a:defRPr sz="2800" kern="1200">
        <a:solidFill>
          <a:schemeClr val="tx1"/>
        </a:solidFill>
        <a:latin typeface="Franklin Gothic Book" panose="020B0503020102020204" pitchFamily="34" charset="0"/>
        <a:ea typeface="MS PGothic" panose="020B0600070205080204" pitchFamily="34" charset="-128"/>
        <a:cs typeface="+mn-cs"/>
      </a:defRPr>
    </a:lvl5pPr>
    <a:lvl6pPr marL="2286000" algn="l" defTabSz="914400" rtl="0" eaLnBrk="1" latinLnBrk="0" hangingPunct="1">
      <a:defRPr sz="2800" kern="1200">
        <a:solidFill>
          <a:schemeClr val="tx1"/>
        </a:solidFill>
        <a:latin typeface="Franklin Gothic Book" panose="020B0503020102020204" pitchFamily="34" charset="0"/>
        <a:ea typeface="MS PGothic" panose="020B0600070205080204" pitchFamily="34" charset="-128"/>
        <a:cs typeface="+mn-cs"/>
      </a:defRPr>
    </a:lvl6pPr>
    <a:lvl7pPr marL="2743200" algn="l" defTabSz="914400" rtl="0" eaLnBrk="1" latinLnBrk="0" hangingPunct="1">
      <a:defRPr sz="2800" kern="1200">
        <a:solidFill>
          <a:schemeClr val="tx1"/>
        </a:solidFill>
        <a:latin typeface="Franklin Gothic Book" panose="020B0503020102020204" pitchFamily="34" charset="0"/>
        <a:ea typeface="MS PGothic" panose="020B0600070205080204" pitchFamily="34" charset="-128"/>
        <a:cs typeface="+mn-cs"/>
      </a:defRPr>
    </a:lvl7pPr>
    <a:lvl8pPr marL="3200400" algn="l" defTabSz="914400" rtl="0" eaLnBrk="1" latinLnBrk="0" hangingPunct="1">
      <a:defRPr sz="2800" kern="1200">
        <a:solidFill>
          <a:schemeClr val="tx1"/>
        </a:solidFill>
        <a:latin typeface="Franklin Gothic Book" panose="020B0503020102020204" pitchFamily="34" charset="0"/>
        <a:ea typeface="MS PGothic" panose="020B0600070205080204" pitchFamily="34" charset="-128"/>
        <a:cs typeface="+mn-cs"/>
      </a:defRPr>
    </a:lvl8pPr>
    <a:lvl9pPr marL="3657600" algn="l" defTabSz="914400" rtl="0" eaLnBrk="1" latinLnBrk="0" hangingPunct="1">
      <a:defRPr sz="2800" kern="1200">
        <a:solidFill>
          <a:schemeClr val="tx1"/>
        </a:solidFill>
        <a:latin typeface="Franklin Gothic Book" panose="020B05030201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0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60"/>
      </p:cViewPr>
      <p:guideLst>
        <p:guide orient="horz" pos="2160"/>
        <p:guide pos="30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7394" name="Rectangle 2">
            <a:extLst>
              <a:ext uri="{FF2B5EF4-FFF2-40B4-BE49-F238E27FC236}">
                <a16:creationId xmlns:a16="http://schemas.microsoft.com/office/drawing/2014/main" id="{76B89767-3C5E-41E2-8DC4-F705DBFFC7B5}"/>
              </a:ext>
            </a:extLst>
          </p:cNvPr>
          <p:cNvSpPr>
            <a:spLocks noGrp="1" noChangeArrowheads="1"/>
          </p:cNvSpPr>
          <p:nvPr>
            <p:ph type="hdr" sz="quarter"/>
          </p:nvPr>
        </p:nvSpPr>
        <p:spPr bwMode="auto">
          <a:xfrm>
            <a:off x="0" y="0"/>
            <a:ext cx="3170238" cy="479425"/>
          </a:xfrm>
          <a:prstGeom prst="rect">
            <a:avLst/>
          </a:prstGeom>
          <a:noFill/>
          <a:ln>
            <a:noFill/>
          </a:ln>
          <a:effectLst/>
          <a:extLst/>
        </p:spPr>
        <p:txBody>
          <a:bodyPr vert="horz" wrap="square" lIns="96661" tIns="48331" rIns="96661" bIns="48331" numCol="1" anchor="t" anchorCtr="0" compatLnSpc="1">
            <a:prstTxWarp prst="textNoShape">
              <a:avLst/>
            </a:prstTxWarp>
          </a:bodyPr>
          <a:lstStyle>
            <a:lvl1pPr algn="l" defTabSz="966788">
              <a:defRPr sz="1300">
                <a:latin typeface="Times" charset="0"/>
                <a:ea typeface="+mn-ea"/>
                <a:cs typeface="+mn-cs"/>
              </a:defRPr>
            </a:lvl1pPr>
          </a:lstStyle>
          <a:p>
            <a:pPr>
              <a:defRPr/>
            </a:pPr>
            <a:endParaRPr lang="en-US" altLang="en-US"/>
          </a:p>
        </p:txBody>
      </p:sp>
      <p:sp>
        <p:nvSpPr>
          <p:cNvPr id="187395" name="Rectangle 3">
            <a:extLst>
              <a:ext uri="{FF2B5EF4-FFF2-40B4-BE49-F238E27FC236}">
                <a16:creationId xmlns:a16="http://schemas.microsoft.com/office/drawing/2014/main" id="{9961299C-A2B7-4065-B26B-391D1564507C}"/>
              </a:ext>
            </a:extLst>
          </p:cNvPr>
          <p:cNvSpPr>
            <a:spLocks noGrp="1" noChangeArrowheads="1"/>
          </p:cNvSpPr>
          <p:nvPr>
            <p:ph type="dt" sz="quarter" idx="1"/>
          </p:nvPr>
        </p:nvSpPr>
        <p:spPr bwMode="auto">
          <a:xfrm>
            <a:off x="4143375" y="0"/>
            <a:ext cx="3170238" cy="479425"/>
          </a:xfrm>
          <a:prstGeom prst="rect">
            <a:avLst/>
          </a:prstGeom>
          <a:noFill/>
          <a:ln>
            <a:noFill/>
          </a:ln>
          <a:effectLst/>
          <a:extLst/>
        </p:spPr>
        <p:txBody>
          <a:bodyPr vert="horz" wrap="square" lIns="96661" tIns="48331" rIns="96661" bIns="48331" numCol="1" anchor="t" anchorCtr="0" compatLnSpc="1">
            <a:prstTxWarp prst="textNoShape">
              <a:avLst/>
            </a:prstTxWarp>
          </a:bodyPr>
          <a:lstStyle>
            <a:lvl1pPr algn="r" defTabSz="966788">
              <a:defRPr sz="1300">
                <a:latin typeface="Times" charset="0"/>
                <a:ea typeface="+mn-ea"/>
                <a:cs typeface="+mn-cs"/>
              </a:defRPr>
            </a:lvl1pPr>
          </a:lstStyle>
          <a:p>
            <a:pPr>
              <a:defRPr/>
            </a:pPr>
            <a:endParaRPr lang="en-US" altLang="en-US"/>
          </a:p>
        </p:txBody>
      </p:sp>
      <p:sp>
        <p:nvSpPr>
          <p:cNvPr id="187396" name="Rectangle 4">
            <a:extLst>
              <a:ext uri="{FF2B5EF4-FFF2-40B4-BE49-F238E27FC236}">
                <a16:creationId xmlns:a16="http://schemas.microsoft.com/office/drawing/2014/main" id="{C2F1A240-944D-48DA-950F-13F3A76C7004}"/>
              </a:ext>
            </a:extLst>
          </p:cNvPr>
          <p:cNvSpPr>
            <a:spLocks noGrp="1" noChangeArrowheads="1"/>
          </p:cNvSpPr>
          <p:nvPr>
            <p:ph type="ftr" sz="quarter" idx="2"/>
          </p:nvPr>
        </p:nvSpPr>
        <p:spPr bwMode="auto">
          <a:xfrm>
            <a:off x="0" y="9120188"/>
            <a:ext cx="3170238" cy="479425"/>
          </a:xfrm>
          <a:prstGeom prst="rect">
            <a:avLst/>
          </a:prstGeom>
          <a:noFill/>
          <a:ln>
            <a:noFill/>
          </a:ln>
          <a:effectLst/>
          <a:extLst/>
        </p:spPr>
        <p:txBody>
          <a:bodyPr vert="horz" wrap="square" lIns="96661" tIns="48331" rIns="96661" bIns="48331" numCol="1" anchor="b" anchorCtr="0" compatLnSpc="1">
            <a:prstTxWarp prst="textNoShape">
              <a:avLst/>
            </a:prstTxWarp>
          </a:bodyPr>
          <a:lstStyle>
            <a:lvl1pPr algn="l" defTabSz="966788">
              <a:defRPr sz="1300">
                <a:latin typeface="Times" charset="0"/>
                <a:ea typeface="+mn-ea"/>
                <a:cs typeface="+mn-cs"/>
              </a:defRPr>
            </a:lvl1pPr>
          </a:lstStyle>
          <a:p>
            <a:pPr>
              <a:defRPr/>
            </a:pPr>
            <a:endParaRPr lang="en-US" altLang="en-US"/>
          </a:p>
        </p:txBody>
      </p:sp>
      <p:sp>
        <p:nvSpPr>
          <p:cNvPr id="187397" name="Rectangle 5">
            <a:extLst>
              <a:ext uri="{FF2B5EF4-FFF2-40B4-BE49-F238E27FC236}">
                <a16:creationId xmlns:a16="http://schemas.microsoft.com/office/drawing/2014/main" id="{0E2FDC41-F31B-4089-8032-9FA3B5E0A0F8}"/>
              </a:ext>
            </a:extLst>
          </p:cNvPr>
          <p:cNvSpPr>
            <a:spLocks noGrp="1" noChangeArrowheads="1"/>
          </p:cNvSpPr>
          <p:nvPr>
            <p:ph type="sldNum" sz="quarter" idx="3"/>
          </p:nvPr>
        </p:nvSpPr>
        <p:spPr bwMode="auto">
          <a:xfrm>
            <a:off x="4143375" y="9120188"/>
            <a:ext cx="3170238" cy="479425"/>
          </a:xfrm>
          <a:prstGeom prst="rect">
            <a:avLst/>
          </a:prstGeom>
          <a:noFill/>
          <a:ln>
            <a:noFill/>
          </a:ln>
          <a:effectLst/>
          <a:extLst/>
        </p:spPr>
        <p:txBody>
          <a:bodyPr vert="horz" wrap="square" lIns="96661" tIns="48331" rIns="96661" bIns="48331" numCol="1" anchor="b" anchorCtr="0" compatLnSpc="1">
            <a:prstTxWarp prst="textNoShape">
              <a:avLst/>
            </a:prstTxWarp>
          </a:bodyPr>
          <a:lstStyle>
            <a:lvl1pPr algn="r" defTabSz="966788">
              <a:defRPr sz="1300">
                <a:latin typeface="Times" panose="02020603050405020304" pitchFamily="18" charset="0"/>
              </a:defRPr>
            </a:lvl1pPr>
          </a:lstStyle>
          <a:p>
            <a:pPr>
              <a:defRPr/>
            </a:pPr>
            <a:fld id="{8F6DEBA4-7FE9-410E-95FD-20F11AFAE90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6A2992AD-21A3-4763-9CCD-0233696BA818}"/>
              </a:ext>
            </a:extLst>
          </p:cNvPr>
          <p:cNvSpPr>
            <a:spLocks noGrp="1" noChangeArrowheads="1"/>
          </p:cNvSpPr>
          <p:nvPr>
            <p:ph type="hdr" sz="quarter"/>
          </p:nvPr>
        </p:nvSpPr>
        <p:spPr bwMode="auto">
          <a:xfrm>
            <a:off x="0" y="0"/>
            <a:ext cx="3170238" cy="479425"/>
          </a:xfrm>
          <a:prstGeom prst="rect">
            <a:avLst/>
          </a:prstGeom>
          <a:noFill/>
          <a:ln>
            <a:noFill/>
          </a:ln>
          <a:effectLst/>
          <a:extLst/>
        </p:spPr>
        <p:txBody>
          <a:bodyPr vert="horz" wrap="square" lIns="96661" tIns="48331" rIns="96661" bIns="48331" numCol="1" anchor="t" anchorCtr="0" compatLnSpc="1">
            <a:prstTxWarp prst="textNoShape">
              <a:avLst/>
            </a:prstTxWarp>
          </a:bodyPr>
          <a:lstStyle>
            <a:lvl1pPr algn="l" defTabSz="966788">
              <a:defRPr sz="1300">
                <a:latin typeface="Times" charset="0"/>
                <a:ea typeface="+mn-ea"/>
                <a:cs typeface="+mn-cs"/>
              </a:defRPr>
            </a:lvl1pPr>
          </a:lstStyle>
          <a:p>
            <a:pPr>
              <a:defRPr/>
            </a:pPr>
            <a:endParaRPr lang="en-US" altLang="en-US"/>
          </a:p>
        </p:txBody>
      </p:sp>
      <p:sp>
        <p:nvSpPr>
          <p:cNvPr id="73731" name="Rectangle 3">
            <a:extLst>
              <a:ext uri="{FF2B5EF4-FFF2-40B4-BE49-F238E27FC236}">
                <a16:creationId xmlns:a16="http://schemas.microsoft.com/office/drawing/2014/main" id="{6B96AF99-FA4F-4D38-A8DF-D526AFA25555}"/>
              </a:ext>
            </a:extLst>
          </p:cNvPr>
          <p:cNvSpPr>
            <a:spLocks noGrp="1" noChangeArrowheads="1"/>
          </p:cNvSpPr>
          <p:nvPr>
            <p:ph type="dt" idx="1"/>
          </p:nvPr>
        </p:nvSpPr>
        <p:spPr bwMode="auto">
          <a:xfrm>
            <a:off x="4144963" y="0"/>
            <a:ext cx="3170237" cy="479425"/>
          </a:xfrm>
          <a:prstGeom prst="rect">
            <a:avLst/>
          </a:prstGeom>
          <a:noFill/>
          <a:ln>
            <a:noFill/>
          </a:ln>
          <a:effectLst/>
          <a:extLst/>
        </p:spPr>
        <p:txBody>
          <a:bodyPr vert="horz" wrap="square" lIns="96661" tIns="48331" rIns="96661" bIns="48331" numCol="1" anchor="t" anchorCtr="0" compatLnSpc="1">
            <a:prstTxWarp prst="textNoShape">
              <a:avLst/>
            </a:prstTxWarp>
          </a:bodyPr>
          <a:lstStyle>
            <a:lvl1pPr algn="r" defTabSz="966788">
              <a:defRPr sz="1300">
                <a:latin typeface="Times" charset="0"/>
                <a:ea typeface="+mn-ea"/>
                <a:cs typeface="+mn-cs"/>
              </a:defRPr>
            </a:lvl1pPr>
          </a:lstStyle>
          <a:p>
            <a:pPr>
              <a:defRPr/>
            </a:pPr>
            <a:endParaRPr lang="en-US" altLang="en-US"/>
          </a:p>
        </p:txBody>
      </p:sp>
      <p:sp>
        <p:nvSpPr>
          <p:cNvPr id="3076" name="Rectangle 4">
            <a:extLst>
              <a:ext uri="{FF2B5EF4-FFF2-40B4-BE49-F238E27FC236}">
                <a16:creationId xmlns:a16="http://schemas.microsoft.com/office/drawing/2014/main" id="{8CC7A700-C13D-4BB5-9B64-18C2BB90162F}"/>
              </a:ext>
            </a:extLst>
          </p:cNvPr>
          <p:cNvSpPr>
            <a:spLocks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3" name="Rectangle 5">
            <a:extLst>
              <a:ext uri="{FF2B5EF4-FFF2-40B4-BE49-F238E27FC236}">
                <a16:creationId xmlns:a16="http://schemas.microsoft.com/office/drawing/2014/main" id="{60190D11-4B49-482E-B94D-26430947BDB5}"/>
              </a:ext>
            </a:extLst>
          </p:cNvPr>
          <p:cNvSpPr>
            <a:spLocks noGrp="1" noChangeArrowheads="1"/>
          </p:cNvSpPr>
          <p:nvPr>
            <p:ph type="body" sz="quarter" idx="3"/>
          </p:nvPr>
        </p:nvSpPr>
        <p:spPr bwMode="auto">
          <a:xfrm>
            <a:off x="974725" y="4560888"/>
            <a:ext cx="5365750" cy="4319587"/>
          </a:xfrm>
          <a:prstGeom prst="rect">
            <a:avLst/>
          </a:prstGeom>
          <a:noFill/>
          <a:ln>
            <a:noFill/>
          </a:ln>
          <a:effectLst/>
          <a:extLst/>
        </p:spPr>
        <p:txBody>
          <a:bodyPr vert="horz" wrap="square" lIns="96661" tIns="48331" rIns="96661" bIns="48331"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73734" name="Rectangle 6">
            <a:extLst>
              <a:ext uri="{FF2B5EF4-FFF2-40B4-BE49-F238E27FC236}">
                <a16:creationId xmlns:a16="http://schemas.microsoft.com/office/drawing/2014/main" id="{520ED7D3-167D-4254-ADCF-F8F2D4E69D1F}"/>
              </a:ext>
            </a:extLst>
          </p:cNvPr>
          <p:cNvSpPr>
            <a:spLocks noGrp="1" noChangeArrowheads="1"/>
          </p:cNvSpPr>
          <p:nvPr>
            <p:ph type="ftr" sz="quarter" idx="4"/>
          </p:nvPr>
        </p:nvSpPr>
        <p:spPr bwMode="auto">
          <a:xfrm>
            <a:off x="0" y="9121775"/>
            <a:ext cx="3170238" cy="479425"/>
          </a:xfrm>
          <a:prstGeom prst="rect">
            <a:avLst/>
          </a:prstGeom>
          <a:noFill/>
          <a:ln>
            <a:noFill/>
          </a:ln>
          <a:effectLst/>
          <a:extLst/>
        </p:spPr>
        <p:txBody>
          <a:bodyPr vert="horz" wrap="square" lIns="96661" tIns="48331" rIns="96661" bIns="48331" numCol="1" anchor="b" anchorCtr="0" compatLnSpc="1">
            <a:prstTxWarp prst="textNoShape">
              <a:avLst/>
            </a:prstTxWarp>
          </a:bodyPr>
          <a:lstStyle>
            <a:lvl1pPr algn="l" defTabSz="966788">
              <a:defRPr sz="1300">
                <a:latin typeface="Times" charset="0"/>
                <a:ea typeface="+mn-ea"/>
                <a:cs typeface="+mn-cs"/>
              </a:defRPr>
            </a:lvl1pPr>
          </a:lstStyle>
          <a:p>
            <a:pPr>
              <a:defRPr/>
            </a:pPr>
            <a:endParaRPr lang="en-US" altLang="en-US"/>
          </a:p>
        </p:txBody>
      </p:sp>
      <p:sp>
        <p:nvSpPr>
          <p:cNvPr id="73735" name="Rectangle 7">
            <a:extLst>
              <a:ext uri="{FF2B5EF4-FFF2-40B4-BE49-F238E27FC236}">
                <a16:creationId xmlns:a16="http://schemas.microsoft.com/office/drawing/2014/main" id="{CB28E6DF-A55C-43EF-A969-BC9BD30F5320}"/>
              </a:ext>
            </a:extLst>
          </p:cNvPr>
          <p:cNvSpPr>
            <a:spLocks noGrp="1" noChangeArrowheads="1"/>
          </p:cNvSpPr>
          <p:nvPr>
            <p:ph type="sldNum" sz="quarter" idx="5"/>
          </p:nvPr>
        </p:nvSpPr>
        <p:spPr bwMode="auto">
          <a:xfrm>
            <a:off x="4144963" y="9121775"/>
            <a:ext cx="3170237" cy="479425"/>
          </a:xfrm>
          <a:prstGeom prst="rect">
            <a:avLst/>
          </a:prstGeom>
          <a:noFill/>
          <a:ln>
            <a:noFill/>
          </a:ln>
          <a:effectLst/>
          <a:extLst/>
        </p:spPr>
        <p:txBody>
          <a:bodyPr vert="horz" wrap="square" lIns="96661" tIns="48331" rIns="96661" bIns="48331" numCol="1" anchor="b" anchorCtr="0" compatLnSpc="1">
            <a:prstTxWarp prst="textNoShape">
              <a:avLst/>
            </a:prstTxWarp>
          </a:bodyPr>
          <a:lstStyle>
            <a:lvl1pPr algn="r" defTabSz="966788">
              <a:defRPr sz="1300">
                <a:latin typeface="Times" panose="02020603050405020304" pitchFamily="18" charset="0"/>
              </a:defRPr>
            </a:lvl1pPr>
          </a:lstStyle>
          <a:p>
            <a:pPr>
              <a:defRPr/>
            </a:pPr>
            <a:fld id="{4B8FEBED-248C-458D-BF66-0295E6961B3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MS PGothic" panose="020B0600070205080204" pitchFamily="34" charset="-128"/>
        <a:cs typeface="ＭＳ Ｐゴシック" pitchFamily="-1" charset="-128"/>
      </a:defRPr>
    </a:lvl1pPr>
    <a:lvl2pPr marL="457200" algn="l" rtl="0" eaLnBrk="0" fontAlgn="base" hangingPunct="0">
      <a:spcBef>
        <a:spcPct val="30000"/>
      </a:spcBef>
      <a:spcAft>
        <a:spcPct val="0"/>
      </a:spcAft>
      <a:defRPr sz="1200" kern="1200">
        <a:solidFill>
          <a:schemeClr val="tx1"/>
        </a:solidFill>
        <a:latin typeface="Times"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32F8B309-2006-4640-B9AB-8E325CB1ED2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800">
                <a:solidFill>
                  <a:schemeClr val="tx1"/>
                </a:solidFill>
                <a:latin typeface="Franklin Gothic Book" panose="020B0503020102020204" pitchFamily="34" charset="0"/>
                <a:ea typeface="MS PGothic" panose="020B0600070205080204" pitchFamily="34" charset="-128"/>
              </a:defRPr>
            </a:lvl1pPr>
            <a:lvl2pPr marL="742950" indent="-285750" defTabSz="966788">
              <a:defRPr sz="2800">
                <a:solidFill>
                  <a:schemeClr val="tx1"/>
                </a:solidFill>
                <a:latin typeface="Franklin Gothic Book" panose="020B0503020102020204" pitchFamily="34" charset="0"/>
                <a:ea typeface="MS PGothic" panose="020B0600070205080204" pitchFamily="34" charset="-128"/>
              </a:defRPr>
            </a:lvl2pPr>
            <a:lvl3pPr marL="1143000" indent="-228600" defTabSz="966788">
              <a:defRPr sz="2800">
                <a:solidFill>
                  <a:schemeClr val="tx1"/>
                </a:solidFill>
                <a:latin typeface="Franklin Gothic Book" panose="020B0503020102020204" pitchFamily="34" charset="0"/>
                <a:ea typeface="MS PGothic" panose="020B0600070205080204" pitchFamily="34" charset="-128"/>
              </a:defRPr>
            </a:lvl3pPr>
            <a:lvl4pPr marL="1600200" indent="-228600" defTabSz="966788">
              <a:defRPr sz="2800">
                <a:solidFill>
                  <a:schemeClr val="tx1"/>
                </a:solidFill>
                <a:latin typeface="Franklin Gothic Book" panose="020B0503020102020204" pitchFamily="34" charset="0"/>
                <a:ea typeface="MS PGothic" panose="020B0600070205080204" pitchFamily="34" charset="-128"/>
              </a:defRPr>
            </a:lvl4pPr>
            <a:lvl5pPr marL="2057400" indent="-228600" defTabSz="966788">
              <a:defRPr sz="2800">
                <a:solidFill>
                  <a:schemeClr val="tx1"/>
                </a:solidFill>
                <a:latin typeface="Franklin Gothic Book" panose="020B0503020102020204" pitchFamily="34" charset="0"/>
                <a:ea typeface="MS PGothic" panose="020B0600070205080204" pitchFamily="34" charset="-128"/>
              </a:defRPr>
            </a:lvl5pPr>
            <a:lvl6pPr marL="2514600" indent="-228600" defTabSz="966788" eaLnBrk="0" fontAlgn="base" hangingPunct="0">
              <a:spcBef>
                <a:spcPct val="0"/>
              </a:spcBef>
              <a:spcAft>
                <a:spcPct val="0"/>
              </a:spcAft>
              <a:defRPr sz="2800">
                <a:solidFill>
                  <a:schemeClr val="tx1"/>
                </a:solidFill>
                <a:latin typeface="Franklin Gothic Book" panose="020B0503020102020204" pitchFamily="34" charset="0"/>
                <a:ea typeface="MS PGothic" panose="020B0600070205080204" pitchFamily="34" charset="-128"/>
              </a:defRPr>
            </a:lvl6pPr>
            <a:lvl7pPr marL="2971800" indent="-228600" defTabSz="966788" eaLnBrk="0" fontAlgn="base" hangingPunct="0">
              <a:spcBef>
                <a:spcPct val="0"/>
              </a:spcBef>
              <a:spcAft>
                <a:spcPct val="0"/>
              </a:spcAft>
              <a:defRPr sz="2800">
                <a:solidFill>
                  <a:schemeClr val="tx1"/>
                </a:solidFill>
                <a:latin typeface="Franklin Gothic Book" panose="020B0503020102020204" pitchFamily="34" charset="0"/>
                <a:ea typeface="MS PGothic" panose="020B0600070205080204" pitchFamily="34" charset="-128"/>
              </a:defRPr>
            </a:lvl7pPr>
            <a:lvl8pPr marL="3429000" indent="-228600" defTabSz="966788" eaLnBrk="0" fontAlgn="base" hangingPunct="0">
              <a:spcBef>
                <a:spcPct val="0"/>
              </a:spcBef>
              <a:spcAft>
                <a:spcPct val="0"/>
              </a:spcAft>
              <a:defRPr sz="2800">
                <a:solidFill>
                  <a:schemeClr val="tx1"/>
                </a:solidFill>
                <a:latin typeface="Franklin Gothic Book" panose="020B0503020102020204" pitchFamily="34" charset="0"/>
                <a:ea typeface="MS PGothic" panose="020B0600070205080204" pitchFamily="34" charset="-128"/>
              </a:defRPr>
            </a:lvl8pPr>
            <a:lvl9pPr marL="3886200" indent="-228600" defTabSz="966788" eaLnBrk="0" fontAlgn="base" hangingPunct="0">
              <a:spcBef>
                <a:spcPct val="0"/>
              </a:spcBef>
              <a:spcAft>
                <a:spcPct val="0"/>
              </a:spcAft>
              <a:defRPr sz="2800">
                <a:solidFill>
                  <a:schemeClr val="tx1"/>
                </a:solidFill>
                <a:latin typeface="Franklin Gothic Book" panose="020B0503020102020204" pitchFamily="34" charset="0"/>
                <a:ea typeface="MS PGothic" panose="020B0600070205080204" pitchFamily="34" charset="-128"/>
              </a:defRPr>
            </a:lvl9pPr>
          </a:lstStyle>
          <a:p>
            <a:fld id="{B1A1287F-B97B-404A-8C8E-5B6EF4257A0A}" type="slidenum">
              <a:rPr lang="en-US" altLang="zh-CN" sz="1300" smtClean="0">
                <a:latin typeface="Times" panose="02020603050405020304" pitchFamily="18" charset="0"/>
              </a:rPr>
              <a:pPr/>
              <a:t>19</a:t>
            </a:fld>
            <a:endParaRPr lang="en-US" altLang="zh-CN" sz="1300">
              <a:latin typeface="Times" panose="02020603050405020304" pitchFamily="18" charset="0"/>
            </a:endParaRPr>
          </a:p>
        </p:txBody>
      </p:sp>
      <p:sp>
        <p:nvSpPr>
          <p:cNvPr id="24579" name="Rectangle 2">
            <a:extLst>
              <a:ext uri="{FF2B5EF4-FFF2-40B4-BE49-F238E27FC236}">
                <a16:creationId xmlns:a16="http://schemas.microsoft.com/office/drawing/2014/main" id="{007AF4EC-70E4-4B81-8986-17AF1C59FB30}"/>
              </a:ext>
            </a:extLst>
          </p:cNvPr>
          <p:cNvSpPr>
            <a:spLocks noChangeArrowheads="1" noTextEdit="1"/>
          </p:cNvSpPr>
          <p:nvPr>
            <p:ph type="sldImg"/>
          </p:nvPr>
        </p:nvSpPr>
        <p:spPr>
          <a:ln/>
        </p:spPr>
      </p:sp>
      <p:sp>
        <p:nvSpPr>
          <p:cNvPr id="24580" name="Rectangle 3">
            <a:extLst>
              <a:ext uri="{FF2B5EF4-FFF2-40B4-BE49-F238E27FC236}">
                <a16:creationId xmlns:a16="http://schemas.microsoft.com/office/drawing/2014/main" id="{F3EFDC18-A103-4E2F-8E13-6EA786DDCA7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Times" panose="02020603050405020304" pitchFamily="18" charset="0"/>
              </a:rPr>
              <a:t>Trade produces an equilibrium relative price of cloth, (</a:t>
            </a:r>
            <a:r>
              <a:rPr lang="en-US" altLang="zh-CN" i="1">
                <a:latin typeface="Times" panose="02020603050405020304" pitchFamily="18" charset="0"/>
              </a:rPr>
              <a:t>P</a:t>
            </a:r>
            <a:r>
              <a:rPr lang="en-US" altLang="zh-CN" i="1" baseline="-25000">
                <a:latin typeface="Times" panose="02020603050405020304" pitchFamily="18" charset="0"/>
              </a:rPr>
              <a:t>C</a:t>
            </a:r>
            <a:r>
              <a:rPr lang="en-US" altLang="zh-CN" i="1">
                <a:latin typeface="Times" panose="02020603050405020304" pitchFamily="18" charset="0"/>
              </a:rPr>
              <a:t>/P</a:t>
            </a:r>
            <a:r>
              <a:rPr lang="en-US" altLang="zh-CN" i="1" baseline="-25000">
                <a:latin typeface="Times" panose="02020603050405020304" pitchFamily="18" charset="0"/>
              </a:rPr>
              <a:t>F</a:t>
            </a:r>
            <a:r>
              <a:rPr lang="en-US" altLang="zh-CN">
                <a:latin typeface="Times" panose="02020603050405020304" pitchFamily="18" charset="0"/>
              </a:rPr>
              <a:t>)</a:t>
            </a:r>
            <a:r>
              <a:rPr lang="en-US" altLang="zh-CN" i="1" baseline="-25000">
                <a:latin typeface="Times" panose="02020603050405020304" pitchFamily="18" charset="0"/>
              </a:rPr>
              <a:t>1</a:t>
            </a:r>
            <a:r>
              <a:rPr lang="en-US" altLang="zh-CN">
                <a:latin typeface="Times" panose="02020603050405020304" pitchFamily="18" charset="0"/>
              </a:rPr>
              <a:t>, where the relative quantity demanded of cloth equals the relative quantity supplied of cloth. At this relative price, there is no tendency for the relative quantity demanded of cloth nor the relative quantity supplied of cloth to change.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F31A8D80-9D65-4C36-84E0-18BA36033CD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800">
                <a:solidFill>
                  <a:schemeClr val="tx1"/>
                </a:solidFill>
                <a:latin typeface="Franklin Gothic Book" panose="020B0503020102020204" pitchFamily="34" charset="0"/>
                <a:ea typeface="MS PGothic" panose="020B0600070205080204" pitchFamily="34" charset="-128"/>
              </a:defRPr>
            </a:lvl1pPr>
            <a:lvl2pPr marL="742950" indent="-285750" defTabSz="966788">
              <a:defRPr sz="2800">
                <a:solidFill>
                  <a:schemeClr val="tx1"/>
                </a:solidFill>
                <a:latin typeface="Franklin Gothic Book" panose="020B0503020102020204" pitchFamily="34" charset="0"/>
                <a:ea typeface="MS PGothic" panose="020B0600070205080204" pitchFamily="34" charset="-128"/>
              </a:defRPr>
            </a:lvl2pPr>
            <a:lvl3pPr marL="1143000" indent="-228600" defTabSz="966788">
              <a:defRPr sz="2800">
                <a:solidFill>
                  <a:schemeClr val="tx1"/>
                </a:solidFill>
                <a:latin typeface="Franklin Gothic Book" panose="020B0503020102020204" pitchFamily="34" charset="0"/>
                <a:ea typeface="MS PGothic" panose="020B0600070205080204" pitchFamily="34" charset="-128"/>
              </a:defRPr>
            </a:lvl3pPr>
            <a:lvl4pPr marL="1600200" indent="-228600" defTabSz="966788">
              <a:defRPr sz="2800">
                <a:solidFill>
                  <a:schemeClr val="tx1"/>
                </a:solidFill>
                <a:latin typeface="Franklin Gothic Book" panose="020B0503020102020204" pitchFamily="34" charset="0"/>
                <a:ea typeface="MS PGothic" panose="020B0600070205080204" pitchFamily="34" charset="-128"/>
              </a:defRPr>
            </a:lvl4pPr>
            <a:lvl5pPr marL="2057400" indent="-228600" defTabSz="966788">
              <a:defRPr sz="2800">
                <a:solidFill>
                  <a:schemeClr val="tx1"/>
                </a:solidFill>
                <a:latin typeface="Franklin Gothic Book" panose="020B0503020102020204" pitchFamily="34" charset="0"/>
                <a:ea typeface="MS PGothic" panose="020B0600070205080204" pitchFamily="34" charset="-128"/>
              </a:defRPr>
            </a:lvl5pPr>
            <a:lvl6pPr marL="2514600" indent="-228600" defTabSz="966788" eaLnBrk="0" fontAlgn="base" hangingPunct="0">
              <a:spcBef>
                <a:spcPct val="0"/>
              </a:spcBef>
              <a:spcAft>
                <a:spcPct val="0"/>
              </a:spcAft>
              <a:defRPr sz="2800">
                <a:solidFill>
                  <a:schemeClr val="tx1"/>
                </a:solidFill>
                <a:latin typeface="Franklin Gothic Book" panose="020B0503020102020204" pitchFamily="34" charset="0"/>
                <a:ea typeface="MS PGothic" panose="020B0600070205080204" pitchFamily="34" charset="-128"/>
              </a:defRPr>
            </a:lvl6pPr>
            <a:lvl7pPr marL="2971800" indent="-228600" defTabSz="966788" eaLnBrk="0" fontAlgn="base" hangingPunct="0">
              <a:spcBef>
                <a:spcPct val="0"/>
              </a:spcBef>
              <a:spcAft>
                <a:spcPct val="0"/>
              </a:spcAft>
              <a:defRPr sz="2800">
                <a:solidFill>
                  <a:schemeClr val="tx1"/>
                </a:solidFill>
                <a:latin typeface="Franklin Gothic Book" panose="020B0503020102020204" pitchFamily="34" charset="0"/>
                <a:ea typeface="MS PGothic" panose="020B0600070205080204" pitchFamily="34" charset="-128"/>
              </a:defRPr>
            </a:lvl7pPr>
            <a:lvl8pPr marL="3429000" indent="-228600" defTabSz="966788" eaLnBrk="0" fontAlgn="base" hangingPunct="0">
              <a:spcBef>
                <a:spcPct val="0"/>
              </a:spcBef>
              <a:spcAft>
                <a:spcPct val="0"/>
              </a:spcAft>
              <a:defRPr sz="2800">
                <a:solidFill>
                  <a:schemeClr val="tx1"/>
                </a:solidFill>
                <a:latin typeface="Franklin Gothic Book" panose="020B0503020102020204" pitchFamily="34" charset="0"/>
                <a:ea typeface="MS PGothic" panose="020B0600070205080204" pitchFamily="34" charset="-128"/>
              </a:defRPr>
            </a:lvl8pPr>
            <a:lvl9pPr marL="3886200" indent="-228600" defTabSz="966788" eaLnBrk="0" fontAlgn="base" hangingPunct="0">
              <a:spcBef>
                <a:spcPct val="0"/>
              </a:spcBef>
              <a:spcAft>
                <a:spcPct val="0"/>
              </a:spcAft>
              <a:defRPr sz="2800">
                <a:solidFill>
                  <a:schemeClr val="tx1"/>
                </a:solidFill>
                <a:latin typeface="Franklin Gothic Book" panose="020B0503020102020204" pitchFamily="34" charset="0"/>
                <a:ea typeface="MS PGothic" panose="020B0600070205080204" pitchFamily="34" charset="-128"/>
              </a:defRPr>
            </a:lvl9pPr>
          </a:lstStyle>
          <a:p>
            <a:fld id="{70D0BD6C-B76A-42AE-8871-7EB79EDC0E91}" type="slidenum">
              <a:rPr lang="en-US" altLang="zh-CN" sz="1300" smtClean="0">
                <a:latin typeface="Times" panose="02020603050405020304" pitchFamily="18" charset="0"/>
              </a:rPr>
              <a:pPr/>
              <a:t>20</a:t>
            </a:fld>
            <a:endParaRPr lang="en-US" altLang="zh-CN" sz="1300">
              <a:latin typeface="Times" panose="02020603050405020304" pitchFamily="18" charset="0"/>
            </a:endParaRPr>
          </a:p>
        </p:txBody>
      </p:sp>
      <p:sp>
        <p:nvSpPr>
          <p:cNvPr id="26627" name="Rectangle 2">
            <a:extLst>
              <a:ext uri="{FF2B5EF4-FFF2-40B4-BE49-F238E27FC236}">
                <a16:creationId xmlns:a16="http://schemas.microsoft.com/office/drawing/2014/main" id="{F31AF404-41D3-4D3E-8620-8AACC0B3ECC5}"/>
              </a:ext>
            </a:extLst>
          </p:cNvPr>
          <p:cNvSpPr>
            <a:spLocks noChangeArrowheads="1" noTextEdit="1"/>
          </p:cNvSpPr>
          <p:nvPr>
            <p:ph type="sldImg"/>
          </p:nvPr>
        </p:nvSpPr>
        <p:spPr>
          <a:ln/>
        </p:spPr>
      </p:sp>
      <p:sp>
        <p:nvSpPr>
          <p:cNvPr id="26628" name="Rectangle 3">
            <a:extLst>
              <a:ext uri="{FF2B5EF4-FFF2-40B4-BE49-F238E27FC236}">
                <a16:creationId xmlns:a16="http://schemas.microsoft.com/office/drawing/2014/main" id="{A788F8BD-C3F5-4E02-BA21-82B80517060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Times" panose="02020603050405020304" pitchFamily="18" charset="0"/>
              </a:rPr>
              <a:t>Trade produces an equilibrium relative price of cloth, (</a:t>
            </a:r>
            <a:r>
              <a:rPr lang="en-US" altLang="zh-CN" i="1">
                <a:latin typeface="Times" panose="02020603050405020304" pitchFamily="18" charset="0"/>
              </a:rPr>
              <a:t>P</a:t>
            </a:r>
            <a:r>
              <a:rPr lang="en-US" altLang="zh-CN" i="1" baseline="-25000">
                <a:latin typeface="Times" panose="02020603050405020304" pitchFamily="18" charset="0"/>
              </a:rPr>
              <a:t>C</a:t>
            </a:r>
            <a:r>
              <a:rPr lang="en-US" altLang="zh-CN" i="1">
                <a:latin typeface="Times" panose="02020603050405020304" pitchFamily="18" charset="0"/>
              </a:rPr>
              <a:t>/P</a:t>
            </a:r>
            <a:r>
              <a:rPr lang="en-US" altLang="zh-CN" i="1" baseline="-25000">
                <a:latin typeface="Times" panose="02020603050405020304" pitchFamily="18" charset="0"/>
              </a:rPr>
              <a:t>F</a:t>
            </a:r>
            <a:r>
              <a:rPr lang="en-US" altLang="zh-CN">
                <a:latin typeface="Times" panose="02020603050405020304" pitchFamily="18" charset="0"/>
              </a:rPr>
              <a:t>)</a:t>
            </a:r>
            <a:r>
              <a:rPr lang="en-US" altLang="zh-CN" i="1" baseline="-25000">
                <a:latin typeface="Times" panose="02020603050405020304" pitchFamily="18" charset="0"/>
              </a:rPr>
              <a:t>1</a:t>
            </a:r>
            <a:r>
              <a:rPr lang="en-US" altLang="zh-CN">
                <a:latin typeface="Times" panose="02020603050405020304" pitchFamily="18" charset="0"/>
              </a:rPr>
              <a:t>, where the relative quantity demanded of cloth equals the relative quantity supplied of cloth. At this relative price, there is no tendency for the relative quantity demanded of cloth nor the relative quantity supplied of cloth to change.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27AFFF10-B7F8-488F-9034-D4F752D02AB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800">
                <a:solidFill>
                  <a:schemeClr val="tx1"/>
                </a:solidFill>
                <a:latin typeface="Franklin Gothic Book" panose="020B0503020102020204" pitchFamily="34" charset="0"/>
                <a:ea typeface="MS PGothic" panose="020B0600070205080204" pitchFamily="34" charset="-128"/>
              </a:defRPr>
            </a:lvl1pPr>
            <a:lvl2pPr marL="742950" indent="-285750" defTabSz="966788">
              <a:defRPr sz="2800">
                <a:solidFill>
                  <a:schemeClr val="tx1"/>
                </a:solidFill>
                <a:latin typeface="Franklin Gothic Book" panose="020B0503020102020204" pitchFamily="34" charset="0"/>
                <a:ea typeface="MS PGothic" panose="020B0600070205080204" pitchFamily="34" charset="-128"/>
              </a:defRPr>
            </a:lvl2pPr>
            <a:lvl3pPr marL="1143000" indent="-228600" defTabSz="966788">
              <a:defRPr sz="2800">
                <a:solidFill>
                  <a:schemeClr val="tx1"/>
                </a:solidFill>
                <a:latin typeface="Franklin Gothic Book" panose="020B0503020102020204" pitchFamily="34" charset="0"/>
                <a:ea typeface="MS PGothic" panose="020B0600070205080204" pitchFamily="34" charset="-128"/>
              </a:defRPr>
            </a:lvl3pPr>
            <a:lvl4pPr marL="1600200" indent="-228600" defTabSz="966788">
              <a:defRPr sz="2800">
                <a:solidFill>
                  <a:schemeClr val="tx1"/>
                </a:solidFill>
                <a:latin typeface="Franklin Gothic Book" panose="020B0503020102020204" pitchFamily="34" charset="0"/>
                <a:ea typeface="MS PGothic" panose="020B0600070205080204" pitchFamily="34" charset="-128"/>
              </a:defRPr>
            </a:lvl4pPr>
            <a:lvl5pPr marL="2057400" indent="-228600" defTabSz="966788">
              <a:defRPr sz="2800">
                <a:solidFill>
                  <a:schemeClr val="tx1"/>
                </a:solidFill>
                <a:latin typeface="Franklin Gothic Book" panose="020B0503020102020204" pitchFamily="34" charset="0"/>
                <a:ea typeface="MS PGothic" panose="020B0600070205080204" pitchFamily="34" charset="-128"/>
              </a:defRPr>
            </a:lvl5pPr>
            <a:lvl6pPr marL="2514600" indent="-228600" defTabSz="966788" eaLnBrk="0" fontAlgn="base" hangingPunct="0">
              <a:spcBef>
                <a:spcPct val="0"/>
              </a:spcBef>
              <a:spcAft>
                <a:spcPct val="0"/>
              </a:spcAft>
              <a:defRPr sz="2800">
                <a:solidFill>
                  <a:schemeClr val="tx1"/>
                </a:solidFill>
                <a:latin typeface="Franklin Gothic Book" panose="020B0503020102020204" pitchFamily="34" charset="0"/>
                <a:ea typeface="MS PGothic" panose="020B0600070205080204" pitchFamily="34" charset="-128"/>
              </a:defRPr>
            </a:lvl6pPr>
            <a:lvl7pPr marL="2971800" indent="-228600" defTabSz="966788" eaLnBrk="0" fontAlgn="base" hangingPunct="0">
              <a:spcBef>
                <a:spcPct val="0"/>
              </a:spcBef>
              <a:spcAft>
                <a:spcPct val="0"/>
              </a:spcAft>
              <a:defRPr sz="2800">
                <a:solidFill>
                  <a:schemeClr val="tx1"/>
                </a:solidFill>
                <a:latin typeface="Franklin Gothic Book" panose="020B0503020102020204" pitchFamily="34" charset="0"/>
                <a:ea typeface="MS PGothic" panose="020B0600070205080204" pitchFamily="34" charset="-128"/>
              </a:defRPr>
            </a:lvl7pPr>
            <a:lvl8pPr marL="3429000" indent="-228600" defTabSz="966788" eaLnBrk="0" fontAlgn="base" hangingPunct="0">
              <a:spcBef>
                <a:spcPct val="0"/>
              </a:spcBef>
              <a:spcAft>
                <a:spcPct val="0"/>
              </a:spcAft>
              <a:defRPr sz="2800">
                <a:solidFill>
                  <a:schemeClr val="tx1"/>
                </a:solidFill>
                <a:latin typeface="Franklin Gothic Book" panose="020B0503020102020204" pitchFamily="34" charset="0"/>
                <a:ea typeface="MS PGothic" panose="020B0600070205080204" pitchFamily="34" charset="-128"/>
              </a:defRPr>
            </a:lvl8pPr>
            <a:lvl9pPr marL="3886200" indent="-228600" defTabSz="966788" eaLnBrk="0" fontAlgn="base" hangingPunct="0">
              <a:spcBef>
                <a:spcPct val="0"/>
              </a:spcBef>
              <a:spcAft>
                <a:spcPct val="0"/>
              </a:spcAft>
              <a:defRPr sz="2800">
                <a:solidFill>
                  <a:schemeClr val="tx1"/>
                </a:solidFill>
                <a:latin typeface="Franklin Gothic Book" panose="020B0503020102020204" pitchFamily="34" charset="0"/>
                <a:ea typeface="MS PGothic" panose="020B0600070205080204" pitchFamily="34" charset="-128"/>
              </a:defRPr>
            </a:lvl9pPr>
          </a:lstStyle>
          <a:p>
            <a:fld id="{E3F90E63-3FCB-4DE9-B926-F9CB131DA06A}" type="slidenum">
              <a:rPr lang="en-US" altLang="zh-CN" sz="1300" smtClean="0">
                <a:latin typeface="Times" panose="02020603050405020304" pitchFamily="18" charset="0"/>
              </a:rPr>
              <a:pPr/>
              <a:t>26</a:t>
            </a:fld>
            <a:endParaRPr lang="en-US" altLang="zh-CN" sz="1300">
              <a:latin typeface="Times" panose="02020603050405020304" pitchFamily="18" charset="0"/>
            </a:endParaRPr>
          </a:p>
        </p:txBody>
      </p:sp>
      <p:sp>
        <p:nvSpPr>
          <p:cNvPr id="33795" name="Rectangle 2">
            <a:extLst>
              <a:ext uri="{FF2B5EF4-FFF2-40B4-BE49-F238E27FC236}">
                <a16:creationId xmlns:a16="http://schemas.microsoft.com/office/drawing/2014/main" id="{5A3C840B-9750-4937-87D3-652EF98E9861}"/>
              </a:ext>
            </a:extLst>
          </p:cNvPr>
          <p:cNvSpPr>
            <a:spLocks noChangeArrowheads="1" noTextEdit="1"/>
          </p:cNvSpPr>
          <p:nvPr>
            <p:ph type="sldImg"/>
          </p:nvPr>
        </p:nvSpPr>
        <p:spPr>
          <a:ln/>
        </p:spPr>
      </p:sp>
      <p:sp>
        <p:nvSpPr>
          <p:cNvPr id="33796" name="Rectangle 3">
            <a:extLst>
              <a:ext uri="{FF2B5EF4-FFF2-40B4-BE49-F238E27FC236}">
                <a16:creationId xmlns:a16="http://schemas.microsoft.com/office/drawing/2014/main" id="{5C250AA1-509D-4C91-901C-6392180CF62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Times" panose="02020603050405020304" pitchFamily="18" charset="0"/>
              </a:rPr>
              <a:t>If biased growth occurs in the cloth industry, suppliers are more able and willing to sell cloth relative to food, so that the relative supply curve shifts right to represent an increase in the supply of cloth relative to the supply of food. In the new trade equilibrium, the relative quantity of cloth bought and sold increases and the price of cloth relative to the price of food decreases from </a:t>
            </a:r>
            <a:r>
              <a:rPr lang="en-US" altLang="zh-CN" sz="1800">
                <a:latin typeface="Times" panose="02020603050405020304" pitchFamily="18" charset="0"/>
              </a:rPr>
              <a:t>(</a:t>
            </a:r>
            <a:r>
              <a:rPr lang="en-US" altLang="zh-CN" sz="1800" i="1">
                <a:latin typeface="Times" panose="02020603050405020304" pitchFamily="18" charset="0"/>
              </a:rPr>
              <a:t>P</a:t>
            </a:r>
            <a:r>
              <a:rPr lang="en-US" altLang="zh-CN" sz="1800" i="1" baseline="-25000">
                <a:latin typeface="Times" panose="02020603050405020304" pitchFamily="18" charset="0"/>
              </a:rPr>
              <a:t>C</a:t>
            </a:r>
            <a:r>
              <a:rPr lang="en-US" altLang="zh-CN" sz="1800" i="1">
                <a:latin typeface="Times" panose="02020603050405020304" pitchFamily="18" charset="0"/>
              </a:rPr>
              <a:t>/P</a:t>
            </a:r>
            <a:r>
              <a:rPr lang="en-US" altLang="zh-CN" sz="1800" i="1" baseline="-25000">
                <a:latin typeface="Times" panose="02020603050405020304" pitchFamily="18" charset="0"/>
              </a:rPr>
              <a:t>F</a:t>
            </a:r>
            <a:r>
              <a:rPr lang="en-US" altLang="zh-CN" sz="1800">
                <a:latin typeface="Times" panose="02020603050405020304" pitchFamily="18" charset="0"/>
              </a:rPr>
              <a:t>)</a:t>
            </a:r>
            <a:r>
              <a:rPr lang="en-US" altLang="zh-CN" sz="1800" baseline="-25000">
                <a:latin typeface="Times" panose="02020603050405020304" pitchFamily="18" charset="0"/>
              </a:rPr>
              <a:t>1 </a:t>
            </a:r>
            <a:r>
              <a:rPr lang="en-US" altLang="zh-CN" sz="1800">
                <a:latin typeface="Times" panose="02020603050405020304" pitchFamily="18" charset="0"/>
              </a:rPr>
              <a:t>to (</a:t>
            </a:r>
            <a:r>
              <a:rPr lang="en-US" altLang="zh-CN" sz="1800" i="1">
                <a:latin typeface="Times" panose="02020603050405020304" pitchFamily="18" charset="0"/>
              </a:rPr>
              <a:t>P</a:t>
            </a:r>
            <a:r>
              <a:rPr lang="en-US" altLang="zh-CN" sz="1800" i="1" baseline="-25000">
                <a:latin typeface="Times" panose="02020603050405020304" pitchFamily="18" charset="0"/>
              </a:rPr>
              <a:t>C</a:t>
            </a:r>
            <a:r>
              <a:rPr lang="en-US" altLang="zh-CN" sz="1800" i="1">
                <a:latin typeface="Times" panose="02020603050405020304" pitchFamily="18" charset="0"/>
              </a:rPr>
              <a:t>/P</a:t>
            </a:r>
            <a:r>
              <a:rPr lang="en-US" altLang="zh-CN" sz="1800" i="1" baseline="-25000">
                <a:latin typeface="Times" panose="02020603050405020304" pitchFamily="18" charset="0"/>
              </a:rPr>
              <a:t>F</a:t>
            </a:r>
            <a:r>
              <a:rPr lang="en-US" altLang="zh-CN" sz="1800">
                <a:latin typeface="Times" panose="02020603050405020304" pitchFamily="18" charset="0"/>
              </a:rPr>
              <a:t>)</a:t>
            </a:r>
            <a:r>
              <a:rPr lang="en-US" altLang="zh-CN" sz="1800" baseline="-25000">
                <a:latin typeface="Times" panose="02020603050405020304" pitchFamily="18" charset="0"/>
              </a:rPr>
              <a:t>2</a:t>
            </a:r>
            <a:r>
              <a:rPr lang="en-US" altLang="zh-CN" sz="1800">
                <a:latin typeface="Times" panose="02020603050405020304" pitchFamily="18" charset="0"/>
              </a:rPr>
              <a:t>. If the home country exports cloth and imports food, the price of exports relative to the price of imports for the domestic country decreases.</a:t>
            </a:r>
            <a:r>
              <a:rPr lang="en-US" altLang="zh-CN" sz="1800" i="1" baseline="-25000">
                <a:latin typeface="Times" panose="02020603050405020304" pitchFamily="18" charset="0"/>
              </a:rPr>
              <a:t> </a:t>
            </a:r>
            <a:r>
              <a:rPr lang="en-US" altLang="zh-CN" sz="1800">
                <a:latin typeface="Times" panose="02020603050405020304" pitchFamily="18" charset="0"/>
              </a:rPr>
              <a:t>In other words, the terms of trade for the domestic country decreases.</a:t>
            </a:r>
            <a:endParaRPr lang="en-US" altLang="zh-CN">
              <a:latin typeface="Times" panose="02020603050405020304" pitchFamily="18" charset="0"/>
            </a:endParaRPr>
          </a:p>
          <a:p>
            <a:pPr eaLnBrk="1" hangingPunct="1"/>
            <a:endParaRPr lang="en-US" altLang="zh-CN">
              <a:latin typeface="Times"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3CA3B0C1-92B6-4808-B35D-900290DA400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800">
                <a:solidFill>
                  <a:schemeClr val="tx1"/>
                </a:solidFill>
                <a:latin typeface="Franklin Gothic Book" panose="020B0503020102020204" pitchFamily="34" charset="0"/>
                <a:ea typeface="MS PGothic" panose="020B0600070205080204" pitchFamily="34" charset="-128"/>
              </a:defRPr>
            </a:lvl1pPr>
            <a:lvl2pPr marL="742950" indent="-285750" defTabSz="966788">
              <a:defRPr sz="2800">
                <a:solidFill>
                  <a:schemeClr val="tx1"/>
                </a:solidFill>
                <a:latin typeface="Franklin Gothic Book" panose="020B0503020102020204" pitchFamily="34" charset="0"/>
                <a:ea typeface="MS PGothic" panose="020B0600070205080204" pitchFamily="34" charset="-128"/>
              </a:defRPr>
            </a:lvl2pPr>
            <a:lvl3pPr marL="1143000" indent="-228600" defTabSz="966788">
              <a:defRPr sz="2800">
                <a:solidFill>
                  <a:schemeClr val="tx1"/>
                </a:solidFill>
                <a:latin typeface="Franklin Gothic Book" panose="020B0503020102020204" pitchFamily="34" charset="0"/>
                <a:ea typeface="MS PGothic" panose="020B0600070205080204" pitchFamily="34" charset="-128"/>
              </a:defRPr>
            </a:lvl3pPr>
            <a:lvl4pPr marL="1600200" indent="-228600" defTabSz="966788">
              <a:defRPr sz="2800">
                <a:solidFill>
                  <a:schemeClr val="tx1"/>
                </a:solidFill>
                <a:latin typeface="Franklin Gothic Book" panose="020B0503020102020204" pitchFamily="34" charset="0"/>
                <a:ea typeface="MS PGothic" panose="020B0600070205080204" pitchFamily="34" charset="-128"/>
              </a:defRPr>
            </a:lvl4pPr>
            <a:lvl5pPr marL="2057400" indent="-228600" defTabSz="966788">
              <a:defRPr sz="2800">
                <a:solidFill>
                  <a:schemeClr val="tx1"/>
                </a:solidFill>
                <a:latin typeface="Franklin Gothic Book" panose="020B0503020102020204" pitchFamily="34" charset="0"/>
                <a:ea typeface="MS PGothic" panose="020B0600070205080204" pitchFamily="34" charset="-128"/>
              </a:defRPr>
            </a:lvl5pPr>
            <a:lvl6pPr marL="2514600" indent="-228600" defTabSz="966788" eaLnBrk="0" fontAlgn="base" hangingPunct="0">
              <a:spcBef>
                <a:spcPct val="0"/>
              </a:spcBef>
              <a:spcAft>
                <a:spcPct val="0"/>
              </a:spcAft>
              <a:defRPr sz="2800">
                <a:solidFill>
                  <a:schemeClr val="tx1"/>
                </a:solidFill>
                <a:latin typeface="Franklin Gothic Book" panose="020B0503020102020204" pitchFamily="34" charset="0"/>
                <a:ea typeface="MS PGothic" panose="020B0600070205080204" pitchFamily="34" charset="-128"/>
              </a:defRPr>
            </a:lvl6pPr>
            <a:lvl7pPr marL="2971800" indent="-228600" defTabSz="966788" eaLnBrk="0" fontAlgn="base" hangingPunct="0">
              <a:spcBef>
                <a:spcPct val="0"/>
              </a:spcBef>
              <a:spcAft>
                <a:spcPct val="0"/>
              </a:spcAft>
              <a:defRPr sz="2800">
                <a:solidFill>
                  <a:schemeClr val="tx1"/>
                </a:solidFill>
                <a:latin typeface="Franklin Gothic Book" panose="020B0503020102020204" pitchFamily="34" charset="0"/>
                <a:ea typeface="MS PGothic" panose="020B0600070205080204" pitchFamily="34" charset="-128"/>
              </a:defRPr>
            </a:lvl7pPr>
            <a:lvl8pPr marL="3429000" indent="-228600" defTabSz="966788" eaLnBrk="0" fontAlgn="base" hangingPunct="0">
              <a:spcBef>
                <a:spcPct val="0"/>
              </a:spcBef>
              <a:spcAft>
                <a:spcPct val="0"/>
              </a:spcAft>
              <a:defRPr sz="2800">
                <a:solidFill>
                  <a:schemeClr val="tx1"/>
                </a:solidFill>
                <a:latin typeface="Franklin Gothic Book" panose="020B0503020102020204" pitchFamily="34" charset="0"/>
                <a:ea typeface="MS PGothic" panose="020B0600070205080204" pitchFamily="34" charset="-128"/>
              </a:defRPr>
            </a:lvl8pPr>
            <a:lvl9pPr marL="3886200" indent="-228600" defTabSz="966788" eaLnBrk="0" fontAlgn="base" hangingPunct="0">
              <a:spcBef>
                <a:spcPct val="0"/>
              </a:spcBef>
              <a:spcAft>
                <a:spcPct val="0"/>
              </a:spcAft>
              <a:defRPr sz="2800">
                <a:solidFill>
                  <a:schemeClr val="tx1"/>
                </a:solidFill>
                <a:latin typeface="Franklin Gothic Book" panose="020B0503020102020204" pitchFamily="34" charset="0"/>
                <a:ea typeface="MS PGothic" panose="020B0600070205080204" pitchFamily="34" charset="-128"/>
              </a:defRPr>
            </a:lvl9pPr>
          </a:lstStyle>
          <a:p>
            <a:fld id="{CEF37060-BEAC-422D-AD31-58A6E31D335C}" type="slidenum">
              <a:rPr lang="en-US" altLang="zh-CN" sz="1300" smtClean="0">
                <a:latin typeface="Times" panose="02020603050405020304" pitchFamily="18" charset="0"/>
              </a:rPr>
              <a:pPr/>
              <a:t>27</a:t>
            </a:fld>
            <a:endParaRPr lang="en-US" altLang="zh-CN" sz="1300">
              <a:latin typeface="Times" panose="02020603050405020304" pitchFamily="18" charset="0"/>
            </a:endParaRPr>
          </a:p>
        </p:txBody>
      </p:sp>
      <p:sp>
        <p:nvSpPr>
          <p:cNvPr id="35843" name="Rectangle 2">
            <a:extLst>
              <a:ext uri="{FF2B5EF4-FFF2-40B4-BE49-F238E27FC236}">
                <a16:creationId xmlns:a16="http://schemas.microsoft.com/office/drawing/2014/main" id="{D91CD0EC-1ED9-493D-8B9C-FA351B444269}"/>
              </a:ext>
            </a:extLst>
          </p:cNvPr>
          <p:cNvSpPr>
            <a:spLocks noChangeArrowheads="1" noTextEdit="1"/>
          </p:cNvSpPr>
          <p:nvPr>
            <p:ph type="sldImg"/>
          </p:nvPr>
        </p:nvSpPr>
        <p:spPr>
          <a:ln/>
        </p:spPr>
      </p:sp>
      <p:sp>
        <p:nvSpPr>
          <p:cNvPr id="35844" name="Rectangle 3">
            <a:extLst>
              <a:ext uri="{FF2B5EF4-FFF2-40B4-BE49-F238E27FC236}">
                <a16:creationId xmlns:a16="http://schemas.microsoft.com/office/drawing/2014/main" id="{B304B075-8F76-43F6-8CC2-9A978C64ADE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Times" panose="02020603050405020304" pitchFamily="18" charset="0"/>
              </a:rPr>
              <a:t>If biased growth occurs in the food industry, suppliers are more able and willing to sell food relative to cloth, so that the relative supply curve shifts left to represent a decrease in the supply of cloth relative to the supply of food. In the new trade equilibrium, the relative quantity of food bought and sold increases (and the relative quantity of cloth bought and sold decreases) and the price of cloth relative to the price of food increases from </a:t>
            </a:r>
            <a:r>
              <a:rPr lang="en-US" altLang="zh-CN" sz="1800">
                <a:latin typeface="Times" panose="02020603050405020304" pitchFamily="18" charset="0"/>
              </a:rPr>
              <a:t>(</a:t>
            </a:r>
            <a:r>
              <a:rPr lang="en-US" altLang="zh-CN" sz="1800" i="1">
                <a:latin typeface="Times" panose="02020603050405020304" pitchFamily="18" charset="0"/>
              </a:rPr>
              <a:t>P</a:t>
            </a:r>
            <a:r>
              <a:rPr lang="en-US" altLang="zh-CN" sz="1800" i="1" baseline="-25000">
                <a:latin typeface="Times" panose="02020603050405020304" pitchFamily="18" charset="0"/>
              </a:rPr>
              <a:t>C</a:t>
            </a:r>
            <a:r>
              <a:rPr lang="en-US" altLang="zh-CN" sz="1800" i="1">
                <a:latin typeface="Times" panose="02020603050405020304" pitchFamily="18" charset="0"/>
              </a:rPr>
              <a:t>/P</a:t>
            </a:r>
            <a:r>
              <a:rPr lang="en-US" altLang="zh-CN" sz="1800" i="1" baseline="-25000">
                <a:latin typeface="Times" panose="02020603050405020304" pitchFamily="18" charset="0"/>
              </a:rPr>
              <a:t>F</a:t>
            </a:r>
            <a:r>
              <a:rPr lang="en-US" altLang="zh-CN" sz="1800">
                <a:latin typeface="Times" panose="02020603050405020304" pitchFamily="18" charset="0"/>
              </a:rPr>
              <a:t>)</a:t>
            </a:r>
            <a:r>
              <a:rPr lang="en-US" altLang="zh-CN" sz="1800" baseline="-25000">
                <a:latin typeface="Times" panose="02020603050405020304" pitchFamily="18" charset="0"/>
              </a:rPr>
              <a:t>1 </a:t>
            </a:r>
            <a:r>
              <a:rPr lang="en-US" altLang="zh-CN" sz="1800">
                <a:latin typeface="Times" panose="02020603050405020304" pitchFamily="18" charset="0"/>
              </a:rPr>
              <a:t>to (</a:t>
            </a:r>
            <a:r>
              <a:rPr lang="en-US" altLang="zh-CN" sz="1800" i="1">
                <a:latin typeface="Times" panose="02020603050405020304" pitchFamily="18" charset="0"/>
              </a:rPr>
              <a:t>P</a:t>
            </a:r>
            <a:r>
              <a:rPr lang="en-US" altLang="zh-CN" sz="1800" i="1" baseline="-25000">
                <a:latin typeface="Times" panose="02020603050405020304" pitchFamily="18" charset="0"/>
              </a:rPr>
              <a:t>C</a:t>
            </a:r>
            <a:r>
              <a:rPr lang="en-US" altLang="zh-CN" sz="1800" i="1">
                <a:latin typeface="Times" panose="02020603050405020304" pitchFamily="18" charset="0"/>
              </a:rPr>
              <a:t>/P</a:t>
            </a:r>
            <a:r>
              <a:rPr lang="en-US" altLang="zh-CN" sz="1800" i="1" baseline="-25000">
                <a:latin typeface="Times" panose="02020603050405020304" pitchFamily="18" charset="0"/>
              </a:rPr>
              <a:t>F</a:t>
            </a:r>
            <a:r>
              <a:rPr lang="en-US" altLang="zh-CN" sz="1800">
                <a:latin typeface="Times" panose="02020603050405020304" pitchFamily="18" charset="0"/>
              </a:rPr>
              <a:t>)</a:t>
            </a:r>
            <a:r>
              <a:rPr lang="en-US" altLang="zh-CN" sz="1800" baseline="-25000">
                <a:latin typeface="Times" panose="02020603050405020304" pitchFamily="18" charset="0"/>
              </a:rPr>
              <a:t>2</a:t>
            </a:r>
            <a:r>
              <a:rPr lang="en-US" altLang="zh-CN" sz="1800">
                <a:latin typeface="Times" panose="02020603050405020304" pitchFamily="18" charset="0"/>
              </a:rPr>
              <a:t>. If the domestic country exports cloth and imports food, the price of exports relative to the price of imports for the domestic country increases.</a:t>
            </a:r>
            <a:r>
              <a:rPr lang="en-US" altLang="zh-CN" sz="1800" i="1" baseline="-25000">
                <a:latin typeface="Times" panose="02020603050405020304" pitchFamily="18" charset="0"/>
              </a:rPr>
              <a:t> </a:t>
            </a:r>
            <a:r>
              <a:rPr lang="en-US" altLang="zh-CN" sz="1800">
                <a:latin typeface="Times" panose="02020603050405020304" pitchFamily="18" charset="0"/>
              </a:rPr>
              <a:t>In other words, the terms of trade for the domestic country increases.</a:t>
            </a:r>
            <a:endParaRPr lang="en-US" altLang="zh-CN">
              <a:latin typeface="Times"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A1DBF3"/>
        </a:solid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C07AD40-CACC-4237-960D-1F5A884211C2}"/>
              </a:ext>
            </a:extLst>
          </p:cNvPr>
          <p:cNvSpPr>
            <a:spLocks noChangeArrowheads="1"/>
          </p:cNvSpPr>
          <p:nvPr/>
        </p:nvSpPr>
        <p:spPr bwMode="gray">
          <a:xfrm>
            <a:off x="0" y="6400800"/>
            <a:ext cx="9144000" cy="457200"/>
          </a:xfrm>
          <a:prstGeom prst="rect">
            <a:avLst/>
          </a:prstGeom>
          <a:solidFill>
            <a:srgbClr val="1A86C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sz="2800">
                <a:solidFill>
                  <a:schemeClr val="tx1"/>
                </a:solidFill>
                <a:latin typeface="Franklin Gothic Book" panose="020B0503020102020204" pitchFamily="34" charset="0"/>
                <a:ea typeface="MS PGothic" panose="020B0600070205080204" pitchFamily="34" charset="-128"/>
              </a:defRPr>
            </a:lvl1pPr>
            <a:lvl2pPr marL="742950" indent="-285750">
              <a:defRPr sz="2800">
                <a:solidFill>
                  <a:schemeClr val="tx1"/>
                </a:solidFill>
                <a:latin typeface="Franklin Gothic Book" panose="020B0503020102020204" pitchFamily="34" charset="0"/>
                <a:ea typeface="MS PGothic" panose="020B0600070205080204" pitchFamily="34" charset="-128"/>
              </a:defRPr>
            </a:lvl2pPr>
            <a:lvl3pPr marL="1143000" indent="-228600">
              <a:defRPr sz="2800">
                <a:solidFill>
                  <a:schemeClr val="tx1"/>
                </a:solidFill>
                <a:latin typeface="Franklin Gothic Book" panose="020B0503020102020204" pitchFamily="34" charset="0"/>
                <a:ea typeface="MS PGothic" panose="020B0600070205080204" pitchFamily="34" charset="-128"/>
              </a:defRPr>
            </a:lvl3pPr>
            <a:lvl4pPr marL="1600200" indent="-228600">
              <a:defRPr sz="2800">
                <a:solidFill>
                  <a:schemeClr val="tx1"/>
                </a:solidFill>
                <a:latin typeface="Franklin Gothic Book" panose="020B0503020102020204" pitchFamily="34" charset="0"/>
                <a:ea typeface="MS PGothic" panose="020B0600070205080204" pitchFamily="34" charset="-128"/>
              </a:defRPr>
            </a:lvl4pPr>
            <a:lvl5pPr marL="2057400" indent="-228600">
              <a:defRPr sz="2800">
                <a:solidFill>
                  <a:schemeClr val="tx1"/>
                </a:solidFill>
                <a:latin typeface="Franklin Gothic Book" panose="020B0503020102020204" pitchFamily="34" charset="0"/>
                <a:ea typeface="MS PGothic" panose="020B0600070205080204" pitchFamily="34" charset="-128"/>
              </a:defRPr>
            </a:lvl5pPr>
            <a:lvl6pPr marL="2514600" indent="-228600" algn="r" eaLnBrk="0" fontAlgn="base" hangingPunct="0">
              <a:spcBef>
                <a:spcPct val="0"/>
              </a:spcBef>
              <a:spcAft>
                <a:spcPct val="0"/>
              </a:spcAft>
              <a:defRPr sz="2800">
                <a:solidFill>
                  <a:schemeClr val="tx1"/>
                </a:solidFill>
                <a:latin typeface="Franklin Gothic Book" panose="020B0503020102020204" pitchFamily="34" charset="0"/>
                <a:ea typeface="MS PGothic" panose="020B0600070205080204" pitchFamily="34" charset="-128"/>
              </a:defRPr>
            </a:lvl6pPr>
            <a:lvl7pPr marL="2971800" indent="-228600" algn="r" eaLnBrk="0" fontAlgn="base" hangingPunct="0">
              <a:spcBef>
                <a:spcPct val="0"/>
              </a:spcBef>
              <a:spcAft>
                <a:spcPct val="0"/>
              </a:spcAft>
              <a:defRPr sz="2800">
                <a:solidFill>
                  <a:schemeClr val="tx1"/>
                </a:solidFill>
                <a:latin typeface="Franklin Gothic Book" panose="020B0503020102020204" pitchFamily="34" charset="0"/>
                <a:ea typeface="MS PGothic" panose="020B0600070205080204" pitchFamily="34" charset="-128"/>
              </a:defRPr>
            </a:lvl7pPr>
            <a:lvl8pPr marL="3429000" indent="-228600" algn="r" eaLnBrk="0" fontAlgn="base" hangingPunct="0">
              <a:spcBef>
                <a:spcPct val="0"/>
              </a:spcBef>
              <a:spcAft>
                <a:spcPct val="0"/>
              </a:spcAft>
              <a:defRPr sz="2800">
                <a:solidFill>
                  <a:schemeClr val="tx1"/>
                </a:solidFill>
                <a:latin typeface="Franklin Gothic Book" panose="020B0503020102020204" pitchFamily="34" charset="0"/>
                <a:ea typeface="MS PGothic" panose="020B0600070205080204" pitchFamily="34" charset="-128"/>
              </a:defRPr>
            </a:lvl8pPr>
            <a:lvl9pPr marL="3886200" indent="-228600" algn="r" eaLnBrk="0" fontAlgn="base" hangingPunct="0">
              <a:spcBef>
                <a:spcPct val="0"/>
              </a:spcBef>
              <a:spcAft>
                <a:spcPct val="0"/>
              </a:spcAft>
              <a:defRPr sz="2800">
                <a:solidFill>
                  <a:schemeClr val="tx1"/>
                </a:solidFill>
                <a:latin typeface="Franklin Gothic Book" panose="020B0503020102020204" pitchFamily="34" charset="0"/>
                <a:ea typeface="MS PGothic" panose="020B0600070205080204" pitchFamily="34" charset="-128"/>
              </a:defRPr>
            </a:lvl9pPr>
          </a:lstStyle>
          <a:p>
            <a:pPr algn="r">
              <a:defRPr/>
            </a:pPr>
            <a:r>
              <a:rPr lang="en-US" altLang="zh-CN">
                <a:latin typeface="Adobe Jenson Italic" charset="0"/>
                <a:cs typeface="Arial" panose="020B0604020202020204" pitchFamily="34" charset="0"/>
              </a:rPr>
              <a:t> </a:t>
            </a:r>
          </a:p>
        </p:txBody>
      </p:sp>
      <p:pic>
        <p:nvPicPr>
          <p:cNvPr id="3" name="Picture 3" descr="Pearson_Bound_White">
            <a:extLst>
              <a:ext uri="{FF2B5EF4-FFF2-40B4-BE49-F238E27FC236}">
                <a16:creationId xmlns:a16="http://schemas.microsoft.com/office/drawing/2014/main" id="{3370AB04-ABB9-4D67-B4BB-2AD46E4FFA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8238" y="6356350"/>
            <a:ext cx="1655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Pearson_Strap_Bound_White">
            <a:extLst>
              <a:ext uri="{FF2B5EF4-FFF2-40B4-BE49-F238E27FC236}">
                <a16:creationId xmlns:a16="http://schemas.microsoft.com/office/drawing/2014/main" id="{252C42B8-EBE4-4DDE-BA42-9CF23D4827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56350"/>
            <a:ext cx="19081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4" descr="krugman_10e_cover.jpg">
            <a:extLst>
              <a:ext uri="{FF2B5EF4-FFF2-40B4-BE49-F238E27FC236}">
                <a16:creationId xmlns:a16="http://schemas.microsoft.com/office/drawing/2014/main" id="{CFFFC9D2-00AE-4120-8484-B81D9438725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75" y="0"/>
            <a:ext cx="4838700"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2246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2332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0"/>
            <a:ext cx="21145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0"/>
            <a:ext cx="61912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8347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9778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344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47800"/>
            <a:ext cx="41148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47800"/>
            <a:ext cx="41148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8692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5257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53152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8724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19259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98971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4">
            <a:extLst>
              <a:ext uri="{FF2B5EF4-FFF2-40B4-BE49-F238E27FC236}">
                <a16:creationId xmlns:a16="http://schemas.microsoft.com/office/drawing/2014/main" id="{BEEDE9D2-3A83-4EC4-B0BB-FF8F2BF40337}"/>
              </a:ext>
            </a:extLst>
          </p:cNvPr>
          <p:cNvSpPr>
            <a:spLocks noGrp="1" noChangeArrowheads="1"/>
          </p:cNvSpPr>
          <p:nvPr>
            <p:ph type="body" idx="1"/>
          </p:nvPr>
        </p:nvSpPr>
        <p:spPr bwMode="auto">
          <a:xfrm>
            <a:off x="381000" y="1447800"/>
            <a:ext cx="83820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7" name="Rectangle 5">
            <a:extLst>
              <a:ext uri="{FF2B5EF4-FFF2-40B4-BE49-F238E27FC236}">
                <a16:creationId xmlns:a16="http://schemas.microsoft.com/office/drawing/2014/main" id="{D384DA25-9B65-48FC-ACB2-933CBA43C8CE}"/>
              </a:ext>
            </a:extLst>
          </p:cNvPr>
          <p:cNvSpPr>
            <a:spLocks noGrp="1" noChangeArrowheads="1"/>
          </p:cNvSpPr>
          <p:nvPr>
            <p:ph type="title"/>
          </p:nvPr>
        </p:nvSpPr>
        <p:spPr bwMode="auto">
          <a:xfrm>
            <a:off x="1143000" y="0"/>
            <a:ext cx="7696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zh-CN"/>
              <a:t>Click to edit Master title style</a:t>
            </a:r>
          </a:p>
        </p:txBody>
      </p:sp>
      <p:sp>
        <p:nvSpPr>
          <p:cNvPr id="1028" name="Rectangle 2">
            <a:extLst>
              <a:ext uri="{FF2B5EF4-FFF2-40B4-BE49-F238E27FC236}">
                <a16:creationId xmlns:a16="http://schemas.microsoft.com/office/drawing/2014/main" id="{E77B25DB-0056-4EF7-983E-88E004C1CE8A}"/>
              </a:ext>
            </a:extLst>
          </p:cNvPr>
          <p:cNvSpPr>
            <a:spLocks noChangeArrowheads="1"/>
          </p:cNvSpPr>
          <p:nvPr/>
        </p:nvSpPr>
        <p:spPr bwMode="gray">
          <a:xfrm>
            <a:off x="0" y="6400800"/>
            <a:ext cx="9144000" cy="457200"/>
          </a:xfrm>
          <a:prstGeom prst="rect">
            <a:avLst/>
          </a:prstGeom>
          <a:solidFill>
            <a:srgbClr val="1A86C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sz="2800">
                <a:solidFill>
                  <a:schemeClr val="tx1"/>
                </a:solidFill>
                <a:latin typeface="Franklin Gothic Book" panose="020B0503020102020204" pitchFamily="34" charset="0"/>
                <a:ea typeface="MS PGothic" panose="020B0600070205080204" pitchFamily="34" charset="-128"/>
              </a:defRPr>
            </a:lvl1pPr>
            <a:lvl2pPr marL="742950" indent="-285750">
              <a:defRPr sz="2800">
                <a:solidFill>
                  <a:schemeClr val="tx1"/>
                </a:solidFill>
                <a:latin typeface="Franklin Gothic Book" panose="020B0503020102020204" pitchFamily="34" charset="0"/>
                <a:ea typeface="MS PGothic" panose="020B0600070205080204" pitchFamily="34" charset="-128"/>
              </a:defRPr>
            </a:lvl2pPr>
            <a:lvl3pPr marL="1143000" indent="-228600">
              <a:defRPr sz="2800">
                <a:solidFill>
                  <a:schemeClr val="tx1"/>
                </a:solidFill>
                <a:latin typeface="Franklin Gothic Book" panose="020B0503020102020204" pitchFamily="34" charset="0"/>
                <a:ea typeface="MS PGothic" panose="020B0600070205080204" pitchFamily="34" charset="-128"/>
              </a:defRPr>
            </a:lvl3pPr>
            <a:lvl4pPr marL="1600200" indent="-228600">
              <a:defRPr sz="2800">
                <a:solidFill>
                  <a:schemeClr val="tx1"/>
                </a:solidFill>
                <a:latin typeface="Franklin Gothic Book" panose="020B0503020102020204" pitchFamily="34" charset="0"/>
                <a:ea typeface="MS PGothic" panose="020B0600070205080204" pitchFamily="34" charset="-128"/>
              </a:defRPr>
            </a:lvl4pPr>
            <a:lvl5pPr marL="2057400" indent="-228600">
              <a:defRPr sz="2800">
                <a:solidFill>
                  <a:schemeClr val="tx1"/>
                </a:solidFill>
                <a:latin typeface="Franklin Gothic Book" panose="020B0503020102020204" pitchFamily="34" charset="0"/>
                <a:ea typeface="MS PGothic" panose="020B0600070205080204" pitchFamily="34" charset="-128"/>
              </a:defRPr>
            </a:lvl5pPr>
            <a:lvl6pPr marL="2514600" indent="-228600" algn="r" eaLnBrk="0" fontAlgn="base" hangingPunct="0">
              <a:spcBef>
                <a:spcPct val="0"/>
              </a:spcBef>
              <a:spcAft>
                <a:spcPct val="0"/>
              </a:spcAft>
              <a:defRPr sz="2800">
                <a:solidFill>
                  <a:schemeClr val="tx1"/>
                </a:solidFill>
                <a:latin typeface="Franklin Gothic Book" panose="020B0503020102020204" pitchFamily="34" charset="0"/>
                <a:ea typeface="MS PGothic" panose="020B0600070205080204" pitchFamily="34" charset="-128"/>
              </a:defRPr>
            </a:lvl6pPr>
            <a:lvl7pPr marL="2971800" indent="-228600" algn="r" eaLnBrk="0" fontAlgn="base" hangingPunct="0">
              <a:spcBef>
                <a:spcPct val="0"/>
              </a:spcBef>
              <a:spcAft>
                <a:spcPct val="0"/>
              </a:spcAft>
              <a:defRPr sz="2800">
                <a:solidFill>
                  <a:schemeClr val="tx1"/>
                </a:solidFill>
                <a:latin typeface="Franklin Gothic Book" panose="020B0503020102020204" pitchFamily="34" charset="0"/>
                <a:ea typeface="MS PGothic" panose="020B0600070205080204" pitchFamily="34" charset="-128"/>
              </a:defRPr>
            </a:lvl7pPr>
            <a:lvl8pPr marL="3429000" indent="-228600" algn="r" eaLnBrk="0" fontAlgn="base" hangingPunct="0">
              <a:spcBef>
                <a:spcPct val="0"/>
              </a:spcBef>
              <a:spcAft>
                <a:spcPct val="0"/>
              </a:spcAft>
              <a:defRPr sz="2800">
                <a:solidFill>
                  <a:schemeClr val="tx1"/>
                </a:solidFill>
                <a:latin typeface="Franklin Gothic Book" panose="020B0503020102020204" pitchFamily="34" charset="0"/>
                <a:ea typeface="MS PGothic" panose="020B0600070205080204" pitchFamily="34" charset="-128"/>
              </a:defRPr>
            </a:lvl8pPr>
            <a:lvl9pPr marL="3886200" indent="-228600" algn="r" eaLnBrk="0" fontAlgn="base" hangingPunct="0">
              <a:spcBef>
                <a:spcPct val="0"/>
              </a:spcBef>
              <a:spcAft>
                <a:spcPct val="0"/>
              </a:spcAft>
              <a:defRPr sz="2800">
                <a:solidFill>
                  <a:schemeClr val="tx1"/>
                </a:solidFill>
                <a:latin typeface="Franklin Gothic Book" panose="020B0503020102020204" pitchFamily="34" charset="0"/>
                <a:ea typeface="MS PGothic" panose="020B0600070205080204" pitchFamily="34" charset="-128"/>
              </a:defRPr>
            </a:lvl9pPr>
          </a:lstStyle>
          <a:p>
            <a:pPr algn="r">
              <a:defRPr/>
            </a:pPr>
            <a:endParaRPr lang="zh-CN" altLang="zh-CN">
              <a:latin typeface="Adobe Jenson Italic" charset="0"/>
              <a:cs typeface="Arial" panose="020B0604020202020204" pitchFamily="34" charset="0"/>
            </a:endParaRPr>
          </a:p>
        </p:txBody>
      </p:sp>
      <p:sp>
        <p:nvSpPr>
          <p:cNvPr id="1029" name="Rectangle 6">
            <a:extLst>
              <a:ext uri="{FF2B5EF4-FFF2-40B4-BE49-F238E27FC236}">
                <a16:creationId xmlns:a16="http://schemas.microsoft.com/office/drawing/2014/main" id="{A49D12BC-C5CF-4851-B24E-FECDC5D6A34D}"/>
              </a:ext>
            </a:extLst>
          </p:cNvPr>
          <p:cNvSpPr>
            <a:spLocks noChangeArrowheads="1"/>
          </p:cNvSpPr>
          <p:nvPr/>
        </p:nvSpPr>
        <p:spPr bwMode="gray">
          <a:xfrm>
            <a:off x="392113" y="6553200"/>
            <a:ext cx="539908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800">
                <a:solidFill>
                  <a:schemeClr val="tx1"/>
                </a:solidFill>
                <a:latin typeface="Franklin Gothic Book" panose="020B0503020102020204" pitchFamily="34" charset="0"/>
                <a:ea typeface="MS PGothic" panose="020B0600070205080204" pitchFamily="34" charset="-128"/>
              </a:defRPr>
            </a:lvl1pPr>
            <a:lvl2pPr marL="742950" indent="-285750">
              <a:defRPr sz="2800">
                <a:solidFill>
                  <a:schemeClr val="tx1"/>
                </a:solidFill>
                <a:latin typeface="Franklin Gothic Book" panose="020B0503020102020204" pitchFamily="34" charset="0"/>
                <a:ea typeface="MS PGothic" panose="020B0600070205080204" pitchFamily="34" charset="-128"/>
              </a:defRPr>
            </a:lvl2pPr>
            <a:lvl3pPr marL="1143000" indent="-228600">
              <a:defRPr sz="2800">
                <a:solidFill>
                  <a:schemeClr val="tx1"/>
                </a:solidFill>
                <a:latin typeface="Franklin Gothic Book" panose="020B0503020102020204" pitchFamily="34" charset="0"/>
                <a:ea typeface="MS PGothic" panose="020B0600070205080204" pitchFamily="34" charset="-128"/>
              </a:defRPr>
            </a:lvl3pPr>
            <a:lvl4pPr marL="1600200" indent="-228600">
              <a:defRPr sz="2800">
                <a:solidFill>
                  <a:schemeClr val="tx1"/>
                </a:solidFill>
                <a:latin typeface="Franklin Gothic Book" panose="020B0503020102020204" pitchFamily="34" charset="0"/>
                <a:ea typeface="MS PGothic" panose="020B0600070205080204" pitchFamily="34" charset="-128"/>
              </a:defRPr>
            </a:lvl4pPr>
            <a:lvl5pPr marL="2057400" indent="-228600">
              <a:defRPr sz="2800">
                <a:solidFill>
                  <a:schemeClr val="tx1"/>
                </a:solidFill>
                <a:latin typeface="Franklin Gothic Book" panose="020B0503020102020204" pitchFamily="34" charset="0"/>
                <a:ea typeface="MS PGothic" panose="020B0600070205080204" pitchFamily="34" charset="-128"/>
              </a:defRPr>
            </a:lvl5pPr>
            <a:lvl6pPr marL="2514600" indent="-228600" algn="r" eaLnBrk="0" fontAlgn="base" hangingPunct="0">
              <a:spcBef>
                <a:spcPct val="0"/>
              </a:spcBef>
              <a:spcAft>
                <a:spcPct val="0"/>
              </a:spcAft>
              <a:defRPr sz="2800">
                <a:solidFill>
                  <a:schemeClr val="tx1"/>
                </a:solidFill>
                <a:latin typeface="Franklin Gothic Book" panose="020B0503020102020204" pitchFamily="34" charset="0"/>
                <a:ea typeface="MS PGothic" panose="020B0600070205080204" pitchFamily="34" charset="-128"/>
              </a:defRPr>
            </a:lvl6pPr>
            <a:lvl7pPr marL="2971800" indent="-228600" algn="r" eaLnBrk="0" fontAlgn="base" hangingPunct="0">
              <a:spcBef>
                <a:spcPct val="0"/>
              </a:spcBef>
              <a:spcAft>
                <a:spcPct val="0"/>
              </a:spcAft>
              <a:defRPr sz="2800">
                <a:solidFill>
                  <a:schemeClr val="tx1"/>
                </a:solidFill>
                <a:latin typeface="Franklin Gothic Book" panose="020B0503020102020204" pitchFamily="34" charset="0"/>
                <a:ea typeface="MS PGothic" panose="020B0600070205080204" pitchFamily="34" charset="-128"/>
              </a:defRPr>
            </a:lvl7pPr>
            <a:lvl8pPr marL="3429000" indent="-228600" algn="r" eaLnBrk="0" fontAlgn="base" hangingPunct="0">
              <a:spcBef>
                <a:spcPct val="0"/>
              </a:spcBef>
              <a:spcAft>
                <a:spcPct val="0"/>
              </a:spcAft>
              <a:defRPr sz="2800">
                <a:solidFill>
                  <a:schemeClr val="tx1"/>
                </a:solidFill>
                <a:latin typeface="Franklin Gothic Book" panose="020B0503020102020204" pitchFamily="34" charset="0"/>
                <a:ea typeface="MS PGothic" panose="020B0600070205080204" pitchFamily="34" charset="-128"/>
              </a:defRPr>
            </a:lvl8pPr>
            <a:lvl9pPr marL="3886200" indent="-228600" algn="r" eaLnBrk="0" fontAlgn="base" hangingPunct="0">
              <a:spcBef>
                <a:spcPct val="0"/>
              </a:spcBef>
              <a:spcAft>
                <a:spcPct val="0"/>
              </a:spcAft>
              <a:defRPr sz="2800">
                <a:solidFill>
                  <a:schemeClr val="tx1"/>
                </a:solidFill>
                <a:latin typeface="Franklin Gothic Book" panose="020B0503020102020204" pitchFamily="34" charset="0"/>
                <a:ea typeface="MS PGothic" panose="020B0600070205080204" pitchFamily="34" charset="-128"/>
              </a:defRPr>
            </a:lvl9pPr>
          </a:lstStyle>
          <a:p>
            <a:pPr>
              <a:defRPr/>
            </a:pPr>
            <a:r>
              <a:rPr lang="en-US" altLang="zh-CN" sz="900">
                <a:solidFill>
                  <a:schemeClr val="bg1"/>
                </a:solidFill>
                <a:latin typeface="Verdana" panose="020B0604030504040204" pitchFamily="34" charset="0"/>
              </a:rPr>
              <a:t>Copyright ©2015 Pearson Education, Inc. All rights reserved.</a:t>
            </a:r>
            <a:endParaRPr lang="en-GB" altLang="zh-CN" sz="900">
              <a:solidFill>
                <a:schemeClr val="bg1"/>
              </a:solidFill>
              <a:latin typeface="Verdana" panose="020B0604030504040204" pitchFamily="34" charset="0"/>
            </a:endParaRPr>
          </a:p>
        </p:txBody>
      </p:sp>
      <p:sp>
        <p:nvSpPr>
          <p:cNvPr id="1030" name="Rectangle 7">
            <a:extLst>
              <a:ext uri="{FF2B5EF4-FFF2-40B4-BE49-F238E27FC236}">
                <a16:creationId xmlns:a16="http://schemas.microsoft.com/office/drawing/2014/main" id="{C31410EF-3245-46D7-9114-9DE182B74641}"/>
              </a:ext>
            </a:extLst>
          </p:cNvPr>
          <p:cNvSpPr>
            <a:spLocks noChangeArrowheads="1"/>
          </p:cNvSpPr>
          <p:nvPr/>
        </p:nvSpPr>
        <p:spPr bwMode="gray">
          <a:xfrm>
            <a:off x="8382000" y="6553200"/>
            <a:ext cx="36036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800">
                <a:solidFill>
                  <a:schemeClr val="tx1"/>
                </a:solidFill>
                <a:latin typeface="Franklin Gothic Book" panose="020B0503020102020204" pitchFamily="34" charset="0"/>
                <a:ea typeface="MS PGothic" panose="020B0600070205080204" pitchFamily="34" charset="-128"/>
              </a:defRPr>
            </a:lvl1pPr>
            <a:lvl2pPr marL="742950" indent="-285750">
              <a:defRPr sz="2800">
                <a:solidFill>
                  <a:schemeClr val="tx1"/>
                </a:solidFill>
                <a:latin typeface="Franklin Gothic Book" panose="020B0503020102020204" pitchFamily="34" charset="0"/>
                <a:ea typeface="MS PGothic" panose="020B0600070205080204" pitchFamily="34" charset="-128"/>
              </a:defRPr>
            </a:lvl2pPr>
            <a:lvl3pPr marL="1143000" indent="-228600">
              <a:defRPr sz="2800">
                <a:solidFill>
                  <a:schemeClr val="tx1"/>
                </a:solidFill>
                <a:latin typeface="Franklin Gothic Book" panose="020B0503020102020204" pitchFamily="34" charset="0"/>
                <a:ea typeface="MS PGothic" panose="020B0600070205080204" pitchFamily="34" charset="-128"/>
              </a:defRPr>
            </a:lvl3pPr>
            <a:lvl4pPr marL="1600200" indent="-228600">
              <a:defRPr sz="2800">
                <a:solidFill>
                  <a:schemeClr val="tx1"/>
                </a:solidFill>
                <a:latin typeface="Franklin Gothic Book" panose="020B0503020102020204" pitchFamily="34" charset="0"/>
                <a:ea typeface="MS PGothic" panose="020B0600070205080204" pitchFamily="34" charset="-128"/>
              </a:defRPr>
            </a:lvl4pPr>
            <a:lvl5pPr marL="2057400" indent="-228600">
              <a:defRPr sz="2800">
                <a:solidFill>
                  <a:schemeClr val="tx1"/>
                </a:solidFill>
                <a:latin typeface="Franklin Gothic Book" panose="020B0503020102020204" pitchFamily="34" charset="0"/>
                <a:ea typeface="MS PGothic" panose="020B0600070205080204" pitchFamily="34" charset="-128"/>
              </a:defRPr>
            </a:lvl5pPr>
            <a:lvl6pPr marL="2514600" indent="-228600" algn="r" eaLnBrk="0" fontAlgn="base" hangingPunct="0">
              <a:spcBef>
                <a:spcPct val="0"/>
              </a:spcBef>
              <a:spcAft>
                <a:spcPct val="0"/>
              </a:spcAft>
              <a:defRPr sz="2800">
                <a:solidFill>
                  <a:schemeClr val="tx1"/>
                </a:solidFill>
                <a:latin typeface="Franklin Gothic Book" panose="020B0503020102020204" pitchFamily="34" charset="0"/>
                <a:ea typeface="MS PGothic" panose="020B0600070205080204" pitchFamily="34" charset="-128"/>
              </a:defRPr>
            </a:lvl6pPr>
            <a:lvl7pPr marL="2971800" indent="-228600" algn="r" eaLnBrk="0" fontAlgn="base" hangingPunct="0">
              <a:spcBef>
                <a:spcPct val="0"/>
              </a:spcBef>
              <a:spcAft>
                <a:spcPct val="0"/>
              </a:spcAft>
              <a:defRPr sz="2800">
                <a:solidFill>
                  <a:schemeClr val="tx1"/>
                </a:solidFill>
                <a:latin typeface="Franklin Gothic Book" panose="020B0503020102020204" pitchFamily="34" charset="0"/>
                <a:ea typeface="MS PGothic" panose="020B0600070205080204" pitchFamily="34" charset="-128"/>
              </a:defRPr>
            </a:lvl7pPr>
            <a:lvl8pPr marL="3429000" indent="-228600" algn="r" eaLnBrk="0" fontAlgn="base" hangingPunct="0">
              <a:spcBef>
                <a:spcPct val="0"/>
              </a:spcBef>
              <a:spcAft>
                <a:spcPct val="0"/>
              </a:spcAft>
              <a:defRPr sz="2800">
                <a:solidFill>
                  <a:schemeClr val="tx1"/>
                </a:solidFill>
                <a:latin typeface="Franklin Gothic Book" panose="020B0503020102020204" pitchFamily="34" charset="0"/>
                <a:ea typeface="MS PGothic" panose="020B0600070205080204" pitchFamily="34" charset="-128"/>
              </a:defRPr>
            </a:lvl8pPr>
            <a:lvl9pPr marL="3886200" indent="-228600" algn="r" eaLnBrk="0" fontAlgn="base" hangingPunct="0">
              <a:spcBef>
                <a:spcPct val="0"/>
              </a:spcBef>
              <a:spcAft>
                <a:spcPct val="0"/>
              </a:spcAft>
              <a:defRPr sz="2800">
                <a:solidFill>
                  <a:schemeClr val="tx1"/>
                </a:solidFill>
                <a:latin typeface="Franklin Gothic Book" panose="020B0503020102020204" pitchFamily="34" charset="0"/>
                <a:ea typeface="MS PGothic" panose="020B0600070205080204" pitchFamily="34" charset="-128"/>
              </a:defRPr>
            </a:lvl9pPr>
          </a:lstStyle>
          <a:p>
            <a:pPr algn="r">
              <a:defRPr/>
            </a:pPr>
            <a:r>
              <a:rPr lang="en-GB" altLang="zh-CN" sz="900">
                <a:solidFill>
                  <a:schemeClr val="bg1"/>
                </a:solidFill>
                <a:latin typeface="Verdana" panose="020B0604030504040204" pitchFamily="34" charset="0"/>
              </a:rPr>
              <a:t>6-</a:t>
            </a:r>
            <a:fld id="{5779E8E7-07B2-4E51-B478-4F21D61DAF67}" type="slidenum">
              <a:rPr lang="en-GB" altLang="zh-CN" sz="900" smtClean="0">
                <a:solidFill>
                  <a:schemeClr val="bg1"/>
                </a:solidFill>
                <a:latin typeface="Verdana" panose="020B0604030504040204" pitchFamily="34" charset="0"/>
              </a:rPr>
              <a:pPr algn="r">
                <a:defRPr/>
              </a:pPr>
              <a:t>‹#›</a:t>
            </a:fld>
            <a:r>
              <a:rPr lang="en-GB" altLang="zh-CN" sz="900">
                <a:solidFill>
                  <a:schemeClr val="bg1"/>
                </a:solidFill>
                <a:latin typeface="Verdana" panose="020B0604030504040204" pitchFamily="34" charset="0"/>
              </a:rPr>
              <a:t> </a:t>
            </a:r>
          </a:p>
        </p:txBody>
      </p:sp>
      <p:pic>
        <p:nvPicPr>
          <p:cNvPr id="1031" name="Picture 12" descr="cornerkrugman_10e_cover.jpg">
            <a:extLst>
              <a:ext uri="{FF2B5EF4-FFF2-40B4-BE49-F238E27FC236}">
                <a16:creationId xmlns:a16="http://schemas.microsoft.com/office/drawing/2014/main" id="{FF8C3410-7915-4EA6-B7CE-C88B3D0ED542}"/>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2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86"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hf hdr="0" ftr="0" dt="0"/>
  <p:txStyles>
    <p:titleStyle>
      <a:lvl1pPr algn="l" rtl="0" eaLnBrk="0" fontAlgn="base" hangingPunct="0">
        <a:spcBef>
          <a:spcPct val="0"/>
        </a:spcBef>
        <a:spcAft>
          <a:spcPct val="0"/>
        </a:spcAft>
        <a:defRPr sz="3200" b="1">
          <a:solidFill>
            <a:schemeClr val="tx1"/>
          </a:solidFill>
          <a:latin typeface="+mj-lt"/>
          <a:ea typeface="ヒラギノ角ゴ Pro W3" pitchFamily="-1" charset="-128"/>
          <a:cs typeface="ヒラギノ角ゴ Pro W3" pitchFamily="-1" charset="-128"/>
        </a:defRPr>
      </a:lvl1pPr>
      <a:lvl2pPr algn="l" rtl="0" eaLnBrk="0" fontAlgn="base" hangingPunct="0">
        <a:spcBef>
          <a:spcPct val="0"/>
        </a:spcBef>
        <a:spcAft>
          <a:spcPct val="0"/>
        </a:spcAft>
        <a:defRPr sz="3200" b="1">
          <a:solidFill>
            <a:schemeClr val="tx1"/>
          </a:solidFill>
          <a:latin typeface="Verdana" pitchFamily="-1" charset="0"/>
          <a:ea typeface="ヒラギノ角ゴ Pro W3" pitchFamily="-1" charset="-128"/>
          <a:cs typeface="ヒラギノ角ゴ Pro W3" pitchFamily="-1" charset="-128"/>
        </a:defRPr>
      </a:lvl2pPr>
      <a:lvl3pPr algn="l" rtl="0" eaLnBrk="0" fontAlgn="base" hangingPunct="0">
        <a:spcBef>
          <a:spcPct val="0"/>
        </a:spcBef>
        <a:spcAft>
          <a:spcPct val="0"/>
        </a:spcAft>
        <a:defRPr sz="3200" b="1">
          <a:solidFill>
            <a:schemeClr val="tx1"/>
          </a:solidFill>
          <a:latin typeface="Verdana" pitchFamily="-1" charset="0"/>
          <a:ea typeface="ヒラギノ角ゴ Pro W3" pitchFamily="-1" charset="-128"/>
          <a:cs typeface="ヒラギノ角ゴ Pro W3" pitchFamily="-1" charset="-128"/>
        </a:defRPr>
      </a:lvl3pPr>
      <a:lvl4pPr algn="l" rtl="0" eaLnBrk="0" fontAlgn="base" hangingPunct="0">
        <a:spcBef>
          <a:spcPct val="0"/>
        </a:spcBef>
        <a:spcAft>
          <a:spcPct val="0"/>
        </a:spcAft>
        <a:defRPr sz="3200" b="1">
          <a:solidFill>
            <a:schemeClr val="tx1"/>
          </a:solidFill>
          <a:latin typeface="Verdana" pitchFamily="-1" charset="0"/>
          <a:ea typeface="ヒラギノ角ゴ Pro W3" pitchFamily="-1" charset="-128"/>
          <a:cs typeface="ヒラギノ角ゴ Pro W3" pitchFamily="-1" charset="-128"/>
        </a:defRPr>
      </a:lvl4pPr>
      <a:lvl5pPr algn="l" rtl="0" eaLnBrk="0" fontAlgn="base" hangingPunct="0">
        <a:spcBef>
          <a:spcPct val="0"/>
        </a:spcBef>
        <a:spcAft>
          <a:spcPct val="0"/>
        </a:spcAft>
        <a:defRPr sz="3200" b="1">
          <a:solidFill>
            <a:schemeClr val="tx1"/>
          </a:solidFill>
          <a:latin typeface="Verdana" pitchFamily="-1" charset="0"/>
          <a:ea typeface="ヒラギノ角ゴ Pro W3" pitchFamily="-1" charset="-128"/>
          <a:cs typeface="ヒラギノ角ゴ Pro W3" pitchFamily="-1" charset="-128"/>
        </a:defRPr>
      </a:lvl5pPr>
      <a:lvl6pPr marL="457200" algn="l" rtl="0" eaLnBrk="1" fontAlgn="base" hangingPunct="1">
        <a:spcBef>
          <a:spcPct val="0"/>
        </a:spcBef>
        <a:spcAft>
          <a:spcPct val="0"/>
        </a:spcAft>
        <a:defRPr sz="3200" b="1">
          <a:solidFill>
            <a:schemeClr val="tx1"/>
          </a:solidFill>
          <a:latin typeface="Verdana" pitchFamily="-1" charset="0"/>
        </a:defRPr>
      </a:lvl6pPr>
      <a:lvl7pPr marL="914400" algn="l" rtl="0" eaLnBrk="1" fontAlgn="base" hangingPunct="1">
        <a:spcBef>
          <a:spcPct val="0"/>
        </a:spcBef>
        <a:spcAft>
          <a:spcPct val="0"/>
        </a:spcAft>
        <a:defRPr sz="3200" b="1">
          <a:solidFill>
            <a:schemeClr val="tx1"/>
          </a:solidFill>
          <a:latin typeface="Verdana" pitchFamily="-1" charset="0"/>
        </a:defRPr>
      </a:lvl7pPr>
      <a:lvl8pPr marL="1371600" algn="l" rtl="0" eaLnBrk="1" fontAlgn="base" hangingPunct="1">
        <a:spcBef>
          <a:spcPct val="0"/>
        </a:spcBef>
        <a:spcAft>
          <a:spcPct val="0"/>
        </a:spcAft>
        <a:defRPr sz="3200" b="1">
          <a:solidFill>
            <a:schemeClr val="tx1"/>
          </a:solidFill>
          <a:latin typeface="Verdana" pitchFamily="-1" charset="0"/>
        </a:defRPr>
      </a:lvl8pPr>
      <a:lvl9pPr marL="1828800" algn="l" rtl="0" eaLnBrk="1" fontAlgn="base" hangingPunct="1">
        <a:spcBef>
          <a:spcPct val="0"/>
        </a:spcBef>
        <a:spcAft>
          <a:spcPct val="0"/>
        </a:spcAft>
        <a:defRPr sz="3200" b="1">
          <a:solidFill>
            <a:schemeClr val="tx1"/>
          </a:solidFill>
          <a:latin typeface="Verdana" pitchFamily="-1"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ヒラギノ角ゴ Pro W3" pitchFamily="-1" charset="-128"/>
          <a:cs typeface="ヒラギノ角ゴ Pro W3" pitchFamily="-1" charset="-128"/>
        </a:defRPr>
      </a:lvl1pPr>
      <a:lvl2pPr marL="742950" indent="-285750" algn="l" rtl="0" eaLnBrk="0" fontAlgn="base" hangingPunct="0">
        <a:spcBef>
          <a:spcPct val="20000"/>
        </a:spcBef>
        <a:spcAft>
          <a:spcPct val="0"/>
        </a:spcAft>
        <a:buChar char="–"/>
        <a:defRPr sz="2400">
          <a:solidFill>
            <a:schemeClr val="tx1"/>
          </a:solidFill>
          <a:latin typeface="+mn-lt"/>
          <a:ea typeface="ヒラギノ角ゴ Pro W3" pitchFamily="-1" charset="-128"/>
          <a:cs typeface="ヒラギノ角ゴ Pro W3" charset="0"/>
        </a:defRPr>
      </a:lvl2pPr>
      <a:lvl3pPr marL="1143000" indent="-228600" algn="l" rtl="0" eaLnBrk="0" fontAlgn="base" hangingPunct="0">
        <a:spcBef>
          <a:spcPct val="20000"/>
        </a:spcBef>
        <a:spcAft>
          <a:spcPct val="0"/>
        </a:spcAft>
        <a:buChar char="•"/>
        <a:defRPr sz="2000">
          <a:solidFill>
            <a:schemeClr val="tx1"/>
          </a:solidFill>
          <a:latin typeface="+mn-lt"/>
          <a:ea typeface="ヒラギノ角ゴ Pro W3" pitchFamily="-1" charset="-128"/>
          <a:cs typeface="ヒラギノ角ゴ Pro W3" charset="0"/>
        </a:defRPr>
      </a:lvl3pPr>
      <a:lvl4pPr marL="1600200" indent="-228600" algn="l" rtl="0" eaLnBrk="0" fontAlgn="base" hangingPunct="0">
        <a:spcBef>
          <a:spcPct val="20000"/>
        </a:spcBef>
        <a:spcAft>
          <a:spcPct val="0"/>
        </a:spcAft>
        <a:buChar char="–"/>
        <a:defRPr>
          <a:solidFill>
            <a:schemeClr val="tx1"/>
          </a:solidFill>
          <a:latin typeface="+mn-lt"/>
          <a:ea typeface="ヒラギノ角ゴ Pro W3" pitchFamily="-1" charset="-128"/>
          <a:cs typeface="ヒラギノ角ゴ Pro W3" charset="0"/>
        </a:defRPr>
      </a:lvl4pPr>
      <a:lvl5pPr marL="2057400" indent="-228600" algn="l" rtl="0" eaLnBrk="0" fontAlgn="base" hangingPunct="0">
        <a:spcBef>
          <a:spcPct val="20000"/>
        </a:spcBef>
        <a:spcAft>
          <a:spcPct val="0"/>
        </a:spcAft>
        <a:buChar char="»"/>
        <a:defRPr>
          <a:solidFill>
            <a:schemeClr val="tx1"/>
          </a:solidFill>
          <a:latin typeface="+mn-lt"/>
          <a:ea typeface="ヒラギノ角ゴ Pro W3" pitchFamily="-1" charset="-128"/>
          <a:cs typeface="ヒラギノ角ゴ Pro W3" charset="0"/>
        </a:defRPr>
      </a:lvl5pPr>
      <a:lvl6pPr marL="2514600" indent="-228600" algn="l" rtl="0" eaLnBrk="1" fontAlgn="base" hangingPunct="1">
        <a:spcBef>
          <a:spcPct val="20000"/>
        </a:spcBef>
        <a:spcAft>
          <a:spcPct val="0"/>
        </a:spcAft>
        <a:buChar char="»"/>
        <a:defRPr>
          <a:solidFill>
            <a:schemeClr val="tx1"/>
          </a:solidFill>
          <a:latin typeface="+mn-lt"/>
          <a:ea typeface="ヒラギノ角ゴ Pro W3" pitchFamily="-1" charset="-128"/>
        </a:defRPr>
      </a:lvl6pPr>
      <a:lvl7pPr marL="2971800" indent="-228600" algn="l" rtl="0" eaLnBrk="1" fontAlgn="base" hangingPunct="1">
        <a:spcBef>
          <a:spcPct val="20000"/>
        </a:spcBef>
        <a:spcAft>
          <a:spcPct val="0"/>
        </a:spcAft>
        <a:buChar char="»"/>
        <a:defRPr>
          <a:solidFill>
            <a:schemeClr val="tx1"/>
          </a:solidFill>
          <a:latin typeface="+mn-lt"/>
          <a:ea typeface="ヒラギノ角ゴ Pro W3" pitchFamily="-1" charset="-128"/>
        </a:defRPr>
      </a:lvl7pPr>
      <a:lvl8pPr marL="3429000" indent="-228600" algn="l" rtl="0" eaLnBrk="1" fontAlgn="base" hangingPunct="1">
        <a:spcBef>
          <a:spcPct val="20000"/>
        </a:spcBef>
        <a:spcAft>
          <a:spcPct val="0"/>
        </a:spcAft>
        <a:buChar char="»"/>
        <a:defRPr>
          <a:solidFill>
            <a:schemeClr val="tx1"/>
          </a:solidFill>
          <a:latin typeface="+mn-lt"/>
          <a:ea typeface="ヒラギノ角ゴ Pro W3" pitchFamily="-1" charset="-128"/>
        </a:defRPr>
      </a:lvl8pPr>
      <a:lvl9pPr marL="3886200" indent="-228600" algn="l" rtl="0" eaLnBrk="1" fontAlgn="base" hangingPunct="1">
        <a:spcBef>
          <a:spcPct val="20000"/>
        </a:spcBef>
        <a:spcAft>
          <a:spcPct val="0"/>
        </a:spcAft>
        <a:buChar char="»"/>
        <a:defRPr>
          <a:solidFill>
            <a:schemeClr val="tx1"/>
          </a:solidFill>
          <a:latin typeface="+mn-lt"/>
          <a:ea typeface="ヒラギノ角ゴ Pro W3" pitchFamily="-1"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C3D14E2-1259-4EAA-99CB-2F98D62DE2D4}"/>
              </a:ext>
            </a:extLst>
          </p:cNvPr>
          <p:cNvSpPr>
            <a:spLocks noChangeArrowheads="1"/>
          </p:cNvSpPr>
          <p:nvPr>
            <p:ph type="ctrTitle" idx="4294967295"/>
          </p:nvPr>
        </p:nvSpPr>
        <p:spPr>
          <a:xfrm>
            <a:off x="4826000" y="422275"/>
            <a:ext cx="4318000" cy="1143000"/>
          </a:xfrm>
        </p:spPr>
        <p:txBody>
          <a:bodyPr/>
          <a:lstStyle/>
          <a:p>
            <a:pPr algn="ctr" eaLnBrk="1" hangingPunct="1"/>
            <a:r>
              <a:rPr lang="en-US" altLang="zh-CN" sz="2800">
                <a:ea typeface="ヒラギノ角ゴ Pro W3" pitchFamily="-84" charset="-128"/>
              </a:rPr>
              <a:t>Chapter 6</a:t>
            </a:r>
          </a:p>
        </p:txBody>
      </p:sp>
      <p:sp>
        <p:nvSpPr>
          <p:cNvPr id="5123" name="Rectangle 3">
            <a:extLst>
              <a:ext uri="{FF2B5EF4-FFF2-40B4-BE49-F238E27FC236}">
                <a16:creationId xmlns:a16="http://schemas.microsoft.com/office/drawing/2014/main" id="{7CD1F371-1E7C-4743-AA0B-DE8D766B37A0}"/>
              </a:ext>
            </a:extLst>
          </p:cNvPr>
          <p:cNvSpPr>
            <a:spLocks noChangeArrowheads="1"/>
          </p:cNvSpPr>
          <p:nvPr>
            <p:ph type="subTitle" idx="4294967295"/>
          </p:nvPr>
        </p:nvSpPr>
        <p:spPr>
          <a:xfrm>
            <a:off x="4826000" y="2022475"/>
            <a:ext cx="4318000" cy="1752600"/>
          </a:xfrm>
        </p:spPr>
        <p:txBody>
          <a:bodyPr/>
          <a:lstStyle/>
          <a:p>
            <a:pPr marL="0" indent="0" algn="ctr" eaLnBrk="1" hangingPunct="1">
              <a:buFontTx/>
              <a:buNone/>
            </a:pPr>
            <a:r>
              <a:rPr lang="en-US" altLang="zh-CN" b="1">
                <a:ea typeface="ヒラギノ角ゴ Pro W3" pitchFamily="-84" charset="-128"/>
              </a:rPr>
              <a:t>The Standard </a:t>
            </a:r>
            <a:br>
              <a:rPr lang="en-US" altLang="zh-CN" b="1">
                <a:ea typeface="ヒラギノ角ゴ Pro W3" pitchFamily="-84" charset="-128"/>
              </a:rPr>
            </a:br>
            <a:r>
              <a:rPr lang="en-US" altLang="zh-CN" b="1">
                <a:ea typeface="ヒラギノ角ゴ Pro W3" pitchFamily="-84" charset="-128"/>
              </a:rPr>
              <a:t>Trade Model</a:t>
            </a:r>
          </a:p>
        </p:txBody>
      </p:sp>
    </p:spTree>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4EC8AC60-89CC-4B9A-8B11-BA63EBA99687}"/>
              </a:ext>
            </a:extLst>
          </p:cNvPr>
          <p:cNvSpPr>
            <a:spLocks noGrp="1" noChangeArrowheads="1"/>
          </p:cNvSpPr>
          <p:nvPr>
            <p:ph type="title"/>
          </p:nvPr>
        </p:nvSpPr>
        <p:spPr/>
        <p:txBody>
          <a:bodyPr/>
          <a:lstStyle/>
          <a:p>
            <a:pPr eaLnBrk="1" hangingPunct="1"/>
            <a:r>
              <a:rPr lang="en-US" altLang="zh-CN">
                <a:ea typeface="ヒラギノ角ゴ Pro W3" pitchFamily="-84" charset="-128"/>
              </a:rPr>
              <a:t>Relative Prices and Demand (cont.)</a:t>
            </a:r>
          </a:p>
        </p:txBody>
      </p:sp>
      <p:sp>
        <p:nvSpPr>
          <p:cNvPr id="14339" name="Rectangle 3">
            <a:extLst>
              <a:ext uri="{FF2B5EF4-FFF2-40B4-BE49-F238E27FC236}">
                <a16:creationId xmlns:a16="http://schemas.microsoft.com/office/drawing/2014/main" id="{148A4702-96BD-4E2A-BA62-D035320C7DC1}"/>
              </a:ext>
            </a:extLst>
          </p:cNvPr>
          <p:cNvSpPr>
            <a:spLocks noGrp="1" noChangeArrowheads="1"/>
          </p:cNvSpPr>
          <p:nvPr>
            <p:ph idx="1"/>
          </p:nvPr>
        </p:nvSpPr>
        <p:spPr/>
        <p:txBody>
          <a:bodyPr/>
          <a:lstStyle/>
          <a:p>
            <a:pPr eaLnBrk="1" hangingPunct="1">
              <a:spcBef>
                <a:spcPct val="50000"/>
              </a:spcBef>
            </a:pPr>
            <a:r>
              <a:rPr lang="en-US" altLang="zh-CN">
                <a:ea typeface="ヒラギノ角ゴ Pro W3" pitchFamily="-84" charset="-128"/>
              </a:rPr>
              <a:t>Indifference curves</a:t>
            </a:r>
          </a:p>
          <a:p>
            <a:pPr lvl="1" eaLnBrk="1" hangingPunct="1">
              <a:spcBef>
                <a:spcPct val="50000"/>
              </a:spcBef>
            </a:pPr>
            <a:r>
              <a:rPr lang="en-US" altLang="zh-CN" sz="2200">
                <a:ea typeface="ヒラギノ角ゴ Pro W3" pitchFamily="-84" charset="-128"/>
              </a:rPr>
              <a:t>are downward sloping </a:t>
            </a:r>
            <a:r>
              <a:rPr lang="en-US" altLang="zh-CN" sz="2000">
                <a:ea typeface="ヒラギノ角ゴ Pro W3" pitchFamily="-84" charset="-128"/>
              </a:rPr>
              <a:t>—</a:t>
            </a:r>
            <a:r>
              <a:rPr lang="en-US" altLang="zh-CN" sz="2200">
                <a:ea typeface="ヒラギノ角ゴ Pro W3" pitchFamily="-84" charset="-128"/>
              </a:rPr>
              <a:t> if you have less cloth, then you must have more food to be equally satisfied.</a:t>
            </a:r>
          </a:p>
          <a:p>
            <a:pPr lvl="1" eaLnBrk="1" hangingPunct="1">
              <a:spcBef>
                <a:spcPct val="50000"/>
              </a:spcBef>
            </a:pPr>
            <a:r>
              <a:rPr lang="en-US" altLang="zh-CN" sz="2200">
                <a:ea typeface="ヒラギノ角ゴ Pro W3" pitchFamily="-84" charset="-128"/>
              </a:rPr>
              <a:t>that lie farther from the origin make consumers more satisfied </a:t>
            </a:r>
            <a:r>
              <a:rPr lang="en-US" altLang="zh-CN" sz="2000">
                <a:ea typeface="ヒラギノ角ゴ Pro W3" pitchFamily="-84" charset="-128"/>
              </a:rPr>
              <a:t>—</a:t>
            </a:r>
            <a:r>
              <a:rPr lang="en-US" altLang="zh-CN" sz="2200">
                <a:ea typeface="ヒラギノ角ゴ Pro W3" pitchFamily="-84" charset="-128"/>
              </a:rPr>
              <a:t> they prefer having more of both goods.</a:t>
            </a:r>
          </a:p>
          <a:p>
            <a:pPr lvl="1" eaLnBrk="1" hangingPunct="1">
              <a:spcBef>
                <a:spcPct val="50000"/>
              </a:spcBef>
            </a:pPr>
            <a:r>
              <a:rPr lang="en-US" altLang="zh-CN" sz="2200">
                <a:ea typeface="ヒラギノ角ゴ Pro W3" pitchFamily="-84" charset="-128"/>
              </a:rPr>
              <a:t>become flatter when they move to the right </a:t>
            </a:r>
            <a:r>
              <a:rPr lang="en-US" altLang="zh-CN" sz="2000">
                <a:ea typeface="ヒラギノ角ゴ Pro W3" pitchFamily="-84" charset="-128"/>
              </a:rPr>
              <a:t>—</a:t>
            </a:r>
            <a:r>
              <a:rPr lang="en-US" altLang="zh-CN" sz="2200">
                <a:ea typeface="ヒラギノ角ゴ Pro W3" pitchFamily="-84" charset="-128"/>
              </a:rPr>
              <a:t> with more cloth and less food, an extra yard of cloth becomes less valuable in terms of how many calories of food you are willing to give up for it.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strips(downRight)">
                                      <p:cBhvr>
                                        <p:cTn id="7" dur="500"/>
                                        <p:tgtEl>
                                          <p:spTgt spid="14339">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14339">
                                            <p:txEl>
                                              <p:pRg st="1" end="1"/>
                                            </p:txEl>
                                          </p:spTgt>
                                        </p:tgtEl>
                                        <p:attrNameLst>
                                          <p:attrName>style.visibility</p:attrName>
                                        </p:attrNameLst>
                                      </p:cBhvr>
                                      <p:to>
                                        <p:strVal val="visible"/>
                                      </p:to>
                                    </p:set>
                                    <p:animEffect transition="in" filter="strips(downRight)">
                                      <p:cBhvr>
                                        <p:cTn id="10" dur="500"/>
                                        <p:tgtEl>
                                          <p:spTgt spid="14339">
                                            <p:txEl>
                                              <p:pRg st="1" end="1"/>
                                            </p:txEl>
                                          </p:spTgt>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14339">
                                            <p:txEl>
                                              <p:pRg st="2" end="2"/>
                                            </p:txEl>
                                          </p:spTgt>
                                        </p:tgtEl>
                                        <p:attrNameLst>
                                          <p:attrName>style.visibility</p:attrName>
                                        </p:attrNameLst>
                                      </p:cBhvr>
                                      <p:to>
                                        <p:strVal val="visible"/>
                                      </p:to>
                                    </p:set>
                                    <p:animEffect transition="in" filter="strips(downRight)">
                                      <p:cBhvr>
                                        <p:cTn id="13" dur="500"/>
                                        <p:tgtEl>
                                          <p:spTgt spid="14339">
                                            <p:txEl>
                                              <p:pRg st="2" end="2"/>
                                            </p:txEl>
                                          </p:spTgt>
                                        </p:tgtEl>
                                      </p:cBhvr>
                                    </p:animEffect>
                                  </p:childTnLst>
                                </p:cTn>
                              </p:par>
                              <p:par>
                                <p:cTn id="14" presetID="18" presetClass="entr" presetSubtype="6" fill="hold" grpId="0" nodeType="withEffect">
                                  <p:stCondLst>
                                    <p:cond delay="0"/>
                                  </p:stCondLst>
                                  <p:childTnLst>
                                    <p:set>
                                      <p:cBhvr>
                                        <p:cTn id="15" dur="1" fill="hold">
                                          <p:stCondLst>
                                            <p:cond delay="0"/>
                                          </p:stCondLst>
                                        </p:cTn>
                                        <p:tgtEl>
                                          <p:spTgt spid="14339">
                                            <p:txEl>
                                              <p:pRg st="3" end="3"/>
                                            </p:txEl>
                                          </p:spTgt>
                                        </p:tgtEl>
                                        <p:attrNameLst>
                                          <p:attrName>style.visibility</p:attrName>
                                        </p:attrNameLst>
                                      </p:cBhvr>
                                      <p:to>
                                        <p:strVal val="visible"/>
                                      </p:to>
                                    </p:set>
                                    <p:animEffect transition="in" filter="strips(downRight)">
                                      <p:cBhvr>
                                        <p:cTn id="16" dur="500"/>
                                        <p:tgtEl>
                                          <p:spTgt spid="143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78A5DF50-0FA5-4AAE-B476-F60C340F4A9E}"/>
              </a:ext>
            </a:extLst>
          </p:cNvPr>
          <p:cNvSpPr>
            <a:spLocks noGrp="1" noChangeArrowheads="1"/>
          </p:cNvSpPr>
          <p:nvPr>
            <p:ph type="title"/>
          </p:nvPr>
        </p:nvSpPr>
        <p:spPr/>
        <p:txBody>
          <a:bodyPr/>
          <a:lstStyle/>
          <a:p>
            <a:pPr eaLnBrk="1" hangingPunct="1"/>
            <a:r>
              <a:rPr lang="en-US" altLang="zh-CN">
                <a:ea typeface="ヒラギノ角ゴ Pro W3" pitchFamily="-84" charset="-128"/>
              </a:rPr>
              <a:t>Relative Prices and Demand (cont.)</a:t>
            </a:r>
          </a:p>
        </p:txBody>
      </p:sp>
      <p:sp>
        <p:nvSpPr>
          <p:cNvPr id="159747" name="Rectangle 3">
            <a:extLst>
              <a:ext uri="{FF2B5EF4-FFF2-40B4-BE49-F238E27FC236}">
                <a16:creationId xmlns:a16="http://schemas.microsoft.com/office/drawing/2014/main" id="{337D2F8A-94F7-4E25-B9ED-3389A215A0D8}"/>
              </a:ext>
            </a:extLst>
          </p:cNvPr>
          <p:cNvSpPr>
            <a:spLocks noGrp="1" noChangeArrowheads="1"/>
          </p:cNvSpPr>
          <p:nvPr>
            <p:ph idx="1"/>
          </p:nvPr>
        </p:nvSpPr>
        <p:spPr/>
        <p:txBody>
          <a:bodyPr/>
          <a:lstStyle/>
          <a:p>
            <a:pPr eaLnBrk="1" hangingPunct="1">
              <a:spcBef>
                <a:spcPct val="50000"/>
              </a:spcBef>
            </a:pPr>
            <a:r>
              <a:rPr lang="en-US" altLang="zh-CN">
                <a:ea typeface="ヒラギノ角ゴ Pro W3" pitchFamily="-84" charset="-128"/>
              </a:rPr>
              <a:t>Consumption choice is based on preferences and relative price of goods:</a:t>
            </a:r>
          </a:p>
          <a:p>
            <a:pPr lvl="1" eaLnBrk="1" hangingPunct="1"/>
            <a:r>
              <a:rPr lang="en-US" altLang="zh-CN">
                <a:ea typeface="ヒラギノ角ゴ Pro W3" pitchFamily="-84" charset="-128"/>
              </a:rPr>
              <a:t>Consume at point </a:t>
            </a:r>
            <a:r>
              <a:rPr lang="en-US" altLang="zh-CN" i="1">
                <a:ea typeface="ヒラギノ角ゴ Pro W3" pitchFamily="-84" charset="-128"/>
              </a:rPr>
              <a:t>D</a:t>
            </a:r>
            <a:r>
              <a:rPr lang="en-US" altLang="zh-CN">
                <a:ea typeface="ヒラギノ角ゴ Pro W3" pitchFamily="-84" charset="-128"/>
              </a:rPr>
              <a:t> where the isovalue line is tangent to the indifference curve.</a:t>
            </a:r>
          </a:p>
          <a:p>
            <a:pPr eaLnBrk="1" hangingPunct="1"/>
            <a:r>
              <a:rPr lang="en-US" altLang="zh-CN">
                <a:ea typeface="ヒラギノ角ゴ Pro W3" pitchFamily="-84" charset="-128"/>
              </a:rPr>
              <a:t>Economy exports cloth — the quantity of cloth produced exceeds the quantity of cloth consumed — and imports food.</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animEffect transition="in" filter="strips(downRight)">
                                      <p:cBhvr>
                                        <p:cTn id="7" dur="500"/>
                                        <p:tgtEl>
                                          <p:spTgt spid="159747">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159747">
                                            <p:txEl>
                                              <p:pRg st="1" end="1"/>
                                            </p:txEl>
                                          </p:spTgt>
                                        </p:tgtEl>
                                        <p:attrNameLst>
                                          <p:attrName>style.visibility</p:attrName>
                                        </p:attrNameLst>
                                      </p:cBhvr>
                                      <p:to>
                                        <p:strVal val="visible"/>
                                      </p:to>
                                    </p:set>
                                    <p:animEffect transition="in" filter="strips(downRight)">
                                      <p:cBhvr>
                                        <p:cTn id="10" dur="500"/>
                                        <p:tgtEl>
                                          <p:spTgt spid="15974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6" fill="hold" grpId="0" nodeType="clickEffect">
                                  <p:stCondLst>
                                    <p:cond delay="0"/>
                                  </p:stCondLst>
                                  <p:childTnLst>
                                    <p:set>
                                      <p:cBhvr>
                                        <p:cTn id="14" dur="1" fill="hold">
                                          <p:stCondLst>
                                            <p:cond delay="0"/>
                                          </p:stCondLst>
                                        </p:cTn>
                                        <p:tgtEl>
                                          <p:spTgt spid="159747">
                                            <p:txEl>
                                              <p:pRg st="2" end="2"/>
                                            </p:txEl>
                                          </p:spTgt>
                                        </p:tgtEl>
                                        <p:attrNameLst>
                                          <p:attrName>style.visibility</p:attrName>
                                        </p:attrNameLst>
                                      </p:cBhvr>
                                      <p:to>
                                        <p:strVal val="visible"/>
                                      </p:to>
                                    </p:set>
                                    <p:animEffect transition="in" filter="strips(downRight)">
                                      <p:cBhvr>
                                        <p:cTn id="15" dur="500"/>
                                        <p:tgtEl>
                                          <p:spTgt spid="1597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C8E2460F-5562-46AD-A17C-EACE3A21C2D2}"/>
              </a:ext>
            </a:extLst>
          </p:cNvPr>
          <p:cNvSpPr>
            <a:spLocks noGrp="1" noChangeArrowheads="1"/>
          </p:cNvSpPr>
          <p:nvPr>
            <p:ph type="title"/>
          </p:nvPr>
        </p:nvSpPr>
        <p:spPr/>
        <p:txBody>
          <a:bodyPr/>
          <a:lstStyle/>
          <a:p>
            <a:pPr eaLnBrk="1" hangingPunct="1"/>
            <a:r>
              <a:rPr lang="en-US" altLang="zh-CN">
                <a:ea typeface="ヒラギノ角ゴ Pro W3" pitchFamily="-84" charset="-128"/>
              </a:rPr>
              <a:t>Relative Prices and Demand (cont.)</a:t>
            </a:r>
          </a:p>
        </p:txBody>
      </p:sp>
      <p:sp>
        <p:nvSpPr>
          <p:cNvPr id="12291" name="Rectangle 3">
            <a:extLst>
              <a:ext uri="{FF2B5EF4-FFF2-40B4-BE49-F238E27FC236}">
                <a16:creationId xmlns:a16="http://schemas.microsoft.com/office/drawing/2014/main" id="{801126D9-D57F-4C6F-AEC3-3E2A565671C9}"/>
              </a:ext>
            </a:extLst>
          </p:cNvPr>
          <p:cNvSpPr>
            <a:spLocks noGrp="1" noChangeArrowheads="1"/>
          </p:cNvSpPr>
          <p:nvPr>
            <p:ph idx="1"/>
          </p:nvPr>
        </p:nvSpPr>
        <p:spPr/>
        <p:txBody>
          <a:bodyPr/>
          <a:lstStyle/>
          <a:p>
            <a:pPr eaLnBrk="1" hangingPunct="1">
              <a:lnSpc>
                <a:spcPct val="90000"/>
              </a:lnSpc>
            </a:pPr>
            <a:r>
              <a:rPr lang="en-US" altLang="zh-CN">
                <a:ea typeface="ヒラギノ角ゴ Pro W3" pitchFamily="-84" charset="-128"/>
              </a:rPr>
              <a:t>Relative prices and relative demand</a:t>
            </a:r>
            <a:endParaRPr lang="en-US" altLang="zh-CN" sz="2400">
              <a:ea typeface="ヒラギノ角ゴ Pro W3" pitchFamily="-84" charset="-128"/>
            </a:endParaRPr>
          </a:p>
          <a:p>
            <a:pPr lvl="1" eaLnBrk="1" hangingPunct="1"/>
            <a:r>
              <a:rPr lang="en-US" altLang="zh-CN">
                <a:ea typeface="ヒラギノ角ゴ Pro W3" pitchFamily="-84" charset="-128"/>
              </a:rPr>
              <a:t>An increase in the relative price of cloth </a:t>
            </a:r>
            <a:r>
              <a:rPr lang="en-US" altLang="zh-CN" i="1">
                <a:ea typeface="ヒラギノ角ゴ Pro W3" pitchFamily="-84" charset="-128"/>
              </a:rPr>
              <a:t>P</a:t>
            </a:r>
            <a:r>
              <a:rPr lang="en-US" altLang="zh-CN" i="1" baseline="-25000">
                <a:ea typeface="ヒラギノ角ゴ Pro W3" pitchFamily="-84" charset="-128"/>
              </a:rPr>
              <a:t>C </a:t>
            </a:r>
            <a:r>
              <a:rPr lang="en-US" altLang="zh-CN">
                <a:ea typeface="ヒラギノ角ゴ Pro W3" pitchFamily="-84" charset="-128"/>
              </a:rPr>
              <a:t>/</a:t>
            </a:r>
            <a:r>
              <a:rPr lang="en-US" altLang="zh-CN" i="1">
                <a:ea typeface="ヒラギノ角ゴ Pro W3" pitchFamily="-84" charset="-128"/>
              </a:rPr>
              <a:t>P</a:t>
            </a:r>
            <a:r>
              <a:rPr lang="en-US" altLang="zh-CN" i="1" baseline="-25000">
                <a:ea typeface="ヒラギノ角ゴ Pro W3" pitchFamily="-84" charset="-128"/>
              </a:rPr>
              <a:t>F</a:t>
            </a:r>
            <a:r>
              <a:rPr lang="en-US" altLang="zh-CN">
                <a:ea typeface="ヒラギノ角ゴ Pro W3" pitchFamily="-84" charset="-128"/>
              </a:rPr>
              <a:t> causes consumption choice to shift from point </a:t>
            </a:r>
            <a:r>
              <a:rPr lang="en-US" altLang="zh-CN" i="1">
                <a:ea typeface="ヒラギノ角ゴ Pro W3" pitchFamily="-84" charset="-128"/>
              </a:rPr>
              <a:t>D</a:t>
            </a:r>
            <a:r>
              <a:rPr lang="en-US" altLang="zh-CN" baseline="30000">
                <a:ea typeface="ヒラギノ角ゴ Pro W3" pitchFamily="-84" charset="-128"/>
              </a:rPr>
              <a:t>1</a:t>
            </a:r>
            <a:r>
              <a:rPr lang="en-US" altLang="zh-CN">
                <a:ea typeface="ヒラギノ角ゴ Pro W3" pitchFamily="-84" charset="-128"/>
              </a:rPr>
              <a:t> to point </a:t>
            </a:r>
            <a:r>
              <a:rPr lang="en-US" altLang="zh-CN" i="1">
                <a:ea typeface="ヒラギノ角ゴ Pro W3" pitchFamily="-84" charset="-128"/>
              </a:rPr>
              <a:t>D</a:t>
            </a:r>
            <a:r>
              <a:rPr lang="en-US" altLang="zh-CN" baseline="30000">
                <a:ea typeface="ヒラギノ角ゴ Pro W3" pitchFamily="-84" charset="-128"/>
              </a:rPr>
              <a:t>2</a:t>
            </a:r>
            <a:r>
              <a:rPr lang="en-US" altLang="zh-CN">
                <a:ea typeface="ヒラギノ角ゴ Pro W3" pitchFamily="-84" charset="-128"/>
              </a:rPr>
              <a:t>.</a:t>
            </a:r>
          </a:p>
          <a:p>
            <a:pPr lvl="1" eaLnBrk="1" hangingPunct="1"/>
            <a:r>
              <a:rPr lang="en-US" altLang="zh-CN">
                <a:ea typeface="ヒラギノ角ゴ Pro W3" pitchFamily="-84" charset="-128"/>
              </a:rPr>
              <a:t>Demand for cloth relative to food </a:t>
            </a:r>
            <a:r>
              <a:rPr lang="en-US" altLang="zh-CN" i="1">
                <a:ea typeface="ヒラギノ角ゴ Pro W3" pitchFamily="-84" charset="-128"/>
              </a:rPr>
              <a:t>D</a:t>
            </a:r>
            <a:r>
              <a:rPr lang="en-US" altLang="zh-CN" i="1" baseline="-25000">
                <a:ea typeface="ヒラギノ角ゴ Pro W3" pitchFamily="-84" charset="-128"/>
              </a:rPr>
              <a:t>C </a:t>
            </a:r>
            <a:r>
              <a:rPr lang="en-US" altLang="zh-CN" i="1">
                <a:ea typeface="ヒラギノ角ゴ Pro W3" pitchFamily="-84" charset="-128"/>
              </a:rPr>
              <a:t>/D</a:t>
            </a:r>
            <a:r>
              <a:rPr lang="en-US" altLang="zh-CN" i="1" baseline="-25000">
                <a:ea typeface="ヒラギノ角ゴ Pro W3" pitchFamily="-84" charset="-128"/>
              </a:rPr>
              <a:t>F</a:t>
            </a:r>
            <a:r>
              <a:rPr lang="en-US" altLang="zh-CN">
                <a:ea typeface="ヒラギノ角ゴ Pro W3" pitchFamily="-84" charset="-128"/>
              </a:rPr>
              <a:t> falls.</a:t>
            </a:r>
          </a:p>
          <a:p>
            <a:pPr lvl="1" eaLnBrk="1" hangingPunct="1"/>
            <a:r>
              <a:rPr lang="en-US" altLang="zh-CN">
                <a:ea typeface="ヒラギノ角ゴ Pro W3" pitchFamily="-84" charset="-128"/>
              </a:rPr>
              <a:t>Relative demand for cloth to food falls as the relative price of cloth to food rises.</a:t>
            </a:r>
            <a:endParaRPr lang="en-US" altLang="zh-CN" sz="2000">
              <a:ea typeface="ヒラギノ角ゴ Pro W3" pitchFamily="-84" charset="-128"/>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strips(downRight)">
                                      <p:cBhvr>
                                        <p:cTn id="7" dur="500"/>
                                        <p:tgtEl>
                                          <p:spTgt spid="12291">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12291">
                                            <p:txEl>
                                              <p:pRg st="1" end="1"/>
                                            </p:txEl>
                                          </p:spTgt>
                                        </p:tgtEl>
                                        <p:attrNameLst>
                                          <p:attrName>style.visibility</p:attrName>
                                        </p:attrNameLst>
                                      </p:cBhvr>
                                      <p:to>
                                        <p:strVal val="visible"/>
                                      </p:to>
                                    </p:set>
                                    <p:animEffect transition="in" filter="strips(downRight)">
                                      <p:cBhvr>
                                        <p:cTn id="10" dur="500"/>
                                        <p:tgtEl>
                                          <p:spTgt spid="12291">
                                            <p:txEl>
                                              <p:pRg st="1" end="1"/>
                                            </p:txEl>
                                          </p:spTgt>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12291">
                                            <p:txEl>
                                              <p:pRg st="2" end="2"/>
                                            </p:txEl>
                                          </p:spTgt>
                                        </p:tgtEl>
                                        <p:attrNameLst>
                                          <p:attrName>style.visibility</p:attrName>
                                        </p:attrNameLst>
                                      </p:cBhvr>
                                      <p:to>
                                        <p:strVal val="visible"/>
                                      </p:to>
                                    </p:set>
                                    <p:animEffect transition="in" filter="strips(downRight)">
                                      <p:cBhvr>
                                        <p:cTn id="13" dur="500"/>
                                        <p:tgtEl>
                                          <p:spTgt spid="12291">
                                            <p:txEl>
                                              <p:pRg st="2" end="2"/>
                                            </p:txEl>
                                          </p:spTgt>
                                        </p:tgtEl>
                                      </p:cBhvr>
                                    </p:animEffect>
                                  </p:childTnLst>
                                </p:cTn>
                              </p:par>
                              <p:par>
                                <p:cTn id="14" presetID="18" presetClass="entr" presetSubtype="6" fill="hold" grpId="0" nodeType="withEffect">
                                  <p:stCondLst>
                                    <p:cond delay="0"/>
                                  </p:stCondLst>
                                  <p:childTnLst>
                                    <p:set>
                                      <p:cBhvr>
                                        <p:cTn id="15" dur="1" fill="hold">
                                          <p:stCondLst>
                                            <p:cond delay="0"/>
                                          </p:stCondLst>
                                        </p:cTn>
                                        <p:tgtEl>
                                          <p:spTgt spid="12291">
                                            <p:txEl>
                                              <p:pRg st="3" end="3"/>
                                            </p:txEl>
                                          </p:spTgt>
                                        </p:tgtEl>
                                        <p:attrNameLst>
                                          <p:attrName>style.visibility</p:attrName>
                                        </p:attrNameLst>
                                      </p:cBhvr>
                                      <p:to>
                                        <p:strVal val="visible"/>
                                      </p:to>
                                    </p:set>
                                    <p:animEffect transition="in" filter="strips(downRight)">
                                      <p:cBhvr>
                                        <p:cTn id="16" dur="500"/>
                                        <p:tgtEl>
                                          <p:spTgt spid="122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1A43E6D2-FC64-4AF4-8100-ECE9C6B03600}"/>
              </a:ext>
            </a:extLst>
          </p:cNvPr>
          <p:cNvSpPr>
            <a:spLocks noGrp="1" noChangeArrowheads="1"/>
          </p:cNvSpPr>
          <p:nvPr>
            <p:ph type="title"/>
          </p:nvPr>
        </p:nvSpPr>
        <p:spPr/>
        <p:txBody>
          <a:bodyPr/>
          <a:lstStyle/>
          <a:p>
            <a:pPr eaLnBrk="1" hangingPunct="1"/>
            <a:r>
              <a:rPr lang="en-US" altLang="zh-CN" sz="2800">
                <a:ea typeface="ヒラギノ角ゴ Pro W3" pitchFamily="-84" charset="-128"/>
              </a:rPr>
              <a:t>Fig. 6-3: Production, Consumption, and Trade in the Standard Model</a:t>
            </a:r>
          </a:p>
        </p:txBody>
      </p:sp>
      <p:pic>
        <p:nvPicPr>
          <p:cNvPr id="17411" name="Picture 1" descr="fig06_03.gif">
            <a:extLst>
              <a:ext uri="{FF2B5EF4-FFF2-40B4-BE49-F238E27FC236}">
                <a16:creationId xmlns:a16="http://schemas.microsoft.com/office/drawing/2014/main" id="{0C43C9BC-F592-4E34-85A4-F172C5265E6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17688" y="1143000"/>
            <a:ext cx="5281612"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C3E8BF76-6628-4794-A96C-2011309A123E}"/>
              </a:ext>
            </a:extLst>
          </p:cNvPr>
          <p:cNvSpPr>
            <a:spLocks noGrp="1" noChangeArrowheads="1"/>
          </p:cNvSpPr>
          <p:nvPr>
            <p:ph type="title"/>
          </p:nvPr>
        </p:nvSpPr>
        <p:spPr/>
        <p:txBody>
          <a:bodyPr/>
          <a:lstStyle/>
          <a:p>
            <a:pPr eaLnBrk="1" hangingPunct="1"/>
            <a:r>
              <a:rPr lang="en-US" altLang="zh-CN">
                <a:ea typeface="ヒラギノ角ゴ Pro W3" pitchFamily="-84" charset="-128"/>
              </a:rPr>
              <a:t>Relative Prices and Demand (cont.)</a:t>
            </a:r>
          </a:p>
        </p:txBody>
      </p:sp>
      <p:sp>
        <p:nvSpPr>
          <p:cNvPr id="15363" name="Rectangle 3">
            <a:extLst>
              <a:ext uri="{FF2B5EF4-FFF2-40B4-BE49-F238E27FC236}">
                <a16:creationId xmlns:a16="http://schemas.microsoft.com/office/drawing/2014/main" id="{D8CEDABA-7864-4B30-9235-BE61C9E68DED}"/>
              </a:ext>
            </a:extLst>
          </p:cNvPr>
          <p:cNvSpPr>
            <a:spLocks noGrp="1" noChangeArrowheads="1"/>
          </p:cNvSpPr>
          <p:nvPr>
            <p:ph idx="1"/>
          </p:nvPr>
        </p:nvSpPr>
        <p:spPr/>
        <p:txBody>
          <a:bodyPr/>
          <a:lstStyle/>
          <a:p>
            <a:pPr eaLnBrk="1" hangingPunct="1">
              <a:spcBef>
                <a:spcPct val="50000"/>
              </a:spcBef>
            </a:pPr>
            <a:r>
              <a:rPr lang="en-US" altLang="zh-CN">
                <a:ea typeface="ヒラギノ角ゴ Pro W3" pitchFamily="-84" charset="-128"/>
              </a:rPr>
              <a:t>An economy that exports cloth is better off when the price of cloth rises relative to the price of food</a:t>
            </a:r>
            <a:r>
              <a:rPr lang="en-US" altLang="zh-CN" sz="2400">
                <a:ea typeface="ヒラギノ角ゴ Pro W3" pitchFamily="-84" charset="-128"/>
              </a:rPr>
              <a:t>: </a:t>
            </a:r>
          </a:p>
          <a:p>
            <a:pPr lvl="1" eaLnBrk="1" hangingPunct="1">
              <a:spcBef>
                <a:spcPct val="50000"/>
              </a:spcBef>
            </a:pPr>
            <a:r>
              <a:rPr lang="en-US" altLang="zh-CN">
                <a:ea typeface="ヒラギノ角ゴ Pro W3" pitchFamily="-84" charset="-128"/>
              </a:rPr>
              <a:t>the isovalue line becomes steeper and a higher indifference curve can be reached.</a:t>
            </a:r>
          </a:p>
          <a:p>
            <a:pPr eaLnBrk="1" hangingPunct="1">
              <a:spcBef>
                <a:spcPct val="50000"/>
              </a:spcBef>
            </a:pPr>
            <a:r>
              <a:rPr lang="en-US" altLang="zh-CN">
                <a:ea typeface="ヒラギノ角ゴ Pro W3" pitchFamily="-84" charset="-128"/>
              </a:rPr>
              <a:t>A higher relative price of cloth means that more calories of food can be imported for every yard of cloth exported.</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strips(downRight)">
                                      <p:cBhvr>
                                        <p:cTn id="7" dur="500"/>
                                        <p:tgtEl>
                                          <p:spTgt spid="15363">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15363">
                                            <p:txEl>
                                              <p:pRg st="1" end="1"/>
                                            </p:txEl>
                                          </p:spTgt>
                                        </p:tgtEl>
                                        <p:attrNameLst>
                                          <p:attrName>style.visibility</p:attrName>
                                        </p:attrNameLst>
                                      </p:cBhvr>
                                      <p:to>
                                        <p:strVal val="visible"/>
                                      </p:to>
                                    </p:set>
                                    <p:animEffect transition="in" filter="strips(downRight)">
                                      <p:cBhvr>
                                        <p:cTn id="10" dur="500"/>
                                        <p:tgtEl>
                                          <p:spTgt spid="1536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6" fill="hold" grpId="0" nodeType="clickEffect">
                                  <p:stCondLst>
                                    <p:cond delay="0"/>
                                  </p:stCondLst>
                                  <p:childTnLst>
                                    <p:set>
                                      <p:cBhvr>
                                        <p:cTn id="14" dur="1" fill="hold">
                                          <p:stCondLst>
                                            <p:cond delay="0"/>
                                          </p:stCondLst>
                                        </p:cTn>
                                        <p:tgtEl>
                                          <p:spTgt spid="15363">
                                            <p:txEl>
                                              <p:pRg st="2" end="2"/>
                                            </p:txEl>
                                          </p:spTgt>
                                        </p:tgtEl>
                                        <p:attrNameLst>
                                          <p:attrName>style.visibility</p:attrName>
                                        </p:attrNameLst>
                                      </p:cBhvr>
                                      <p:to>
                                        <p:strVal val="visible"/>
                                      </p:to>
                                    </p:set>
                                    <p:animEffect transition="in" filter="strips(downRight)">
                                      <p:cBhvr>
                                        <p:cTn id="15" dur="500"/>
                                        <p:tgtEl>
                                          <p:spTgt spid="153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B8692F8D-2690-4B0A-9F15-7E8AFCB68546}"/>
              </a:ext>
            </a:extLst>
          </p:cNvPr>
          <p:cNvSpPr>
            <a:spLocks noGrp="1" noChangeArrowheads="1"/>
          </p:cNvSpPr>
          <p:nvPr>
            <p:ph type="title"/>
          </p:nvPr>
        </p:nvSpPr>
        <p:spPr/>
        <p:txBody>
          <a:bodyPr/>
          <a:lstStyle/>
          <a:p>
            <a:pPr eaLnBrk="1" hangingPunct="1"/>
            <a:r>
              <a:rPr lang="en-US" altLang="zh-CN">
                <a:ea typeface="ヒラギノ角ゴ Pro W3" pitchFamily="-84" charset="-128"/>
              </a:rPr>
              <a:t>Relative Prices and Demand (cont.)</a:t>
            </a:r>
          </a:p>
        </p:txBody>
      </p:sp>
      <p:sp>
        <p:nvSpPr>
          <p:cNvPr id="160771" name="Rectangle 3">
            <a:extLst>
              <a:ext uri="{FF2B5EF4-FFF2-40B4-BE49-F238E27FC236}">
                <a16:creationId xmlns:a16="http://schemas.microsoft.com/office/drawing/2014/main" id="{166201F8-D002-4637-AD8D-7EE94BDAFD8F}"/>
              </a:ext>
            </a:extLst>
          </p:cNvPr>
          <p:cNvSpPr>
            <a:spLocks noGrp="1" noChangeArrowheads="1"/>
          </p:cNvSpPr>
          <p:nvPr>
            <p:ph idx="1"/>
          </p:nvPr>
        </p:nvSpPr>
        <p:spPr/>
        <p:txBody>
          <a:bodyPr/>
          <a:lstStyle/>
          <a:p>
            <a:pPr eaLnBrk="1" hangingPunct="1">
              <a:spcBef>
                <a:spcPct val="50000"/>
              </a:spcBef>
            </a:pPr>
            <a:r>
              <a:rPr lang="en-US" altLang="zh-CN">
                <a:ea typeface="ヒラギノ角ゴ Pro W3" pitchFamily="-84" charset="-128"/>
              </a:rPr>
              <a:t>If the economy cannot trade:</a:t>
            </a:r>
            <a:r>
              <a:rPr lang="en-US" altLang="zh-CN" sz="2400">
                <a:ea typeface="ヒラギノ角ゴ Pro W3" pitchFamily="-84" charset="-128"/>
              </a:rPr>
              <a:t> </a:t>
            </a:r>
          </a:p>
          <a:p>
            <a:pPr lvl="1" eaLnBrk="1" hangingPunct="1">
              <a:spcBef>
                <a:spcPct val="50000"/>
              </a:spcBef>
            </a:pPr>
            <a:r>
              <a:rPr lang="en-US" altLang="zh-CN">
                <a:ea typeface="ヒラギノ角ゴ Pro W3" pitchFamily="-84" charset="-128"/>
              </a:rPr>
              <a:t>The relative price of cloth to food is determined by the intersection of relative demand and relative supply for that country.</a:t>
            </a:r>
          </a:p>
          <a:p>
            <a:pPr lvl="1" eaLnBrk="1" hangingPunct="1">
              <a:spcBef>
                <a:spcPct val="50000"/>
              </a:spcBef>
            </a:pPr>
            <a:r>
              <a:rPr lang="en-US" altLang="zh-CN">
                <a:ea typeface="ヒラギノ角ゴ Pro W3" pitchFamily="-84" charset="-128"/>
              </a:rPr>
              <a:t>Consume and produce at point </a:t>
            </a:r>
            <a:r>
              <a:rPr lang="en-US" altLang="zh-CN" i="1">
                <a:ea typeface="ヒラギノ角ゴ Pro W3" pitchFamily="-84" charset="-128"/>
              </a:rPr>
              <a:t>D</a:t>
            </a:r>
            <a:r>
              <a:rPr lang="en-US" altLang="zh-CN" i="1" baseline="30000">
                <a:ea typeface="ヒラギノ角ゴ Pro W3" pitchFamily="-84" charset="-128"/>
              </a:rPr>
              <a:t>3</a:t>
            </a:r>
            <a:r>
              <a:rPr lang="en-US" altLang="zh-CN">
                <a:ea typeface="ヒラギノ角ゴ Pro W3" pitchFamily="-84" charset="-128"/>
              </a:rPr>
              <a:t> where the indifference curve is tangent to the production possibilities frontier.</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60771">
                                            <p:txEl>
                                              <p:pRg st="0" end="0"/>
                                            </p:txEl>
                                          </p:spTgt>
                                        </p:tgtEl>
                                        <p:attrNameLst>
                                          <p:attrName>style.visibility</p:attrName>
                                        </p:attrNameLst>
                                      </p:cBhvr>
                                      <p:to>
                                        <p:strVal val="visible"/>
                                      </p:to>
                                    </p:set>
                                    <p:animEffect transition="in" filter="strips(downRight)">
                                      <p:cBhvr>
                                        <p:cTn id="7" dur="500"/>
                                        <p:tgtEl>
                                          <p:spTgt spid="160771">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160771">
                                            <p:txEl>
                                              <p:pRg st="1" end="1"/>
                                            </p:txEl>
                                          </p:spTgt>
                                        </p:tgtEl>
                                        <p:attrNameLst>
                                          <p:attrName>style.visibility</p:attrName>
                                        </p:attrNameLst>
                                      </p:cBhvr>
                                      <p:to>
                                        <p:strVal val="visible"/>
                                      </p:to>
                                    </p:set>
                                    <p:animEffect transition="in" filter="strips(downRight)">
                                      <p:cBhvr>
                                        <p:cTn id="10" dur="500"/>
                                        <p:tgtEl>
                                          <p:spTgt spid="160771">
                                            <p:txEl>
                                              <p:pRg st="1" end="1"/>
                                            </p:txEl>
                                          </p:spTgt>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160771">
                                            <p:txEl>
                                              <p:pRg st="2" end="2"/>
                                            </p:txEl>
                                          </p:spTgt>
                                        </p:tgtEl>
                                        <p:attrNameLst>
                                          <p:attrName>style.visibility</p:attrName>
                                        </p:attrNameLst>
                                      </p:cBhvr>
                                      <p:to>
                                        <p:strVal val="visible"/>
                                      </p:to>
                                    </p:set>
                                    <p:animEffect transition="in" filter="strips(downRight)">
                                      <p:cBhvr>
                                        <p:cTn id="13" dur="500"/>
                                        <p:tgtEl>
                                          <p:spTgt spid="1607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100C282F-7423-4DD2-BBDC-933A2884477D}"/>
              </a:ext>
            </a:extLst>
          </p:cNvPr>
          <p:cNvSpPr>
            <a:spLocks noGrp="1" noChangeArrowheads="1"/>
          </p:cNvSpPr>
          <p:nvPr>
            <p:ph type="title"/>
          </p:nvPr>
        </p:nvSpPr>
        <p:spPr/>
        <p:txBody>
          <a:bodyPr/>
          <a:lstStyle/>
          <a:p>
            <a:pPr eaLnBrk="1" hangingPunct="1"/>
            <a:r>
              <a:rPr lang="en-US" altLang="zh-CN" sz="2400">
                <a:ea typeface="ヒラギノ角ゴ Pro W3" pitchFamily="-84" charset="-128"/>
              </a:rPr>
              <a:t>Fig. 6-4: Effects of a Rise in the Relative Price of Cloth and Gains from Trade</a:t>
            </a:r>
          </a:p>
        </p:txBody>
      </p:sp>
      <p:pic>
        <p:nvPicPr>
          <p:cNvPr id="20483" name="Picture 1" descr="fig06_04.gif">
            <a:extLst>
              <a:ext uri="{FF2B5EF4-FFF2-40B4-BE49-F238E27FC236}">
                <a16:creationId xmlns:a16="http://schemas.microsoft.com/office/drawing/2014/main" id="{451DB5A4-A68F-4C13-8B6F-7AB1435DD58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5300" y="1462088"/>
            <a:ext cx="7924800" cy="479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E7A893A2-614E-44D0-9009-0B8BDC5B3543}"/>
              </a:ext>
            </a:extLst>
          </p:cNvPr>
          <p:cNvSpPr>
            <a:spLocks noGrp="1" noChangeArrowheads="1"/>
          </p:cNvSpPr>
          <p:nvPr>
            <p:ph type="title"/>
          </p:nvPr>
        </p:nvSpPr>
        <p:spPr/>
        <p:txBody>
          <a:bodyPr/>
          <a:lstStyle/>
          <a:p>
            <a:pPr eaLnBrk="1" hangingPunct="1"/>
            <a:r>
              <a:rPr lang="en-US" altLang="zh-CN" sz="2800">
                <a:ea typeface="ヒラギノ角ゴ Pro W3" pitchFamily="-84" charset="-128"/>
              </a:rPr>
              <a:t>The Welfare Effects of Changes in the Terms of Trade</a:t>
            </a:r>
          </a:p>
        </p:txBody>
      </p:sp>
      <p:sp>
        <p:nvSpPr>
          <p:cNvPr id="18435" name="Rectangle 3">
            <a:extLst>
              <a:ext uri="{FF2B5EF4-FFF2-40B4-BE49-F238E27FC236}">
                <a16:creationId xmlns:a16="http://schemas.microsoft.com/office/drawing/2014/main" id="{18F71A6B-1749-4D40-9C7E-9BC7D5724375}"/>
              </a:ext>
            </a:extLst>
          </p:cNvPr>
          <p:cNvSpPr>
            <a:spLocks noGrp="1" noChangeArrowheads="1"/>
          </p:cNvSpPr>
          <p:nvPr>
            <p:ph idx="1"/>
          </p:nvPr>
        </p:nvSpPr>
        <p:spPr>
          <a:xfrm>
            <a:off x="401638" y="1524000"/>
            <a:ext cx="8394700" cy="4724400"/>
          </a:xfrm>
        </p:spPr>
        <p:txBody>
          <a:bodyPr/>
          <a:lstStyle/>
          <a:p>
            <a:pPr eaLnBrk="1" hangingPunct="1">
              <a:spcBef>
                <a:spcPct val="40000"/>
              </a:spcBef>
            </a:pPr>
            <a:r>
              <a:rPr lang="en-US" altLang="zh-CN" sz="2400">
                <a:ea typeface="ヒラギノ角ゴ Pro W3" pitchFamily="-84" charset="-128"/>
              </a:rPr>
              <a:t>The </a:t>
            </a:r>
            <a:r>
              <a:rPr lang="en-US" altLang="zh-CN" sz="2400" b="1">
                <a:ea typeface="ヒラギノ角ゴ Pro W3" pitchFamily="-84" charset="-128"/>
              </a:rPr>
              <a:t>terms of trade</a:t>
            </a:r>
            <a:r>
              <a:rPr lang="en-US" altLang="zh-CN" sz="2400">
                <a:ea typeface="ヒラギノ角ゴ Pro W3" pitchFamily="-84" charset="-128"/>
              </a:rPr>
              <a:t> refers to the price of exports relative to the price of imports.</a:t>
            </a:r>
          </a:p>
          <a:p>
            <a:pPr lvl="1" eaLnBrk="1" hangingPunct="1">
              <a:spcBef>
                <a:spcPct val="40000"/>
              </a:spcBef>
            </a:pPr>
            <a:r>
              <a:rPr lang="en-US" altLang="zh-CN" sz="2000">
                <a:ea typeface="ヒラギノ角ゴ Pro W3" pitchFamily="-84" charset="-128"/>
              </a:rPr>
              <a:t>When a country exports cloth and the relative </a:t>
            </a:r>
            <a:br>
              <a:rPr lang="en-US" altLang="zh-CN" sz="2000">
                <a:ea typeface="ヒラギノ角ゴ Pro W3" pitchFamily="-84" charset="-128"/>
              </a:rPr>
            </a:br>
            <a:r>
              <a:rPr lang="en-US" altLang="zh-CN" sz="2000">
                <a:ea typeface="ヒラギノ角ゴ Pro W3" pitchFamily="-84" charset="-128"/>
              </a:rPr>
              <a:t>price of cloth increases, the terms of trade rise.</a:t>
            </a:r>
          </a:p>
          <a:p>
            <a:pPr eaLnBrk="1" hangingPunct="1">
              <a:spcBef>
                <a:spcPct val="40000"/>
              </a:spcBef>
            </a:pPr>
            <a:r>
              <a:rPr lang="en-US" altLang="zh-CN" sz="2400">
                <a:ea typeface="ヒラギノ角ゴ Pro W3" pitchFamily="-84" charset="-128"/>
              </a:rPr>
              <a:t>Because a higher relative price for exports means that the country can afford to buy more imports, an increase in the terms of trade increases a country</a:t>
            </a:r>
            <a:r>
              <a:rPr lang="ja-JP" altLang="en-US" sz="2400">
                <a:ea typeface="ヒラギノ角ゴ Pro W3" pitchFamily="-84" charset="-128"/>
              </a:rPr>
              <a:t>’</a:t>
            </a:r>
            <a:r>
              <a:rPr lang="en-US" altLang="ja-JP" sz="2400">
                <a:ea typeface="ヒラギノ角ゴ Pro W3" pitchFamily="-84" charset="-128"/>
              </a:rPr>
              <a:t>s welfare.</a:t>
            </a:r>
          </a:p>
          <a:p>
            <a:pPr eaLnBrk="1" hangingPunct="1">
              <a:spcBef>
                <a:spcPct val="40000"/>
              </a:spcBef>
            </a:pPr>
            <a:r>
              <a:rPr lang="en-US" altLang="zh-CN" sz="2400">
                <a:ea typeface="ヒラギノ角ゴ Pro W3" pitchFamily="-84" charset="-128"/>
              </a:rPr>
              <a:t>A decline in the terms of trade decreases a country</a:t>
            </a:r>
            <a:r>
              <a:rPr lang="ja-JP" altLang="en-US" sz="2400">
                <a:ea typeface="ヒラギノ角ゴ Pro W3" pitchFamily="-84" charset="-128"/>
              </a:rPr>
              <a:t>’</a:t>
            </a:r>
            <a:r>
              <a:rPr lang="en-US" altLang="ja-JP" sz="2400">
                <a:ea typeface="ヒラギノ角ゴ Pro W3" pitchFamily="-84" charset="-128"/>
              </a:rPr>
              <a:t>s welfare.</a:t>
            </a:r>
            <a:endParaRPr lang="en-US" altLang="zh-CN" sz="2400">
              <a:ea typeface="ヒラギノ角ゴ Pro W3" pitchFamily="-84" charset="-128"/>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strips(downRight)">
                                      <p:cBhvr>
                                        <p:cTn id="7" dur="500"/>
                                        <p:tgtEl>
                                          <p:spTgt spid="184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strips(downRight)">
                                      <p:cBhvr>
                                        <p:cTn id="12" dur="500"/>
                                        <p:tgtEl>
                                          <p:spTgt spid="184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8435">
                                            <p:txEl>
                                              <p:pRg st="2" end="2"/>
                                            </p:txEl>
                                          </p:spTgt>
                                        </p:tgtEl>
                                        <p:attrNameLst>
                                          <p:attrName>style.visibility</p:attrName>
                                        </p:attrNameLst>
                                      </p:cBhvr>
                                      <p:to>
                                        <p:strVal val="visible"/>
                                      </p:to>
                                    </p:set>
                                    <p:animEffect transition="in" filter="strips(downRight)">
                                      <p:cBhvr>
                                        <p:cTn id="17" dur="500"/>
                                        <p:tgtEl>
                                          <p:spTgt spid="184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8435">
                                            <p:txEl>
                                              <p:pRg st="3" end="3"/>
                                            </p:txEl>
                                          </p:spTgt>
                                        </p:tgtEl>
                                        <p:attrNameLst>
                                          <p:attrName>style.visibility</p:attrName>
                                        </p:attrNameLst>
                                      </p:cBhvr>
                                      <p:to>
                                        <p:strVal val="visible"/>
                                      </p:to>
                                    </p:set>
                                    <p:animEffect transition="in" filter="strips(downRight)">
                                      <p:cBhvr>
                                        <p:cTn id="22" dur="500"/>
                                        <p:tgtEl>
                                          <p:spTgt spid="184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F9C462AB-8DCB-4B24-9110-BAA163151350}"/>
              </a:ext>
            </a:extLst>
          </p:cNvPr>
          <p:cNvSpPr>
            <a:spLocks noGrp="1" noChangeArrowheads="1"/>
          </p:cNvSpPr>
          <p:nvPr>
            <p:ph type="title"/>
          </p:nvPr>
        </p:nvSpPr>
        <p:spPr/>
        <p:txBody>
          <a:bodyPr/>
          <a:lstStyle/>
          <a:p>
            <a:pPr eaLnBrk="1" hangingPunct="1"/>
            <a:r>
              <a:rPr lang="en-US" altLang="zh-CN">
                <a:ea typeface="ヒラギノ角ゴ Pro W3" pitchFamily="-84" charset="-128"/>
              </a:rPr>
              <a:t>Determining Relative Prices</a:t>
            </a:r>
          </a:p>
        </p:txBody>
      </p:sp>
      <p:sp>
        <p:nvSpPr>
          <p:cNvPr id="19459" name="Rectangle 3">
            <a:extLst>
              <a:ext uri="{FF2B5EF4-FFF2-40B4-BE49-F238E27FC236}">
                <a16:creationId xmlns:a16="http://schemas.microsoft.com/office/drawing/2014/main" id="{41855CD4-A4E6-4863-B307-516E85E8A120}"/>
              </a:ext>
            </a:extLst>
          </p:cNvPr>
          <p:cNvSpPr>
            <a:spLocks noGrp="1" noChangeArrowheads="1"/>
          </p:cNvSpPr>
          <p:nvPr>
            <p:ph idx="1"/>
          </p:nvPr>
        </p:nvSpPr>
        <p:spPr/>
        <p:txBody>
          <a:bodyPr/>
          <a:lstStyle/>
          <a:p>
            <a:pPr eaLnBrk="1" hangingPunct="1">
              <a:spcBef>
                <a:spcPct val="50000"/>
              </a:spcBef>
            </a:pPr>
            <a:r>
              <a:rPr lang="en-US" altLang="zh-CN">
                <a:ea typeface="ヒラギノ角ゴ Pro W3" pitchFamily="-84" charset="-128"/>
              </a:rPr>
              <a:t>To determine the price of cloth relative to the price food, use relative supply and relative demand.</a:t>
            </a:r>
          </a:p>
          <a:p>
            <a:pPr lvl="1" eaLnBrk="1" hangingPunct="1">
              <a:spcBef>
                <a:spcPct val="50000"/>
              </a:spcBef>
            </a:pPr>
            <a:r>
              <a:rPr lang="en-US" altLang="zh-CN" i="1">
                <a:ea typeface="ヒラギノ角ゴ Pro W3" pitchFamily="-84" charset="-128"/>
              </a:rPr>
              <a:t>World </a:t>
            </a:r>
            <a:r>
              <a:rPr lang="en-US" altLang="zh-CN">
                <a:ea typeface="ヒラギノ角ゴ Pro W3" pitchFamily="-84" charset="-128"/>
              </a:rPr>
              <a:t>supply of cloth relative to food at each relative price.</a:t>
            </a:r>
          </a:p>
          <a:p>
            <a:pPr lvl="1" eaLnBrk="1" hangingPunct="1">
              <a:spcBef>
                <a:spcPct val="50000"/>
              </a:spcBef>
            </a:pPr>
            <a:r>
              <a:rPr lang="en-US" altLang="zh-CN" i="1">
                <a:ea typeface="ヒラギノ角ゴ Pro W3" pitchFamily="-84" charset="-128"/>
              </a:rPr>
              <a:t>World </a:t>
            </a:r>
            <a:r>
              <a:rPr lang="en-US" altLang="zh-CN">
                <a:ea typeface="ヒラギノ角ゴ Pro W3" pitchFamily="-84" charset="-128"/>
              </a:rPr>
              <a:t>demand for cloth relative to food at each relative price.</a:t>
            </a:r>
          </a:p>
          <a:p>
            <a:pPr lvl="1" eaLnBrk="1" hangingPunct="1">
              <a:spcBef>
                <a:spcPct val="50000"/>
              </a:spcBef>
            </a:pPr>
            <a:r>
              <a:rPr lang="en-US" altLang="zh-CN">
                <a:ea typeface="ヒラギノ角ゴ Pro W3" pitchFamily="-84" charset="-128"/>
              </a:rPr>
              <a:t>World quantities are the sum of quantities from the two countries in the world: (</a:t>
            </a:r>
            <a:r>
              <a:rPr lang="en-US" altLang="zh-CN" i="1">
                <a:ea typeface="ヒラギノ角ゴ Pro W3" pitchFamily="-84" charset="-128"/>
              </a:rPr>
              <a:t>Q</a:t>
            </a:r>
            <a:r>
              <a:rPr lang="en-US" altLang="zh-CN" i="1" baseline="-25000">
                <a:ea typeface="ヒラギノ角ゴ Pro W3" pitchFamily="-84" charset="-128"/>
              </a:rPr>
              <a:t>C </a:t>
            </a:r>
            <a:r>
              <a:rPr lang="en-US" altLang="zh-CN" i="1">
                <a:ea typeface="ヒラギノ角ゴ Pro W3" pitchFamily="-84" charset="-128"/>
              </a:rPr>
              <a:t>+ Q</a:t>
            </a:r>
            <a:r>
              <a:rPr lang="en-US" altLang="zh-CN" i="1" baseline="-25000">
                <a:ea typeface="ヒラギノ角ゴ Pro W3" pitchFamily="-84" charset="-128"/>
              </a:rPr>
              <a:t>C</a:t>
            </a:r>
            <a:r>
              <a:rPr lang="en-US" altLang="zh-CN" i="1" baseline="30000">
                <a:ea typeface="ヒラギノ角ゴ Pro W3" pitchFamily="-84" charset="-128"/>
              </a:rPr>
              <a:t>*</a:t>
            </a:r>
            <a:r>
              <a:rPr lang="en-US" altLang="zh-CN" i="1">
                <a:ea typeface="ヒラギノ角ゴ Pro W3" pitchFamily="-84" charset="-128"/>
              </a:rPr>
              <a:t>)/(Q</a:t>
            </a:r>
            <a:r>
              <a:rPr lang="en-US" altLang="zh-CN" i="1" baseline="-25000">
                <a:ea typeface="ヒラギノ角ゴ Pro W3" pitchFamily="-84" charset="-128"/>
              </a:rPr>
              <a:t>F </a:t>
            </a:r>
            <a:r>
              <a:rPr lang="en-US" altLang="zh-CN" i="1">
                <a:ea typeface="ヒラギノ角ゴ Pro W3" pitchFamily="-84" charset="-128"/>
              </a:rPr>
              <a:t>+ Q</a:t>
            </a:r>
            <a:r>
              <a:rPr lang="en-US" altLang="zh-CN" i="1" baseline="-25000">
                <a:ea typeface="ヒラギノ角ゴ Pro W3" pitchFamily="-84" charset="-128"/>
              </a:rPr>
              <a:t>F</a:t>
            </a:r>
            <a:r>
              <a:rPr lang="en-US" altLang="zh-CN" i="1" baseline="30000">
                <a:ea typeface="ヒラギノ角ゴ Pro W3" pitchFamily="-84" charset="-128"/>
              </a:rPr>
              <a:t>*</a:t>
            </a:r>
            <a:r>
              <a:rPr lang="en-US" altLang="zh-CN" i="1">
                <a:ea typeface="ヒラギノ角ゴ Pro W3" pitchFamily="-84" charset="-128"/>
              </a:rPr>
              <a:t>)</a:t>
            </a:r>
            <a:r>
              <a:rPr lang="en-US" altLang="zh-CN">
                <a:ea typeface="ヒラギノ角ゴ Pro W3" pitchFamily="-84" charset="-128"/>
              </a:rPr>
              <a:t> and (</a:t>
            </a:r>
            <a:r>
              <a:rPr lang="en-US" altLang="zh-CN" i="1">
                <a:ea typeface="ヒラギノ角ゴ Pro W3" pitchFamily="-84" charset="-128"/>
              </a:rPr>
              <a:t>D</a:t>
            </a:r>
            <a:r>
              <a:rPr lang="en-US" altLang="zh-CN" i="1" baseline="-25000">
                <a:ea typeface="ヒラギノ角ゴ Pro W3" pitchFamily="-84" charset="-128"/>
              </a:rPr>
              <a:t>C </a:t>
            </a:r>
            <a:r>
              <a:rPr lang="en-US" altLang="zh-CN" i="1">
                <a:ea typeface="ヒラギノ角ゴ Pro W3" pitchFamily="-84" charset="-128"/>
              </a:rPr>
              <a:t>+ D</a:t>
            </a:r>
            <a:r>
              <a:rPr lang="en-US" altLang="zh-CN" i="1" baseline="-25000">
                <a:ea typeface="ヒラギノ角ゴ Pro W3" pitchFamily="-84" charset="-128"/>
              </a:rPr>
              <a:t>C</a:t>
            </a:r>
            <a:r>
              <a:rPr lang="en-US" altLang="zh-CN" i="1" baseline="30000">
                <a:ea typeface="ヒラギノ角ゴ Pro W3" pitchFamily="-84" charset="-128"/>
              </a:rPr>
              <a:t>*</a:t>
            </a:r>
            <a:r>
              <a:rPr lang="en-US" altLang="zh-CN" i="1">
                <a:ea typeface="ヒラギノ角ゴ Pro W3" pitchFamily="-84" charset="-128"/>
              </a:rPr>
              <a:t>)/(D</a:t>
            </a:r>
            <a:r>
              <a:rPr lang="en-US" altLang="zh-CN" i="1" baseline="-25000">
                <a:ea typeface="ヒラギノ角ゴ Pro W3" pitchFamily="-84" charset="-128"/>
              </a:rPr>
              <a:t>F </a:t>
            </a:r>
            <a:r>
              <a:rPr lang="en-US" altLang="zh-CN" i="1">
                <a:ea typeface="ヒラギノ角ゴ Pro W3" pitchFamily="-84" charset="-128"/>
              </a:rPr>
              <a:t>+ D</a:t>
            </a:r>
            <a:r>
              <a:rPr lang="en-US" altLang="zh-CN" i="1" baseline="-25000">
                <a:ea typeface="ヒラギノ角ゴ Pro W3" pitchFamily="-84" charset="-128"/>
              </a:rPr>
              <a:t>F</a:t>
            </a:r>
            <a:r>
              <a:rPr lang="en-US" altLang="zh-CN" i="1" baseline="30000">
                <a:ea typeface="ヒラギノ角ゴ Pro W3" pitchFamily="-84" charset="-128"/>
              </a:rPr>
              <a:t>*</a:t>
            </a:r>
            <a:r>
              <a:rPr lang="en-US" altLang="zh-CN" i="1">
                <a:ea typeface="ヒラギノ角ゴ Pro W3" pitchFamily="-84" charset="-128"/>
              </a:rPr>
              <a:t>)</a:t>
            </a:r>
            <a:r>
              <a:rPr lang="en-US" altLang="zh-CN">
                <a:ea typeface="ヒラギノ角ゴ Pro W3" pitchFamily="-84" charset="-128"/>
              </a:rPr>
              <a: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strips(downRight)">
                                      <p:cBhvr>
                                        <p:cTn id="7" dur="500"/>
                                        <p:tgtEl>
                                          <p:spTgt spid="194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9459">
                                            <p:txEl>
                                              <p:pRg st="1" end="1"/>
                                            </p:txEl>
                                          </p:spTgt>
                                        </p:tgtEl>
                                        <p:attrNameLst>
                                          <p:attrName>style.visibility</p:attrName>
                                        </p:attrNameLst>
                                      </p:cBhvr>
                                      <p:to>
                                        <p:strVal val="visible"/>
                                      </p:to>
                                    </p:set>
                                    <p:animEffect transition="in" filter="strips(downRight)">
                                      <p:cBhvr>
                                        <p:cTn id="12" dur="500"/>
                                        <p:tgtEl>
                                          <p:spTgt spid="194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9459">
                                            <p:txEl>
                                              <p:pRg st="2" end="2"/>
                                            </p:txEl>
                                          </p:spTgt>
                                        </p:tgtEl>
                                        <p:attrNameLst>
                                          <p:attrName>style.visibility</p:attrName>
                                        </p:attrNameLst>
                                      </p:cBhvr>
                                      <p:to>
                                        <p:strVal val="visible"/>
                                      </p:to>
                                    </p:set>
                                    <p:animEffect transition="in" filter="strips(downRight)">
                                      <p:cBhvr>
                                        <p:cTn id="17" dur="500"/>
                                        <p:tgtEl>
                                          <p:spTgt spid="194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9459">
                                            <p:txEl>
                                              <p:pRg st="3" end="3"/>
                                            </p:txEl>
                                          </p:spTgt>
                                        </p:tgtEl>
                                        <p:attrNameLst>
                                          <p:attrName>style.visibility</p:attrName>
                                        </p:attrNameLst>
                                      </p:cBhvr>
                                      <p:to>
                                        <p:strVal val="visible"/>
                                      </p:to>
                                    </p:set>
                                    <p:animEffect transition="in" filter="strips(downRight)">
                                      <p:cBhvr>
                                        <p:cTn id="22" dur="500"/>
                                        <p:tgtEl>
                                          <p:spTgt spid="194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191647C6-2A7E-417C-A881-82596F8EA2BA}"/>
              </a:ext>
            </a:extLst>
          </p:cNvPr>
          <p:cNvSpPr>
            <a:spLocks noGrp="1" noChangeArrowheads="1"/>
          </p:cNvSpPr>
          <p:nvPr>
            <p:ph type="title"/>
          </p:nvPr>
        </p:nvSpPr>
        <p:spPr/>
        <p:txBody>
          <a:bodyPr/>
          <a:lstStyle/>
          <a:p>
            <a:pPr eaLnBrk="1" hangingPunct="1"/>
            <a:r>
              <a:rPr lang="en-US" altLang="zh-CN" sz="2400">
                <a:ea typeface="ヒラギノ角ゴ Pro W3" pitchFamily="-84" charset="-128"/>
              </a:rPr>
              <a:t>Fig. 6-5a: Equilibrium Relative Price with Trade and Associated Trade Flows</a:t>
            </a:r>
          </a:p>
        </p:txBody>
      </p:sp>
      <p:pic>
        <p:nvPicPr>
          <p:cNvPr id="23555" name="Picture 1" descr="fig06_05a.gif">
            <a:extLst>
              <a:ext uri="{FF2B5EF4-FFF2-40B4-BE49-F238E27FC236}">
                <a16:creationId xmlns:a16="http://schemas.microsoft.com/office/drawing/2014/main" id="{E35153CC-7C32-44D4-A86D-4E45AAEEDB5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73238" y="1181100"/>
            <a:ext cx="5154612"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56541F6-3A59-4338-BF8D-F1CCDA52B2AD}"/>
              </a:ext>
            </a:extLst>
          </p:cNvPr>
          <p:cNvSpPr>
            <a:spLocks noGrp="1" noChangeArrowheads="1"/>
          </p:cNvSpPr>
          <p:nvPr>
            <p:ph type="title"/>
          </p:nvPr>
        </p:nvSpPr>
        <p:spPr/>
        <p:txBody>
          <a:bodyPr/>
          <a:lstStyle/>
          <a:p>
            <a:pPr eaLnBrk="1" hangingPunct="1"/>
            <a:r>
              <a:rPr lang="en-US" altLang="zh-CN">
                <a:ea typeface="ヒラギノ角ゴ Pro W3" pitchFamily="-84" charset="-128"/>
              </a:rPr>
              <a:t>Preview</a:t>
            </a:r>
          </a:p>
        </p:txBody>
      </p:sp>
      <p:sp>
        <p:nvSpPr>
          <p:cNvPr id="6147" name="Rectangle 3">
            <a:extLst>
              <a:ext uri="{FF2B5EF4-FFF2-40B4-BE49-F238E27FC236}">
                <a16:creationId xmlns:a16="http://schemas.microsoft.com/office/drawing/2014/main" id="{18CB7B86-B2EB-4927-8780-3E91FA3703DD}"/>
              </a:ext>
            </a:extLst>
          </p:cNvPr>
          <p:cNvSpPr>
            <a:spLocks noGrp="1" noChangeArrowheads="1"/>
          </p:cNvSpPr>
          <p:nvPr>
            <p:ph idx="1"/>
          </p:nvPr>
        </p:nvSpPr>
        <p:spPr/>
        <p:txBody>
          <a:bodyPr/>
          <a:lstStyle/>
          <a:p>
            <a:pPr eaLnBrk="1" hangingPunct="1">
              <a:spcBef>
                <a:spcPct val="40000"/>
              </a:spcBef>
            </a:pPr>
            <a:r>
              <a:rPr lang="en-US" altLang="zh-CN">
                <a:ea typeface="ヒラギノ角ゴ Pro W3" pitchFamily="-84" charset="-128"/>
              </a:rPr>
              <a:t>Relative supply and relative demand</a:t>
            </a:r>
          </a:p>
          <a:p>
            <a:pPr eaLnBrk="1" hangingPunct="1">
              <a:spcBef>
                <a:spcPct val="40000"/>
              </a:spcBef>
            </a:pPr>
            <a:r>
              <a:rPr lang="en-US" altLang="zh-CN">
                <a:ea typeface="ヒラギノ角ゴ Pro W3" pitchFamily="-84" charset="-128"/>
              </a:rPr>
              <a:t>The terms of trade and welfare</a:t>
            </a:r>
          </a:p>
          <a:p>
            <a:pPr eaLnBrk="1" hangingPunct="1">
              <a:spcBef>
                <a:spcPct val="40000"/>
              </a:spcBef>
            </a:pPr>
            <a:r>
              <a:rPr lang="en-US" altLang="zh-CN">
                <a:ea typeface="ヒラギノ角ゴ Pro W3" pitchFamily="-84" charset="-128"/>
              </a:rPr>
              <a:t>Effects of economic growth, import tariffs, and export subsidies</a:t>
            </a:r>
          </a:p>
          <a:p>
            <a:pPr eaLnBrk="1" hangingPunct="1">
              <a:spcBef>
                <a:spcPct val="40000"/>
              </a:spcBef>
            </a:pPr>
            <a:r>
              <a:rPr lang="en-US" altLang="zh-CN">
                <a:ea typeface="ヒラギノ角ゴ Pro W3" pitchFamily="-84" charset="-128"/>
              </a:rPr>
              <a:t>International borrowing and lending</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strips(downRight)">
                                      <p:cBhvr>
                                        <p:cTn id="7" dur="500"/>
                                        <p:tgtEl>
                                          <p:spTgt spid="6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strips(downRight)">
                                      <p:cBhvr>
                                        <p:cTn id="12" dur="500"/>
                                        <p:tgtEl>
                                          <p:spTgt spid="61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strips(downRight)">
                                      <p:cBhvr>
                                        <p:cTn id="17" dur="500"/>
                                        <p:tgtEl>
                                          <p:spTgt spid="61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6147">
                                            <p:txEl>
                                              <p:pRg st="3" end="3"/>
                                            </p:txEl>
                                          </p:spTgt>
                                        </p:tgtEl>
                                        <p:attrNameLst>
                                          <p:attrName>style.visibility</p:attrName>
                                        </p:attrNameLst>
                                      </p:cBhvr>
                                      <p:to>
                                        <p:strVal val="visible"/>
                                      </p:to>
                                    </p:set>
                                    <p:animEffect transition="in" filter="strips(downRight)">
                                      <p:cBhvr>
                                        <p:cTn id="22" dur="500"/>
                                        <p:tgtEl>
                                          <p:spTgt spid="61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98F42DE6-6DF0-4A97-8F9B-337CC7D7B38A}"/>
              </a:ext>
            </a:extLst>
          </p:cNvPr>
          <p:cNvSpPr>
            <a:spLocks noGrp="1" noChangeArrowheads="1"/>
          </p:cNvSpPr>
          <p:nvPr>
            <p:ph type="title"/>
          </p:nvPr>
        </p:nvSpPr>
        <p:spPr/>
        <p:txBody>
          <a:bodyPr/>
          <a:lstStyle/>
          <a:p>
            <a:pPr eaLnBrk="1" hangingPunct="1"/>
            <a:r>
              <a:rPr lang="en-US" altLang="zh-CN" sz="2400">
                <a:ea typeface="ヒラギノ角ゴ Pro W3" pitchFamily="-84" charset="-128"/>
              </a:rPr>
              <a:t>Fig. 6-5b: Equilibrium Relative Price with Trade and Associated Trade Flows</a:t>
            </a:r>
          </a:p>
        </p:txBody>
      </p:sp>
      <p:pic>
        <p:nvPicPr>
          <p:cNvPr id="25603" name="Picture 2" descr="fig06_05b.gif">
            <a:extLst>
              <a:ext uri="{FF2B5EF4-FFF2-40B4-BE49-F238E27FC236}">
                <a16:creationId xmlns:a16="http://schemas.microsoft.com/office/drawing/2014/main" id="{5695505D-8D9E-4306-BD0F-E89F77F19CE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8300" y="1636713"/>
            <a:ext cx="8280400" cy="453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BBFFB75A-BCB9-40A1-8AF5-25C50152E25B}"/>
              </a:ext>
            </a:extLst>
          </p:cNvPr>
          <p:cNvSpPr>
            <a:spLocks noGrp="1" noChangeArrowheads="1"/>
          </p:cNvSpPr>
          <p:nvPr>
            <p:ph type="title"/>
          </p:nvPr>
        </p:nvSpPr>
        <p:spPr/>
        <p:txBody>
          <a:bodyPr/>
          <a:lstStyle/>
          <a:p>
            <a:pPr eaLnBrk="1" hangingPunct="1"/>
            <a:r>
              <a:rPr lang="en-US" altLang="zh-CN" sz="2800">
                <a:ea typeface="ヒラギノ角ゴ Pro W3" pitchFamily="-84" charset="-128"/>
              </a:rPr>
              <a:t>The Effects of Economic Growth</a:t>
            </a:r>
          </a:p>
        </p:txBody>
      </p:sp>
      <p:sp>
        <p:nvSpPr>
          <p:cNvPr id="21507" name="Rectangle 3">
            <a:extLst>
              <a:ext uri="{FF2B5EF4-FFF2-40B4-BE49-F238E27FC236}">
                <a16:creationId xmlns:a16="http://schemas.microsoft.com/office/drawing/2014/main" id="{A089AEC0-D509-4555-A5DA-17E5DA8A5113}"/>
              </a:ext>
            </a:extLst>
          </p:cNvPr>
          <p:cNvSpPr>
            <a:spLocks noGrp="1" noChangeArrowheads="1"/>
          </p:cNvSpPr>
          <p:nvPr>
            <p:ph idx="1"/>
          </p:nvPr>
        </p:nvSpPr>
        <p:spPr/>
        <p:txBody>
          <a:bodyPr/>
          <a:lstStyle/>
          <a:p>
            <a:pPr eaLnBrk="1" hangingPunct="1">
              <a:spcBef>
                <a:spcPct val="50000"/>
              </a:spcBef>
            </a:pPr>
            <a:r>
              <a:rPr lang="en-US" altLang="zh-CN" sz="2400">
                <a:ea typeface="ヒラギノ角ゴ Pro W3" pitchFamily="-84" charset="-128"/>
              </a:rPr>
              <a:t>Is economic growth in China good for the standard of living in the U.S.?</a:t>
            </a:r>
          </a:p>
          <a:p>
            <a:pPr eaLnBrk="1" hangingPunct="1">
              <a:spcBef>
                <a:spcPct val="50000"/>
              </a:spcBef>
            </a:pPr>
            <a:r>
              <a:rPr lang="en-US" altLang="zh-CN" sz="2400">
                <a:ea typeface="ヒラギノ角ゴ Pro W3" pitchFamily="-84" charset="-128"/>
              </a:rPr>
              <a:t>Is growth in a country more or less valuable when it is integrated in the world economy?</a:t>
            </a:r>
          </a:p>
          <a:p>
            <a:pPr eaLnBrk="1" hangingPunct="1">
              <a:spcBef>
                <a:spcPct val="50000"/>
              </a:spcBef>
            </a:pPr>
            <a:r>
              <a:rPr lang="en-US" altLang="zh-CN" sz="2400">
                <a:ea typeface="ヒラギノ角ゴ Pro W3" pitchFamily="-84" charset="-128"/>
              </a:rPr>
              <a:t>The standard trade model gives us precise answers to these questions.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strips(downRight)">
                                      <p:cBhvr>
                                        <p:cTn id="7" dur="500"/>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strips(downRight)">
                                      <p:cBhvr>
                                        <p:cTn id="12" dur="500"/>
                                        <p:tgtEl>
                                          <p:spTgt spid="21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Effect transition="in" filter="strips(downRight)">
                                      <p:cBhvr>
                                        <p:cTn id="17" dur="500"/>
                                        <p:tgtEl>
                                          <p:spTgt spid="215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E3FBFE37-4EAA-4644-BE8C-17642EB3C165}"/>
              </a:ext>
            </a:extLst>
          </p:cNvPr>
          <p:cNvSpPr>
            <a:spLocks noGrp="1" noChangeArrowheads="1"/>
          </p:cNvSpPr>
          <p:nvPr>
            <p:ph type="title"/>
          </p:nvPr>
        </p:nvSpPr>
        <p:spPr/>
        <p:txBody>
          <a:bodyPr/>
          <a:lstStyle/>
          <a:p>
            <a:pPr eaLnBrk="1" hangingPunct="1"/>
            <a:r>
              <a:rPr lang="en-US" altLang="zh-CN" sz="2800">
                <a:ea typeface="ヒラギノ角ゴ Pro W3" pitchFamily="-84" charset="-128"/>
              </a:rPr>
              <a:t>The Effects of Economic Growth (cont.)</a:t>
            </a:r>
          </a:p>
        </p:txBody>
      </p:sp>
      <p:sp>
        <p:nvSpPr>
          <p:cNvPr id="22531" name="Rectangle 3">
            <a:extLst>
              <a:ext uri="{FF2B5EF4-FFF2-40B4-BE49-F238E27FC236}">
                <a16:creationId xmlns:a16="http://schemas.microsoft.com/office/drawing/2014/main" id="{DCE6DEF3-F3F5-47B0-9A5A-36B9551C3BDA}"/>
              </a:ext>
            </a:extLst>
          </p:cNvPr>
          <p:cNvSpPr>
            <a:spLocks noGrp="1" noChangeArrowheads="1"/>
          </p:cNvSpPr>
          <p:nvPr>
            <p:ph idx="1"/>
          </p:nvPr>
        </p:nvSpPr>
        <p:spPr>
          <a:xfrm>
            <a:off x="401638" y="1489075"/>
            <a:ext cx="8394700" cy="4835525"/>
          </a:xfrm>
        </p:spPr>
        <p:txBody>
          <a:bodyPr/>
          <a:lstStyle/>
          <a:p>
            <a:pPr eaLnBrk="1" hangingPunct="1">
              <a:spcBef>
                <a:spcPct val="40000"/>
              </a:spcBef>
            </a:pPr>
            <a:r>
              <a:rPr lang="en-US" altLang="zh-CN" sz="2400">
                <a:ea typeface="ヒラギノ角ゴ Pro W3" pitchFamily="-84" charset="-128"/>
              </a:rPr>
              <a:t>Growth is usually </a:t>
            </a:r>
            <a:r>
              <a:rPr lang="en-US" altLang="zh-CN" sz="2400" b="1">
                <a:ea typeface="ヒラギノ角ゴ Pro W3" pitchFamily="-84" charset="-128"/>
              </a:rPr>
              <a:t>biased</a:t>
            </a:r>
            <a:r>
              <a:rPr lang="en-US" altLang="zh-CN" sz="2400">
                <a:ea typeface="ヒラギノ角ゴ Pro W3" pitchFamily="-84" charset="-128"/>
              </a:rPr>
              <a:t>: it occurs in one sector more than others, causing relative supply to change.</a:t>
            </a:r>
            <a:endParaRPr lang="en-US" altLang="zh-CN">
              <a:ea typeface="ヒラギノ角ゴ Pro W3" pitchFamily="-84" charset="-128"/>
            </a:endParaRPr>
          </a:p>
          <a:p>
            <a:pPr lvl="1" eaLnBrk="1" hangingPunct="1">
              <a:spcBef>
                <a:spcPct val="40000"/>
              </a:spcBef>
            </a:pPr>
            <a:r>
              <a:rPr lang="en-US" altLang="zh-CN" sz="2000">
                <a:ea typeface="ヒラギノ角ゴ Pro W3" pitchFamily="-84" charset="-128"/>
              </a:rPr>
              <a:t>Rapid growth has occurred in U.S. computer industries but relatively little growth has occurred in U.S. textile industries.</a:t>
            </a:r>
          </a:p>
          <a:p>
            <a:pPr lvl="1" eaLnBrk="1" hangingPunct="1">
              <a:spcBef>
                <a:spcPct val="40000"/>
              </a:spcBef>
            </a:pPr>
            <a:r>
              <a:rPr lang="en-US" altLang="zh-CN" sz="2000">
                <a:ea typeface="ヒラギノ角ゴ Pro W3" pitchFamily="-84" charset="-128"/>
              </a:rPr>
              <a:t>In the Ricardian model, technological progress in one sector causes biased growth.</a:t>
            </a:r>
          </a:p>
          <a:p>
            <a:pPr lvl="1" eaLnBrk="1" hangingPunct="1">
              <a:spcBef>
                <a:spcPct val="40000"/>
              </a:spcBef>
            </a:pPr>
            <a:r>
              <a:rPr lang="en-US" altLang="zh-CN" sz="2000">
                <a:ea typeface="ヒラギノ角ゴ Pro W3" pitchFamily="-84" charset="-128"/>
              </a:rPr>
              <a:t>In the Heckscher-Ohlin model, an increase in one factor of production causes biased growth.</a:t>
            </a:r>
            <a:endParaRPr lang="en-US" altLang="zh-CN">
              <a:ea typeface="ヒラギノ角ゴ Pro W3" pitchFamily="-84" charset="-128"/>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strips(downRight)">
                                      <p:cBhvr>
                                        <p:cTn id="7" dur="500"/>
                                        <p:tgtEl>
                                          <p:spTgt spid="225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strips(downRight)">
                                      <p:cBhvr>
                                        <p:cTn id="12" dur="500"/>
                                        <p:tgtEl>
                                          <p:spTgt spid="225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strips(downRight)">
                                      <p:cBhvr>
                                        <p:cTn id="17" dur="500"/>
                                        <p:tgtEl>
                                          <p:spTgt spid="225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2531">
                                            <p:txEl>
                                              <p:pRg st="3" end="3"/>
                                            </p:txEl>
                                          </p:spTgt>
                                        </p:tgtEl>
                                        <p:attrNameLst>
                                          <p:attrName>style.visibility</p:attrName>
                                        </p:attrNameLst>
                                      </p:cBhvr>
                                      <p:to>
                                        <p:strVal val="visible"/>
                                      </p:to>
                                    </p:set>
                                    <p:animEffect transition="in" filter="strips(downRight)">
                                      <p:cBhvr>
                                        <p:cTn id="22" dur="500"/>
                                        <p:tgtEl>
                                          <p:spTgt spid="225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B51ABA63-1E81-4929-A5E4-310DC0CEBD61}"/>
              </a:ext>
            </a:extLst>
          </p:cNvPr>
          <p:cNvSpPr>
            <a:spLocks noGrp="1" noChangeArrowheads="1"/>
          </p:cNvSpPr>
          <p:nvPr>
            <p:ph type="title"/>
          </p:nvPr>
        </p:nvSpPr>
        <p:spPr/>
        <p:txBody>
          <a:bodyPr/>
          <a:lstStyle/>
          <a:p>
            <a:pPr eaLnBrk="1" hangingPunct="1"/>
            <a:r>
              <a:rPr lang="en-US" altLang="zh-CN">
                <a:ea typeface="ヒラギノ角ゴ Pro W3" pitchFamily="-84" charset="-128"/>
              </a:rPr>
              <a:t>Fig. 6-6: Biased Growth</a:t>
            </a:r>
          </a:p>
        </p:txBody>
      </p:sp>
      <p:pic>
        <p:nvPicPr>
          <p:cNvPr id="29699" name="Picture 1" descr="fig06_06a.gif">
            <a:extLst>
              <a:ext uri="{FF2B5EF4-FFF2-40B4-BE49-F238E27FC236}">
                <a16:creationId xmlns:a16="http://schemas.microsoft.com/office/drawing/2014/main" id="{778234B5-7294-4762-AA64-681C76A1697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1563" y="1371600"/>
            <a:ext cx="7602537" cy="491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4DA00D79-222B-41CA-9361-81C1C03FC33C}"/>
              </a:ext>
            </a:extLst>
          </p:cNvPr>
          <p:cNvSpPr>
            <a:spLocks noGrp="1" noChangeArrowheads="1"/>
          </p:cNvSpPr>
          <p:nvPr>
            <p:ph type="title"/>
          </p:nvPr>
        </p:nvSpPr>
        <p:spPr/>
        <p:txBody>
          <a:bodyPr/>
          <a:lstStyle/>
          <a:p>
            <a:pPr eaLnBrk="1" hangingPunct="1"/>
            <a:r>
              <a:rPr lang="en-US" altLang="zh-CN">
                <a:ea typeface="ヒラギノ角ゴ Pro W3" pitchFamily="-84" charset="-128"/>
              </a:rPr>
              <a:t>Fig. 6-6: Biased Growth (cont.)</a:t>
            </a:r>
          </a:p>
        </p:txBody>
      </p:sp>
      <p:pic>
        <p:nvPicPr>
          <p:cNvPr id="30723" name="Picture 1" descr="fig06_06b.gif">
            <a:extLst>
              <a:ext uri="{FF2B5EF4-FFF2-40B4-BE49-F238E27FC236}">
                <a16:creationId xmlns:a16="http://schemas.microsoft.com/office/drawing/2014/main" id="{86B7E4F6-2CE2-4D59-B6EA-2F6782796AA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87500" y="1204913"/>
            <a:ext cx="4889500" cy="500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EFCD07B4-A408-4BAB-A83B-A91ED4C28AAE}"/>
              </a:ext>
            </a:extLst>
          </p:cNvPr>
          <p:cNvSpPr>
            <a:spLocks noGrp="1" noChangeArrowheads="1"/>
          </p:cNvSpPr>
          <p:nvPr>
            <p:ph type="title"/>
          </p:nvPr>
        </p:nvSpPr>
        <p:spPr/>
        <p:txBody>
          <a:bodyPr/>
          <a:lstStyle/>
          <a:p>
            <a:pPr eaLnBrk="1" hangingPunct="1"/>
            <a:r>
              <a:rPr lang="en-US" altLang="zh-CN" sz="2800">
                <a:ea typeface="ヒラギノ角ゴ Pro W3" pitchFamily="-84" charset="-128"/>
              </a:rPr>
              <a:t>The Effects of Economic Growth (cont.)</a:t>
            </a:r>
          </a:p>
        </p:txBody>
      </p:sp>
      <p:sp>
        <p:nvSpPr>
          <p:cNvPr id="25603" name="Rectangle 3">
            <a:extLst>
              <a:ext uri="{FF2B5EF4-FFF2-40B4-BE49-F238E27FC236}">
                <a16:creationId xmlns:a16="http://schemas.microsoft.com/office/drawing/2014/main" id="{AA183CBF-846A-4141-8E21-D4CAE5178AC4}"/>
              </a:ext>
            </a:extLst>
          </p:cNvPr>
          <p:cNvSpPr>
            <a:spLocks noGrp="1" noChangeArrowheads="1"/>
          </p:cNvSpPr>
          <p:nvPr>
            <p:ph idx="1"/>
          </p:nvPr>
        </p:nvSpPr>
        <p:spPr>
          <a:xfrm>
            <a:off x="503238" y="1549400"/>
            <a:ext cx="8293100" cy="4699000"/>
          </a:xfrm>
        </p:spPr>
        <p:txBody>
          <a:bodyPr/>
          <a:lstStyle/>
          <a:p>
            <a:pPr eaLnBrk="1" hangingPunct="1">
              <a:spcBef>
                <a:spcPct val="50000"/>
              </a:spcBef>
            </a:pPr>
            <a:r>
              <a:rPr lang="en-US" altLang="zh-CN" sz="2400">
                <a:ea typeface="ヒラギノ角ゴ Pro W3" pitchFamily="-84" charset="-128"/>
              </a:rPr>
              <a:t>Biased growth and the resulting change in relative supply causes a change in the terms of trade.</a:t>
            </a:r>
          </a:p>
          <a:p>
            <a:pPr lvl="1" eaLnBrk="1" hangingPunct="1">
              <a:spcBef>
                <a:spcPct val="50000"/>
              </a:spcBef>
            </a:pPr>
            <a:r>
              <a:rPr lang="en-US" altLang="zh-CN" sz="2000">
                <a:ea typeface="ヒラギノ角ゴ Pro W3" pitchFamily="-84" charset="-128"/>
              </a:rPr>
              <a:t>Biased growth in the cloth industry (in either the home or foreign country) will lower the price of cloth relative to the price of food and lower the terms of trade for cloth exporters. </a:t>
            </a:r>
          </a:p>
          <a:p>
            <a:pPr lvl="1" eaLnBrk="1" hangingPunct="1">
              <a:spcBef>
                <a:spcPct val="50000"/>
              </a:spcBef>
            </a:pPr>
            <a:r>
              <a:rPr lang="en-US" altLang="zh-CN" sz="2000">
                <a:ea typeface="ヒラギノ角ゴ Pro W3" pitchFamily="-84" charset="-128"/>
              </a:rPr>
              <a:t>Biased growth in the food industry (in either the home or foreign country) will raise the price of cloth relative to the price of food and raise the terms of trade for cloth exporters.</a:t>
            </a:r>
          </a:p>
          <a:p>
            <a:pPr lvl="1" eaLnBrk="1" hangingPunct="1">
              <a:spcBef>
                <a:spcPct val="50000"/>
              </a:spcBef>
            </a:pPr>
            <a:r>
              <a:rPr lang="en-US" altLang="zh-CN" sz="2000">
                <a:ea typeface="ヒラギノ角ゴ Pro W3" pitchFamily="-84" charset="-128"/>
              </a:rPr>
              <a:t>Suppose that the home country exports cloth and </a:t>
            </a:r>
            <a:br>
              <a:rPr lang="en-US" altLang="zh-CN" sz="2000">
                <a:ea typeface="ヒラギノ角ゴ Pro W3" pitchFamily="-84" charset="-128"/>
              </a:rPr>
            </a:br>
            <a:r>
              <a:rPr lang="en-US" altLang="zh-CN" sz="2000">
                <a:ea typeface="ヒラギノ角ゴ Pro W3" pitchFamily="-84" charset="-128"/>
              </a:rPr>
              <a:t>imports food.</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strips(downRight)">
                                      <p:cBhvr>
                                        <p:cTn id="7" dur="500"/>
                                        <p:tgtEl>
                                          <p:spTgt spid="256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strips(downRight)">
                                      <p:cBhvr>
                                        <p:cTn id="12" dur="500"/>
                                        <p:tgtEl>
                                          <p:spTgt spid="256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strips(downRight)">
                                      <p:cBhvr>
                                        <p:cTn id="17" dur="500"/>
                                        <p:tgtEl>
                                          <p:spTgt spid="256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5603">
                                            <p:txEl>
                                              <p:pRg st="3" end="3"/>
                                            </p:txEl>
                                          </p:spTgt>
                                        </p:tgtEl>
                                        <p:attrNameLst>
                                          <p:attrName>style.visibility</p:attrName>
                                        </p:attrNameLst>
                                      </p:cBhvr>
                                      <p:to>
                                        <p:strVal val="visible"/>
                                      </p:to>
                                    </p:set>
                                    <p:animEffect transition="in" filter="strips(downRight)">
                                      <p:cBhvr>
                                        <p:cTn id="22" dur="500"/>
                                        <p:tgtEl>
                                          <p:spTgt spid="25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BD4C420B-358B-406F-BF1E-BCF066ED54F5}"/>
              </a:ext>
            </a:extLst>
          </p:cNvPr>
          <p:cNvSpPr>
            <a:spLocks noGrp="1" noChangeArrowheads="1"/>
          </p:cNvSpPr>
          <p:nvPr>
            <p:ph type="title"/>
          </p:nvPr>
        </p:nvSpPr>
        <p:spPr/>
        <p:txBody>
          <a:bodyPr/>
          <a:lstStyle/>
          <a:p>
            <a:pPr eaLnBrk="1" hangingPunct="1"/>
            <a:r>
              <a:rPr lang="en-US" altLang="zh-CN" sz="2800">
                <a:ea typeface="ヒラギノ角ゴ Pro W3" pitchFamily="-84" charset="-128"/>
              </a:rPr>
              <a:t>Fig. 6-7a: Growth and World Relative Supply</a:t>
            </a:r>
          </a:p>
        </p:txBody>
      </p:sp>
      <p:sp>
        <p:nvSpPr>
          <p:cNvPr id="32771" name="Rectangle 6">
            <a:extLst>
              <a:ext uri="{FF2B5EF4-FFF2-40B4-BE49-F238E27FC236}">
                <a16:creationId xmlns:a16="http://schemas.microsoft.com/office/drawing/2014/main" id="{742D4668-EC5A-4502-B0DB-68A9E33786B1}"/>
              </a:ext>
            </a:extLst>
          </p:cNvPr>
          <p:cNvSpPr>
            <a:spLocks noChangeArrowheads="1"/>
          </p:cNvSpPr>
          <p:nvPr/>
        </p:nvSpPr>
        <p:spPr bwMode="auto">
          <a:xfrm>
            <a:off x="6634163" y="3190875"/>
            <a:ext cx="371475" cy="958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Verdana" panose="020B0604030504040204" pitchFamily="34" charset="0"/>
                <a:ea typeface="ヒラギノ角ゴ Pro W3" pitchFamily="-84" charset="-128"/>
              </a:defRPr>
            </a:lvl1pPr>
            <a:lvl2pPr marL="742950" indent="-285750">
              <a:spcBef>
                <a:spcPct val="20000"/>
              </a:spcBef>
              <a:buChar char="–"/>
              <a:defRPr sz="2400">
                <a:solidFill>
                  <a:schemeClr val="tx1"/>
                </a:solidFill>
                <a:latin typeface="Verdana" panose="020B0604030504040204" pitchFamily="34" charset="0"/>
                <a:ea typeface="ヒラギノ角ゴ Pro W3" pitchFamily="-84" charset="-128"/>
              </a:defRPr>
            </a:lvl2pPr>
            <a:lvl3pPr marL="1143000" indent="-228600">
              <a:spcBef>
                <a:spcPct val="20000"/>
              </a:spcBef>
              <a:buChar char="•"/>
              <a:defRPr sz="2000">
                <a:solidFill>
                  <a:schemeClr val="tx1"/>
                </a:solidFill>
                <a:latin typeface="Verdana" panose="020B0604030504040204" pitchFamily="34" charset="0"/>
                <a:ea typeface="ヒラギノ角ゴ Pro W3" pitchFamily="-84" charset="-128"/>
              </a:defRPr>
            </a:lvl3pPr>
            <a:lvl4pPr marL="1600200" indent="-228600">
              <a:spcBef>
                <a:spcPct val="20000"/>
              </a:spcBef>
              <a:buChar char="–"/>
              <a:defRPr>
                <a:solidFill>
                  <a:schemeClr val="tx1"/>
                </a:solidFill>
                <a:latin typeface="Verdana" panose="020B0604030504040204" pitchFamily="34" charset="0"/>
                <a:ea typeface="ヒラギノ角ゴ Pro W3" pitchFamily="-84" charset="-128"/>
              </a:defRPr>
            </a:lvl4pPr>
            <a:lvl5pPr marL="2057400" indent="-228600">
              <a:spcBef>
                <a:spcPct val="20000"/>
              </a:spcBef>
              <a:buChar char="»"/>
              <a:defRPr>
                <a:solidFill>
                  <a:schemeClr val="tx1"/>
                </a:solidFill>
                <a:latin typeface="Verdana" panose="020B0604030504040204" pitchFamily="34" charset="0"/>
                <a:ea typeface="ヒラギノ角ゴ Pro W3" pitchFamily="-84" charset="-128"/>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ea typeface="ヒラギノ角ゴ Pro W3" pitchFamily="-84" charset="-128"/>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ea typeface="ヒラギノ角ゴ Pro W3" pitchFamily="-84" charset="-128"/>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ea typeface="ヒラギノ角ゴ Pro W3" pitchFamily="-84" charset="-128"/>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ea typeface="ヒラギノ角ゴ Pro W3" pitchFamily="-84" charset="-128"/>
              </a:defRPr>
            </a:lvl9pPr>
          </a:lstStyle>
          <a:p>
            <a:pPr algn="r">
              <a:spcBef>
                <a:spcPct val="0"/>
              </a:spcBef>
              <a:buFontTx/>
              <a:buNone/>
            </a:pPr>
            <a:endParaRPr lang="zh-CN" altLang="zh-CN">
              <a:latin typeface="Franklin Gothic Book" panose="020B0503020102020204" pitchFamily="34" charset="0"/>
              <a:ea typeface="MS PGothic" panose="020B0600070205080204" pitchFamily="34" charset="-128"/>
            </a:endParaRPr>
          </a:p>
        </p:txBody>
      </p:sp>
      <p:pic>
        <p:nvPicPr>
          <p:cNvPr id="32772" name="Picture 1" descr="fig06_07a.gif">
            <a:extLst>
              <a:ext uri="{FF2B5EF4-FFF2-40B4-BE49-F238E27FC236}">
                <a16:creationId xmlns:a16="http://schemas.microsoft.com/office/drawing/2014/main" id="{362E8B7B-E55D-4C78-B04B-398417ECF0A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92400" y="1196975"/>
            <a:ext cx="3736975"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53267815-8D39-4C88-B83B-494D3A34C1AC}"/>
              </a:ext>
            </a:extLst>
          </p:cNvPr>
          <p:cNvSpPr>
            <a:spLocks noGrp="1" noChangeArrowheads="1"/>
          </p:cNvSpPr>
          <p:nvPr>
            <p:ph type="title"/>
          </p:nvPr>
        </p:nvSpPr>
        <p:spPr/>
        <p:txBody>
          <a:bodyPr/>
          <a:lstStyle/>
          <a:p>
            <a:pPr eaLnBrk="1" hangingPunct="1"/>
            <a:r>
              <a:rPr lang="en-US" altLang="zh-CN" sz="2800">
                <a:ea typeface="ヒラギノ角ゴ Pro W3" pitchFamily="-84" charset="-128"/>
              </a:rPr>
              <a:t>Fig. 6-7b: Growth and World Relative Supply</a:t>
            </a:r>
          </a:p>
        </p:txBody>
      </p:sp>
      <p:sp>
        <p:nvSpPr>
          <p:cNvPr id="34819" name="Rectangle 6">
            <a:extLst>
              <a:ext uri="{FF2B5EF4-FFF2-40B4-BE49-F238E27FC236}">
                <a16:creationId xmlns:a16="http://schemas.microsoft.com/office/drawing/2014/main" id="{9B1C6857-2601-4DBA-9D2D-25E7089D204F}"/>
              </a:ext>
            </a:extLst>
          </p:cNvPr>
          <p:cNvSpPr>
            <a:spLocks noChangeArrowheads="1"/>
          </p:cNvSpPr>
          <p:nvPr/>
        </p:nvSpPr>
        <p:spPr bwMode="auto">
          <a:xfrm>
            <a:off x="2503488" y="2414588"/>
            <a:ext cx="492125" cy="3540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Verdana" panose="020B0604030504040204" pitchFamily="34" charset="0"/>
                <a:ea typeface="ヒラギノ角ゴ Pro W3" pitchFamily="-84" charset="-128"/>
              </a:defRPr>
            </a:lvl1pPr>
            <a:lvl2pPr marL="742950" indent="-285750">
              <a:spcBef>
                <a:spcPct val="20000"/>
              </a:spcBef>
              <a:buChar char="–"/>
              <a:defRPr sz="2400">
                <a:solidFill>
                  <a:schemeClr val="tx1"/>
                </a:solidFill>
                <a:latin typeface="Verdana" panose="020B0604030504040204" pitchFamily="34" charset="0"/>
                <a:ea typeface="ヒラギノ角ゴ Pro W3" pitchFamily="-84" charset="-128"/>
              </a:defRPr>
            </a:lvl2pPr>
            <a:lvl3pPr marL="1143000" indent="-228600">
              <a:spcBef>
                <a:spcPct val="20000"/>
              </a:spcBef>
              <a:buChar char="•"/>
              <a:defRPr sz="2000">
                <a:solidFill>
                  <a:schemeClr val="tx1"/>
                </a:solidFill>
                <a:latin typeface="Verdana" panose="020B0604030504040204" pitchFamily="34" charset="0"/>
                <a:ea typeface="ヒラギノ角ゴ Pro W3" pitchFamily="-84" charset="-128"/>
              </a:defRPr>
            </a:lvl3pPr>
            <a:lvl4pPr marL="1600200" indent="-228600">
              <a:spcBef>
                <a:spcPct val="20000"/>
              </a:spcBef>
              <a:buChar char="–"/>
              <a:defRPr>
                <a:solidFill>
                  <a:schemeClr val="tx1"/>
                </a:solidFill>
                <a:latin typeface="Verdana" panose="020B0604030504040204" pitchFamily="34" charset="0"/>
                <a:ea typeface="ヒラギノ角ゴ Pro W3" pitchFamily="-84" charset="-128"/>
              </a:defRPr>
            </a:lvl4pPr>
            <a:lvl5pPr marL="2057400" indent="-228600">
              <a:spcBef>
                <a:spcPct val="20000"/>
              </a:spcBef>
              <a:buChar char="»"/>
              <a:defRPr>
                <a:solidFill>
                  <a:schemeClr val="tx1"/>
                </a:solidFill>
                <a:latin typeface="Verdana" panose="020B0604030504040204" pitchFamily="34" charset="0"/>
                <a:ea typeface="ヒラギノ角ゴ Pro W3" pitchFamily="-84" charset="-128"/>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ea typeface="ヒラギノ角ゴ Pro W3" pitchFamily="-84" charset="-128"/>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ea typeface="ヒラギノ角ゴ Pro W3" pitchFamily="-84" charset="-128"/>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ea typeface="ヒラギノ角ゴ Pro W3" pitchFamily="-84" charset="-128"/>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ea typeface="ヒラギノ角ゴ Pro W3" pitchFamily="-84" charset="-128"/>
              </a:defRPr>
            </a:lvl9pPr>
          </a:lstStyle>
          <a:p>
            <a:pPr algn="r">
              <a:spcBef>
                <a:spcPct val="0"/>
              </a:spcBef>
              <a:buFontTx/>
              <a:buNone/>
            </a:pPr>
            <a:endParaRPr lang="zh-CN" altLang="zh-CN">
              <a:latin typeface="Franklin Gothic Book" panose="020B0503020102020204" pitchFamily="34" charset="0"/>
              <a:ea typeface="MS PGothic" panose="020B0600070205080204" pitchFamily="34" charset="-128"/>
            </a:endParaRPr>
          </a:p>
        </p:txBody>
      </p:sp>
      <p:pic>
        <p:nvPicPr>
          <p:cNvPr id="34820" name="Picture 1" descr="fig06_07b.gif">
            <a:extLst>
              <a:ext uri="{FF2B5EF4-FFF2-40B4-BE49-F238E27FC236}">
                <a16:creationId xmlns:a16="http://schemas.microsoft.com/office/drawing/2014/main" id="{00EDD24A-E33E-460D-BCE9-BF68445B7C2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36850" y="1079500"/>
            <a:ext cx="3513138" cy="529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E9839E44-B2F5-4281-BD09-4D5176115B45}"/>
              </a:ext>
            </a:extLst>
          </p:cNvPr>
          <p:cNvSpPr>
            <a:spLocks noGrp="1" noChangeArrowheads="1"/>
          </p:cNvSpPr>
          <p:nvPr>
            <p:ph type="title"/>
          </p:nvPr>
        </p:nvSpPr>
        <p:spPr/>
        <p:txBody>
          <a:bodyPr/>
          <a:lstStyle/>
          <a:p>
            <a:pPr eaLnBrk="1" hangingPunct="1"/>
            <a:r>
              <a:rPr lang="en-US" altLang="zh-CN" sz="2800">
                <a:ea typeface="ヒラギノ角ゴ Pro W3" pitchFamily="-84" charset="-128"/>
              </a:rPr>
              <a:t>The Effects of Economic Growth (cont.)</a:t>
            </a:r>
          </a:p>
        </p:txBody>
      </p:sp>
      <p:sp>
        <p:nvSpPr>
          <p:cNvPr id="26627" name="Rectangle 3">
            <a:extLst>
              <a:ext uri="{FF2B5EF4-FFF2-40B4-BE49-F238E27FC236}">
                <a16:creationId xmlns:a16="http://schemas.microsoft.com/office/drawing/2014/main" id="{DB0ADF82-6991-438A-9625-1DF612AD0567}"/>
              </a:ext>
            </a:extLst>
          </p:cNvPr>
          <p:cNvSpPr>
            <a:spLocks noGrp="1" noChangeArrowheads="1"/>
          </p:cNvSpPr>
          <p:nvPr>
            <p:ph idx="1"/>
          </p:nvPr>
        </p:nvSpPr>
        <p:spPr/>
        <p:txBody>
          <a:bodyPr/>
          <a:lstStyle/>
          <a:p>
            <a:pPr eaLnBrk="1" hangingPunct="1">
              <a:spcBef>
                <a:spcPct val="50000"/>
              </a:spcBef>
            </a:pPr>
            <a:r>
              <a:rPr lang="en-US" altLang="zh-CN" sz="2400" b="1">
                <a:ea typeface="ヒラギノ角ゴ Pro W3" pitchFamily="-84" charset="-128"/>
              </a:rPr>
              <a:t>Export-biased growth</a:t>
            </a:r>
            <a:r>
              <a:rPr lang="en-US" altLang="zh-CN" sz="2400">
                <a:ea typeface="ヒラギノ角ゴ Pro W3" pitchFamily="-84" charset="-128"/>
              </a:rPr>
              <a:t> is growth that expands a country</a:t>
            </a:r>
            <a:r>
              <a:rPr lang="ja-JP" altLang="en-US" sz="2400">
                <a:ea typeface="ヒラギノ角ゴ Pro W3" pitchFamily="-84" charset="-128"/>
              </a:rPr>
              <a:t>’</a:t>
            </a:r>
            <a:r>
              <a:rPr lang="en-US" altLang="ja-JP" sz="2400">
                <a:ea typeface="ヒラギノ角ゴ Pro W3" pitchFamily="-84" charset="-128"/>
              </a:rPr>
              <a:t>s production possibilities dispro- portionately in that country</a:t>
            </a:r>
            <a:r>
              <a:rPr lang="ja-JP" altLang="en-US" sz="2400">
                <a:ea typeface="ヒラギノ角ゴ Pro W3" pitchFamily="-84" charset="-128"/>
              </a:rPr>
              <a:t>’</a:t>
            </a:r>
            <a:r>
              <a:rPr lang="en-US" altLang="ja-JP" sz="2400">
                <a:ea typeface="ヒラギノ角ゴ Pro W3" pitchFamily="-84" charset="-128"/>
              </a:rPr>
              <a:t>s export sector.</a:t>
            </a:r>
          </a:p>
          <a:p>
            <a:pPr lvl="1" eaLnBrk="1" hangingPunct="1">
              <a:spcBef>
                <a:spcPct val="50000"/>
              </a:spcBef>
            </a:pPr>
            <a:r>
              <a:rPr lang="en-US" altLang="zh-CN" sz="2000">
                <a:ea typeface="ヒラギノ角ゴ Pro W3" pitchFamily="-84" charset="-128"/>
              </a:rPr>
              <a:t>Biased growth in the food industry in the foreign country is export-biased growth for the foreign country.</a:t>
            </a:r>
          </a:p>
          <a:p>
            <a:pPr eaLnBrk="1" hangingPunct="1">
              <a:spcBef>
                <a:spcPct val="50000"/>
              </a:spcBef>
            </a:pPr>
            <a:r>
              <a:rPr lang="en-US" altLang="zh-CN" sz="2400" b="1">
                <a:ea typeface="ヒラギノ角ゴ Pro W3" pitchFamily="-84" charset="-128"/>
              </a:rPr>
              <a:t>Import-biased growth</a:t>
            </a:r>
            <a:r>
              <a:rPr lang="en-US" altLang="zh-CN" sz="2400">
                <a:ea typeface="ヒラギノ角ゴ Pro W3" pitchFamily="-84" charset="-128"/>
              </a:rPr>
              <a:t> is growth that expands a country</a:t>
            </a:r>
            <a:r>
              <a:rPr lang="ja-JP" altLang="en-US" sz="2400">
                <a:ea typeface="ヒラギノ角ゴ Pro W3" pitchFamily="-84" charset="-128"/>
              </a:rPr>
              <a:t>’</a:t>
            </a:r>
            <a:r>
              <a:rPr lang="en-US" altLang="ja-JP" sz="2400">
                <a:ea typeface="ヒラギノ角ゴ Pro W3" pitchFamily="-84" charset="-128"/>
              </a:rPr>
              <a:t>s production possibilities dispro-  portionately in that country</a:t>
            </a:r>
            <a:r>
              <a:rPr lang="ja-JP" altLang="en-US" sz="2400">
                <a:ea typeface="ヒラギノ角ゴ Pro W3" pitchFamily="-84" charset="-128"/>
              </a:rPr>
              <a:t>’</a:t>
            </a:r>
            <a:r>
              <a:rPr lang="en-US" altLang="ja-JP" sz="2400">
                <a:ea typeface="ヒラギノ角ゴ Pro W3" pitchFamily="-84" charset="-128"/>
              </a:rPr>
              <a:t>s import sector.</a:t>
            </a:r>
          </a:p>
          <a:p>
            <a:pPr lvl="1" eaLnBrk="1" hangingPunct="1">
              <a:spcBef>
                <a:spcPct val="50000"/>
              </a:spcBef>
            </a:pPr>
            <a:r>
              <a:rPr lang="en-US" altLang="zh-CN" sz="2000">
                <a:ea typeface="ヒラギノ角ゴ Pro W3" pitchFamily="-84" charset="-128"/>
              </a:rPr>
              <a:t>Biased growth in cloth production in the foreign country is import-biased growth for the foreign country.</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strips(downRight)">
                                      <p:cBhvr>
                                        <p:cTn id="7" dur="500"/>
                                        <p:tgtEl>
                                          <p:spTgt spid="266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6627">
                                            <p:txEl>
                                              <p:pRg st="1" end="1"/>
                                            </p:txEl>
                                          </p:spTgt>
                                        </p:tgtEl>
                                        <p:attrNameLst>
                                          <p:attrName>style.visibility</p:attrName>
                                        </p:attrNameLst>
                                      </p:cBhvr>
                                      <p:to>
                                        <p:strVal val="visible"/>
                                      </p:to>
                                    </p:set>
                                    <p:animEffect transition="in" filter="strips(downRight)">
                                      <p:cBhvr>
                                        <p:cTn id="12" dur="500"/>
                                        <p:tgtEl>
                                          <p:spTgt spid="266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6627">
                                            <p:txEl>
                                              <p:pRg st="2" end="2"/>
                                            </p:txEl>
                                          </p:spTgt>
                                        </p:tgtEl>
                                        <p:attrNameLst>
                                          <p:attrName>style.visibility</p:attrName>
                                        </p:attrNameLst>
                                      </p:cBhvr>
                                      <p:to>
                                        <p:strVal val="visible"/>
                                      </p:to>
                                    </p:set>
                                    <p:animEffect transition="in" filter="strips(downRight)">
                                      <p:cBhvr>
                                        <p:cTn id="17" dur="500"/>
                                        <p:tgtEl>
                                          <p:spTgt spid="266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6627">
                                            <p:txEl>
                                              <p:pRg st="3" end="3"/>
                                            </p:txEl>
                                          </p:spTgt>
                                        </p:tgtEl>
                                        <p:attrNameLst>
                                          <p:attrName>style.visibility</p:attrName>
                                        </p:attrNameLst>
                                      </p:cBhvr>
                                      <p:to>
                                        <p:strVal val="visible"/>
                                      </p:to>
                                    </p:set>
                                    <p:animEffect transition="in" filter="strips(downRight)">
                                      <p:cBhvr>
                                        <p:cTn id="22" dur="500"/>
                                        <p:tgtEl>
                                          <p:spTgt spid="266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ADBCF4A0-DA16-4D56-A20B-5478DE66FF23}"/>
              </a:ext>
            </a:extLst>
          </p:cNvPr>
          <p:cNvSpPr>
            <a:spLocks noGrp="1" noChangeArrowheads="1"/>
          </p:cNvSpPr>
          <p:nvPr>
            <p:ph type="title"/>
          </p:nvPr>
        </p:nvSpPr>
        <p:spPr/>
        <p:txBody>
          <a:bodyPr/>
          <a:lstStyle/>
          <a:p>
            <a:pPr eaLnBrk="1" hangingPunct="1"/>
            <a:r>
              <a:rPr lang="en-US" altLang="zh-CN" sz="2800">
                <a:ea typeface="ヒラギノ角ゴ Pro W3" pitchFamily="-84" charset="-128"/>
              </a:rPr>
              <a:t>The Effects of Economic Growth (cont.)</a:t>
            </a:r>
          </a:p>
        </p:txBody>
      </p:sp>
      <p:sp>
        <p:nvSpPr>
          <p:cNvPr id="27651" name="Rectangle 3">
            <a:extLst>
              <a:ext uri="{FF2B5EF4-FFF2-40B4-BE49-F238E27FC236}">
                <a16:creationId xmlns:a16="http://schemas.microsoft.com/office/drawing/2014/main" id="{CCADB730-7810-4FAD-B430-424269CB3F37}"/>
              </a:ext>
            </a:extLst>
          </p:cNvPr>
          <p:cNvSpPr>
            <a:spLocks noGrp="1" noChangeArrowheads="1"/>
          </p:cNvSpPr>
          <p:nvPr>
            <p:ph idx="1"/>
          </p:nvPr>
        </p:nvSpPr>
        <p:spPr/>
        <p:txBody>
          <a:bodyPr/>
          <a:lstStyle/>
          <a:p>
            <a:pPr eaLnBrk="1" hangingPunct="1">
              <a:spcBef>
                <a:spcPct val="50000"/>
              </a:spcBef>
            </a:pPr>
            <a:r>
              <a:rPr lang="en-US" altLang="zh-CN">
                <a:ea typeface="ヒラギノ角ゴ Pro W3" pitchFamily="-84" charset="-128"/>
              </a:rPr>
              <a:t>Export-biased growth reduces a country</a:t>
            </a:r>
            <a:r>
              <a:rPr lang="ja-JP" altLang="en-US">
                <a:ea typeface="ヒラギノ角ゴ Pro W3" pitchFamily="-84" charset="-128"/>
              </a:rPr>
              <a:t>’</a:t>
            </a:r>
            <a:r>
              <a:rPr lang="en-US" altLang="ja-JP">
                <a:ea typeface="ヒラギノ角ゴ Pro W3" pitchFamily="-84" charset="-128"/>
              </a:rPr>
              <a:t>s terms of trade, reducing its welfare and increasing the welfare of foreign countries.</a:t>
            </a:r>
          </a:p>
          <a:p>
            <a:pPr eaLnBrk="1" hangingPunct="1">
              <a:spcBef>
                <a:spcPct val="50000"/>
              </a:spcBef>
            </a:pPr>
            <a:r>
              <a:rPr lang="en-US" altLang="zh-CN">
                <a:ea typeface="ヒラギノ角ゴ Pro W3" pitchFamily="-84" charset="-128"/>
              </a:rPr>
              <a:t>Import-biased growth increases a country</a:t>
            </a:r>
            <a:r>
              <a:rPr lang="ja-JP" altLang="en-US">
                <a:ea typeface="ヒラギノ角ゴ Pro W3" pitchFamily="-84" charset="-128"/>
              </a:rPr>
              <a:t>’</a:t>
            </a:r>
            <a:r>
              <a:rPr lang="en-US" altLang="ja-JP">
                <a:ea typeface="ヒラギノ角ゴ Pro W3" pitchFamily="-84" charset="-128"/>
              </a:rPr>
              <a:t>s terms of trade, increasing its welfare and decreasing the welfare of foreign countries.</a:t>
            </a:r>
            <a:endParaRPr lang="en-US" altLang="zh-CN">
              <a:ea typeface="ヒラギノ角ゴ Pro W3" pitchFamily="-84" charset="-128"/>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strips(downRight)">
                                      <p:cBhvr>
                                        <p:cTn id="7" dur="500"/>
                                        <p:tgtEl>
                                          <p:spTgt spid="276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7651">
                                            <p:txEl>
                                              <p:pRg st="1" end="1"/>
                                            </p:txEl>
                                          </p:spTgt>
                                        </p:tgtEl>
                                        <p:attrNameLst>
                                          <p:attrName>style.visibility</p:attrName>
                                        </p:attrNameLst>
                                      </p:cBhvr>
                                      <p:to>
                                        <p:strVal val="visible"/>
                                      </p:to>
                                    </p:set>
                                    <p:animEffect transition="in" filter="strips(downRight)">
                                      <p:cBhvr>
                                        <p:cTn id="12" dur="500"/>
                                        <p:tgtEl>
                                          <p:spTgt spid="276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D8302646-5FA5-4CB4-B308-1868F5CA9A8F}"/>
              </a:ext>
            </a:extLst>
          </p:cNvPr>
          <p:cNvSpPr>
            <a:spLocks noGrp="1" noChangeArrowheads="1"/>
          </p:cNvSpPr>
          <p:nvPr>
            <p:ph type="title"/>
          </p:nvPr>
        </p:nvSpPr>
        <p:spPr/>
        <p:txBody>
          <a:bodyPr/>
          <a:lstStyle/>
          <a:p>
            <a:pPr eaLnBrk="1" hangingPunct="1"/>
            <a:r>
              <a:rPr lang="en-US" altLang="zh-CN">
                <a:ea typeface="ヒラギノ角ゴ Pro W3" pitchFamily="-84" charset="-128"/>
              </a:rPr>
              <a:t>Introduction</a:t>
            </a:r>
          </a:p>
        </p:txBody>
      </p:sp>
      <p:sp>
        <p:nvSpPr>
          <p:cNvPr id="157699" name="Rectangle 3">
            <a:extLst>
              <a:ext uri="{FF2B5EF4-FFF2-40B4-BE49-F238E27FC236}">
                <a16:creationId xmlns:a16="http://schemas.microsoft.com/office/drawing/2014/main" id="{1BDA74A9-61CC-4F15-A509-96B637C7B392}"/>
              </a:ext>
            </a:extLst>
          </p:cNvPr>
          <p:cNvSpPr>
            <a:spLocks noGrp="1" noChangeArrowheads="1"/>
          </p:cNvSpPr>
          <p:nvPr>
            <p:ph idx="1"/>
          </p:nvPr>
        </p:nvSpPr>
        <p:spPr/>
        <p:txBody>
          <a:bodyPr/>
          <a:lstStyle/>
          <a:p>
            <a:pPr marL="533400" indent="-533400" eaLnBrk="1" hangingPunct="1">
              <a:spcBef>
                <a:spcPct val="50000"/>
              </a:spcBef>
            </a:pPr>
            <a:r>
              <a:rPr lang="en-US" altLang="zh-CN">
                <a:ea typeface="ヒラギノ角ゴ Pro W3" pitchFamily="-84" charset="-128"/>
              </a:rPr>
              <a:t>Standard trade model is a general model that includes Ricardian, specific factors, and Heckscher-Ohlin models as special cases.</a:t>
            </a:r>
          </a:p>
          <a:p>
            <a:pPr marL="914400" lvl="1" indent="-457200" eaLnBrk="1" hangingPunct="1">
              <a:spcBef>
                <a:spcPct val="50000"/>
              </a:spcBef>
            </a:pPr>
            <a:r>
              <a:rPr lang="en-US" altLang="zh-CN">
                <a:ea typeface="ヒラギノ角ゴ Pro W3" pitchFamily="-84" charset="-128"/>
              </a:rPr>
              <a:t>Two goods, food (F) and cloth (C).</a:t>
            </a:r>
          </a:p>
          <a:p>
            <a:pPr marL="914400" lvl="1" indent="-457200" eaLnBrk="1" hangingPunct="1">
              <a:spcBef>
                <a:spcPct val="50000"/>
              </a:spcBef>
            </a:pPr>
            <a:r>
              <a:rPr lang="en-US" altLang="zh-CN">
                <a:ea typeface="ヒラギノ角ゴ Pro W3" pitchFamily="-84" charset="-128"/>
              </a:rPr>
              <a:t>Each country</a:t>
            </a:r>
            <a:r>
              <a:rPr lang="ja-JP" altLang="en-US">
                <a:ea typeface="ヒラギノ角ゴ Pro W3" pitchFamily="-84" charset="-128"/>
              </a:rPr>
              <a:t>’</a:t>
            </a:r>
            <a:r>
              <a:rPr lang="en-US" altLang="ja-JP">
                <a:ea typeface="ヒラギノ角ゴ Pro W3" pitchFamily="-84" charset="-128"/>
              </a:rPr>
              <a:t>s PPF is a smooth curve.</a:t>
            </a:r>
            <a:endParaRPr lang="en-US" altLang="zh-CN">
              <a:ea typeface="ヒラギノ角ゴ Pro W3" pitchFamily="-84" charset="-128"/>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7699">
                                            <p:txEl>
                                              <p:pRg st="0" end="0"/>
                                            </p:txEl>
                                          </p:spTgt>
                                        </p:tgtEl>
                                        <p:attrNameLst>
                                          <p:attrName>style.visibility</p:attrName>
                                        </p:attrNameLst>
                                      </p:cBhvr>
                                      <p:to>
                                        <p:strVal val="visible"/>
                                      </p:to>
                                    </p:set>
                                    <p:animEffect transition="in" filter="strips(downRight)">
                                      <p:cBhvr>
                                        <p:cTn id="7" dur="500"/>
                                        <p:tgtEl>
                                          <p:spTgt spid="157699">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157699">
                                            <p:txEl>
                                              <p:pRg st="1" end="1"/>
                                            </p:txEl>
                                          </p:spTgt>
                                        </p:tgtEl>
                                        <p:attrNameLst>
                                          <p:attrName>style.visibility</p:attrName>
                                        </p:attrNameLst>
                                      </p:cBhvr>
                                      <p:to>
                                        <p:strVal val="visible"/>
                                      </p:to>
                                    </p:set>
                                    <p:animEffect transition="in" filter="strips(downRight)">
                                      <p:cBhvr>
                                        <p:cTn id="10" dur="500"/>
                                        <p:tgtEl>
                                          <p:spTgt spid="157699">
                                            <p:txEl>
                                              <p:pRg st="1" end="1"/>
                                            </p:txEl>
                                          </p:spTgt>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157699">
                                            <p:txEl>
                                              <p:pRg st="2" end="2"/>
                                            </p:txEl>
                                          </p:spTgt>
                                        </p:tgtEl>
                                        <p:attrNameLst>
                                          <p:attrName>style.visibility</p:attrName>
                                        </p:attrNameLst>
                                      </p:cBhvr>
                                      <p:to>
                                        <p:strVal val="visible"/>
                                      </p:to>
                                    </p:set>
                                    <p:animEffect transition="in" filter="strips(downRight)">
                                      <p:cBhvr>
                                        <p:cTn id="13" dur="500"/>
                                        <p:tgtEl>
                                          <p:spTgt spid="1576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EA940F36-58B5-4808-8969-F17342C40D10}"/>
              </a:ext>
            </a:extLst>
          </p:cNvPr>
          <p:cNvSpPr>
            <a:spLocks noGrp="1" noChangeArrowheads="1"/>
          </p:cNvSpPr>
          <p:nvPr>
            <p:ph type="title"/>
          </p:nvPr>
        </p:nvSpPr>
        <p:spPr/>
        <p:txBody>
          <a:bodyPr/>
          <a:lstStyle/>
          <a:p>
            <a:pPr eaLnBrk="1" hangingPunct="1"/>
            <a:r>
              <a:rPr lang="en-US" altLang="zh-CN" sz="2800">
                <a:ea typeface="ヒラギノ角ゴ Pro W3" pitchFamily="-84" charset="-128"/>
              </a:rPr>
              <a:t>Has the Growth of Newly Industrializing</a:t>
            </a:r>
            <a:br>
              <a:rPr lang="en-US" altLang="zh-CN" sz="2800">
                <a:ea typeface="ヒラギノ角ゴ Pro W3" pitchFamily="-84" charset="-128"/>
              </a:rPr>
            </a:br>
            <a:r>
              <a:rPr lang="en-US" altLang="zh-CN" sz="2800">
                <a:ea typeface="ヒラギノ角ゴ Pro W3" pitchFamily="-84" charset="-128"/>
              </a:rPr>
              <a:t>Countries Hurt Advanced Nations?</a:t>
            </a:r>
            <a:endParaRPr lang="en-US" altLang="zh-CN">
              <a:ea typeface="ヒラギノ角ゴ Pro W3" pitchFamily="-84" charset="-128"/>
            </a:endParaRPr>
          </a:p>
        </p:txBody>
      </p:sp>
      <p:sp>
        <p:nvSpPr>
          <p:cNvPr id="28675" name="Rectangle 3">
            <a:extLst>
              <a:ext uri="{FF2B5EF4-FFF2-40B4-BE49-F238E27FC236}">
                <a16:creationId xmlns:a16="http://schemas.microsoft.com/office/drawing/2014/main" id="{BFA4160C-452B-4A53-8854-CCC166D93555}"/>
              </a:ext>
            </a:extLst>
          </p:cNvPr>
          <p:cNvSpPr>
            <a:spLocks noGrp="1" noChangeArrowheads="1"/>
          </p:cNvSpPr>
          <p:nvPr>
            <p:ph idx="1"/>
          </p:nvPr>
        </p:nvSpPr>
        <p:spPr/>
        <p:txBody>
          <a:bodyPr/>
          <a:lstStyle/>
          <a:p>
            <a:pPr eaLnBrk="1" hangingPunct="1">
              <a:spcBef>
                <a:spcPct val="50000"/>
              </a:spcBef>
            </a:pPr>
            <a:r>
              <a:rPr lang="en-US" altLang="zh-CN" sz="2400">
                <a:ea typeface="ヒラギノ角ゴ Pro W3" pitchFamily="-84" charset="-128"/>
              </a:rPr>
              <a:t>The standard trade model predicts that </a:t>
            </a:r>
            <a:r>
              <a:rPr lang="en-US" altLang="zh-CN" sz="2400" i="1">
                <a:ea typeface="ヒラギノ角ゴ Pro W3" pitchFamily="-84" charset="-128"/>
              </a:rPr>
              <a:t>import-</a:t>
            </a:r>
            <a:r>
              <a:rPr lang="en-US" altLang="zh-CN" sz="2400">
                <a:ea typeface="ヒラギノ角ゴ Pro W3" pitchFamily="-84" charset="-128"/>
              </a:rPr>
              <a:t>biased growth in China would occur in sectors that compete with U.S. exports and reduce the U.S. terms of trade.</a:t>
            </a:r>
          </a:p>
          <a:p>
            <a:pPr eaLnBrk="1" hangingPunct="1">
              <a:spcBef>
                <a:spcPct val="50000"/>
              </a:spcBef>
            </a:pPr>
            <a:r>
              <a:rPr lang="en-US" altLang="zh-CN" sz="2400">
                <a:ea typeface="ヒラギノ角ゴ Pro W3" pitchFamily="-84" charset="-128"/>
              </a:rPr>
              <a:t>But the data indicates that changes in the U.S. terms of trade have been small with no clear trend over the last few decades.</a:t>
            </a:r>
          </a:p>
          <a:p>
            <a:pPr lvl="1" eaLnBrk="1" hangingPunct="1">
              <a:spcBef>
                <a:spcPct val="50000"/>
              </a:spcBef>
            </a:pPr>
            <a:r>
              <a:rPr lang="en-US" altLang="zh-CN">
                <a:ea typeface="ヒラギノ角ゴ Pro W3" pitchFamily="-84" charset="-128"/>
              </a:rPr>
              <a:t>The terms of trade for China have deteriorated over the past decade, suggesting their recent growth may have been export-biased.</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strips(downRight)">
                                      <p:cBhvr>
                                        <p:cTn id="7" dur="500"/>
                                        <p:tgtEl>
                                          <p:spTgt spid="286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Effect transition="in" filter="strips(downRight)">
                                      <p:cBhvr>
                                        <p:cTn id="12" dur="500"/>
                                        <p:tgtEl>
                                          <p:spTgt spid="28675">
                                            <p:txEl>
                                              <p:pRg st="1" end="1"/>
                                            </p:txEl>
                                          </p:spTgt>
                                        </p:tgtEl>
                                      </p:cBhvr>
                                    </p:animEffect>
                                  </p:childTnLst>
                                </p:cTn>
                              </p:par>
                              <p:par>
                                <p:cTn id="13" presetID="18" presetClass="entr" presetSubtype="6" fill="hold" grpId="0" nodeType="with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animEffect transition="in" filter="strips(downRight)">
                                      <p:cBhvr>
                                        <p:cTn id="15" dur="500"/>
                                        <p:tgtEl>
                                          <p:spTgt spid="286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5D23639D-C6C4-4C36-870B-FF4DC2C715EC}"/>
              </a:ext>
            </a:extLst>
          </p:cNvPr>
          <p:cNvSpPr>
            <a:spLocks noGrp="1" noChangeArrowheads="1"/>
          </p:cNvSpPr>
          <p:nvPr>
            <p:ph type="title"/>
          </p:nvPr>
        </p:nvSpPr>
        <p:spPr>
          <a:xfrm>
            <a:off x="1143000" y="50800"/>
            <a:ext cx="7696200" cy="1143000"/>
          </a:xfrm>
        </p:spPr>
        <p:txBody>
          <a:bodyPr/>
          <a:lstStyle/>
          <a:p>
            <a:pPr eaLnBrk="1" hangingPunct="1"/>
            <a:r>
              <a:rPr lang="en-US" altLang="zh-CN" sz="2800">
                <a:ea typeface="ヒラギノ角ゴ Pro W3" pitchFamily="-84" charset="-128"/>
              </a:rPr>
              <a:t>Fig. 6-8: Evolution of the Terms of Trade for the United States and China (1980–2011, 2000 = 100)</a:t>
            </a:r>
            <a:endParaRPr lang="en-US" altLang="zh-CN">
              <a:ea typeface="ヒラギノ角ゴ Pro W3" pitchFamily="-84" charset="-128"/>
            </a:endParaRPr>
          </a:p>
        </p:txBody>
      </p:sp>
      <p:pic>
        <p:nvPicPr>
          <p:cNvPr id="39939" name="Picture 1" descr="fig06_08.gif">
            <a:extLst>
              <a:ext uri="{FF2B5EF4-FFF2-40B4-BE49-F238E27FC236}">
                <a16:creationId xmlns:a16="http://schemas.microsoft.com/office/drawing/2014/main" id="{F3378045-7DBF-4BC0-88E1-9BC02386F09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79600" y="1419225"/>
            <a:ext cx="5989638" cy="490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4973FF55-F9AD-4FE1-9141-FCBBF76E4ED1}"/>
              </a:ext>
            </a:extLst>
          </p:cNvPr>
          <p:cNvSpPr>
            <a:spLocks noGrp="1" noChangeArrowheads="1"/>
          </p:cNvSpPr>
          <p:nvPr>
            <p:ph type="title"/>
          </p:nvPr>
        </p:nvSpPr>
        <p:spPr/>
        <p:txBody>
          <a:bodyPr/>
          <a:lstStyle/>
          <a:p>
            <a:pPr eaLnBrk="1" hangingPunct="1"/>
            <a:r>
              <a:rPr lang="en-US" altLang="zh-CN" sz="2800">
                <a:ea typeface="ヒラギノ角ゴ Pro W3" pitchFamily="-84" charset="-128"/>
              </a:rPr>
              <a:t>Import Tariffs and Export Subsidies: Simultaneous Shifts in </a:t>
            </a:r>
            <a:r>
              <a:rPr lang="en-US" altLang="zh-CN" sz="2800" i="1">
                <a:ea typeface="ヒラギノ角ゴ Pro W3" pitchFamily="-84" charset="-128"/>
              </a:rPr>
              <a:t>RS</a:t>
            </a:r>
            <a:r>
              <a:rPr lang="en-US" altLang="zh-CN" sz="2800">
                <a:ea typeface="ヒラギノ角ゴ Pro W3" pitchFamily="-84" charset="-128"/>
              </a:rPr>
              <a:t> and </a:t>
            </a:r>
            <a:r>
              <a:rPr lang="en-US" altLang="zh-CN" sz="2800" i="1">
                <a:ea typeface="ヒラギノ角ゴ Pro W3" pitchFamily="-84" charset="-128"/>
              </a:rPr>
              <a:t>RD</a:t>
            </a:r>
          </a:p>
        </p:txBody>
      </p:sp>
      <p:sp>
        <p:nvSpPr>
          <p:cNvPr id="39939" name="Rectangle 3">
            <a:extLst>
              <a:ext uri="{FF2B5EF4-FFF2-40B4-BE49-F238E27FC236}">
                <a16:creationId xmlns:a16="http://schemas.microsoft.com/office/drawing/2014/main" id="{82D2B3CB-DA06-40F7-85D9-2557D855E3DF}"/>
              </a:ext>
            </a:extLst>
          </p:cNvPr>
          <p:cNvSpPr>
            <a:spLocks noGrp="1" noChangeArrowheads="1"/>
          </p:cNvSpPr>
          <p:nvPr>
            <p:ph idx="1"/>
          </p:nvPr>
        </p:nvSpPr>
        <p:spPr/>
        <p:txBody>
          <a:bodyPr/>
          <a:lstStyle/>
          <a:p>
            <a:pPr eaLnBrk="1" hangingPunct="1">
              <a:lnSpc>
                <a:spcPct val="90000"/>
              </a:lnSpc>
              <a:spcBef>
                <a:spcPct val="50000"/>
              </a:spcBef>
            </a:pPr>
            <a:r>
              <a:rPr lang="en-US" altLang="zh-CN" b="1">
                <a:ea typeface="ヒラギノ角ゴ Pro W3" pitchFamily="-84" charset="-128"/>
              </a:rPr>
              <a:t>Import tariffs</a:t>
            </a:r>
            <a:r>
              <a:rPr lang="en-US" altLang="zh-CN">
                <a:ea typeface="ヒラギノ角ゴ Pro W3" pitchFamily="-84" charset="-128"/>
              </a:rPr>
              <a:t> are taxes levied on imports.</a:t>
            </a:r>
          </a:p>
          <a:p>
            <a:pPr eaLnBrk="1" hangingPunct="1">
              <a:lnSpc>
                <a:spcPct val="90000"/>
              </a:lnSpc>
              <a:spcBef>
                <a:spcPct val="50000"/>
              </a:spcBef>
            </a:pPr>
            <a:r>
              <a:rPr lang="en-US" altLang="zh-CN" b="1">
                <a:ea typeface="ヒラギノ角ゴ Pro W3" pitchFamily="-84" charset="-128"/>
              </a:rPr>
              <a:t>Export subsidies</a:t>
            </a:r>
            <a:r>
              <a:rPr lang="en-US" altLang="zh-CN">
                <a:ea typeface="ヒラギノ角ゴ Pro W3" pitchFamily="-84" charset="-128"/>
              </a:rPr>
              <a:t> are payments given to domestic producers that export.</a:t>
            </a:r>
          </a:p>
          <a:p>
            <a:pPr eaLnBrk="1" hangingPunct="1">
              <a:lnSpc>
                <a:spcPct val="90000"/>
              </a:lnSpc>
              <a:spcBef>
                <a:spcPct val="50000"/>
              </a:spcBef>
            </a:pPr>
            <a:r>
              <a:rPr lang="en-US" altLang="zh-CN">
                <a:ea typeface="ヒラギノ角ゴ Pro W3" pitchFamily="-84" charset="-128"/>
              </a:rPr>
              <a:t>Both policies influence the terms of trade and therefore national welfare.</a:t>
            </a:r>
          </a:p>
          <a:p>
            <a:pPr eaLnBrk="1" hangingPunct="1">
              <a:lnSpc>
                <a:spcPct val="90000"/>
              </a:lnSpc>
              <a:spcBef>
                <a:spcPct val="50000"/>
              </a:spcBef>
            </a:pPr>
            <a:r>
              <a:rPr lang="en-US" altLang="zh-CN">
                <a:ea typeface="ヒラギノ角ゴ Pro W3" pitchFamily="-84" charset="-128"/>
              </a:rPr>
              <a:t>Import tariffs and export subsidies drive a wedge between prices in world markets and prices in domestic markets.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strips(downRight)">
                                      <p:cBhvr>
                                        <p:cTn id="7" dur="500"/>
                                        <p:tgtEl>
                                          <p:spTgt spid="399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9939">
                                            <p:txEl>
                                              <p:pRg st="1" end="1"/>
                                            </p:txEl>
                                          </p:spTgt>
                                        </p:tgtEl>
                                        <p:attrNameLst>
                                          <p:attrName>style.visibility</p:attrName>
                                        </p:attrNameLst>
                                      </p:cBhvr>
                                      <p:to>
                                        <p:strVal val="visible"/>
                                      </p:to>
                                    </p:set>
                                    <p:animEffect transition="in" filter="strips(downRight)">
                                      <p:cBhvr>
                                        <p:cTn id="12" dur="500"/>
                                        <p:tgtEl>
                                          <p:spTgt spid="399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9939">
                                            <p:txEl>
                                              <p:pRg st="2" end="2"/>
                                            </p:txEl>
                                          </p:spTgt>
                                        </p:tgtEl>
                                        <p:attrNameLst>
                                          <p:attrName>style.visibility</p:attrName>
                                        </p:attrNameLst>
                                      </p:cBhvr>
                                      <p:to>
                                        <p:strVal val="visible"/>
                                      </p:to>
                                    </p:set>
                                    <p:animEffect transition="in" filter="strips(downRight)">
                                      <p:cBhvr>
                                        <p:cTn id="17" dur="500"/>
                                        <p:tgtEl>
                                          <p:spTgt spid="399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9939">
                                            <p:txEl>
                                              <p:pRg st="3" end="3"/>
                                            </p:txEl>
                                          </p:spTgt>
                                        </p:tgtEl>
                                        <p:attrNameLst>
                                          <p:attrName>style.visibility</p:attrName>
                                        </p:attrNameLst>
                                      </p:cBhvr>
                                      <p:to>
                                        <p:strVal val="visible"/>
                                      </p:to>
                                    </p:set>
                                    <p:animEffect transition="in" filter="strips(downRight)">
                                      <p:cBhvr>
                                        <p:cTn id="22" dur="500"/>
                                        <p:tgtEl>
                                          <p:spTgt spid="399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B4BAA171-29CC-47BF-808F-BD7BBE270D60}"/>
              </a:ext>
            </a:extLst>
          </p:cNvPr>
          <p:cNvSpPr>
            <a:spLocks noGrp="1" noChangeArrowheads="1"/>
          </p:cNvSpPr>
          <p:nvPr>
            <p:ph type="title"/>
          </p:nvPr>
        </p:nvSpPr>
        <p:spPr/>
        <p:txBody>
          <a:bodyPr/>
          <a:lstStyle/>
          <a:p>
            <a:pPr eaLnBrk="1" hangingPunct="1"/>
            <a:r>
              <a:rPr lang="en-US" altLang="zh-CN" sz="2800">
                <a:ea typeface="ヒラギノ角ゴ Pro W3" pitchFamily="-84" charset="-128"/>
              </a:rPr>
              <a:t>Relative Price and Supply Effects of a Tariff</a:t>
            </a:r>
          </a:p>
        </p:txBody>
      </p:sp>
      <p:sp>
        <p:nvSpPr>
          <p:cNvPr id="41987" name="Rectangle 3">
            <a:extLst>
              <a:ext uri="{FF2B5EF4-FFF2-40B4-BE49-F238E27FC236}">
                <a16:creationId xmlns:a16="http://schemas.microsoft.com/office/drawing/2014/main" id="{112550C5-9CE9-43FE-B9AA-4C9FEB14C214}"/>
              </a:ext>
            </a:extLst>
          </p:cNvPr>
          <p:cNvSpPr>
            <a:spLocks noGrp="1" noChangeArrowheads="1"/>
          </p:cNvSpPr>
          <p:nvPr>
            <p:ph idx="1"/>
          </p:nvPr>
        </p:nvSpPr>
        <p:spPr/>
        <p:txBody>
          <a:bodyPr/>
          <a:lstStyle/>
          <a:p>
            <a:pPr eaLnBrk="1" hangingPunct="1">
              <a:spcBef>
                <a:spcPct val="50000"/>
              </a:spcBef>
            </a:pPr>
            <a:r>
              <a:rPr lang="en-US" altLang="zh-CN" sz="2400">
                <a:ea typeface="ヒラギノ角ゴ Pro W3" pitchFamily="-84" charset="-128"/>
              </a:rPr>
              <a:t>If the home country imposes a tariff on food imports, the price of food relative to the price of cloth rises for domestic consumers.</a:t>
            </a:r>
          </a:p>
          <a:p>
            <a:pPr lvl="1" eaLnBrk="1" hangingPunct="1">
              <a:spcBef>
                <a:spcPct val="50000"/>
              </a:spcBef>
            </a:pPr>
            <a:r>
              <a:rPr lang="en-US" altLang="zh-CN" sz="2000">
                <a:ea typeface="ヒラギノ角ゴ Pro W3" pitchFamily="-84" charset="-128"/>
              </a:rPr>
              <a:t>Likewise, the price of cloth relative to the price of food falls for domestic consumers.</a:t>
            </a:r>
          </a:p>
          <a:p>
            <a:pPr lvl="1" eaLnBrk="1" hangingPunct="1">
              <a:spcBef>
                <a:spcPct val="50000"/>
              </a:spcBef>
            </a:pPr>
            <a:r>
              <a:rPr lang="en-US" altLang="zh-CN" sz="2000">
                <a:ea typeface="ヒラギノ角ゴ Pro W3" pitchFamily="-84" charset="-128"/>
              </a:rPr>
              <a:t>Domestic producers will receive a lower relative price of cloth, and therefore will be more willing to switch to food production: relative supply of cloth will decrease.</a:t>
            </a:r>
          </a:p>
          <a:p>
            <a:pPr lvl="1" eaLnBrk="1" hangingPunct="1">
              <a:spcBef>
                <a:spcPct val="50000"/>
              </a:spcBef>
            </a:pPr>
            <a:r>
              <a:rPr lang="en-US" altLang="zh-CN" sz="2000">
                <a:ea typeface="ヒラギノ角ゴ Pro W3" pitchFamily="-84" charset="-128"/>
              </a:rPr>
              <a:t>Domestic consumers will pay a lower relative price for cloth, and therefore will be more willing to switch to cloth consumption: relative demand for cloth will increase.</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strips(downRight)">
                                      <p:cBhvr>
                                        <p:cTn id="7" dur="500"/>
                                        <p:tgtEl>
                                          <p:spTgt spid="419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1987">
                                            <p:txEl>
                                              <p:pRg st="1" end="1"/>
                                            </p:txEl>
                                          </p:spTgt>
                                        </p:tgtEl>
                                        <p:attrNameLst>
                                          <p:attrName>style.visibility</p:attrName>
                                        </p:attrNameLst>
                                      </p:cBhvr>
                                      <p:to>
                                        <p:strVal val="visible"/>
                                      </p:to>
                                    </p:set>
                                    <p:animEffect transition="in" filter="strips(downRight)">
                                      <p:cBhvr>
                                        <p:cTn id="12" dur="500"/>
                                        <p:tgtEl>
                                          <p:spTgt spid="419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1987">
                                            <p:txEl>
                                              <p:pRg st="2" end="2"/>
                                            </p:txEl>
                                          </p:spTgt>
                                        </p:tgtEl>
                                        <p:attrNameLst>
                                          <p:attrName>style.visibility</p:attrName>
                                        </p:attrNameLst>
                                      </p:cBhvr>
                                      <p:to>
                                        <p:strVal val="visible"/>
                                      </p:to>
                                    </p:set>
                                    <p:animEffect transition="in" filter="strips(downRight)">
                                      <p:cBhvr>
                                        <p:cTn id="17" dur="500"/>
                                        <p:tgtEl>
                                          <p:spTgt spid="419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41987">
                                            <p:txEl>
                                              <p:pRg st="3" end="3"/>
                                            </p:txEl>
                                          </p:spTgt>
                                        </p:tgtEl>
                                        <p:attrNameLst>
                                          <p:attrName>style.visibility</p:attrName>
                                        </p:attrNameLst>
                                      </p:cBhvr>
                                      <p:to>
                                        <p:strVal val="visible"/>
                                      </p:to>
                                    </p:set>
                                    <p:animEffect transition="in" filter="strips(downRight)">
                                      <p:cBhvr>
                                        <p:cTn id="22" dur="500"/>
                                        <p:tgtEl>
                                          <p:spTgt spid="419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6BA3038B-2A2F-4F3F-B75D-36C4A36B4371}"/>
              </a:ext>
            </a:extLst>
          </p:cNvPr>
          <p:cNvSpPr>
            <a:spLocks noGrp="1" noChangeArrowheads="1"/>
          </p:cNvSpPr>
          <p:nvPr>
            <p:ph type="title"/>
          </p:nvPr>
        </p:nvSpPr>
        <p:spPr/>
        <p:txBody>
          <a:bodyPr/>
          <a:lstStyle/>
          <a:p>
            <a:pPr eaLnBrk="1" hangingPunct="1"/>
            <a:r>
              <a:rPr lang="en-US" altLang="zh-CN" sz="2800">
                <a:ea typeface="ヒラギノ角ゴ Pro W3" pitchFamily="-84" charset="-128"/>
              </a:rPr>
              <a:t>Fig. 6-9: Effects of a Food Tariff on the Terms of Trade</a:t>
            </a:r>
          </a:p>
        </p:txBody>
      </p:sp>
      <p:pic>
        <p:nvPicPr>
          <p:cNvPr id="43011" name="Picture 1" descr="fig06_09.gif">
            <a:extLst>
              <a:ext uri="{FF2B5EF4-FFF2-40B4-BE49-F238E27FC236}">
                <a16:creationId xmlns:a16="http://schemas.microsoft.com/office/drawing/2014/main" id="{CA96EAE8-7EF2-4FFC-975F-EB8FB423BC2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70100" y="1327150"/>
            <a:ext cx="4751388"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5627FC47-8D09-4D31-894D-A3E516343F32}"/>
              </a:ext>
            </a:extLst>
          </p:cNvPr>
          <p:cNvSpPr>
            <a:spLocks noGrp="1" noChangeArrowheads="1"/>
          </p:cNvSpPr>
          <p:nvPr>
            <p:ph type="title"/>
          </p:nvPr>
        </p:nvSpPr>
        <p:spPr/>
        <p:txBody>
          <a:bodyPr/>
          <a:lstStyle/>
          <a:p>
            <a:pPr eaLnBrk="1" hangingPunct="1"/>
            <a:r>
              <a:rPr lang="en-US" altLang="zh-CN" sz="2800">
                <a:ea typeface="ヒラギノ角ゴ Pro W3" pitchFamily="-84" charset="-128"/>
              </a:rPr>
              <a:t>Relative Price and Supply Effects of a Tariff (cont.)</a:t>
            </a:r>
          </a:p>
        </p:txBody>
      </p:sp>
      <p:sp>
        <p:nvSpPr>
          <p:cNvPr id="44035" name="Rectangle 3">
            <a:extLst>
              <a:ext uri="{FF2B5EF4-FFF2-40B4-BE49-F238E27FC236}">
                <a16:creationId xmlns:a16="http://schemas.microsoft.com/office/drawing/2014/main" id="{4A1F8564-A6B9-4A1F-A66D-2C11F1775A29}"/>
              </a:ext>
            </a:extLst>
          </p:cNvPr>
          <p:cNvSpPr>
            <a:spLocks noGrp="1" noChangeArrowheads="1"/>
          </p:cNvSpPr>
          <p:nvPr>
            <p:ph idx="1"/>
          </p:nvPr>
        </p:nvSpPr>
        <p:spPr/>
        <p:txBody>
          <a:bodyPr/>
          <a:lstStyle/>
          <a:p>
            <a:pPr eaLnBrk="1" hangingPunct="1">
              <a:lnSpc>
                <a:spcPct val="90000"/>
              </a:lnSpc>
              <a:spcBef>
                <a:spcPct val="50000"/>
              </a:spcBef>
            </a:pPr>
            <a:r>
              <a:rPr lang="en-US" altLang="zh-CN" sz="2400">
                <a:ea typeface="ヒラギノ角ゴ Pro W3" pitchFamily="-84" charset="-128"/>
              </a:rPr>
              <a:t>When the home country imposes an import tariff, the terms of trade increase and the welfare of the country may increase.</a:t>
            </a:r>
          </a:p>
          <a:p>
            <a:pPr eaLnBrk="1" hangingPunct="1">
              <a:lnSpc>
                <a:spcPct val="90000"/>
              </a:lnSpc>
              <a:spcBef>
                <a:spcPct val="50000"/>
              </a:spcBef>
            </a:pPr>
            <a:r>
              <a:rPr lang="en-US" altLang="zh-CN" sz="2400">
                <a:ea typeface="ヒラギノ角ゴ Pro W3" pitchFamily="-84" charset="-128"/>
              </a:rPr>
              <a:t>The magnitude of this effect depends on the size of the home country relative to the world economy.</a:t>
            </a:r>
          </a:p>
          <a:p>
            <a:pPr lvl="1" eaLnBrk="1" hangingPunct="1">
              <a:lnSpc>
                <a:spcPct val="90000"/>
              </a:lnSpc>
              <a:spcBef>
                <a:spcPct val="50000"/>
              </a:spcBef>
            </a:pPr>
            <a:r>
              <a:rPr lang="en-US" altLang="zh-CN" sz="2000">
                <a:ea typeface="ヒラギノ角ゴ Pro W3" pitchFamily="-84" charset="-128"/>
              </a:rPr>
              <a:t>If the country is a small part of the world economy, its tariff (or subsidy) policies will not have much effect on world relative supply and demand, and thus on the terms of trade.</a:t>
            </a:r>
          </a:p>
          <a:p>
            <a:pPr lvl="1" eaLnBrk="1" hangingPunct="1">
              <a:lnSpc>
                <a:spcPct val="90000"/>
              </a:lnSpc>
              <a:spcBef>
                <a:spcPct val="50000"/>
              </a:spcBef>
            </a:pPr>
            <a:r>
              <a:rPr lang="en-US" altLang="zh-CN" sz="2000">
                <a:ea typeface="ヒラギノ角ゴ Pro W3" pitchFamily="-84" charset="-128"/>
              </a:rPr>
              <a:t>But for large countries, a tariff may maximize national welfare at the expense of foreign countries.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Effect transition="in" filter="strips(downRight)">
                                      <p:cBhvr>
                                        <p:cTn id="7" dur="500"/>
                                        <p:tgtEl>
                                          <p:spTgt spid="440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4035">
                                            <p:txEl>
                                              <p:pRg st="1" end="1"/>
                                            </p:txEl>
                                          </p:spTgt>
                                        </p:tgtEl>
                                        <p:attrNameLst>
                                          <p:attrName>style.visibility</p:attrName>
                                        </p:attrNameLst>
                                      </p:cBhvr>
                                      <p:to>
                                        <p:strVal val="visible"/>
                                      </p:to>
                                    </p:set>
                                    <p:animEffect transition="in" filter="strips(downRight)">
                                      <p:cBhvr>
                                        <p:cTn id="12" dur="500"/>
                                        <p:tgtEl>
                                          <p:spTgt spid="440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4035">
                                            <p:txEl>
                                              <p:pRg st="2" end="2"/>
                                            </p:txEl>
                                          </p:spTgt>
                                        </p:tgtEl>
                                        <p:attrNameLst>
                                          <p:attrName>style.visibility</p:attrName>
                                        </p:attrNameLst>
                                      </p:cBhvr>
                                      <p:to>
                                        <p:strVal val="visible"/>
                                      </p:to>
                                    </p:set>
                                    <p:animEffect transition="in" filter="strips(downRight)">
                                      <p:cBhvr>
                                        <p:cTn id="17" dur="500"/>
                                        <p:tgtEl>
                                          <p:spTgt spid="440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44035">
                                            <p:txEl>
                                              <p:pRg st="3" end="3"/>
                                            </p:txEl>
                                          </p:spTgt>
                                        </p:tgtEl>
                                        <p:attrNameLst>
                                          <p:attrName>style.visibility</p:attrName>
                                        </p:attrNameLst>
                                      </p:cBhvr>
                                      <p:to>
                                        <p:strVal val="visible"/>
                                      </p:to>
                                    </p:set>
                                    <p:animEffect transition="in" filter="strips(downRight)">
                                      <p:cBhvr>
                                        <p:cTn id="22" dur="500"/>
                                        <p:tgtEl>
                                          <p:spTgt spid="440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C7550D44-EF16-47A9-868B-0AF3096AF140}"/>
              </a:ext>
            </a:extLst>
          </p:cNvPr>
          <p:cNvSpPr>
            <a:spLocks noGrp="1" noChangeArrowheads="1"/>
          </p:cNvSpPr>
          <p:nvPr>
            <p:ph type="title"/>
          </p:nvPr>
        </p:nvSpPr>
        <p:spPr/>
        <p:txBody>
          <a:bodyPr/>
          <a:lstStyle/>
          <a:p>
            <a:pPr eaLnBrk="1" hangingPunct="1"/>
            <a:r>
              <a:rPr lang="en-US" altLang="zh-CN">
                <a:ea typeface="ヒラギノ角ゴ Pro W3" pitchFamily="-84" charset="-128"/>
              </a:rPr>
              <a:t>Effects of an Export Subsidy</a:t>
            </a:r>
          </a:p>
        </p:txBody>
      </p:sp>
      <p:sp>
        <p:nvSpPr>
          <p:cNvPr id="45059" name="Rectangle 3">
            <a:extLst>
              <a:ext uri="{FF2B5EF4-FFF2-40B4-BE49-F238E27FC236}">
                <a16:creationId xmlns:a16="http://schemas.microsoft.com/office/drawing/2014/main" id="{D39B1715-2AF2-4366-B7CA-973270385840}"/>
              </a:ext>
            </a:extLst>
          </p:cNvPr>
          <p:cNvSpPr>
            <a:spLocks noGrp="1" noChangeArrowheads="1"/>
          </p:cNvSpPr>
          <p:nvPr>
            <p:ph idx="1"/>
          </p:nvPr>
        </p:nvSpPr>
        <p:spPr>
          <a:xfrm>
            <a:off x="419100" y="1574800"/>
            <a:ext cx="8377238" cy="4673600"/>
          </a:xfrm>
        </p:spPr>
        <p:txBody>
          <a:bodyPr/>
          <a:lstStyle/>
          <a:p>
            <a:pPr eaLnBrk="1" hangingPunct="1">
              <a:spcBef>
                <a:spcPct val="40000"/>
              </a:spcBef>
            </a:pPr>
            <a:r>
              <a:rPr lang="en-US" altLang="zh-CN" sz="2400">
                <a:ea typeface="ヒラギノ角ゴ Pro W3" pitchFamily="-84" charset="-128"/>
              </a:rPr>
              <a:t>If the home country imposes a subsidy on cloth exports, the price of cloth relative to the price of food rises for domestic consumers.</a:t>
            </a:r>
          </a:p>
          <a:p>
            <a:pPr lvl="1" eaLnBrk="1" hangingPunct="1">
              <a:spcBef>
                <a:spcPct val="40000"/>
              </a:spcBef>
            </a:pPr>
            <a:r>
              <a:rPr lang="en-US" altLang="zh-CN" sz="2000">
                <a:ea typeface="ヒラギノ角ゴ Pro W3" pitchFamily="-84" charset="-128"/>
              </a:rPr>
              <a:t>Domestic producers will receive a higher relative price of cloth when they export, and therefore will be more willing to switch to cloth production: relative supply of cloth will increase.</a:t>
            </a:r>
          </a:p>
          <a:p>
            <a:pPr lvl="1" eaLnBrk="1" hangingPunct="1">
              <a:spcBef>
                <a:spcPct val="40000"/>
              </a:spcBef>
            </a:pPr>
            <a:r>
              <a:rPr lang="en-US" altLang="zh-CN" sz="2000">
                <a:ea typeface="ヒラギノ角ゴ Pro W3" pitchFamily="-84" charset="-128"/>
              </a:rPr>
              <a:t>Domestic consumers must pay a higher relative price of cloth to producers,</a:t>
            </a:r>
            <a:r>
              <a:rPr lang="en-US" altLang="zh-CN" sz="1800">
                <a:ea typeface="ヒラギノ角ゴ Pro W3" pitchFamily="-84" charset="-128"/>
              </a:rPr>
              <a:t> </a:t>
            </a:r>
            <a:r>
              <a:rPr lang="en-US" altLang="zh-CN" sz="2000">
                <a:ea typeface="ヒラギノ角ゴ Pro W3" pitchFamily="-84" charset="-128"/>
              </a:rPr>
              <a:t>and</a:t>
            </a:r>
            <a:r>
              <a:rPr lang="en-US" altLang="zh-CN" sz="1800">
                <a:ea typeface="ヒラギノ角ゴ Pro W3" pitchFamily="-84" charset="-128"/>
              </a:rPr>
              <a:t> </a:t>
            </a:r>
            <a:r>
              <a:rPr lang="en-US" altLang="zh-CN" sz="2000">
                <a:ea typeface="ヒラギノ角ゴ Pro W3" pitchFamily="-84" charset="-128"/>
              </a:rPr>
              <a:t>therefore will be more willing to switch to food consumption: relative demand for cloth will decrease.</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strips(downRight)">
                                      <p:cBhvr>
                                        <p:cTn id="7" dur="500"/>
                                        <p:tgtEl>
                                          <p:spTgt spid="450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5059">
                                            <p:txEl>
                                              <p:pRg st="1" end="1"/>
                                            </p:txEl>
                                          </p:spTgt>
                                        </p:tgtEl>
                                        <p:attrNameLst>
                                          <p:attrName>style.visibility</p:attrName>
                                        </p:attrNameLst>
                                      </p:cBhvr>
                                      <p:to>
                                        <p:strVal val="visible"/>
                                      </p:to>
                                    </p:set>
                                    <p:animEffect transition="in" filter="strips(downRight)">
                                      <p:cBhvr>
                                        <p:cTn id="12" dur="500"/>
                                        <p:tgtEl>
                                          <p:spTgt spid="450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5059">
                                            <p:txEl>
                                              <p:pRg st="2" end="2"/>
                                            </p:txEl>
                                          </p:spTgt>
                                        </p:tgtEl>
                                        <p:attrNameLst>
                                          <p:attrName>style.visibility</p:attrName>
                                        </p:attrNameLst>
                                      </p:cBhvr>
                                      <p:to>
                                        <p:strVal val="visible"/>
                                      </p:to>
                                    </p:set>
                                    <p:animEffect transition="in" filter="strips(downRight)">
                                      <p:cBhvr>
                                        <p:cTn id="17" dur="500"/>
                                        <p:tgtEl>
                                          <p:spTgt spid="450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FC690C06-709A-492F-BE19-39A41BCB8341}"/>
              </a:ext>
            </a:extLst>
          </p:cNvPr>
          <p:cNvSpPr>
            <a:spLocks noGrp="1" noChangeArrowheads="1"/>
          </p:cNvSpPr>
          <p:nvPr>
            <p:ph type="title"/>
          </p:nvPr>
        </p:nvSpPr>
        <p:spPr/>
        <p:txBody>
          <a:bodyPr/>
          <a:lstStyle/>
          <a:p>
            <a:pPr eaLnBrk="1" hangingPunct="1"/>
            <a:r>
              <a:rPr lang="en-US" altLang="zh-CN">
                <a:ea typeface="ヒラギノ角ゴ Pro W3" pitchFamily="-84" charset="-128"/>
              </a:rPr>
              <a:t>Fig. 6-10: Effects of a Cloth Subsidy on the Terms of Trade</a:t>
            </a:r>
          </a:p>
        </p:txBody>
      </p:sp>
      <p:pic>
        <p:nvPicPr>
          <p:cNvPr id="46083" name="Picture 1" descr="fig06_10.gif">
            <a:extLst>
              <a:ext uri="{FF2B5EF4-FFF2-40B4-BE49-F238E27FC236}">
                <a16:creationId xmlns:a16="http://schemas.microsoft.com/office/drawing/2014/main" id="{5732E3B6-0562-48CA-A5B6-8D1FF1D636C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08213" y="1371600"/>
            <a:ext cx="4573587" cy="482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0AAC2F66-BCBB-4B81-A7C7-488D21B6429F}"/>
              </a:ext>
            </a:extLst>
          </p:cNvPr>
          <p:cNvSpPr>
            <a:spLocks noGrp="1" noChangeArrowheads="1"/>
          </p:cNvSpPr>
          <p:nvPr>
            <p:ph type="title"/>
          </p:nvPr>
        </p:nvSpPr>
        <p:spPr/>
        <p:txBody>
          <a:bodyPr/>
          <a:lstStyle/>
          <a:p>
            <a:pPr eaLnBrk="1" hangingPunct="1"/>
            <a:r>
              <a:rPr lang="en-US" altLang="zh-CN">
                <a:ea typeface="ヒラギノ角ゴ Pro W3" pitchFamily="-84" charset="-128"/>
              </a:rPr>
              <a:t>Effects of an Export Subsidy (cont.)</a:t>
            </a:r>
          </a:p>
        </p:txBody>
      </p:sp>
      <p:sp>
        <p:nvSpPr>
          <p:cNvPr id="47107" name="Rectangle 3">
            <a:extLst>
              <a:ext uri="{FF2B5EF4-FFF2-40B4-BE49-F238E27FC236}">
                <a16:creationId xmlns:a16="http://schemas.microsoft.com/office/drawing/2014/main" id="{E4B52FB4-B7DD-4F35-8338-BD542E442624}"/>
              </a:ext>
            </a:extLst>
          </p:cNvPr>
          <p:cNvSpPr>
            <a:spLocks noGrp="1" noChangeArrowheads="1"/>
          </p:cNvSpPr>
          <p:nvPr>
            <p:ph idx="1"/>
          </p:nvPr>
        </p:nvSpPr>
        <p:spPr/>
        <p:txBody>
          <a:bodyPr/>
          <a:lstStyle/>
          <a:p>
            <a:pPr eaLnBrk="1" hangingPunct="1"/>
            <a:r>
              <a:rPr lang="en-US" altLang="zh-CN" sz="2400">
                <a:ea typeface="ヒラギノ角ゴ Pro W3" pitchFamily="-84" charset="-128"/>
              </a:rPr>
              <a:t>When the home country imposes an export subsidy, the terms of trade decrease and the welfare of the country decreases to the benefit of the foreign country.</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strips(downRight)">
                                      <p:cBhvr>
                                        <p:cTn id="7" dur="500"/>
                                        <p:tgtEl>
                                          <p:spTgt spid="471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A3F1912E-2647-486B-AAD7-91EF3ACF5745}"/>
              </a:ext>
            </a:extLst>
          </p:cNvPr>
          <p:cNvSpPr>
            <a:spLocks noGrp="1" noChangeArrowheads="1"/>
          </p:cNvSpPr>
          <p:nvPr>
            <p:ph type="title"/>
          </p:nvPr>
        </p:nvSpPr>
        <p:spPr/>
        <p:txBody>
          <a:bodyPr/>
          <a:lstStyle/>
          <a:p>
            <a:pPr eaLnBrk="1" hangingPunct="1"/>
            <a:r>
              <a:rPr lang="en-US" altLang="zh-CN" sz="2800">
                <a:ea typeface="ヒラギノ角ゴ Pro W3" pitchFamily="-84" charset="-128"/>
              </a:rPr>
              <a:t>Implications of Terms of Trade Effects: Who Gains and Who Loses?</a:t>
            </a:r>
          </a:p>
        </p:txBody>
      </p:sp>
      <p:sp>
        <p:nvSpPr>
          <p:cNvPr id="48131" name="Rectangle 3">
            <a:extLst>
              <a:ext uri="{FF2B5EF4-FFF2-40B4-BE49-F238E27FC236}">
                <a16:creationId xmlns:a16="http://schemas.microsoft.com/office/drawing/2014/main" id="{D9F7A2F7-D706-4F5C-9547-43A9E50C8C3D}"/>
              </a:ext>
            </a:extLst>
          </p:cNvPr>
          <p:cNvSpPr>
            <a:spLocks noGrp="1" noChangeArrowheads="1"/>
          </p:cNvSpPr>
          <p:nvPr>
            <p:ph idx="1"/>
          </p:nvPr>
        </p:nvSpPr>
        <p:spPr/>
        <p:txBody>
          <a:bodyPr/>
          <a:lstStyle/>
          <a:p>
            <a:pPr eaLnBrk="1" hangingPunct="1">
              <a:spcBef>
                <a:spcPct val="40000"/>
              </a:spcBef>
            </a:pPr>
            <a:r>
              <a:rPr lang="en-US" altLang="zh-CN" sz="2400">
                <a:ea typeface="ヒラギノ角ゴ Pro W3" pitchFamily="-84" charset="-128"/>
              </a:rPr>
              <a:t>The standard trade model predicts that </a:t>
            </a:r>
          </a:p>
          <a:p>
            <a:pPr lvl="1" eaLnBrk="1" hangingPunct="1">
              <a:spcBef>
                <a:spcPct val="40000"/>
              </a:spcBef>
            </a:pPr>
            <a:r>
              <a:rPr lang="en-US" altLang="zh-CN" sz="2000">
                <a:ea typeface="ヒラギノ角ゴ Pro W3" pitchFamily="-84" charset="-128"/>
              </a:rPr>
              <a:t>an import tariff by the home country can increase domestic welfare at the expense of the foreign country. </a:t>
            </a:r>
          </a:p>
          <a:p>
            <a:pPr lvl="1" eaLnBrk="1" hangingPunct="1">
              <a:spcBef>
                <a:spcPct val="40000"/>
              </a:spcBef>
            </a:pPr>
            <a:r>
              <a:rPr lang="en-US" altLang="zh-CN" sz="2000">
                <a:ea typeface="ヒラギノ角ゴ Pro W3" pitchFamily="-84" charset="-128"/>
              </a:rPr>
              <a:t>an export subsidy by the home country reduces domestic welfare to the benefit of the foreign country.</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strips(downRight)">
                                      <p:cBhvr>
                                        <p:cTn id="7" dur="500"/>
                                        <p:tgtEl>
                                          <p:spTgt spid="481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8131">
                                            <p:txEl>
                                              <p:pRg st="1" end="1"/>
                                            </p:txEl>
                                          </p:spTgt>
                                        </p:tgtEl>
                                        <p:attrNameLst>
                                          <p:attrName>style.visibility</p:attrName>
                                        </p:attrNameLst>
                                      </p:cBhvr>
                                      <p:to>
                                        <p:strVal val="visible"/>
                                      </p:to>
                                    </p:set>
                                    <p:animEffect transition="in" filter="strips(downRight)">
                                      <p:cBhvr>
                                        <p:cTn id="12" dur="500"/>
                                        <p:tgtEl>
                                          <p:spTgt spid="481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8131">
                                            <p:txEl>
                                              <p:pRg st="2" end="2"/>
                                            </p:txEl>
                                          </p:spTgt>
                                        </p:tgtEl>
                                        <p:attrNameLst>
                                          <p:attrName>style.visibility</p:attrName>
                                        </p:attrNameLst>
                                      </p:cBhvr>
                                      <p:to>
                                        <p:strVal val="visible"/>
                                      </p:to>
                                    </p:set>
                                    <p:animEffect transition="in" filter="strips(downRight)">
                                      <p:cBhvr>
                                        <p:cTn id="17" dur="500"/>
                                        <p:tgtEl>
                                          <p:spTgt spid="481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20628AC3-9849-4D95-875A-CE5233307388}"/>
              </a:ext>
            </a:extLst>
          </p:cNvPr>
          <p:cNvSpPr>
            <a:spLocks noGrp="1" noChangeArrowheads="1"/>
          </p:cNvSpPr>
          <p:nvPr>
            <p:ph type="title"/>
          </p:nvPr>
        </p:nvSpPr>
        <p:spPr/>
        <p:txBody>
          <a:bodyPr/>
          <a:lstStyle/>
          <a:p>
            <a:pPr eaLnBrk="1" hangingPunct="1"/>
            <a:r>
              <a:rPr lang="en-US" altLang="zh-CN">
                <a:ea typeface="ヒラギノ角ゴ Pro W3" pitchFamily="-84" charset="-128"/>
              </a:rPr>
              <a:t>Introduction (cont.)</a:t>
            </a:r>
          </a:p>
        </p:txBody>
      </p:sp>
      <p:sp>
        <p:nvSpPr>
          <p:cNvPr id="7171" name="Rectangle 3">
            <a:extLst>
              <a:ext uri="{FF2B5EF4-FFF2-40B4-BE49-F238E27FC236}">
                <a16:creationId xmlns:a16="http://schemas.microsoft.com/office/drawing/2014/main" id="{435589DF-E517-41BA-A77B-60A6ADCD8B2F}"/>
              </a:ext>
            </a:extLst>
          </p:cNvPr>
          <p:cNvSpPr>
            <a:spLocks noGrp="1" noChangeArrowheads="1"/>
          </p:cNvSpPr>
          <p:nvPr>
            <p:ph idx="1"/>
          </p:nvPr>
        </p:nvSpPr>
        <p:spPr/>
        <p:txBody>
          <a:bodyPr/>
          <a:lstStyle/>
          <a:p>
            <a:pPr marL="533400" indent="-533400" eaLnBrk="1" hangingPunct="1">
              <a:spcBef>
                <a:spcPct val="50000"/>
              </a:spcBef>
            </a:pPr>
            <a:r>
              <a:rPr lang="en-US" altLang="zh-CN" sz="2400">
                <a:ea typeface="ヒラギノ角ゴ Pro W3" pitchFamily="-84" charset="-128"/>
              </a:rPr>
              <a:t>Differences in </a:t>
            </a:r>
            <a:r>
              <a:rPr lang="en-US" altLang="zh-CN" sz="2400" i="1">
                <a:ea typeface="ヒラギノ角ゴ Pro W3" pitchFamily="-84" charset="-128"/>
              </a:rPr>
              <a:t>labor services, labor skills, physical capital, land, and technology</a:t>
            </a:r>
            <a:r>
              <a:rPr lang="en-US" altLang="zh-CN" sz="2400">
                <a:ea typeface="ヒラギノ角ゴ Pro W3" pitchFamily="-84" charset="-128"/>
              </a:rPr>
              <a:t> between countries cause differences in production possibility frontiers.</a:t>
            </a:r>
          </a:p>
          <a:p>
            <a:pPr marL="533400" indent="-533400" eaLnBrk="1" hangingPunct="1">
              <a:spcBef>
                <a:spcPct val="50000"/>
              </a:spcBef>
            </a:pPr>
            <a:r>
              <a:rPr lang="en-US" altLang="zh-CN" sz="2400">
                <a:ea typeface="ヒラギノ角ゴ Pro W3" pitchFamily="-84" charset="-128"/>
              </a:rPr>
              <a:t>A country</a:t>
            </a:r>
            <a:r>
              <a:rPr lang="ja-JP" altLang="en-US" sz="2400">
                <a:ea typeface="ヒラギノ角ゴ Pro W3" pitchFamily="-84" charset="-128"/>
              </a:rPr>
              <a:t>’</a:t>
            </a:r>
            <a:r>
              <a:rPr lang="en-US" altLang="ja-JP" sz="2400">
                <a:ea typeface="ヒラギノ角ゴ Pro W3" pitchFamily="-84" charset="-128"/>
              </a:rPr>
              <a:t>s PPF determines its relative supply function.</a:t>
            </a:r>
          </a:p>
          <a:p>
            <a:pPr marL="533400" indent="-533400" eaLnBrk="1" hangingPunct="1">
              <a:spcBef>
                <a:spcPct val="50000"/>
              </a:spcBef>
            </a:pPr>
            <a:r>
              <a:rPr lang="en-US" altLang="zh-CN" sz="2400">
                <a:ea typeface="ヒラギノ角ゴ Pro W3" pitchFamily="-84" charset="-128"/>
              </a:rPr>
              <a:t>National relative supply functions determine a world relative supply function, which along with world relative demand determines the equilibrium under international trade.</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strips(downRight)">
                                      <p:cBhvr>
                                        <p:cTn id="7" dur="500"/>
                                        <p:tgtEl>
                                          <p:spTgt spid="7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strips(downRight)">
                                      <p:cBhvr>
                                        <p:cTn id="12" dur="500"/>
                                        <p:tgtEl>
                                          <p:spTgt spid="71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strips(downRight)">
                                      <p:cBhvr>
                                        <p:cTn id="17" dur="500"/>
                                        <p:tgtEl>
                                          <p:spTgt spid="71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E9D644E3-96C1-4E74-9D3D-A8FB873E9047}"/>
              </a:ext>
            </a:extLst>
          </p:cNvPr>
          <p:cNvSpPr>
            <a:spLocks noGrp="1" noChangeArrowheads="1"/>
          </p:cNvSpPr>
          <p:nvPr>
            <p:ph type="title"/>
          </p:nvPr>
        </p:nvSpPr>
        <p:spPr/>
        <p:txBody>
          <a:bodyPr/>
          <a:lstStyle/>
          <a:p>
            <a:pPr eaLnBrk="1" hangingPunct="1"/>
            <a:r>
              <a:rPr lang="en-US" altLang="zh-CN" sz="2800">
                <a:ea typeface="ヒラギノ角ゴ Pro W3" pitchFamily="-84" charset="-128"/>
              </a:rPr>
              <a:t>Implications of Terms of Trade Effects: Who Gains and Who Loses? (cont.)</a:t>
            </a:r>
          </a:p>
        </p:txBody>
      </p:sp>
      <p:sp>
        <p:nvSpPr>
          <p:cNvPr id="49155" name="Rectangle 3">
            <a:extLst>
              <a:ext uri="{FF2B5EF4-FFF2-40B4-BE49-F238E27FC236}">
                <a16:creationId xmlns:a16="http://schemas.microsoft.com/office/drawing/2014/main" id="{30FF114D-49C5-4B58-93B8-0EDF8171C69F}"/>
              </a:ext>
            </a:extLst>
          </p:cNvPr>
          <p:cNvSpPr>
            <a:spLocks noGrp="1" noChangeArrowheads="1"/>
          </p:cNvSpPr>
          <p:nvPr>
            <p:ph idx="1"/>
          </p:nvPr>
        </p:nvSpPr>
        <p:spPr/>
        <p:txBody>
          <a:bodyPr/>
          <a:lstStyle/>
          <a:p>
            <a:pPr eaLnBrk="1" hangingPunct="1">
              <a:spcBef>
                <a:spcPct val="50000"/>
              </a:spcBef>
            </a:pPr>
            <a:r>
              <a:rPr lang="en-US" altLang="zh-CN" sz="2400">
                <a:ea typeface="ヒラギノ角ゴ Pro W3" pitchFamily="-84" charset="-128"/>
              </a:rPr>
              <a:t>Additional effects of tariffs and subsidies that can occur in a world with many countries and many goods:</a:t>
            </a:r>
          </a:p>
          <a:p>
            <a:pPr lvl="1" eaLnBrk="1" hangingPunct="1">
              <a:spcBef>
                <a:spcPct val="50000"/>
              </a:spcBef>
            </a:pPr>
            <a:r>
              <a:rPr lang="en-US" altLang="zh-CN" sz="2000">
                <a:ea typeface="ヒラギノ角ゴ Pro W3" pitchFamily="-84" charset="-128"/>
              </a:rPr>
              <a:t>A foreign country may subsidize the export of a good that the U.S. also exports, which will reduce the price for the U.S. in world markets and decrease its terms of trade.</a:t>
            </a:r>
          </a:p>
          <a:p>
            <a:pPr lvl="2" eaLnBrk="1" hangingPunct="1">
              <a:spcBef>
                <a:spcPct val="50000"/>
              </a:spcBef>
            </a:pPr>
            <a:r>
              <a:rPr lang="en-US" altLang="zh-CN" sz="1800">
                <a:ea typeface="ヒラギノ角ゴ Pro W3" pitchFamily="-84" charset="-128"/>
              </a:rPr>
              <a:t>The EU subsidizes agricultural exports, which reduce the price that American farmers receive for their goods in world markets. </a:t>
            </a:r>
          </a:p>
          <a:p>
            <a:pPr lvl="1" eaLnBrk="1" hangingPunct="1">
              <a:spcBef>
                <a:spcPct val="50000"/>
              </a:spcBef>
            </a:pPr>
            <a:r>
              <a:rPr lang="en-US" altLang="zh-CN" sz="2000">
                <a:ea typeface="ヒラギノ角ゴ Pro W3" pitchFamily="-84" charset="-128"/>
              </a:rPr>
              <a:t>A foreign country may put a tariff on an imported good that the U.S. also imports, which will reduce the price for the U.S. in world markets and increase its terms of trade.</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strips(downRight)">
                                      <p:cBhvr>
                                        <p:cTn id="7" dur="500"/>
                                        <p:tgtEl>
                                          <p:spTgt spid="491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9155">
                                            <p:txEl>
                                              <p:pRg st="1" end="1"/>
                                            </p:txEl>
                                          </p:spTgt>
                                        </p:tgtEl>
                                        <p:attrNameLst>
                                          <p:attrName>style.visibility</p:attrName>
                                        </p:attrNameLst>
                                      </p:cBhvr>
                                      <p:to>
                                        <p:strVal val="visible"/>
                                      </p:to>
                                    </p:set>
                                    <p:animEffect transition="in" filter="strips(downRight)">
                                      <p:cBhvr>
                                        <p:cTn id="12" dur="500"/>
                                        <p:tgtEl>
                                          <p:spTgt spid="491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9155">
                                            <p:txEl>
                                              <p:pRg st="2" end="2"/>
                                            </p:txEl>
                                          </p:spTgt>
                                        </p:tgtEl>
                                        <p:attrNameLst>
                                          <p:attrName>style.visibility</p:attrName>
                                        </p:attrNameLst>
                                      </p:cBhvr>
                                      <p:to>
                                        <p:strVal val="visible"/>
                                      </p:to>
                                    </p:set>
                                    <p:animEffect transition="in" filter="strips(downRight)">
                                      <p:cBhvr>
                                        <p:cTn id="17" dur="500"/>
                                        <p:tgtEl>
                                          <p:spTgt spid="491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49155">
                                            <p:txEl>
                                              <p:pRg st="3" end="3"/>
                                            </p:txEl>
                                          </p:spTgt>
                                        </p:tgtEl>
                                        <p:attrNameLst>
                                          <p:attrName>style.visibility</p:attrName>
                                        </p:attrNameLst>
                                      </p:cBhvr>
                                      <p:to>
                                        <p:strVal val="visible"/>
                                      </p:to>
                                    </p:set>
                                    <p:animEffect transition="in" filter="strips(downRight)">
                                      <p:cBhvr>
                                        <p:cTn id="22" dur="500"/>
                                        <p:tgtEl>
                                          <p:spTgt spid="491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0283F106-FDA4-4DA0-A1BD-4F375234A9D7}"/>
              </a:ext>
            </a:extLst>
          </p:cNvPr>
          <p:cNvSpPr>
            <a:spLocks noGrp="1" noChangeArrowheads="1"/>
          </p:cNvSpPr>
          <p:nvPr>
            <p:ph type="title"/>
          </p:nvPr>
        </p:nvSpPr>
        <p:spPr/>
        <p:txBody>
          <a:bodyPr/>
          <a:lstStyle/>
          <a:p>
            <a:pPr eaLnBrk="1" hangingPunct="1"/>
            <a:r>
              <a:rPr lang="en-US" altLang="zh-CN" sz="2800">
                <a:ea typeface="ヒラギノ角ゴ Pro W3" pitchFamily="-84" charset="-128"/>
              </a:rPr>
              <a:t>Implications of Terms of Trade Effects: Who Gains and Who Loses? (cont.)</a:t>
            </a:r>
          </a:p>
        </p:txBody>
      </p:sp>
      <p:sp>
        <p:nvSpPr>
          <p:cNvPr id="50179" name="Rectangle 3">
            <a:extLst>
              <a:ext uri="{FF2B5EF4-FFF2-40B4-BE49-F238E27FC236}">
                <a16:creationId xmlns:a16="http://schemas.microsoft.com/office/drawing/2014/main" id="{8D90C58E-9BB6-4842-A0E5-042EAA85471D}"/>
              </a:ext>
            </a:extLst>
          </p:cNvPr>
          <p:cNvSpPr>
            <a:spLocks noGrp="1" noChangeArrowheads="1"/>
          </p:cNvSpPr>
          <p:nvPr>
            <p:ph idx="1"/>
          </p:nvPr>
        </p:nvSpPr>
        <p:spPr/>
        <p:txBody>
          <a:bodyPr/>
          <a:lstStyle/>
          <a:p>
            <a:pPr eaLnBrk="1" hangingPunct="1"/>
            <a:r>
              <a:rPr lang="en-US" altLang="zh-CN" sz="2400">
                <a:ea typeface="ヒラギノ角ゴ Pro W3" pitchFamily="-84" charset="-128"/>
              </a:rPr>
              <a:t>Export subsidies by foreign countries on goods that</a:t>
            </a:r>
          </a:p>
          <a:p>
            <a:pPr lvl="1" eaLnBrk="1" hangingPunct="1"/>
            <a:r>
              <a:rPr lang="en-US" altLang="zh-CN" sz="2000">
                <a:ea typeface="ヒラギノ角ゴ Pro W3" pitchFamily="-84" charset="-128"/>
              </a:rPr>
              <a:t>the U.S. imports </a:t>
            </a:r>
            <a:r>
              <a:rPr lang="en-US" altLang="zh-CN" sz="2000" i="1">
                <a:ea typeface="ヒラギノ角ゴ Pro W3" pitchFamily="-84" charset="-128"/>
              </a:rPr>
              <a:t>reduce the world price of U.S. imports</a:t>
            </a:r>
            <a:r>
              <a:rPr lang="en-US" altLang="zh-CN" sz="2000">
                <a:ea typeface="ヒラギノ角ゴ Pro W3" pitchFamily="-84" charset="-128"/>
              </a:rPr>
              <a:t> and increase the terms of trade for the U.S.</a:t>
            </a:r>
          </a:p>
          <a:p>
            <a:pPr lvl="1" eaLnBrk="1" hangingPunct="1"/>
            <a:r>
              <a:rPr lang="en-US" altLang="zh-CN" sz="2000">
                <a:ea typeface="ヒラギノ角ゴ Pro W3" pitchFamily="-84" charset="-128"/>
              </a:rPr>
              <a:t>the U.S. also exports </a:t>
            </a:r>
            <a:r>
              <a:rPr lang="en-US" altLang="zh-CN" sz="2000" i="1">
                <a:ea typeface="ヒラギノ角ゴ Pro W3" pitchFamily="-84" charset="-128"/>
              </a:rPr>
              <a:t>reduce the world price of U.S. exports</a:t>
            </a:r>
            <a:r>
              <a:rPr lang="en-US" altLang="zh-CN" sz="2000">
                <a:ea typeface="ヒラギノ角ゴ Pro W3" pitchFamily="-84" charset="-128"/>
              </a:rPr>
              <a:t> and decrease the terms of trade for the U.S.</a:t>
            </a:r>
          </a:p>
          <a:p>
            <a:pPr eaLnBrk="1" hangingPunct="1">
              <a:spcBef>
                <a:spcPct val="50000"/>
              </a:spcBef>
            </a:pPr>
            <a:r>
              <a:rPr lang="en-US" altLang="zh-CN" sz="2400">
                <a:ea typeface="ヒラギノ角ゴ Pro W3" pitchFamily="-84" charset="-128"/>
              </a:rPr>
              <a:t>Import tariffs by foreign countries on goods that</a:t>
            </a:r>
          </a:p>
          <a:p>
            <a:pPr lvl="1" eaLnBrk="1" hangingPunct="1"/>
            <a:r>
              <a:rPr lang="en-US" altLang="zh-CN" sz="2000">
                <a:ea typeface="ヒラギノ角ゴ Pro W3" pitchFamily="-84" charset="-128"/>
              </a:rPr>
              <a:t>the U.S. exports </a:t>
            </a:r>
            <a:r>
              <a:rPr lang="en-US" altLang="zh-CN" sz="2000" i="1">
                <a:ea typeface="ヒラギノ角ゴ Pro W3" pitchFamily="-84" charset="-128"/>
              </a:rPr>
              <a:t>reduce the world price of U.S. exports</a:t>
            </a:r>
            <a:r>
              <a:rPr lang="en-US" altLang="zh-CN" sz="2000">
                <a:ea typeface="ヒラギノ角ゴ Pro W3" pitchFamily="-84" charset="-128"/>
              </a:rPr>
              <a:t> and decrease the terms of trade for the U.S.</a:t>
            </a:r>
          </a:p>
          <a:p>
            <a:pPr lvl="1" eaLnBrk="1" hangingPunct="1"/>
            <a:r>
              <a:rPr lang="en-US" altLang="zh-CN" sz="2000">
                <a:ea typeface="ヒラギノ角ゴ Pro W3" pitchFamily="-84" charset="-128"/>
              </a:rPr>
              <a:t>the U.S. also imports </a:t>
            </a:r>
            <a:r>
              <a:rPr lang="en-US" altLang="zh-CN" sz="2000" i="1">
                <a:ea typeface="ヒラギノ角ゴ Pro W3" pitchFamily="-84" charset="-128"/>
              </a:rPr>
              <a:t>reduce the world price of U.S. imports</a:t>
            </a:r>
            <a:r>
              <a:rPr lang="en-US" altLang="zh-CN" sz="2000">
                <a:ea typeface="ヒラギノ角ゴ Pro W3" pitchFamily="-84" charset="-128"/>
              </a:rPr>
              <a:t> and increase the terms of trade for the U.S.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Effect transition="in" filter="strips(downRight)">
                                      <p:cBhvr>
                                        <p:cTn id="7" dur="500"/>
                                        <p:tgtEl>
                                          <p:spTgt spid="501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0179">
                                            <p:txEl>
                                              <p:pRg st="1" end="1"/>
                                            </p:txEl>
                                          </p:spTgt>
                                        </p:tgtEl>
                                        <p:attrNameLst>
                                          <p:attrName>style.visibility</p:attrName>
                                        </p:attrNameLst>
                                      </p:cBhvr>
                                      <p:to>
                                        <p:strVal val="visible"/>
                                      </p:to>
                                    </p:set>
                                    <p:animEffect transition="in" filter="strips(downRight)">
                                      <p:cBhvr>
                                        <p:cTn id="12" dur="500"/>
                                        <p:tgtEl>
                                          <p:spTgt spid="501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50179">
                                            <p:txEl>
                                              <p:pRg st="2" end="2"/>
                                            </p:txEl>
                                          </p:spTgt>
                                        </p:tgtEl>
                                        <p:attrNameLst>
                                          <p:attrName>style.visibility</p:attrName>
                                        </p:attrNameLst>
                                      </p:cBhvr>
                                      <p:to>
                                        <p:strVal val="visible"/>
                                      </p:to>
                                    </p:set>
                                    <p:animEffect transition="in" filter="strips(downRight)">
                                      <p:cBhvr>
                                        <p:cTn id="17" dur="500"/>
                                        <p:tgtEl>
                                          <p:spTgt spid="501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50179">
                                            <p:txEl>
                                              <p:pRg st="3" end="3"/>
                                            </p:txEl>
                                          </p:spTgt>
                                        </p:tgtEl>
                                        <p:attrNameLst>
                                          <p:attrName>style.visibility</p:attrName>
                                        </p:attrNameLst>
                                      </p:cBhvr>
                                      <p:to>
                                        <p:strVal val="visible"/>
                                      </p:to>
                                    </p:set>
                                    <p:animEffect transition="in" filter="strips(downRight)">
                                      <p:cBhvr>
                                        <p:cTn id="22" dur="500"/>
                                        <p:tgtEl>
                                          <p:spTgt spid="5017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50179">
                                            <p:txEl>
                                              <p:pRg st="4" end="4"/>
                                            </p:txEl>
                                          </p:spTgt>
                                        </p:tgtEl>
                                        <p:attrNameLst>
                                          <p:attrName>style.visibility</p:attrName>
                                        </p:attrNameLst>
                                      </p:cBhvr>
                                      <p:to>
                                        <p:strVal val="visible"/>
                                      </p:to>
                                    </p:set>
                                    <p:animEffect transition="in" filter="strips(downRight)">
                                      <p:cBhvr>
                                        <p:cTn id="27" dur="500"/>
                                        <p:tgtEl>
                                          <p:spTgt spid="5017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50179">
                                            <p:txEl>
                                              <p:pRg st="5" end="5"/>
                                            </p:txEl>
                                          </p:spTgt>
                                        </p:tgtEl>
                                        <p:attrNameLst>
                                          <p:attrName>style.visibility</p:attrName>
                                        </p:attrNameLst>
                                      </p:cBhvr>
                                      <p:to>
                                        <p:strVal val="visible"/>
                                      </p:to>
                                    </p:set>
                                    <p:animEffect transition="in" filter="strips(downRight)">
                                      <p:cBhvr>
                                        <p:cTn id="32" dur="500"/>
                                        <p:tgtEl>
                                          <p:spTgt spid="501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0A189A56-73AC-486C-92C2-4F0858BF2A79}"/>
              </a:ext>
            </a:extLst>
          </p:cNvPr>
          <p:cNvSpPr>
            <a:spLocks noGrp="1" noChangeArrowheads="1"/>
          </p:cNvSpPr>
          <p:nvPr>
            <p:ph type="title"/>
          </p:nvPr>
        </p:nvSpPr>
        <p:spPr/>
        <p:txBody>
          <a:bodyPr/>
          <a:lstStyle/>
          <a:p>
            <a:pPr eaLnBrk="1" hangingPunct="1"/>
            <a:r>
              <a:rPr lang="en-US" altLang="zh-CN" sz="2800">
                <a:ea typeface="ヒラギノ角ゴ Pro W3" pitchFamily="-84" charset="-128"/>
              </a:rPr>
              <a:t>Implications of Terms of Trade Effects: Who Gains and Who Loses? (cont.)</a:t>
            </a:r>
          </a:p>
        </p:txBody>
      </p:sp>
      <p:sp>
        <p:nvSpPr>
          <p:cNvPr id="51203" name="Rectangle 3">
            <a:extLst>
              <a:ext uri="{FF2B5EF4-FFF2-40B4-BE49-F238E27FC236}">
                <a16:creationId xmlns:a16="http://schemas.microsoft.com/office/drawing/2014/main" id="{866F32AA-17D4-4FCD-9E72-41E4D6B5E233}"/>
              </a:ext>
            </a:extLst>
          </p:cNvPr>
          <p:cNvSpPr>
            <a:spLocks noGrp="1" noChangeArrowheads="1"/>
          </p:cNvSpPr>
          <p:nvPr>
            <p:ph idx="1"/>
          </p:nvPr>
        </p:nvSpPr>
        <p:spPr/>
        <p:txBody>
          <a:bodyPr/>
          <a:lstStyle/>
          <a:p>
            <a:pPr eaLnBrk="1" hangingPunct="1">
              <a:spcBef>
                <a:spcPct val="50000"/>
              </a:spcBef>
            </a:pPr>
            <a:r>
              <a:rPr lang="en-US" altLang="zh-CN" sz="2400">
                <a:ea typeface="ヒラギノ角ゴ Pro W3" pitchFamily="-84" charset="-128"/>
              </a:rPr>
              <a:t>Export subsidies on a good </a:t>
            </a:r>
            <a:r>
              <a:rPr lang="en-US" altLang="zh-CN" sz="2400" i="1">
                <a:ea typeface="ヒラギノ角ゴ Pro W3" pitchFamily="-84" charset="-128"/>
              </a:rPr>
              <a:t>decrease the relative world price</a:t>
            </a:r>
            <a:r>
              <a:rPr lang="en-US" altLang="zh-CN" sz="2400">
                <a:ea typeface="ヒラギノ角ゴ Pro W3" pitchFamily="-84" charset="-128"/>
              </a:rPr>
              <a:t> of that good by increasing relative supply of that good and decreasing relative demand of that good.</a:t>
            </a:r>
          </a:p>
          <a:p>
            <a:pPr eaLnBrk="1" hangingPunct="1">
              <a:spcBef>
                <a:spcPct val="50000"/>
              </a:spcBef>
            </a:pPr>
            <a:r>
              <a:rPr lang="en-US" altLang="zh-CN" sz="2400">
                <a:ea typeface="ヒラギノ角ゴ Pro W3" pitchFamily="-84" charset="-128"/>
              </a:rPr>
              <a:t>Import tariffs on a good </a:t>
            </a:r>
            <a:r>
              <a:rPr lang="en-US" altLang="zh-CN" sz="2400" i="1">
                <a:ea typeface="ヒラギノ角ゴ Pro W3" pitchFamily="-84" charset="-128"/>
              </a:rPr>
              <a:t>decrease the relative world price</a:t>
            </a:r>
            <a:r>
              <a:rPr lang="en-US" altLang="zh-CN" sz="2400">
                <a:ea typeface="ヒラギノ角ゴ Pro W3" pitchFamily="-84" charset="-128"/>
              </a:rPr>
              <a:t> of that good (and increase the relative world price of other goods) by increasing the relative supply of that good and decreasing the relative demand of that good.</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Effect transition="in" filter="strips(downRight)">
                                      <p:cBhvr>
                                        <p:cTn id="7" dur="500"/>
                                        <p:tgtEl>
                                          <p:spTgt spid="512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1203">
                                            <p:txEl>
                                              <p:pRg st="1" end="1"/>
                                            </p:txEl>
                                          </p:spTgt>
                                        </p:tgtEl>
                                        <p:attrNameLst>
                                          <p:attrName>style.visibility</p:attrName>
                                        </p:attrNameLst>
                                      </p:cBhvr>
                                      <p:to>
                                        <p:strVal val="visible"/>
                                      </p:to>
                                    </p:set>
                                    <p:animEffect transition="in" filter="strips(downRight)">
                                      <p:cBhvr>
                                        <p:cTn id="12" dur="500"/>
                                        <p:tgtEl>
                                          <p:spTgt spid="512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32B7EB88-2B97-4102-8456-6331410E0C97}"/>
              </a:ext>
            </a:extLst>
          </p:cNvPr>
          <p:cNvSpPr>
            <a:spLocks noGrp="1" noChangeArrowheads="1"/>
          </p:cNvSpPr>
          <p:nvPr>
            <p:ph type="title"/>
          </p:nvPr>
        </p:nvSpPr>
        <p:spPr/>
        <p:txBody>
          <a:bodyPr/>
          <a:lstStyle/>
          <a:p>
            <a:pPr eaLnBrk="1" hangingPunct="1"/>
            <a:r>
              <a:rPr lang="en-US" altLang="zh-CN">
                <a:ea typeface="ヒラギノ角ゴ Pro W3" pitchFamily="-84" charset="-128"/>
              </a:rPr>
              <a:t>International Borrowing and Lending</a:t>
            </a:r>
          </a:p>
        </p:txBody>
      </p:sp>
      <p:sp>
        <p:nvSpPr>
          <p:cNvPr id="146435" name="Rectangle 3">
            <a:extLst>
              <a:ext uri="{FF2B5EF4-FFF2-40B4-BE49-F238E27FC236}">
                <a16:creationId xmlns:a16="http://schemas.microsoft.com/office/drawing/2014/main" id="{EEEC65A9-5B98-423C-AB6C-B93C942AAA07}"/>
              </a:ext>
            </a:extLst>
          </p:cNvPr>
          <p:cNvSpPr>
            <a:spLocks noGrp="1" noChangeArrowheads="1"/>
          </p:cNvSpPr>
          <p:nvPr>
            <p:ph idx="1"/>
          </p:nvPr>
        </p:nvSpPr>
        <p:spPr/>
        <p:txBody>
          <a:bodyPr/>
          <a:lstStyle/>
          <a:p>
            <a:pPr eaLnBrk="1" hangingPunct="1"/>
            <a:r>
              <a:rPr lang="en-US" altLang="zh-CN" sz="2000">
                <a:ea typeface="ヒラギノ角ゴ Pro W3" pitchFamily="-84" charset="-128"/>
              </a:rPr>
              <a:t>The standard trade model can be modified to analyze international borrowing and lending.</a:t>
            </a:r>
          </a:p>
          <a:p>
            <a:pPr lvl="1" eaLnBrk="1" hangingPunct="1"/>
            <a:r>
              <a:rPr lang="en-US" altLang="zh-CN" sz="1800">
                <a:ea typeface="ヒラギノ角ゴ Pro W3" pitchFamily="-84" charset="-128"/>
              </a:rPr>
              <a:t>Two goods are current and future consumption (same good at different times), rather than different goods at the same time.</a:t>
            </a:r>
          </a:p>
          <a:p>
            <a:pPr eaLnBrk="1" hangingPunct="1"/>
            <a:r>
              <a:rPr lang="en-US" altLang="zh-CN" sz="2000">
                <a:ea typeface="ヒラギノ角ゴ Pro W3" pitchFamily="-84" charset="-128"/>
              </a:rPr>
              <a:t>Countries usually have different opportunities to invest to become able to produce more in the future.</a:t>
            </a:r>
          </a:p>
          <a:p>
            <a:pPr eaLnBrk="1" hangingPunct="1">
              <a:spcBef>
                <a:spcPct val="50000"/>
              </a:spcBef>
            </a:pPr>
            <a:r>
              <a:rPr lang="en-US" altLang="zh-CN" sz="2000">
                <a:ea typeface="ヒラギノ角ゴ Pro W3" pitchFamily="-84" charset="-128"/>
              </a:rPr>
              <a:t>A special kind of production possibility frontier, an </a:t>
            </a:r>
            <a:r>
              <a:rPr lang="en-US" altLang="zh-CN" sz="2000" b="1">
                <a:ea typeface="ヒラギノ角ゴ Pro W3" pitchFamily="-84" charset="-128"/>
              </a:rPr>
              <a:t>intertemporal production possibility frontier</a:t>
            </a:r>
            <a:r>
              <a:rPr lang="en-US" altLang="zh-CN" sz="2000">
                <a:ea typeface="ヒラギノ角ゴ Pro W3" pitchFamily="-84" charset="-128"/>
              </a:rPr>
              <a:t>, depicts different possible combinations of current output and future output.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6435">
                                            <p:txEl>
                                              <p:pRg st="0" end="0"/>
                                            </p:txEl>
                                          </p:spTgt>
                                        </p:tgtEl>
                                        <p:attrNameLst>
                                          <p:attrName>style.visibility</p:attrName>
                                        </p:attrNameLst>
                                      </p:cBhvr>
                                      <p:to>
                                        <p:strVal val="visible"/>
                                      </p:to>
                                    </p:set>
                                    <p:animEffect transition="in" filter="strips(downRight)">
                                      <p:cBhvr>
                                        <p:cTn id="7" dur="500"/>
                                        <p:tgtEl>
                                          <p:spTgt spid="146435">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146435">
                                            <p:txEl>
                                              <p:pRg st="1" end="1"/>
                                            </p:txEl>
                                          </p:spTgt>
                                        </p:tgtEl>
                                        <p:attrNameLst>
                                          <p:attrName>style.visibility</p:attrName>
                                        </p:attrNameLst>
                                      </p:cBhvr>
                                      <p:to>
                                        <p:strVal val="visible"/>
                                      </p:to>
                                    </p:set>
                                    <p:animEffect transition="in" filter="strips(downRight)">
                                      <p:cBhvr>
                                        <p:cTn id="10" dur="500"/>
                                        <p:tgtEl>
                                          <p:spTgt spid="14643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6" fill="hold" grpId="0" nodeType="clickEffect">
                                  <p:stCondLst>
                                    <p:cond delay="0"/>
                                  </p:stCondLst>
                                  <p:childTnLst>
                                    <p:set>
                                      <p:cBhvr>
                                        <p:cTn id="14" dur="1" fill="hold">
                                          <p:stCondLst>
                                            <p:cond delay="0"/>
                                          </p:stCondLst>
                                        </p:cTn>
                                        <p:tgtEl>
                                          <p:spTgt spid="146435">
                                            <p:txEl>
                                              <p:pRg st="2" end="2"/>
                                            </p:txEl>
                                          </p:spTgt>
                                        </p:tgtEl>
                                        <p:attrNameLst>
                                          <p:attrName>style.visibility</p:attrName>
                                        </p:attrNameLst>
                                      </p:cBhvr>
                                      <p:to>
                                        <p:strVal val="visible"/>
                                      </p:to>
                                    </p:set>
                                    <p:animEffect transition="in" filter="strips(downRight)">
                                      <p:cBhvr>
                                        <p:cTn id="15" dur="500"/>
                                        <p:tgtEl>
                                          <p:spTgt spid="146435">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6" fill="hold" grpId="0" nodeType="clickEffect">
                                  <p:stCondLst>
                                    <p:cond delay="0"/>
                                  </p:stCondLst>
                                  <p:childTnLst>
                                    <p:set>
                                      <p:cBhvr>
                                        <p:cTn id="19" dur="1" fill="hold">
                                          <p:stCondLst>
                                            <p:cond delay="0"/>
                                          </p:stCondLst>
                                        </p:cTn>
                                        <p:tgtEl>
                                          <p:spTgt spid="146435">
                                            <p:txEl>
                                              <p:pRg st="3" end="3"/>
                                            </p:txEl>
                                          </p:spTgt>
                                        </p:tgtEl>
                                        <p:attrNameLst>
                                          <p:attrName>style.visibility</p:attrName>
                                        </p:attrNameLst>
                                      </p:cBhvr>
                                      <p:to>
                                        <p:strVal val="visible"/>
                                      </p:to>
                                    </p:set>
                                    <p:animEffect transition="in" filter="strips(downRight)">
                                      <p:cBhvr>
                                        <p:cTn id="20" dur="500"/>
                                        <p:tgtEl>
                                          <p:spTgt spid="1464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FDEB8450-C3AE-44C2-9703-A2A657FC61D7}"/>
              </a:ext>
            </a:extLst>
          </p:cNvPr>
          <p:cNvSpPr>
            <a:spLocks noGrp="1" noChangeArrowheads="1"/>
          </p:cNvSpPr>
          <p:nvPr>
            <p:ph type="title"/>
          </p:nvPr>
        </p:nvSpPr>
        <p:spPr/>
        <p:txBody>
          <a:bodyPr/>
          <a:lstStyle/>
          <a:p>
            <a:pPr eaLnBrk="1" hangingPunct="1"/>
            <a:r>
              <a:rPr lang="en-US" altLang="zh-CN">
                <a:ea typeface="ヒラギノ角ゴ Pro W3" pitchFamily="-84" charset="-128"/>
              </a:rPr>
              <a:t>Fig. 6-11: The Intertemporal Production Possibility Frontier</a:t>
            </a:r>
          </a:p>
        </p:txBody>
      </p:sp>
      <p:pic>
        <p:nvPicPr>
          <p:cNvPr id="53251" name="Picture 1" descr="fig06_11.gif">
            <a:extLst>
              <a:ext uri="{FF2B5EF4-FFF2-40B4-BE49-F238E27FC236}">
                <a16:creationId xmlns:a16="http://schemas.microsoft.com/office/drawing/2014/main" id="{B96FEF2B-680F-49B3-8F95-E7846DB5452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49450" y="1168400"/>
            <a:ext cx="55245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1BAF2310-B963-479D-AC4F-BED9F979C01B}"/>
              </a:ext>
            </a:extLst>
          </p:cNvPr>
          <p:cNvSpPr>
            <a:spLocks noGrp="1" noChangeArrowheads="1"/>
          </p:cNvSpPr>
          <p:nvPr>
            <p:ph type="title"/>
          </p:nvPr>
        </p:nvSpPr>
        <p:spPr/>
        <p:txBody>
          <a:bodyPr/>
          <a:lstStyle/>
          <a:p>
            <a:pPr eaLnBrk="1" hangingPunct="1"/>
            <a:r>
              <a:rPr lang="en-US" altLang="zh-CN">
                <a:ea typeface="ヒラギノ角ゴ Pro W3" pitchFamily="-84" charset="-128"/>
              </a:rPr>
              <a:t>International Borrowing and Lending (cont.)</a:t>
            </a:r>
          </a:p>
        </p:txBody>
      </p:sp>
      <p:sp>
        <p:nvSpPr>
          <p:cNvPr id="148483" name="Rectangle 3">
            <a:extLst>
              <a:ext uri="{FF2B5EF4-FFF2-40B4-BE49-F238E27FC236}">
                <a16:creationId xmlns:a16="http://schemas.microsoft.com/office/drawing/2014/main" id="{6A7B74CE-7FFF-4DB6-9E1C-5F7E5F6D8AA7}"/>
              </a:ext>
            </a:extLst>
          </p:cNvPr>
          <p:cNvSpPr>
            <a:spLocks noGrp="1" noChangeArrowheads="1"/>
          </p:cNvSpPr>
          <p:nvPr>
            <p:ph idx="1"/>
          </p:nvPr>
        </p:nvSpPr>
        <p:spPr/>
        <p:txBody>
          <a:bodyPr/>
          <a:lstStyle/>
          <a:p>
            <a:pPr eaLnBrk="1" hangingPunct="1">
              <a:spcBef>
                <a:spcPct val="50000"/>
              </a:spcBef>
            </a:pPr>
            <a:r>
              <a:rPr lang="en-US" altLang="zh-CN">
                <a:ea typeface="ヒラギノ角ゴ Pro W3" pitchFamily="-84" charset="-128"/>
              </a:rPr>
              <a:t>Suppose that Home has production possibilities biased towards current output, while Foreign has production possibilities biased towards future output.</a:t>
            </a:r>
          </a:p>
          <a:p>
            <a:pPr lvl="1" eaLnBrk="1" hangingPunct="1"/>
            <a:r>
              <a:rPr lang="en-US" altLang="zh-CN">
                <a:ea typeface="ヒラギノ角ゴ Pro W3" pitchFamily="-84" charset="-128"/>
              </a:rPr>
              <a:t>Foreign has better opportunities to invest now to generate more output in the future.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8483">
                                            <p:txEl>
                                              <p:pRg st="0" end="0"/>
                                            </p:txEl>
                                          </p:spTgt>
                                        </p:tgtEl>
                                        <p:attrNameLst>
                                          <p:attrName>style.visibility</p:attrName>
                                        </p:attrNameLst>
                                      </p:cBhvr>
                                      <p:to>
                                        <p:strVal val="visible"/>
                                      </p:to>
                                    </p:set>
                                    <p:animEffect transition="in" filter="strips(downRight)">
                                      <p:cBhvr>
                                        <p:cTn id="7" dur="500"/>
                                        <p:tgtEl>
                                          <p:spTgt spid="148483">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148483">
                                            <p:txEl>
                                              <p:pRg st="1" end="1"/>
                                            </p:txEl>
                                          </p:spTgt>
                                        </p:tgtEl>
                                        <p:attrNameLst>
                                          <p:attrName>style.visibility</p:attrName>
                                        </p:attrNameLst>
                                      </p:cBhvr>
                                      <p:to>
                                        <p:strVal val="visible"/>
                                      </p:to>
                                    </p:set>
                                    <p:animEffect transition="in" filter="strips(downRight)">
                                      <p:cBhvr>
                                        <p:cTn id="10" dur="500"/>
                                        <p:tgtEl>
                                          <p:spTgt spid="1484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715A8792-4C75-4036-8AAF-165DE181DCF6}"/>
              </a:ext>
            </a:extLst>
          </p:cNvPr>
          <p:cNvSpPr>
            <a:spLocks noGrp="1" noChangeArrowheads="1"/>
          </p:cNvSpPr>
          <p:nvPr>
            <p:ph type="title"/>
          </p:nvPr>
        </p:nvSpPr>
        <p:spPr/>
        <p:txBody>
          <a:bodyPr/>
          <a:lstStyle/>
          <a:p>
            <a:pPr eaLnBrk="1" hangingPunct="1"/>
            <a:r>
              <a:rPr lang="en-US" altLang="zh-CN">
                <a:ea typeface="ヒラギノ角ゴ Pro W3" pitchFamily="-84" charset="-128"/>
              </a:rPr>
              <a:t>International Borrowing and Lending (cont.)</a:t>
            </a:r>
          </a:p>
        </p:txBody>
      </p:sp>
      <p:sp>
        <p:nvSpPr>
          <p:cNvPr id="190467" name="Rectangle 3">
            <a:extLst>
              <a:ext uri="{FF2B5EF4-FFF2-40B4-BE49-F238E27FC236}">
                <a16:creationId xmlns:a16="http://schemas.microsoft.com/office/drawing/2014/main" id="{F3BDE76D-2C62-4847-96D4-E78517F92CBB}"/>
              </a:ext>
            </a:extLst>
          </p:cNvPr>
          <p:cNvSpPr>
            <a:spLocks noGrp="1" noChangeArrowheads="1"/>
          </p:cNvSpPr>
          <p:nvPr>
            <p:ph idx="1"/>
          </p:nvPr>
        </p:nvSpPr>
        <p:spPr/>
        <p:txBody>
          <a:bodyPr/>
          <a:lstStyle/>
          <a:p>
            <a:pPr eaLnBrk="1" hangingPunct="1"/>
            <a:r>
              <a:rPr lang="en-US" altLang="zh-CN">
                <a:ea typeface="ヒラギノ角ゴ Pro W3" pitchFamily="-84" charset="-128"/>
              </a:rPr>
              <a:t>If you borrow 1 unit of output, you must repay principal + interest = 1 + </a:t>
            </a:r>
            <a:r>
              <a:rPr lang="en-US" altLang="zh-CN" i="1">
                <a:ea typeface="ヒラギノ角ゴ Pro W3" pitchFamily="-84" charset="-128"/>
              </a:rPr>
              <a:t>r </a:t>
            </a:r>
            <a:r>
              <a:rPr lang="en-US" altLang="zh-CN">
                <a:ea typeface="ヒラギノ角ゴ Pro W3" pitchFamily="-84" charset="-128"/>
              </a:rPr>
              <a:t>in the future, where </a:t>
            </a:r>
            <a:r>
              <a:rPr lang="en-US" altLang="zh-CN" i="1">
                <a:ea typeface="ヒラギノ角ゴ Pro W3" pitchFamily="-84" charset="-128"/>
              </a:rPr>
              <a:t>r</a:t>
            </a:r>
            <a:r>
              <a:rPr lang="en-US" altLang="zh-CN">
                <a:ea typeface="ヒラギノ角ゴ Pro W3" pitchFamily="-84" charset="-128"/>
              </a:rPr>
              <a:t> is the </a:t>
            </a:r>
            <a:r>
              <a:rPr lang="en-US" altLang="zh-CN" b="1">
                <a:ea typeface="ヒラギノ角ゴ Pro W3" pitchFamily="-84" charset="-128"/>
              </a:rPr>
              <a:t>real interest rate.</a:t>
            </a:r>
          </a:p>
          <a:p>
            <a:pPr eaLnBrk="1" hangingPunct="1"/>
            <a:r>
              <a:rPr lang="en-US" altLang="zh-CN">
                <a:ea typeface="ヒラギノ角ゴ Pro W3" pitchFamily="-84" charset="-128"/>
              </a:rPr>
              <a:t>The price of future consumption relative to current consumption is 1/(1+</a:t>
            </a:r>
            <a:r>
              <a:rPr lang="en-US" altLang="zh-CN" i="1">
                <a:ea typeface="ヒラギノ角ゴ Pro W3" pitchFamily="-84" charset="-128"/>
              </a:rPr>
              <a:t>r</a:t>
            </a:r>
            <a:r>
              <a:rPr lang="en-US" altLang="zh-CN">
                <a:ea typeface="ヒラギノ角ゴ Pro W3" pitchFamily="-84" charset="-128"/>
              </a:rPr>
              <a:t>).</a:t>
            </a:r>
          </a:p>
          <a:p>
            <a:pPr lvl="1" eaLnBrk="1" hangingPunct="1"/>
            <a:r>
              <a:rPr lang="en-US" altLang="zh-CN">
                <a:ea typeface="ヒラギノ角ゴ Pro W3" pitchFamily="-84" charset="-128"/>
              </a:rPr>
              <a:t>1 unit of current consumption is worth 1 +</a:t>
            </a:r>
            <a:r>
              <a:rPr lang="en-US" altLang="zh-CN" i="1">
                <a:ea typeface="ヒラギノ角ゴ Pro W3" pitchFamily="-84" charset="-128"/>
              </a:rPr>
              <a:t> r </a:t>
            </a:r>
            <a:r>
              <a:rPr lang="en-US" altLang="zh-CN">
                <a:ea typeface="ヒラギノ角ゴ Pro W3" pitchFamily="-84" charset="-128"/>
              </a:rPr>
              <a:t>of future consumption, </a:t>
            </a:r>
          </a:p>
          <a:p>
            <a:pPr lvl="2" eaLnBrk="1" hangingPunct="1"/>
            <a:r>
              <a:rPr lang="en-US" altLang="zh-CN">
                <a:ea typeface="ヒラギノ角ゴ Pro W3" pitchFamily="-84" charset="-128"/>
              </a:rPr>
              <a:t>so 1 unit of future consumption is worth 1/(1 +</a:t>
            </a:r>
            <a:r>
              <a:rPr lang="en-US" altLang="zh-CN" i="1">
                <a:ea typeface="ヒラギノ角ゴ Pro W3" pitchFamily="-84" charset="-128"/>
              </a:rPr>
              <a:t> r</a:t>
            </a:r>
            <a:r>
              <a:rPr lang="en-US" altLang="zh-CN">
                <a:ea typeface="ヒラギノ角ゴ Pro W3" pitchFamily="-84" charset="-128"/>
              </a:rPr>
              <a:t>) units of current consumption.</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Effect transition="in" filter="strips(downRight)">
                                      <p:cBhvr>
                                        <p:cTn id="7" dur="500"/>
                                        <p:tgtEl>
                                          <p:spTgt spid="1904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90467">
                                            <p:txEl>
                                              <p:pRg st="1" end="1"/>
                                            </p:txEl>
                                          </p:spTgt>
                                        </p:tgtEl>
                                        <p:attrNameLst>
                                          <p:attrName>style.visibility</p:attrName>
                                        </p:attrNameLst>
                                      </p:cBhvr>
                                      <p:to>
                                        <p:strVal val="visible"/>
                                      </p:to>
                                    </p:set>
                                    <p:animEffect transition="in" filter="strips(downRight)">
                                      <p:cBhvr>
                                        <p:cTn id="12" dur="500"/>
                                        <p:tgtEl>
                                          <p:spTgt spid="190467">
                                            <p:txEl>
                                              <p:pRg st="1" end="1"/>
                                            </p:txEl>
                                          </p:spTgt>
                                        </p:tgtEl>
                                      </p:cBhvr>
                                    </p:animEffect>
                                  </p:childTnLst>
                                </p:cTn>
                              </p:par>
                              <p:par>
                                <p:cTn id="13" presetID="18" presetClass="entr" presetSubtype="6" fill="hold" grpId="0" nodeType="withEffect">
                                  <p:stCondLst>
                                    <p:cond delay="0"/>
                                  </p:stCondLst>
                                  <p:childTnLst>
                                    <p:set>
                                      <p:cBhvr>
                                        <p:cTn id="14" dur="1" fill="hold">
                                          <p:stCondLst>
                                            <p:cond delay="0"/>
                                          </p:stCondLst>
                                        </p:cTn>
                                        <p:tgtEl>
                                          <p:spTgt spid="190467">
                                            <p:txEl>
                                              <p:pRg st="2" end="2"/>
                                            </p:txEl>
                                          </p:spTgt>
                                        </p:tgtEl>
                                        <p:attrNameLst>
                                          <p:attrName>style.visibility</p:attrName>
                                        </p:attrNameLst>
                                      </p:cBhvr>
                                      <p:to>
                                        <p:strVal val="visible"/>
                                      </p:to>
                                    </p:set>
                                    <p:animEffect transition="in" filter="strips(downRight)">
                                      <p:cBhvr>
                                        <p:cTn id="15" dur="500"/>
                                        <p:tgtEl>
                                          <p:spTgt spid="190467">
                                            <p:txEl>
                                              <p:pRg st="2" end="2"/>
                                            </p:txEl>
                                          </p:spTgt>
                                        </p:tgtEl>
                                      </p:cBhvr>
                                    </p:animEffect>
                                  </p:childTnLst>
                                </p:cTn>
                              </p:par>
                              <p:par>
                                <p:cTn id="16" presetID="18" presetClass="entr" presetSubtype="6" fill="hold" grpId="0" nodeType="withEffect">
                                  <p:stCondLst>
                                    <p:cond delay="0"/>
                                  </p:stCondLst>
                                  <p:childTnLst>
                                    <p:set>
                                      <p:cBhvr>
                                        <p:cTn id="17" dur="1" fill="hold">
                                          <p:stCondLst>
                                            <p:cond delay="0"/>
                                          </p:stCondLst>
                                        </p:cTn>
                                        <p:tgtEl>
                                          <p:spTgt spid="190467">
                                            <p:txEl>
                                              <p:pRg st="3" end="3"/>
                                            </p:txEl>
                                          </p:spTgt>
                                        </p:tgtEl>
                                        <p:attrNameLst>
                                          <p:attrName>style.visibility</p:attrName>
                                        </p:attrNameLst>
                                      </p:cBhvr>
                                      <p:to>
                                        <p:strVal val="visible"/>
                                      </p:to>
                                    </p:set>
                                    <p:animEffect transition="in" filter="strips(downRight)">
                                      <p:cBhvr>
                                        <p:cTn id="18" dur="500"/>
                                        <p:tgtEl>
                                          <p:spTgt spid="1904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3BDAE345-B9E0-4277-B70E-48F9126C8DFA}"/>
              </a:ext>
            </a:extLst>
          </p:cNvPr>
          <p:cNvSpPr>
            <a:spLocks noGrp="1" noChangeArrowheads="1"/>
          </p:cNvSpPr>
          <p:nvPr>
            <p:ph type="title"/>
          </p:nvPr>
        </p:nvSpPr>
        <p:spPr/>
        <p:txBody>
          <a:bodyPr/>
          <a:lstStyle/>
          <a:p>
            <a:pPr eaLnBrk="1" hangingPunct="1"/>
            <a:r>
              <a:rPr lang="en-US" altLang="zh-CN">
                <a:ea typeface="ヒラギノ角ゴ Pro W3" pitchFamily="-84" charset="-128"/>
              </a:rPr>
              <a:t>International Borrowing and Lending (cont.)</a:t>
            </a:r>
            <a:endParaRPr lang="en-US" altLang="zh-CN" sz="2800">
              <a:ea typeface="ヒラギノ角ゴ Pro W3" pitchFamily="-84" charset="-128"/>
            </a:endParaRPr>
          </a:p>
        </p:txBody>
      </p:sp>
      <p:sp>
        <p:nvSpPr>
          <p:cNvPr id="151555" name="Rectangle 3">
            <a:extLst>
              <a:ext uri="{FF2B5EF4-FFF2-40B4-BE49-F238E27FC236}">
                <a16:creationId xmlns:a16="http://schemas.microsoft.com/office/drawing/2014/main" id="{2176A787-7474-448E-AF53-33D855ABE5D9}"/>
              </a:ext>
            </a:extLst>
          </p:cNvPr>
          <p:cNvSpPr>
            <a:spLocks noGrp="1" noChangeArrowheads="1"/>
          </p:cNvSpPr>
          <p:nvPr>
            <p:ph idx="1"/>
          </p:nvPr>
        </p:nvSpPr>
        <p:spPr>
          <a:xfrm>
            <a:off x="417513" y="1524000"/>
            <a:ext cx="8378825" cy="4648200"/>
          </a:xfrm>
        </p:spPr>
        <p:txBody>
          <a:bodyPr/>
          <a:lstStyle/>
          <a:p>
            <a:pPr eaLnBrk="1" hangingPunct="1">
              <a:spcBef>
                <a:spcPct val="50000"/>
              </a:spcBef>
            </a:pPr>
            <a:r>
              <a:rPr lang="en-US" altLang="zh-CN">
                <a:ea typeface="ヒラギノ角ゴ Pro W3" pitchFamily="-84" charset="-128"/>
              </a:rPr>
              <a:t>Home exports current consumption and imports future consumption.</a:t>
            </a:r>
          </a:p>
          <a:p>
            <a:pPr eaLnBrk="1" hangingPunct="1"/>
            <a:r>
              <a:rPr lang="en-US" altLang="zh-CN">
                <a:ea typeface="ヒラギノ角ゴ Pro W3" pitchFamily="-84" charset="-128"/>
              </a:rPr>
              <a:t>Home lends to Foreign by consuming less than it produces now.</a:t>
            </a:r>
          </a:p>
          <a:p>
            <a:pPr eaLnBrk="1" hangingPunct="1"/>
            <a:r>
              <a:rPr lang="en-US" altLang="zh-CN">
                <a:ea typeface="ヒラギノ角ゴ Pro W3" pitchFamily="-84" charset="-128"/>
              </a:rPr>
              <a:t>Foreign pays back the loan by consuming less than it produces in the future.</a:t>
            </a:r>
          </a:p>
          <a:p>
            <a:pPr lvl="1" eaLnBrk="1" hangingPunct="1"/>
            <a:endParaRPr lang="en-US" altLang="zh-CN">
              <a:ea typeface="ヒラギノ角ゴ Pro W3" pitchFamily="-84" charset="-128"/>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Effect transition="in" filter="strips(downRight)">
                                      <p:cBhvr>
                                        <p:cTn id="7" dur="500"/>
                                        <p:tgtEl>
                                          <p:spTgt spid="151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1555">
                                            <p:txEl>
                                              <p:pRg st="1" end="1"/>
                                            </p:txEl>
                                          </p:spTgt>
                                        </p:tgtEl>
                                        <p:attrNameLst>
                                          <p:attrName>style.visibility</p:attrName>
                                        </p:attrNameLst>
                                      </p:cBhvr>
                                      <p:to>
                                        <p:strVal val="visible"/>
                                      </p:to>
                                    </p:set>
                                    <p:animEffect transition="in" filter="strips(downRight)">
                                      <p:cBhvr>
                                        <p:cTn id="12" dur="500"/>
                                        <p:tgtEl>
                                          <p:spTgt spid="1515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51555">
                                            <p:txEl>
                                              <p:pRg st="2" end="2"/>
                                            </p:txEl>
                                          </p:spTgt>
                                        </p:tgtEl>
                                        <p:attrNameLst>
                                          <p:attrName>style.visibility</p:attrName>
                                        </p:attrNameLst>
                                      </p:cBhvr>
                                      <p:to>
                                        <p:strVal val="visible"/>
                                      </p:to>
                                    </p:set>
                                    <p:animEffect transition="in" filter="strips(downRight)">
                                      <p:cBhvr>
                                        <p:cTn id="17" dur="500"/>
                                        <p:tgtEl>
                                          <p:spTgt spid="1515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D338FE37-6CCC-418C-95DD-977EDC58EF2C}"/>
              </a:ext>
            </a:extLst>
          </p:cNvPr>
          <p:cNvSpPr>
            <a:spLocks noGrp="1" noChangeArrowheads="1"/>
          </p:cNvSpPr>
          <p:nvPr>
            <p:ph type="title"/>
          </p:nvPr>
        </p:nvSpPr>
        <p:spPr/>
        <p:txBody>
          <a:bodyPr/>
          <a:lstStyle/>
          <a:p>
            <a:pPr eaLnBrk="1" hangingPunct="1"/>
            <a:r>
              <a:rPr lang="en-US" altLang="zh-CN">
                <a:ea typeface="ヒラギノ角ゴ Pro W3" pitchFamily="-84" charset="-128"/>
              </a:rPr>
              <a:t>International Borrowing and Lending (cont.)</a:t>
            </a:r>
            <a:endParaRPr lang="en-US" altLang="zh-CN" sz="2800">
              <a:ea typeface="ヒラギノ角ゴ Pro W3" pitchFamily="-84" charset="-128"/>
            </a:endParaRPr>
          </a:p>
        </p:txBody>
      </p:sp>
      <p:sp>
        <p:nvSpPr>
          <p:cNvPr id="191491" name="Rectangle 3">
            <a:extLst>
              <a:ext uri="{FF2B5EF4-FFF2-40B4-BE49-F238E27FC236}">
                <a16:creationId xmlns:a16="http://schemas.microsoft.com/office/drawing/2014/main" id="{AE64FB15-E948-416A-A78D-F6AFFAD540A0}"/>
              </a:ext>
            </a:extLst>
          </p:cNvPr>
          <p:cNvSpPr>
            <a:spLocks noGrp="1" noChangeArrowheads="1"/>
          </p:cNvSpPr>
          <p:nvPr>
            <p:ph idx="1"/>
          </p:nvPr>
        </p:nvSpPr>
        <p:spPr>
          <a:xfrm>
            <a:off x="384175" y="1574800"/>
            <a:ext cx="8412163" cy="4597400"/>
          </a:xfrm>
        </p:spPr>
        <p:txBody>
          <a:bodyPr/>
          <a:lstStyle/>
          <a:p>
            <a:pPr eaLnBrk="1" hangingPunct="1">
              <a:spcBef>
                <a:spcPct val="50000"/>
              </a:spcBef>
            </a:pPr>
            <a:r>
              <a:rPr lang="en-US" altLang="zh-CN">
                <a:ea typeface="ヒラギノ角ゴ Pro W3" pitchFamily="-84" charset="-128"/>
              </a:rPr>
              <a:t>When international borrowing and lending are allowed, the relative price of future consumption — and thus the world real interest rate — is determined by the intersection of world relative demand and world relative supply.</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91491">
                                            <p:txEl>
                                              <p:pRg st="0" end="0"/>
                                            </p:txEl>
                                          </p:spTgt>
                                        </p:tgtEl>
                                        <p:attrNameLst>
                                          <p:attrName>style.visibility</p:attrName>
                                        </p:attrNameLst>
                                      </p:cBhvr>
                                      <p:to>
                                        <p:strVal val="visible"/>
                                      </p:to>
                                    </p:set>
                                    <p:animEffect transition="in" filter="strips(downRight)">
                                      <p:cBhvr>
                                        <p:cTn id="7" dur="500"/>
                                        <p:tgtEl>
                                          <p:spTgt spid="1914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1"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93C18372-31A0-4C67-B110-FE5D95B0016E}"/>
              </a:ext>
            </a:extLst>
          </p:cNvPr>
          <p:cNvSpPr>
            <a:spLocks noGrp="1" noChangeArrowheads="1"/>
          </p:cNvSpPr>
          <p:nvPr>
            <p:ph type="title"/>
          </p:nvPr>
        </p:nvSpPr>
        <p:spPr/>
        <p:txBody>
          <a:bodyPr/>
          <a:lstStyle/>
          <a:p>
            <a:pPr eaLnBrk="1" hangingPunct="1"/>
            <a:r>
              <a:rPr lang="en-US" altLang="zh-CN" sz="2800">
                <a:ea typeface="ヒラギノ角ゴ Pro W3" pitchFamily="-84" charset="-128"/>
              </a:rPr>
              <a:t>Fig. 6-12: Equilibrium Interest Rate with Borrowing and Lending</a:t>
            </a:r>
          </a:p>
        </p:txBody>
      </p:sp>
      <p:pic>
        <p:nvPicPr>
          <p:cNvPr id="58371" name="Picture 1" descr="fig06_12.gif">
            <a:extLst>
              <a:ext uri="{FF2B5EF4-FFF2-40B4-BE49-F238E27FC236}">
                <a16:creationId xmlns:a16="http://schemas.microsoft.com/office/drawing/2014/main" id="{929473FE-ABB5-453F-A034-5BE84DACF7A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95475" y="1435100"/>
            <a:ext cx="5438775" cy="471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8710ED14-79CE-45BD-A02E-36679FDC2DC0}"/>
              </a:ext>
            </a:extLst>
          </p:cNvPr>
          <p:cNvSpPr>
            <a:spLocks noGrp="1" noChangeArrowheads="1"/>
          </p:cNvSpPr>
          <p:nvPr>
            <p:ph type="title"/>
          </p:nvPr>
        </p:nvSpPr>
        <p:spPr/>
        <p:txBody>
          <a:bodyPr/>
          <a:lstStyle/>
          <a:p>
            <a:pPr eaLnBrk="1" hangingPunct="1"/>
            <a:r>
              <a:rPr lang="en-US" altLang="zh-CN" sz="2800">
                <a:ea typeface="ヒラギノ角ゴ Pro W3" pitchFamily="-84" charset="-128"/>
              </a:rPr>
              <a:t>Production Possibilities and Relative Supply</a:t>
            </a:r>
          </a:p>
        </p:txBody>
      </p:sp>
      <p:sp>
        <p:nvSpPr>
          <p:cNvPr id="8195" name="Rectangle 3">
            <a:extLst>
              <a:ext uri="{FF2B5EF4-FFF2-40B4-BE49-F238E27FC236}">
                <a16:creationId xmlns:a16="http://schemas.microsoft.com/office/drawing/2014/main" id="{8DF994CA-B002-44B8-A475-A1A510D958AF}"/>
              </a:ext>
            </a:extLst>
          </p:cNvPr>
          <p:cNvSpPr>
            <a:spLocks noGrp="1" noChangeArrowheads="1"/>
          </p:cNvSpPr>
          <p:nvPr>
            <p:ph idx="1"/>
          </p:nvPr>
        </p:nvSpPr>
        <p:spPr/>
        <p:txBody>
          <a:bodyPr/>
          <a:lstStyle/>
          <a:p>
            <a:pPr eaLnBrk="1" hangingPunct="1">
              <a:spcBef>
                <a:spcPct val="50000"/>
              </a:spcBef>
            </a:pPr>
            <a:r>
              <a:rPr lang="en-US" altLang="zh-CN" sz="2400">
                <a:ea typeface="ヒラギノ角ゴ Pro W3" pitchFamily="-84" charset="-128"/>
              </a:rPr>
              <a:t>What a country produces depends on the relative price of cloth to food</a:t>
            </a:r>
            <a:r>
              <a:rPr lang="en-US" altLang="zh-CN" sz="2400" i="1">
                <a:ea typeface="ヒラギノ角ゴ Pro W3" pitchFamily="-84" charset="-128"/>
              </a:rPr>
              <a:t> P</a:t>
            </a:r>
            <a:r>
              <a:rPr lang="en-US" altLang="zh-CN" sz="2400" i="1" baseline="-25000">
                <a:ea typeface="ヒラギノ角ゴ Pro W3" pitchFamily="-84" charset="-128"/>
              </a:rPr>
              <a:t>C </a:t>
            </a:r>
            <a:r>
              <a:rPr lang="en-US" altLang="zh-CN" sz="2400" i="1">
                <a:ea typeface="ヒラギノ角ゴ Pro W3" pitchFamily="-84" charset="-128"/>
              </a:rPr>
              <a:t>/P</a:t>
            </a:r>
            <a:r>
              <a:rPr lang="en-US" altLang="zh-CN" sz="2400" i="1" baseline="-25000">
                <a:ea typeface="ヒラギノ角ゴ Pro W3" pitchFamily="-84" charset="-128"/>
              </a:rPr>
              <a:t>F</a:t>
            </a:r>
            <a:r>
              <a:rPr lang="en-US" altLang="zh-CN" sz="2400" i="1">
                <a:ea typeface="ヒラギノ角ゴ Pro W3" pitchFamily="-84" charset="-128"/>
              </a:rPr>
              <a:t>.</a:t>
            </a:r>
          </a:p>
          <a:p>
            <a:pPr eaLnBrk="1" hangingPunct="1">
              <a:spcBef>
                <a:spcPct val="50000"/>
              </a:spcBef>
            </a:pPr>
            <a:r>
              <a:rPr lang="en-US" altLang="zh-CN" sz="2400">
                <a:ea typeface="ヒラギノ角ゴ Pro W3" pitchFamily="-84" charset="-128"/>
              </a:rPr>
              <a:t>An economy chooses its production of cloth </a:t>
            </a:r>
            <a:r>
              <a:rPr lang="en-US" altLang="zh-CN" sz="2400" i="1">
                <a:ea typeface="ヒラギノ角ゴ Pro W3" pitchFamily="-84" charset="-128"/>
              </a:rPr>
              <a:t>Q</a:t>
            </a:r>
            <a:r>
              <a:rPr lang="en-US" altLang="zh-CN" sz="2400" i="1" baseline="-25000">
                <a:ea typeface="ヒラギノ角ゴ Pro W3" pitchFamily="-84" charset="-128"/>
              </a:rPr>
              <a:t>C</a:t>
            </a:r>
            <a:r>
              <a:rPr lang="en-US" altLang="zh-CN" sz="2400">
                <a:ea typeface="ヒラギノ角ゴ Pro W3" pitchFamily="-84" charset="-128"/>
              </a:rPr>
              <a:t> and food </a:t>
            </a:r>
            <a:r>
              <a:rPr lang="en-US" altLang="zh-CN" sz="2400" i="1">
                <a:ea typeface="ヒラギノ角ゴ Pro W3" pitchFamily="-84" charset="-128"/>
              </a:rPr>
              <a:t>Q</a:t>
            </a:r>
            <a:r>
              <a:rPr lang="en-US" altLang="zh-CN" sz="2400" i="1" baseline="-25000">
                <a:ea typeface="ヒラギノ角ゴ Pro W3" pitchFamily="-84" charset="-128"/>
              </a:rPr>
              <a:t>F</a:t>
            </a:r>
            <a:r>
              <a:rPr lang="en-US" altLang="zh-CN" sz="2400">
                <a:ea typeface="ヒラギノ角ゴ Pro W3" pitchFamily="-84" charset="-128"/>
              </a:rPr>
              <a:t> to maximize the value of its output </a:t>
            </a:r>
            <a:r>
              <a:rPr lang="en-US" altLang="zh-CN" sz="2400" i="1">
                <a:ea typeface="ヒラギノ角ゴ Pro W3" pitchFamily="-84" charset="-128"/>
              </a:rPr>
              <a:t>V</a:t>
            </a:r>
            <a:r>
              <a:rPr lang="en-US" altLang="zh-CN" sz="2400">
                <a:ea typeface="ヒラギノ角ゴ Pro W3" pitchFamily="-84" charset="-128"/>
              </a:rPr>
              <a:t> = </a:t>
            </a:r>
            <a:r>
              <a:rPr lang="en-US" altLang="zh-CN" sz="2400" i="1">
                <a:ea typeface="ヒラギノ角ゴ Pro W3" pitchFamily="-84" charset="-128"/>
              </a:rPr>
              <a:t>P</a:t>
            </a:r>
            <a:r>
              <a:rPr lang="en-US" altLang="zh-CN" sz="2400" i="1" baseline="-25000">
                <a:ea typeface="ヒラギノ角ゴ Pro W3" pitchFamily="-84" charset="-128"/>
              </a:rPr>
              <a:t>C</a:t>
            </a:r>
            <a:r>
              <a:rPr lang="en-US" altLang="zh-CN" sz="2400" i="1">
                <a:ea typeface="ヒラギノ角ゴ Pro W3" pitchFamily="-84" charset="-128"/>
              </a:rPr>
              <a:t>Q</a:t>
            </a:r>
            <a:r>
              <a:rPr lang="en-US" altLang="zh-CN" sz="2400" i="1" baseline="-25000">
                <a:ea typeface="ヒラギノ角ゴ Pro W3" pitchFamily="-84" charset="-128"/>
              </a:rPr>
              <a:t>C</a:t>
            </a:r>
            <a:r>
              <a:rPr lang="en-US" altLang="zh-CN" sz="2400" i="1">
                <a:ea typeface="ヒラギノ角ゴ Pro W3" pitchFamily="-84" charset="-128"/>
              </a:rPr>
              <a:t> + P</a:t>
            </a:r>
            <a:r>
              <a:rPr lang="en-US" altLang="zh-CN" sz="2400" i="1" baseline="-25000">
                <a:ea typeface="ヒラギノ角ゴ Pro W3" pitchFamily="-84" charset="-128"/>
              </a:rPr>
              <a:t>F </a:t>
            </a:r>
            <a:r>
              <a:rPr lang="en-US" altLang="zh-CN" sz="2400" i="1">
                <a:ea typeface="ヒラギノ角ゴ Pro W3" pitchFamily="-84" charset="-128"/>
              </a:rPr>
              <a:t>Q</a:t>
            </a:r>
            <a:r>
              <a:rPr lang="en-US" altLang="zh-CN" sz="2400" i="1" baseline="-25000">
                <a:ea typeface="ヒラギノ角ゴ Pro W3" pitchFamily="-84" charset="-128"/>
              </a:rPr>
              <a:t>F</a:t>
            </a:r>
            <a:r>
              <a:rPr lang="en-US" altLang="zh-CN" sz="2400">
                <a:ea typeface="ヒラギノ角ゴ Pro W3" pitchFamily="-84" charset="-128"/>
              </a:rPr>
              <a:t>, given the prices of cloth and food.</a:t>
            </a:r>
          </a:p>
          <a:p>
            <a:pPr lvl="1" eaLnBrk="1" hangingPunct="1">
              <a:spcBef>
                <a:spcPct val="50000"/>
              </a:spcBef>
            </a:pPr>
            <a:r>
              <a:rPr lang="en-US" altLang="zh-CN" sz="2000">
                <a:ea typeface="ヒラギノ角ゴ Pro W3" pitchFamily="-84" charset="-128"/>
              </a:rPr>
              <a:t>The slope of an isovalue line equals </a:t>
            </a:r>
            <a:r>
              <a:rPr lang="en-US" altLang="zh-CN" sz="2000" i="1">
                <a:ea typeface="ヒラギノ角ゴ Pro W3" pitchFamily="-84" charset="-128"/>
              </a:rPr>
              <a:t>–</a:t>
            </a:r>
            <a:r>
              <a:rPr lang="en-US" altLang="zh-CN" sz="2000">
                <a:ea typeface="ヒラギノ角ゴ Pro W3" pitchFamily="-84" charset="-128"/>
              </a:rPr>
              <a:t>(</a:t>
            </a:r>
            <a:r>
              <a:rPr lang="en-US" altLang="zh-CN" sz="2000" i="1">
                <a:ea typeface="ヒラギノ角ゴ Pro W3" pitchFamily="-84" charset="-128"/>
              </a:rPr>
              <a:t>P</a:t>
            </a:r>
            <a:r>
              <a:rPr lang="en-US" altLang="zh-CN" sz="2000" i="1" baseline="-25000">
                <a:ea typeface="ヒラギノ角ゴ Pro W3" pitchFamily="-84" charset="-128"/>
              </a:rPr>
              <a:t>C </a:t>
            </a:r>
            <a:r>
              <a:rPr lang="en-US" altLang="zh-CN" sz="2000">
                <a:ea typeface="ヒラギノ角ゴ Pro W3" pitchFamily="-84" charset="-128"/>
              </a:rPr>
              <a:t>/</a:t>
            </a:r>
            <a:r>
              <a:rPr lang="en-US" altLang="zh-CN" sz="2000" i="1">
                <a:ea typeface="ヒラギノ角ゴ Pro W3" pitchFamily="-84" charset="-128"/>
              </a:rPr>
              <a:t>P</a:t>
            </a:r>
            <a:r>
              <a:rPr lang="en-US" altLang="zh-CN" sz="2000" i="1" baseline="-25000">
                <a:ea typeface="ヒラギノ角ゴ Pro W3" pitchFamily="-84" charset="-128"/>
              </a:rPr>
              <a:t>F</a:t>
            </a:r>
            <a:r>
              <a:rPr lang="en-US" altLang="zh-CN" sz="2000">
                <a:ea typeface="ヒラギノ角ゴ Pro W3" pitchFamily="-84" charset="-128"/>
              </a:rPr>
              <a:t>).</a:t>
            </a:r>
          </a:p>
          <a:p>
            <a:pPr lvl="1" eaLnBrk="1" hangingPunct="1">
              <a:spcBef>
                <a:spcPct val="50000"/>
              </a:spcBef>
            </a:pPr>
            <a:r>
              <a:rPr lang="en-US" altLang="zh-CN" sz="2000">
                <a:ea typeface="ヒラギノ角ゴ Pro W3" pitchFamily="-84" charset="-128"/>
              </a:rPr>
              <a:t>Produce at point where PPF is tangent to isovalue line.</a:t>
            </a:r>
          </a:p>
          <a:p>
            <a:pPr lvl="1" eaLnBrk="1" hangingPunct="1">
              <a:spcBef>
                <a:spcPct val="50000"/>
              </a:spcBef>
            </a:pPr>
            <a:endParaRPr lang="en-US" altLang="zh-CN" sz="2000" i="1">
              <a:ea typeface="ヒラギノ角ゴ Pro W3" pitchFamily="-84" charset="-128"/>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strips(downRight)">
                                      <p:cBhvr>
                                        <p:cTn id="7" dur="500"/>
                                        <p:tgtEl>
                                          <p:spTgt spid="8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strips(downRight)">
                                      <p:cBhvr>
                                        <p:cTn id="12" dur="500"/>
                                        <p:tgtEl>
                                          <p:spTgt spid="81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Effect transition="in" filter="strips(downRight)">
                                      <p:cBhvr>
                                        <p:cTn id="17" dur="500"/>
                                        <p:tgtEl>
                                          <p:spTgt spid="8195">
                                            <p:txEl>
                                              <p:pRg st="2" end="2"/>
                                            </p:txEl>
                                          </p:spTgt>
                                        </p:tgtEl>
                                      </p:cBhvr>
                                    </p:animEffect>
                                  </p:childTnLst>
                                </p:cTn>
                              </p:par>
                              <p:par>
                                <p:cTn id="18" presetID="18" presetClass="entr" presetSubtype="6" fill="hold" grpId="0" nodeType="withEffect">
                                  <p:stCondLst>
                                    <p:cond delay="0"/>
                                  </p:stCondLst>
                                  <p:childTnLst>
                                    <p:set>
                                      <p:cBhvr>
                                        <p:cTn id="19" dur="1" fill="hold">
                                          <p:stCondLst>
                                            <p:cond delay="0"/>
                                          </p:stCondLst>
                                        </p:cTn>
                                        <p:tgtEl>
                                          <p:spTgt spid="8195">
                                            <p:txEl>
                                              <p:pRg st="3" end="3"/>
                                            </p:txEl>
                                          </p:spTgt>
                                        </p:tgtEl>
                                        <p:attrNameLst>
                                          <p:attrName>style.visibility</p:attrName>
                                        </p:attrNameLst>
                                      </p:cBhvr>
                                      <p:to>
                                        <p:strVal val="visible"/>
                                      </p:to>
                                    </p:set>
                                    <p:animEffect transition="in" filter="strips(downRight)">
                                      <p:cBhvr>
                                        <p:cTn id="20" dur="500"/>
                                        <p:tgtEl>
                                          <p:spTgt spid="81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D9E7CAB5-0006-4EA2-9EEB-79E966964F50}"/>
              </a:ext>
            </a:extLst>
          </p:cNvPr>
          <p:cNvSpPr>
            <a:spLocks noGrp="1" noChangeArrowheads="1"/>
          </p:cNvSpPr>
          <p:nvPr>
            <p:ph type="title"/>
          </p:nvPr>
        </p:nvSpPr>
        <p:spPr/>
        <p:txBody>
          <a:bodyPr/>
          <a:lstStyle/>
          <a:p>
            <a:pPr eaLnBrk="1" hangingPunct="1"/>
            <a:r>
              <a:rPr lang="en-US" altLang="zh-CN">
                <a:ea typeface="ヒラギノ角ゴ Pro W3" pitchFamily="-84" charset="-128"/>
              </a:rPr>
              <a:t>Summary</a:t>
            </a:r>
          </a:p>
        </p:txBody>
      </p:sp>
      <p:sp>
        <p:nvSpPr>
          <p:cNvPr id="54275" name="Rectangle 3">
            <a:extLst>
              <a:ext uri="{FF2B5EF4-FFF2-40B4-BE49-F238E27FC236}">
                <a16:creationId xmlns:a16="http://schemas.microsoft.com/office/drawing/2014/main" id="{494D6F4E-862F-4790-AFFF-3E87918BD00F}"/>
              </a:ext>
            </a:extLst>
          </p:cNvPr>
          <p:cNvSpPr>
            <a:spLocks noGrp="1" noChangeArrowheads="1"/>
          </p:cNvSpPr>
          <p:nvPr>
            <p:ph idx="1"/>
          </p:nvPr>
        </p:nvSpPr>
        <p:spPr>
          <a:xfrm>
            <a:off x="419100" y="1524000"/>
            <a:ext cx="8377238" cy="4724400"/>
          </a:xfrm>
        </p:spPr>
        <p:txBody>
          <a:bodyPr/>
          <a:lstStyle/>
          <a:p>
            <a:pPr marL="533400" indent="-533400" eaLnBrk="1" hangingPunct="1">
              <a:spcBef>
                <a:spcPct val="50000"/>
              </a:spcBef>
              <a:buFont typeface="Times" panose="02020603050405020304" pitchFamily="18" charset="0"/>
              <a:buAutoNum type="arabicPeriod"/>
            </a:pPr>
            <a:r>
              <a:rPr lang="en-US" altLang="zh-CN" sz="2400">
                <a:ea typeface="ヒラギノ角ゴ Pro W3" pitchFamily="-84" charset="-128"/>
              </a:rPr>
              <a:t>The terms of trade refers to the price of exports relative to the price of imports.</a:t>
            </a:r>
          </a:p>
          <a:p>
            <a:pPr marL="533400" indent="-533400" eaLnBrk="1" hangingPunct="1">
              <a:spcBef>
                <a:spcPct val="50000"/>
              </a:spcBef>
              <a:buFont typeface="Times" panose="02020603050405020304" pitchFamily="18" charset="0"/>
              <a:buAutoNum type="arabicPeriod"/>
            </a:pPr>
            <a:r>
              <a:rPr lang="en-US" altLang="zh-CN" sz="2400">
                <a:ea typeface="ヒラギノ角ゴ Pro W3" pitchFamily="-84" charset="-128"/>
              </a:rPr>
              <a:t>Export-biased growth reduces a country</a:t>
            </a:r>
            <a:r>
              <a:rPr lang="ja-JP" altLang="en-US" sz="2400">
                <a:ea typeface="ヒラギノ角ゴ Pro W3" pitchFamily="-84" charset="-128"/>
              </a:rPr>
              <a:t>’</a:t>
            </a:r>
            <a:r>
              <a:rPr lang="en-US" altLang="ja-JP" sz="2400">
                <a:ea typeface="ヒラギノ角ゴ Pro W3" pitchFamily="-84" charset="-128"/>
              </a:rPr>
              <a:t>s terms of trade, reducing its welfare and increasing the welfare of foreign countries.</a:t>
            </a:r>
          </a:p>
          <a:p>
            <a:pPr marL="533400" indent="-533400" eaLnBrk="1" hangingPunct="1">
              <a:spcBef>
                <a:spcPct val="50000"/>
              </a:spcBef>
              <a:buFont typeface="Times" panose="02020603050405020304" pitchFamily="18" charset="0"/>
              <a:buAutoNum type="arabicPeriod"/>
            </a:pPr>
            <a:r>
              <a:rPr lang="en-US" altLang="zh-CN" sz="2400">
                <a:ea typeface="ヒラギノ角ゴ Pro W3" pitchFamily="-84" charset="-128"/>
              </a:rPr>
              <a:t>Import-biased growth increases a country</a:t>
            </a:r>
            <a:r>
              <a:rPr lang="ja-JP" altLang="en-US" sz="2400">
                <a:ea typeface="ヒラギノ角ゴ Pro W3" pitchFamily="-84" charset="-128"/>
              </a:rPr>
              <a:t>’</a:t>
            </a:r>
            <a:r>
              <a:rPr lang="en-US" altLang="ja-JP" sz="2400">
                <a:ea typeface="ヒラギノ角ゴ Pro W3" pitchFamily="-84" charset="-128"/>
              </a:rPr>
              <a:t>s terms of trade, increasing its welfare and decreasing the welfare of foreign countries.</a:t>
            </a:r>
            <a:endParaRPr lang="en-US" altLang="zh-CN" sz="2400">
              <a:ea typeface="ヒラギノ角ゴ Pro W3" pitchFamily="-84" charset="-128"/>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strips(downRight)">
                                      <p:cBhvr>
                                        <p:cTn id="7" dur="500"/>
                                        <p:tgtEl>
                                          <p:spTgt spid="542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4275">
                                            <p:txEl>
                                              <p:pRg st="1" end="1"/>
                                            </p:txEl>
                                          </p:spTgt>
                                        </p:tgtEl>
                                        <p:attrNameLst>
                                          <p:attrName>style.visibility</p:attrName>
                                        </p:attrNameLst>
                                      </p:cBhvr>
                                      <p:to>
                                        <p:strVal val="visible"/>
                                      </p:to>
                                    </p:set>
                                    <p:animEffect transition="in" filter="strips(downRight)">
                                      <p:cBhvr>
                                        <p:cTn id="12" dur="500"/>
                                        <p:tgtEl>
                                          <p:spTgt spid="542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54275">
                                            <p:txEl>
                                              <p:pRg st="2" end="2"/>
                                            </p:txEl>
                                          </p:spTgt>
                                        </p:tgtEl>
                                        <p:attrNameLst>
                                          <p:attrName>style.visibility</p:attrName>
                                        </p:attrNameLst>
                                      </p:cBhvr>
                                      <p:to>
                                        <p:strVal val="visible"/>
                                      </p:to>
                                    </p:set>
                                    <p:animEffect transition="in" filter="strips(downRight)">
                                      <p:cBhvr>
                                        <p:cTn id="17" dur="500"/>
                                        <p:tgtEl>
                                          <p:spTgt spid="542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FB44356-CC43-4257-9237-DAD64911870C}"/>
              </a:ext>
            </a:extLst>
          </p:cNvPr>
          <p:cNvSpPr>
            <a:spLocks noGrp="1" noChangeArrowheads="1"/>
          </p:cNvSpPr>
          <p:nvPr>
            <p:ph type="title"/>
          </p:nvPr>
        </p:nvSpPr>
        <p:spPr/>
        <p:txBody>
          <a:bodyPr/>
          <a:lstStyle/>
          <a:p>
            <a:pPr eaLnBrk="1" hangingPunct="1"/>
            <a:r>
              <a:rPr lang="en-US" altLang="zh-CN">
                <a:ea typeface="ヒラギノ角ゴ Pro W3" pitchFamily="-84" charset="-128"/>
              </a:rPr>
              <a:t>Summary (cont.)</a:t>
            </a:r>
          </a:p>
        </p:txBody>
      </p:sp>
      <p:sp>
        <p:nvSpPr>
          <p:cNvPr id="55299" name="Rectangle 3">
            <a:extLst>
              <a:ext uri="{FF2B5EF4-FFF2-40B4-BE49-F238E27FC236}">
                <a16:creationId xmlns:a16="http://schemas.microsoft.com/office/drawing/2014/main" id="{09650232-19C4-4403-AA76-94AD810B0204}"/>
              </a:ext>
            </a:extLst>
          </p:cNvPr>
          <p:cNvSpPr>
            <a:spLocks noGrp="1" noChangeArrowheads="1"/>
          </p:cNvSpPr>
          <p:nvPr>
            <p:ph idx="1"/>
          </p:nvPr>
        </p:nvSpPr>
        <p:spPr/>
        <p:txBody>
          <a:bodyPr/>
          <a:lstStyle/>
          <a:p>
            <a:pPr marL="609600" indent="-609600" eaLnBrk="1" hangingPunct="1">
              <a:spcBef>
                <a:spcPct val="50000"/>
              </a:spcBef>
              <a:buFont typeface="Times" panose="02020603050405020304" pitchFamily="18" charset="0"/>
              <a:buAutoNum type="arabicPeriod" startAt="4"/>
            </a:pPr>
            <a:r>
              <a:rPr lang="en-US" altLang="zh-CN" sz="2400">
                <a:ea typeface="ヒラギノ角ゴ Pro W3" pitchFamily="-84" charset="-128"/>
              </a:rPr>
              <a:t>When a country imposes an import tariff, its terms of trade increase and its welfare may increase.</a:t>
            </a:r>
          </a:p>
          <a:p>
            <a:pPr marL="609600" indent="-609600" eaLnBrk="1" hangingPunct="1">
              <a:spcBef>
                <a:spcPct val="50000"/>
              </a:spcBef>
              <a:buFont typeface="Times" panose="02020603050405020304" pitchFamily="18" charset="0"/>
              <a:buAutoNum type="arabicPeriod" startAt="4"/>
            </a:pPr>
            <a:r>
              <a:rPr lang="en-US" altLang="zh-CN" sz="2400">
                <a:ea typeface="ヒラギノ角ゴ Pro W3" pitchFamily="-84" charset="-128"/>
              </a:rPr>
              <a:t>When a country imposes an export subsidy, its terms of trade decrease and its welfare decreases.</a:t>
            </a:r>
          </a:p>
          <a:p>
            <a:pPr marL="609600" indent="-609600" eaLnBrk="1" hangingPunct="1">
              <a:spcBef>
                <a:spcPct val="50000"/>
              </a:spcBef>
              <a:buFont typeface="Times" panose="02020603050405020304" pitchFamily="18" charset="0"/>
              <a:buNone/>
            </a:pPr>
            <a:endParaRPr lang="en-US" altLang="zh-CN" sz="2400">
              <a:ea typeface="ヒラギノ角ゴ Pro W3" pitchFamily="-84" charset="-128"/>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Effect transition="in" filter="strips(downRight)">
                                      <p:cBhvr>
                                        <p:cTn id="7" dur="500"/>
                                        <p:tgtEl>
                                          <p:spTgt spid="552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5299">
                                            <p:txEl>
                                              <p:pRg st="1" end="1"/>
                                            </p:txEl>
                                          </p:spTgt>
                                        </p:tgtEl>
                                        <p:attrNameLst>
                                          <p:attrName>style.visibility</p:attrName>
                                        </p:attrNameLst>
                                      </p:cBhvr>
                                      <p:to>
                                        <p:strVal val="visible"/>
                                      </p:to>
                                    </p:set>
                                    <p:animEffect transition="in" filter="strips(downRight)">
                                      <p:cBhvr>
                                        <p:cTn id="12" dur="500"/>
                                        <p:tgtEl>
                                          <p:spTgt spid="552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91750E21-5439-44CB-AA38-E953D58ADD4C}"/>
              </a:ext>
            </a:extLst>
          </p:cNvPr>
          <p:cNvSpPr>
            <a:spLocks noGrp="1" noChangeArrowheads="1"/>
          </p:cNvSpPr>
          <p:nvPr>
            <p:ph type="title"/>
          </p:nvPr>
        </p:nvSpPr>
        <p:spPr/>
        <p:txBody>
          <a:bodyPr/>
          <a:lstStyle/>
          <a:p>
            <a:pPr eaLnBrk="1" hangingPunct="1"/>
            <a:r>
              <a:rPr lang="en-US" altLang="zh-CN">
                <a:ea typeface="ヒラギノ角ゴ Pro W3" pitchFamily="-84" charset="-128"/>
              </a:rPr>
              <a:t>Summary (cont.)</a:t>
            </a:r>
          </a:p>
        </p:txBody>
      </p:sp>
      <p:sp>
        <p:nvSpPr>
          <p:cNvPr id="152579" name="Rectangle 3">
            <a:extLst>
              <a:ext uri="{FF2B5EF4-FFF2-40B4-BE49-F238E27FC236}">
                <a16:creationId xmlns:a16="http://schemas.microsoft.com/office/drawing/2014/main" id="{172661D9-8494-4BBF-8CCA-9A8BE84E1835}"/>
              </a:ext>
            </a:extLst>
          </p:cNvPr>
          <p:cNvSpPr>
            <a:spLocks noGrp="1" noChangeArrowheads="1"/>
          </p:cNvSpPr>
          <p:nvPr>
            <p:ph idx="1"/>
          </p:nvPr>
        </p:nvSpPr>
        <p:spPr/>
        <p:txBody>
          <a:bodyPr/>
          <a:lstStyle/>
          <a:p>
            <a:pPr marL="609600" indent="-609600" eaLnBrk="1" hangingPunct="1">
              <a:buFont typeface="Times" panose="02020603050405020304" pitchFamily="18" charset="0"/>
              <a:buAutoNum type="arabicPeriod" startAt="6"/>
            </a:pPr>
            <a:r>
              <a:rPr lang="en-US" altLang="zh-CN" sz="2400">
                <a:ea typeface="ヒラギノ角ゴ Pro W3" pitchFamily="-84" charset="-128"/>
              </a:rPr>
              <a:t>International borrowing and lending is intertemporal trade, where countries with profitable investment opportunities borrow funds today and repay lenders in the future, benefiting both borrowers and lenders.</a:t>
            </a:r>
          </a:p>
          <a:p>
            <a:pPr marL="609600" indent="-609600" eaLnBrk="1" hangingPunct="1">
              <a:spcBef>
                <a:spcPct val="50000"/>
              </a:spcBef>
              <a:buFont typeface="Times" panose="02020603050405020304" pitchFamily="18" charset="0"/>
              <a:buAutoNum type="arabicPeriod" startAt="6"/>
            </a:pPr>
            <a:r>
              <a:rPr lang="en-US" altLang="zh-CN" sz="2400">
                <a:ea typeface="ヒラギノ角ゴ Pro W3" pitchFamily="-84" charset="-128"/>
              </a:rPr>
              <a:t>The price of future consumption relative to the price of current consumption, 1/(1 + </a:t>
            </a:r>
            <a:r>
              <a:rPr lang="en-US" altLang="zh-CN" sz="2400" i="1">
                <a:ea typeface="ヒラギノ角ゴ Pro W3" pitchFamily="-84" charset="-128"/>
              </a:rPr>
              <a:t>r</a:t>
            </a:r>
            <a:r>
              <a:rPr lang="en-US" altLang="zh-CN" sz="2400">
                <a:ea typeface="ヒラギノ角ゴ Pro W3" pitchFamily="-84" charset="-128"/>
              </a:rPr>
              <a:t>), is determined like any other relative price.</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animEffect transition="in" filter="strips(downRight)">
                                      <p:cBhvr>
                                        <p:cTn id="7" dur="500"/>
                                        <p:tgtEl>
                                          <p:spTgt spid="152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2579">
                                            <p:txEl>
                                              <p:pRg st="1" end="1"/>
                                            </p:txEl>
                                          </p:spTgt>
                                        </p:tgtEl>
                                        <p:attrNameLst>
                                          <p:attrName>style.visibility</p:attrName>
                                        </p:attrNameLst>
                                      </p:cBhvr>
                                      <p:to>
                                        <p:strVal val="visible"/>
                                      </p:to>
                                    </p:set>
                                    <p:animEffect transition="in" filter="strips(downRight)">
                                      <p:cBhvr>
                                        <p:cTn id="12" dur="500"/>
                                        <p:tgtEl>
                                          <p:spTgt spid="1525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6">
            <a:extLst>
              <a:ext uri="{FF2B5EF4-FFF2-40B4-BE49-F238E27FC236}">
                <a16:creationId xmlns:a16="http://schemas.microsoft.com/office/drawing/2014/main" id="{3901D307-2D91-46D0-A9BC-E0F8DEA55F01}"/>
              </a:ext>
            </a:extLst>
          </p:cNvPr>
          <p:cNvSpPr>
            <a:spLocks noChangeArrowheads="1"/>
          </p:cNvSpPr>
          <p:nvPr>
            <p:ph type="ctrTitle" idx="4294967295"/>
          </p:nvPr>
        </p:nvSpPr>
        <p:spPr>
          <a:xfrm>
            <a:off x="4851400" y="455613"/>
            <a:ext cx="4292600" cy="1143000"/>
          </a:xfrm>
        </p:spPr>
        <p:txBody>
          <a:bodyPr/>
          <a:lstStyle/>
          <a:p>
            <a:pPr algn="ctr" eaLnBrk="1" hangingPunct="1"/>
            <a:r>
              <a:rPr lang="en-US" altLang="zh-CN" sz="2800">
                <a:ea typeface="ヒラギノ角ゴ Pro W3" pitchFamily="-84" charset="-128"/>
              </a:rPr>
              <a:t> Chapter 6</a:t>
            </a:r>
          </a:p>
        </p:txBody>
      </p:sp>
      <p:sp>
        <p:nvSpPr>
          <p:cNvPr id="62467" name="Rectangle 10">
            <a:extLst>
              <a:ext uri="{FF2B5EF4-FFF2-40B4-BE49-F238E27FC236}">
                <a16:creationId xmlns:a16="http://schemas.microsoft.com/office/drawing/2014/main" id="{D014BDA9-9F98-496A-AECC-109914923882}"/>
              </a:ext>
            </a:extLst>
          </p:cNvPr>
          <p:cNvSpPr>
            <a:spLocks noGrp="1" noChangeArrowheads="1"/>
          </p:cNvSpPr>
          <p:nvPr>
            <p:ph type="subTitle" idx="4294967295"/>
          </p:nvPr>
        </p:nvSpPr>
        <p:spPr>
          <a:xfrm>
            <a:off x="4851400" y="2039938"/>
            <a:ext cx="4292600" cy="1752600"/>
          </a:xfrm>
          <a:noFill/>
        </p:spPr>
        <p:txBody>
          <a:bodyPr/>
          <a:lstStyle/>
          <a:p>
            <a:pPr marL="0" indent="0" algn="ctr" eaLnBrk="1" hangingPunct="1">
              <a:spcBef>
                <a:spcPct val="50000"/>
              </a:spcBef>
              <a:buFontTx/>
              <a:buNone/>
            </a:pPr>
            <a:r>
              <a:rPr lang="en-US" altLang="zh-CN" b="1">
                <a:ea typeface="ヒラギノ角ゴ Pro W3" pitchFamily="-84" charset="-128"/>
              </a:rPr>
              <a:t>Appendix: More on Intertemporal Trade</a:t>
            </a:r>
          </a:p>
          <a:p>
            <a:pPr marL="0" indent="0" algn="ctr" eaLnBrk="1" hangingPunct="1">
              <a:buFontTx/>
              <a:buNone/>
            </a:pPr>
            <a:endParaRPr lang="en-US" altLang="zh-CN" b="1">
              <a:ea typeface="ヒラギノ角ゴ Pro W3" pitchFamily="-84" charset="-128"/>
            </a:endParaRPr>
          </a:p>
        </p:txBody>
      </p:sp>
    </p:spTree>
  </p:cSld>
  <p:clrMapOvr>
    <a:masterClrMapping/>
  </p:clrMapOvr>
  <p:transition spd="med">
    <p:pull dir="r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BFBDC698-C3EF-4BF3-8870-98B54A21A506}"/>
              </a:ext>
            </a:extLst>
          </p:cNvPr>
          <p:cNvSpPr>
            <a:spLocks noGrp="1" noChangeArrowheads="1"/>
          </p:cNvSpPr>
          <p:nvPr>
            <p:ph type="title"/>
          </p:nvPr>
        </p:nvSpPr>
        <p:spPr/>
        <p:txBody>
          <a:bodyPr/>
          <a:lstStyle/>
          <a:p>
            <a:pPr eaLnBrk="1" hangingPunct="1"/>
            <a:r>
              <a:rPr lang="en-US" altLang="zh-CN" sz="2800">
                <a:ea typeface="ヒラギノ角ゴ Pro W3" pitchFamily="-84" charset="-128"/>
              </a:rPr>
              <a:t>Fig. 6A-1: Determining Home</a:t>
            </a:r>
            <a:r>
              <a:rPr lang="ja-JP" altLang="en-US" sz="2800">
                <a:ea typeface="ヒラギノ角ゴ Pro W3" pitchFamily="-84" charset="-128"/>
              </a:rPr>
              <a:t>’</a:t>
            </a:r>
            <a:r>
              <a:rPr lang="en-US" altLang="ja-JP" sz="2800">
                <a:ea typeface="ヒラギノ角ゴ Pro W3" pitchFamily="-84" charset="-128"/>
              </a:rPr>
              <a:t>s Intertemporal Production Pattern</a:t>
            </a:r>
            <a:endParaRPr lang="en-US" altLang="zh-CN" sz="2800">
              <a:ea typeface="ヒラギノ角ゴ Pro W3" pitchFamily="-84" charset="-128"/>
            </a:endParaRPr>
          </a:p>
        </p:txBody>
      </p:sp>
      <p:pic>
        <p:nvPicPr>
          <p:cNvPr id="63491" name="Picture 1" descr="fig06App_01.gif">
            <a:extLst>
              <a:ext uri="{FF2B5EF4-FFF2-40B4-BE49-F238E27FC236}">
                <a16:creationId xmlns:a16="http://schemas.microsoft.com/office/drawing/2014/main" id="{71965B36-2F2F-45AD-8C9A-192345C2F07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79600" y="1270000"/>
            <a:ext cx="5499100" cy="496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69018BF2-5B79-48FB-AD39-881C58D650CD}"/>
              </a:ext>
            </a:extLst>
          </p:cNvPr>
          <p:cNvSpPr>
            <a:spLocks noGrp="1" noChangeArrowheads="1"/>
          </p:cNvSpPr>
          <p:nvPr>
            <p:ph type="title"/>
          </p:nvPr>
        </p:nvSpPr>
        <p:spPr/>
        <p:txBody>
          <a:bodyPr/>
          <a:lstStyle/>
          <a:p>
            <a:pPr eaLnBrk="1" hangingPunct="1"/>
            <a:r>
              <a:rPr lang="en-US" altLang="zh-CN" sz="2800">
                <a:ea typeface="ヒラギノ角ゴ Pro W3" pitchFamily="-84" charset="-128"/>
              </a:rPr>
              <a:t>Fig. 6A-2: Determining Home</a:t>
            </a:r>
            <a:r>
              <a:rPr lang="ja-JP" altLang="en-US" sz="2800">
                <a:ea typeface="ヒラギノ角ゴ Pro W3" pitchFamily="-84" charset="-128"/>
              </a:rPr>
              <a:t>’</a:t>
            </a:r>
            <a:r>
              <a:rPr lang="en-US" altLang="ja-JP" sz="2800">
                <a:ea typeface="ヒラギノ角ゴ Pro W3" pitchFamily="-84" charset="-128"/>
              </a:rPr>
              <a:t>s Intertemporal Consumption Pattern</a:t>
            </a:r>
            <a:endParaRPr lang="en-US" altLang="zh-CN" sz="2800">
              <a:ea typeface="ヒラギノ角ゴ Pro W3" pitchFamily="-84" charset="-128"/>
            </a:endParaRPr>
          </a:p>
        </p:txBody>
      </p:sp>
      <p:pic>
        <p:nvPicPr>
          <p:cNvPr id="64515" name="Picture 1" descr="fig06App_02.gif">
            <a:extLst>
              <a:ext uri="{FF2B5EF4-FFF2-40B4-BE49-F238E27FC236}">
                <a16:creationId xmlns:a16="http://schemas.microsoft.com/office/drawing/2014/main" id="{FA92C98F-A583-46D3-AB4F-D3D29D43F85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59000" y="1397000"/>
            <a:ext cx="4965700" cy="487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744AE040-45AB-467C-A288-ABDF4428369E}"/>
              </a:ext>
            </a:extLst>
          </p:cNvPr>
          <p:cNvSpPr>
            <a:spLocks noGrp="1" noChangeArrowheads="1"/>
          </p:cNvSpPr>
          <p:nvPr>
            <p:ph type="title"/>
          </p:nvPr>
        </p:nvSpPr>
        <p:spPr/>
        <p:txBody>
          <a:bodyPr/>
          <a:lstStyle/>
          <a:p>
            <a:pPr eaLnBrk="1" hangingPunct="1"/>
            <a:r>
              <a:rPr lang="en-US" altLang="zh-CN" sz="2400">
                <a:ea typeface="ヒラギノ角ゴ Pro W3" pitchFamily="-84" charset="-128"/>
              </a:rPr>
              <a:t>Fig. 6A-3: Determining Foreign</a:t>
            </a:r>
            <a:r>
              <a:rPr lang="ja-JP" altLang="en-US" sz="2400">
                <a:ea typeface="ヒラギノ角ゴ Pro W3" pitchFamily="-84" charset="-128"/>
              </a:rPr>
              <a:t>’</a:t>
            </a:r>
            <a:r>
              <a:rPr lang="en-US" altLang="ja-JP" sz="2400">
                <a:ea typeface="ヒラギノ角ゴ Pro W3" pitchFamily="-84" charset="-128"/>
              </a:rPr>
              <a:t>s Intertemporal Production and Consumption Patterns</a:t>
            </a:r>
            <a:endParaRPr lang="en-US" altLang="zh-CN" sz="2400">
              <a:ea typeface="ヒラギノ角ゴ Pro W3" pitchFamily="-84" charset="-128"/>
            </a:endParaRPr>
          </a:p>
        </p:txBody>
      </p:sp>
      <p:pic>
        <p:nvPicPr>
          <p:cNvPr id="65539" name="Picture 1" descr="fig06App_03.gif">
            <a:extLst>
              <a:ext uri="{FF2B5EF4-FFF2-40B4-BE49-F238E27FC236}">
                <a16:creationId xmlns:a16="http://schemas.microsoft.com/office/drawing/2014/main" id="{666C1144-8F79-48A9-A16C-5D92B884738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97100" y="1349375"/>
            <a:ext cx="4699000" cy="502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242621BD-A605-4401-A5EE-DB8226C0C701}"/>
              </a:ext>
            </a:extLst>
          </p:cNvPr>
          <p:cNvSpPr>
            <a:spLocks noGrp="1" noChangeArrowheads="1"/>
          </p:cNvSpPr>
          <p:nvPr>
            <p:ph type="title"/>
          </p:nvPr>
        </p:nvSpPr>
        <p:spPr/>
        <p:txBody>
          <a:bodyPr/>
          <a:lstStyle/>
          <a:p>
            <a:pPr eaLnBrk="1" hangingPunct="1"/>
            <a:r>
              <a:rPr lang="en-US" altLang="zh-CN" sz="2800">
                <a:ea typeface="ヒラギノ角ゴ Pro W3" pitchFamily="-84" charset="-128"/>
              </a:rPr>
              <a:t>Fig. 6-1: Relative Prices Determine the Economy</a:t>
            </a:r>
            <a:r>
              <a:rPr lang="ja-JP" altLang="en-US" sz="2800">
                <a:ea typeface="ヒラギノ角ゴ Pro W3" pitchFamily="-84" charset="-128"/>
              </a:rPr>
              <a:t>’</a:t>
            </a:r>
            <a:r>
              <a:rPr lang="en-US" altLang="ja-JP" sz="2800">
                <a:ea typeface="ヒラギノ角ゴ Pro W3" pitchFamily="-84" charset="-128"/>
              </a:rPr>
              <a:t>s Output</a:t>
            </a:r>
            <a:endParaRPr lang="en-US" altLang="zh-CN" sz="2800">
              <a:ea typeface="ヒラギノ角ゴ Pro W3" pitchFamily="-84" charset="-128"/>
            </a:endParaRPr>
          </a:p>
        </p:txBody>
      </p:sp>
      <p:pic>
        <p:nvPicPr>
          <p:cNvPr id="10243" name="Picture 2" descr="fig06_01.gif">
            <a:extLst>
              <a:ext uri="{FF2B5EF4-FFF2-40B4-BE49-F238E27FC236}">
                <a16:creationId xmlns:a16="http://schemas.microsoft.com/office/drawing/2014/main" id="{80704A69-7EAA-4689-8415-CBB3F7D6CEE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05050" y="1219200"/>
            <a:ext cx="4857750" cy="516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22BCBD23-0B88-441E-B632-DE9D63E80435}"/>
              </a:ext>
            </a:extLst>
          </p:cNvPr>
          <p:cNvSpPr>
            <a:spLocks noGrp="1" noChangeArrowheads="1"/>
          </p:cNvSpPr>
          <p:nvPr>
            <p:ph type="title"/>
          </p:nvPr>
        </p:nvSpPr>
        <p:spPr/>
        <p:txBody>
          <a:bodyPr/>
          <a:lstStyle/>
          <a:p>
            <a:pPr eaLnBrk="1" hangingPunct="1"/>
            <a:r>
              <a:rPr lang="en-US" altLang="zh-CN" sz="2800">
                <a:ea typeface="ヒラギノ角ゴ Pro W3" pitchFamily="-84" charset="-128"/>
              </a:rPr>
              <a:t>Production Possibilities and Relative Supply (cont.)</a:t>
            </a:r>
          </a:p>
        </p:txBody>
      </p:sp>
      <p:sp>
        <p:nvSpPr>
          <p:cNvPr id="158723" name="Rectangle 3">
            <a:extLst>
              <a:ext uri="{FF2B5EF4-FFF2-40B4-BE49-F238E27FC236}">
                <a16:creationId xmlns:a16="http://schemas.microsoft.com/office/drawing/2014/main" id="{BAC54296-7603-4FBF-AA07-3EF9FB4B57D0}"/>
              </a:ext>
            </a:extLst>
          </p:cNvPr>
          <p:cNvSpPr>
            <a:spLocks noGrp="1" noChangeArrowheads="1"/>
          </p:cNvSpPr>
          <p:nvPr>
            <p:ph idx="1"/>
          </p:nvPr>
        </p:nvSpPr>
        <p:spPr/>
        <p:txBody>
          <a:bodyPr/>
          <a:lstStyle/>
          <a:p>
            <a:pPr eaLnBrk="1" hangingPunct="1">
              <a:spcBef>
                <a:spcPct val="50000"/>
              </a:spcBef>
            </a:pPr>
            <a:r>
              <a:rPr lang="en-US" altLang="zh-CN">
                <a:ea typeface="ヒラギノ角ゴ Pro W3" pitchFamily="-84" charset="-128"/>
              </a:rPr>
              <a:t>Relative prices and relative supply:</a:t>
            </a:r>
            <a:endParaRPr lang="en-US" altLang="zh-CN" sz="2400">
              <a:ea typeface="ヒラギノ角ゴ Pro W3" pitchFamily="-84" charset="-128"/>
            </a:endParaRPr>
          </a:p>
          <a:p>
            <a:pPr lvl="1" eaLnBrk="1" hangingPunct="1">
              <a:spcBef>
                <a:spcPct val="50000"/>
              </a:spcBef>
            </a:pPr>
            <a:r>
              <a:rPr lang="en-US" altLang="zh-CN">
                <a:ea typeface="ヒラギノ角ゴ Pro W3" pitchFamily="-84" charset="-128"/>
              </a:rPr>
              <a:t>An increase in the price of cloth relative to food </a:t>
            </a:r>
            <a:r>
              <a:rPr lang="en-US" altLang="zh-CN" i="1">
                <a:ea typeface="ヒラギノ角ゴ Pro W3" pitchFamily="-84" charset="-128"/>
              </a:rPr>
              <a:t>P</a:t>
            </a:r>
            <a:r>
              <a:rPr lang="en-US" altLang="zh-CN" i="1" baseline="-25000">
                <a:ea typeface="ヒラギノ角ゴ Pro W3" pitchFamily="-84" charset="-128"/>
              </a:rPr>
              <a:t>C </a:t>
            </a:r>
            <a:r>
              <a:rPr lang="en-US" altLang="zh-CN" i="1">
                <a:ea typeface="ヒラギノ角ゴ Pro W3" pitchFamily="-84" charset="-128"/>
              </a:rPr>
              <a:t>/P</a:t>
            </a:r>
            <a:r>
              <a:rPr lang="en-US" altLang="zh-CN" i="1" baseline="-25000">
                <a:ea typeface="ヒラギノ角ゴ Pro W3" pitchFamily="-84" charset="-128"/>
              </a:rPr>
              <a:t>F</a:t>
            </a:r>
            <a:r>
              <a:rPr lang="en-US" altLang="zh-CN">
                <a:ea typeface="ヒラギノ角ゴ Pro W3" pitchFamily="-84" charset="-128"/>
              </a:rPr>
              <a:t> makes the isovalue line steeper.</a:t>
            </a:r>
          </a:p>
          <a:p>
            <a:pPr lvl="1" eaLnBrk="1" hangingPunct="1">
              <a:spcBef>
                <a:spcPct val="50000"/>
              </a:spcBef>
            </a:pPr>
            <a:r>
              <a:rPr lang="en-US" altLang="zh-CN">
                <a:ea typeface="ヒラギノ角ゴ Pro W3" pitchFamily="-84" charset="-128"/>
              </a:rPr>
              <a:t>Production shifts from point </a:t>
            </a:r>
            <a:r>
              <a:rPr lang="en-US" altLang="zh-CN" i="1">
                <a:ea typeface="ヒラギノ角ゴ Pro W3" pitchFamily="-84" charset="-128"/>
              </a:rPr>
              <a:t>Q</a:t>
            </a:r>
            <a:r>
              <a:rPr lang="en-US" altLang="zh-CN" i="1" baseline="30000">
                <a:ea typeface="ヒラギノ角ゴ Pro W3" pitchFamily="-84" charset="-128"/>
              </a:rPr>
              <a:t>1</a:t>
            </a:r>
            <a:r>
              <a:rPr lang="en-US" altLang="zh-CN">
                <a:ea typeface="ヒラギノ角ゴ Pro W3" pitchFamily="-84" charset="-128"/>
              </a:rPr>
              <a:t> to point </a:t>
            </a:r>
            <a:r>
              <a:rPr lang="en-US" altLang="zh-CN" i="1">
                <a:ea typeface="ヒラギノ角ゴ Pro W3" pitchFamily="-84" charset="-128"/>
              </a:rPr>
              <a:t>Q</a:t>
            </a:r>
            <a:r>
              <a:rPr lang="en-US" altLang="zh-CN" i="1" baseline="30000">
                <a:ea typeface="ヒラギノ角ゴ Pro W3" pitchFamily="-84" charset="-128"/>
              </a:rPr>
              <a:t>2</a:t>
            </a:r>
            <a:r>
              <a:rPr lang="en-US" altLang="zh-CN">
                <a:ea typeface="ヒラギノ角ゴ Pro W3" pitchFamily="-84" charset="-128"/>
              </a:rPr>
              <a:t>.</a:t>
            </a:r>
          </a:p>
          <a:p>
            <a:pPr lvl="1" eaLnBrk="1" hangingPunct="1">
              <a:spcBef>
                <a:spcPct val="50000"/>
              </a:spcBef>
            </a:pPr>
            <a:r>
              <a:rPr lang="en-US" altLang="zh-CN">
                <a:ea typeface="ヒラギノ角ゴ Pro W3" pitchFamily="-84" charset="-128"/>
              </a:rPr>
              <a:t>Supply of cloth relative to food </a:t>
            </a:r>
            <a:r>
              <a:rPr lang="en-US" altLang="zh-CN" i="1">
                <a:ea typeface="ヒラギノ角ゴ Pro W3" pitchFamily="-84" charset="-128"/>
              </a:rPr>
              <a:t>Q</a:t>
            </a:r>
            <a:r>
              <a:rPr lang="en-US" altLang="zh-CN" i="1" baseline="-25000">
                <a:ea typeface="ヒラギノ角ゴ Pro W3" pitchFamily="-84" charset="-128"/>
              </a:rPr>
              <a:t>C </a:t>
            </a:r>
            <a:r>
              <a:rPr lang="en-US" altLang="zh-CN" i="1">
                <a:ea typeface="ヒラギノ角ゴ Pro W3" pitchFamily="-84" charset="-128"/>
              </a:rPr>
              <a:t>/Q</a:t>
            </a:r>
            <a:r>
              <a:rPr lang="en-US" altLang="zh-CN" i="1" baseline="-25000">
                <a:ea typeface="ヒラギノ角ゴ Pro W3" pitchFamily="-84" charset="-128"/>
              </a:rPr>
              <a:t>F</a:t>
            </a:r>
            <a:r>
              <a:rPr lang="en-US" altLang="zh-CN">
                <a:ea typeface="ヒラギノ角ゴ Pro W3" pitchFamily="-84" charset="-128"/>
              </a:rPr>
              <a:t> rises.</a:t>
            </a:r>
          </a:p>
          <a:p>
            <a:pPr lvl="1" eaLnBrk="1" hangingPunct="1">
              <a:spcBef>
                <a:spcPct val="50000"/>
              </a:spcBef>
            </a:pPr>
            <a:r>
              <a:rPr lang="en-US" altLang="zh-CN">
                <a:ea typeface="ヒラギノ角ゴ Pro W3" pitchFamily="-84" charset="-128"/>
              </a:rPr>
              <a:t>Relative supply of cloth to food increases with the relative price of cloth to food.</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8723">
                                            <p:txEl>
                                              <p:pRg st="0" end="0"/>
                                            </p:txEl>
                                          </p:spTgt>
                                        </p:tgtEl>
                                        <p:attrNameLst>
                                          <p:attrName>style.visibility</p:attrName>
                                        </p:attrNameLst>
                                      </p:cBhvr>
                                      <p:to>
                                        <p:strVal val="visible"/>
                                      </p:to>
                                    </p:set>
                                    <p:animEffect transition="in" filter="strips(downRight)">
                                      <p:cBhvr>
                                        <p:cTn id="7" dur="500"/>
                                        <p:tgtEl>
                                          <p:spTgt spid="158723">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158723">
                                            <p:txEl>
                                              <p:pRg st="1" end="1"/>
                                            </p:txEl>
                                          </p:spTgt>
                                        </p:tgtEl>
                                        <p:attrNameLst>
                                          <p:attrName>style.visibility</p:attrName>
                                        </p:attrNameLst>
                                      </p:cBhvr>
                                      <p:to>
                                        <p:strVal val="visible"/>
                                      </p:to>
                                    </p:set>
                                    <p:animEffect transition="in" filter="strips(downRight)">
                                      <p:cBhvr>
                                        <p:cTn id="10" dur="500"/>
                                        <p:tgtEl>
                                          <p:spTgt spid="158723">
                                            <p:txEl>
                                              <p:pRg st="1" end="1"/>
                                            </p:txEl>
                                          </p:spTgt>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158723">
                                            <p:txEl>
                                              <p:pRg st="2" end="2"/>
                                            </p:txEl>
                                          </p:spTgt>
                                        </p:tgtEl>
                                        <p:attrNameLst>
                                          <p:attrName>style.visibility</p:attrName>
                                        </p:attrNameLst>
                                      </p:cBhvr>
                                      <p:to>
                                        <p:strVal val="visible"/>
                                      </p:to>
                                    </p:set>
                                    <p:animEffect transition="in" filter="strips(downRight)">
                                      <p:cBhvr>
                                        <p:cTn id="13" dur="500"/>
                                        <p:tgtEl>
                                          <p:spTgt spid="158723">
                                            <p:txEl>
                                              <p:pRg st="2" end="2"/>
                                            </p:txEl>
                                          </p:spTgt>
                                        </p:tgtEl>
                                      </p:cBhvr>
                                    </p:animEffect>
                                  </p:childTnLst>
                                </p:cTn>
                              </p:par>
                              <p:par>
                                <p:cTn id="14" presetID="18" presetClass="entr" presetSubtype="6" fill="hold" grpId="0" nodeType="withEffect">
                                  <p:stCondLst>
                                    <p:cond delay="0"/>
                                  </p:stCondLst>
                                  <p:childTnLst>
                                    <p:set>
                                      <p:cBhvr>
                                        <p:cTn id="15" dur="1" fill="hold">
                                          <p:stCondLst>
                                            <p:cond delay="0"/>
                                          </p:stCondLst>
                                        </p:cTn>
                                        <p:tgtEl>
                                          <p:spTgt spid="158723">
                                            <p:txEl>
                                              <p:pRg st="3" end="3"/>
                                            </p:txEl>
                                          </p:spTgt>
                                        </p:tgtEl>
                                        <p:attrNameLst>
                                          <p:attrName>style.visibility</p:attrName>
                                        </p:attrNameLst>
                                      </p:cBhvr>
                                      <p:to>
                                        <p:strVal val="visible"/>
                                      </p:to>
                                    </p:set>
                                    <p:animEffect transition="in" filter="strips(downRight)">
                                      <p:cBhvr>
                                        <p:cTn id="16" dur="500"/>
                                        <p:tgtEl>
                                          <p:spTgt spid="158723">
                                            <p:txEl>
                                              <p:pRg st="3" end="3"/>
                                            </p:txEl>
                                          </p:spTgt>
                                        </p:tgtEl>
                                      </p:cBhvr>
                                    </p:animEffect>
                                  </p:childTnLst>
                                </p:cTn>
                              </p:par>
                              <p:par>
                                <p:cTn id="17" presetID="18" presetClass="entr" presetSubtype="6" fill="hold" grpId="0" nodeType="withEffect">
                                  <p:stCondLst>
                                    <p:cond delay="0"/>
                                  </p:stCondLst>
                                  <p:childTnLst>
                                    <p:set>
                                      <p:cBhvr>
                                        <p:cTn id="18" dur="1" fill="hold">
                                          <p:stCondLst>
                                            <p:cond delay="0"/>
                                          </p:stCondLst>
                                        </p:cTn>
                                        <p:tgtEl>
                                          <p:spTgt spid="158723">
                                            <p:txEl>
                                              <p:pRg st="4" end="4"/>
                                            </p:txEl>
                                          </p:spTgt>
                                        </p:tgtEl>
                                        <p:attrNameLst>
                                          <p:attrName>style.visibility</p:attrName>
                                        </p:attrNameLst>
                                      </p:cBhvr>
                                      <p:to>
                                        <p:strVal val="visible"/>
                                      </p:to>
                                    </p:set>
                                    <p:animEffect transition="in" filter="strips(downRight)">
                                      <p:cBhvr>
                                        <p:cTn id="19" dur="500"/>
                                        <p:tgtEl>
                                          <p:spTgt spid="1587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112A8F49-ABA8-4415-B43B-C0D147CDBC26}"/>
              </a:ext>
            </a:extLst>
          </p:cNvPr>
          <p:cNvSpPr>
            <a:spLocks noGrp="1" noChangeArrowheads="1"/>
          </p:cNvSpPr>
          <p:nvPr>
            <p:ph type="title"/>
          </p:nvPr>
        </p:nvSpPr>
        <p:spPr/>
        <p:txBody>
          <a:bodyPr/>
          <a:lstStyle/>
          <a:p>
            <a:pPr eaLnBrk="1" hangingPunct="1"/>
            <a:r>
              <a:rPr lang="en-US" altLang="zh-CN" sz="2400">
                <a:ea typeface="ヒラギノ角ゴ Pro W3" pitchFamily="-84" charset="-128"/>
              </a:rPr>
              <a:t>Fig. 6-2: How an Increase in the Relative Price of Cloth Affects Relative Supply</a:t>
            </a:r>
          </a:p>
        </p:txBody>
      </p:sp>
      <p:pic>
        <p:nvPicPr>
          <p:cNvPr id="12291" name="Picture 2" descr="fig06_02.gif">
            <a:extLst>
              <a:ext uri="{FF2B5EF4-FFF2-40B4-BE49-F238E27FC236}">
                <a16:creationId xmlns:a16="http://schemas.microsoft.com/office/drawing/2014/main" id="{E0A6490B-6E37-428A-AC75-E2C4B037B33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8800" y="1574800"/>
            <a:ext cx="8162925" cy="463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C710C17-307B-4C07-84C7-7660B270C5EB}"/>
              </a:ext>
            </a:extLst>
          </p:cNvPr>
          <p:cNvSpPr>
            <a:spLocks noGrp="1" noChangeArrowheads="1"/>
          </p:cNvSpPr>
          <p:nvPr>
            <p:ph type="title"/>
          </p:nvPr>
        </p:nvSpPr>
        <p:spPr/>
        <p:txBody>
          <a:bodyPr/>
          <a:lstStyle/>
          <a:p>
            <a:pPr eaLnBrk="1" hangingPunct="1"/>
            <a:r>
              <a:rPr lang="en-US" altLang="zh-CN">
                <a:ea typeface="ヒラギノ角ゴ Pro W3" pitchFamily="-84" charset="-128"/>
              </a:rPr>
              <a:t>Relative Prices and Demand</a:t>
            </a:r>
          </a:p>
        </p:txBody>
      </p:sp>
      <p:sp>
        <p:nvSpPr>
          <p:cNvPr id="2" name="Rectangle 3">
            <a:extLst>
              <a:ext uri="{FF2B5EF4-FFF2-40B4-BE49-F238E27FC236}">
                <a16:creationId xmlns:a16="http://schemas.microsoft.com/office/drawing/2014/main" id="{E8FC5076-D93F-4F11-B41D-75F7E187FE57}"/>
              </a:ext>
            </a:extLst>
          </p:cNvPr>
          <p:cNvSpPr>
            <a:spLocks noGrp="1" noChangeArrowheads="1"/>
          </p:cNvSpPr>
          <p:nvPr>
            <p:ph idx="1"/>
          </p:nvPr>
        </p:nvSpPr>
        <p:spPr/>
        <p:txBody>
          <a:bodyPr/>
          <a:lstStyle/>
          <a:p>
            <a:pPr eaLnBrk="1" hangingPunct="1">
              <a:spcBef>
                <a:spcPct val="50000"/>
              </a:spcBef>
            </a:pPr>
            <a:r>
              <a:rPr lang="en-US" altLang="zh-CN" sz="2400">
                <a:ea typeface="ヒラギノ角ゴ Pro W3" pitchFamily="-84" charset="-128"/>
              </a:rPr>
              <a:t>The value of the economy</a:t>
            </a:r>
            <a:r>
              <a:rPr lang="ja-JP" altLang="en-US" sz="2400">
                <a:ea typeface="ヒラギノ角ゴ Pro W3" pitchFamily="-84" charset="-128"/>
              </a:rPr>
              <a:t>’</a:t>
            </a:r>
            <a:r>
              <a:rPr lang="en-US" altLang="ja-JP" sz="2400">
                <a:ea typeface="ヒラギノ角ゴ Pro W3" pitchFamily="-84" charset="-128"/>
              </a:rPr>
              <a:t>s consumption must equal the value of the economy</a:t>
            </a:r>
            <a:r>
              <a:rPr lang="ja-JP" altLang="en-US" sz="2400">
                <a:ea typeface="ヒラギノ角ゴ Pro W3" pitchFamily="-84" charset="-128"/>
              </a:rPr>
              <a:t>’</a:t>
            </a:r>
            <a:r>
              <a:rPr lang="en-US" altLang="ja-JP" sz="2400">
                <a:ea typeface="ヒラギノ角ゴ Pro W3" pitchFamily="-84" charset="-128"/>
              </a:rPr>
              <a:t>s production.</a:t>
            </a:r>
          </a:p>
          <a:p>
            <a:pPr lvl="1" eaLnBrk="1" hangingPunct="1">
              <a:spcBef>
                <a:spcPct val="50000"/>
              </a:spcBef>
              <a:buFontTx/>
              <a:buNone/>
            </a:pPr>
            <a:r>
              <a:rPr lang="en-US" altLang="zh-CN" sz="2000" i="1">
                <a:ea typeface="ヒラギノ角ゴ Pro W3" pitchFamily="-84" charset="-128"/>
              </a:rPr>
              <a:t>P</a:t>
            </a:r>
            <a:r>
              <a:rPr lang="en-US" altLang="zh-CN" sz="2000" i="1" baseline="-25000">
                <a:ea typeface="ヒラギノ角ゴ Pro W3" pitchFamily="-84" charset="-128"/>
              </a:rPr>
              <a:t>C </a:t>
            </a:r>
            <a:r>
              <a:rPr lang="en-US" altLang="zh-CN" sz="2000" i="1">
                <a:ea typeface="ヒラギノ角ゴ Pro W3" pitchFamily="-84" charset="-128"/>
              </a:rPr>
              <a:t>D</a:t>
            </a:r>
            <a:r>
              <a:rPr lang="en-US" altLang="zh-CN" sz="2000" i="1" baseline="-25000">
                <a:ea typeface="ヒラギノ角ゴ Pro W3" pitchFamily="-84" charset="-128"/>
              </a:rPr>
              <a:t>C</a:t>
            </a:r>
            <a:r>
              <a:rPr lang="en-US" altLang="zh-CN" sz="2000" i="1">
                <a:ea typeface="ヒラギノ角ゴ Pro W3" pitchFamily="-84" charset="-128"/>
              </a:rPr>
              <a:t> + P</a:t>
            </a:r>
            <a:r>
              <a:rPr lang="en-US" altLang="zh-CN" sz="2000" i="1" baseline="-25000">
                <a:ea typeface="ヒラギノ角ゴ Pro W3" pitchFamily="-84" charset="-128"/>
              </a:rPr>
              <a:t>F </a:t>
            </a:r>
            <a:r>
              <a:rPr lang="en-US" altLang="zh-CN" sz="2000" i="1">
                <a:ea typeface="ヒラギノ角ゴ Pro W3" pitchFamily="-84" charset="-128"/>
              </a:rPr>
              <a:t>D</a:t>
            </a:r>
            <a:r>
              <a:rPr lang="en-US" altLang="zh-CN" sz="2000" i="1" baseline="-25000">
                <a:ea typeface="ヒラギノ角ゴ Pro W3" pitchFamily="-84" charset="-128"/>
              </a:rPr>
              <a:t>F</a:t>
            </a:r>
            <a:r>
              <a:rPr lang="en-US" altLang="zh-CN" sz="2000" i="1">
                <a:ea typeface="ヒラギノ角ゴ Pro W3" pitchFamily="-84" charset="-128"/>
              </a:rPr>
              <a:t> = P</a:t>
            </a:r>
            <a:r>
              <a:rPr lang="en-US" altLang="zh-CN" sz="2000" i="1" baseline="-25000">
                <a:ea typeface="ヒラギノ角ゴ Pro W3" pitchFamily="-84" charset="-128"/>
              </a:rPr>
              <a:t>C </a:t>
            </a:r>
            <a:r>
              <a:rPr lang="en-US" altLang="zh-CN" sz="2000" i="1">
                <a:ea typeface="ヒラギノ角ゴ Pro W3" pitchFamily="-84" charset="-128"/>
              </a:rPr>
              <a:t>Q</a:t>
            </a:r>
            <a:r>
              <a:rPr lang="en-US" altLang="zh-CN" sz="2000" i="1" baseline="-25000">
                <a:ea typeface="ヒラギノ角ゴ Pro W3" pitchFamily="-84" charset="-128"/>
              </a:rPr>
              <a:t>C</a:t>
            </a:r>
            <a:r>
              <a:rPr lang="en-US" altLang="zh-CN" sz="2000" i="1">
                <a:ea typeface="ヒラギノ角ゴ Pro W3" pitchFamily="-84" charset="-128"/>
              </a:rPr>
              <a:t> + P</a:t>
            </a:r>
            <a:r>
              <a:rPr lang="en-US" altLang="zh-CN" sz="2000" i="1" baseline="-25000">
                <a:ea typeface="ヒラギノ角ゴ Pro W3" pitchFamily="-84" charset="-128"/>
              </a:rPr>
              <a:t>F </a:t>
            </a:r>
            <a:r>
              <a:rPr lang="en-US" altLang="zh-CN" sz="2000" i="1">
                <a:ea typeface="ヒラギノ角ゴ Pro W3" pitchFamily="-84" charset="-128"/>
              </a:rPr>
              <a:t>Q</a:t>
            </a:r>
            <a:r>
              <a:rPr lang="en-US" altLang="zh-CN" sz="2000" i="1" baseline="-25000">
                <a:ea typeface="ヒラギノ角ゴ Pro W3" pitchFamily="-84" charset="-128"/>
              </a:rPr>
              <a:t>F</a:t>
            </a:r>
            <a:r>
              <a:rPr lang="en-US" altLang="zh-CN" sz="2000" i="1">
                <a:ea typeface="ヒラギノ角ゴ Pro W3" pitchFamily="-84" charset="-128"/>
              </a:rPr>
              <a:t> = V</a:t>
            </a:r>
          </a:p>
          <a:p>
            <a:pPr eaLnBrk="1" hangingPunct="1">
              <a:spcBef>
                <a:spcPct val="50000"/>
              </a:spcBef>
            </a:pPr>
            <a:r>
              <a:rPr lang="en-US" altLang="zh-CN" sz="2400">
                <a:ea typeface="ヒラギノ角ゴ Pro W3" pitchFamily="-84" charset="-128"/>
              </a:rPr>
              <a:t>Assume that the economy</a:t>
            </a:r>
            <a:r>
              <a:rPr lang="ja-JP" altLang="en-US" sz="2400">
                <a:ea typeface="ヒラギノ角ゴ Pro W3" pitchFamily="-84" charset="-128"/>
              </a:rPr>
              <a:t>’</a:t>
            </a:r>
            <a:r>
              <a:rPr lang="en-US" altLang="ja-JP" sz="2400">
                <a:ea typeface="ヒラギノ角ゴ Pro W3" pitchFamily="-84" charset="-128"/>
              </a:rPr>
              <a:t>s consumption decisions may be represented as if they were based on the tastes of a single representative consumer.</a:t>
            </a:r>
          </a:p>
          <a:p>
            <a:pPr eaLnBrk="1" hangingPunct="1">
              <a:spcBef>
                <a:spcPct val="50000"/>
              </a:spcBef>
            </a:pPr>
            <a:r>
              <a:rPr lang="en-US" altLang="zh-CN" sz="2400">
                <a:ea typeface="ヒラギノ角ゴ Pro W3" pitchFamily="-84" charset="-128"/>
              </a:rPr>
              <a:t>An </a:t>
            </a:r>
            <a:r>
              <a:rPr lang="en-US" altLang="zh-CN" sz="2400" b="1">
                <a:ea typeface="ヒラギノ角ゴ Pro W3" pitchFamily="-84" charset="-128"/>
              </a:rPr>
              <a:t>indifference curve </a:t>
            </a:r>
            <a:r>
              <a:rPr lang="en-US" altLang="zh-CN" sz="2400">
                <a:ea typeface="ヒラギノ角ゴ Pro W3" pitchFamily="-84" charset="-128"/>
              </a:rPr>
              <a:t>represents combinations</a:t>
            </a:r>
            <a:r>
              <a:rPr lang="en-US" altLang="zh-CN" sz="2400" b="1">
                <a:ea typeface="ヒラギノ角ゴ Pro W3" pitchFamily="-84" charset="-128"/>
              </a:rPr>
              <a:t> </a:t>
            </a:r>
            <a:r>
              <a:rPr lang="en-US" altLang="zh-CN" sz="2400">
                <a:ea typeface="ヒラギノ角ゴ Pro W3" pitchFamily="-84" charset="-128"/>
              </a:rPr>
              <a:t>of cloth and food that leave the consumer equally well off (indifferent).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strips(downRigh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strips(downRight)">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strips(downRight)">
                                      <p:cBhvr>
                                        <p:cTn id="17" dur="5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strips(downRight)">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theme/theme1.xml><?xml version="1.0" encoding="utf-8"?>
<a:theme xmlns:a="http://schemas.openxmlformats.org/drawingml/2006/main" name="Krugman10e_template">
  <a:themeElements>
    <a:clrScheme name="Pearson_PowerPoint_Template_Bekaer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earson_PowerPoint_Template_Bekaer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Pearson_PowerPoint_Template_Bekaer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earson_PowerPoint_Template_Bekaer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earson_PowerPoint_Template_Bekaer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earson_PowerPoint_Template_Bekaer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earson_PowerPoint_Template_Bekaer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earson_PowerPoint_Template_Bekaer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earson_PowerPoint_Template_Bekaert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earson_PowerPoint_Template_Bekaer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earson_PowerPoint_Template_Bekaer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earson_PowerPoint_Template_Bekaer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earson_PowerPoint_Template_Bekaer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earson_PowerPoint_Template_Bekaer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Krugman10e_template.potx</Template>
  <TotalTime>1969</TotalTime>
  <Words>3198</Words>
  <Application>Microsoft Office PowerPoint</Application>
  <PresentationFormat>全屏显示(4:3)</PresentationFormat>
  <Paragraphs>186</Paragraphs>
  <Slides>56</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56</vt:i4>
      </vt:variant>
    </vt:vector>
  </HeadingPairs>
  <TitlesOfParts>
    <vt:vector size="64" baseType="lpstr">
      <vt:lpstr>Franklin Gothic Book</vt:lpstr>
      <vt:lpstr>MS PGothic</vt:lpstr>
      <vt:lpstr>Arial</vt:lpstr>
      <vt:lpstr>Verdana</vt:lpstr>
      <vt:lpstr>ヒラギノ角ゴ Pro W3</vt:lpstr>
      <vt:lpstr>Times</vt:lpstr>
      <vt:lpstr>Adobe Jenson Italic</vt:lpstr>
      <vt:lpstr>Krugman10e_template</vt:lpstr>
      <vt:lpstr>Chapter 6</vt:lpstr>
      <vt:lpstr>Preview</vt:lpstr>
      <vt:lpstr>Introduction</vt:lpstr>
      <vt:lpstr>Introduction (cont.)</vt:lpstr>
      <vt:lpstr>Production Possibilities and Relative Supply</vt:lpstr>
      <vt:lpstr>Fig. 6-1: Relative Prices Determine the Economy’s Output</vt:lpstr>
      <vt:lpstr>Production Possibilities and Relative Supply (cont.)</vt:lpstr>
      <vt:lpstr>Fig. 6-2: How an Increase in the Relative Price of Cloth Affects Relative Supply</vt:lpstr>
      <vt:lpstr>Relative Prices and Demand</vt:lpstr>
      <vt:lpstr>Relative Prices and Demand (cont.)</vt:lpstr>
      <vt:lpstr>Relative Prices and Demand (cont.)</vt:lpstr>
      <vt:lpstr>Relative Prices and Demand (cont.)</vt:lpstr>
      <vt:lpstr>Fig. 6-3: Production, Consumption, and Trade in the Standard Model</vt:lpstr>
      <vt:lpstr>Relative Prices and Demand (cont.)</vt:lpstr>
      <vt:lpstr>Relative Prices and Demand (cont.)</vt:lpstr>
      <vt:lpstr>Fig. 6-4: Effects of a Rise in the Relative Price of Cloth and Gains from Trade</vt:lpstr>
      <vt:lpstr>The Welfare Effects of Changes in the Terms of Trade</vt:lpstr>
      <vt:lpstr>Determining Relative Prices</vt:lpstr>
      <vt:lpstr>Fig. 6-5a: Equilibrium Relative Price with Trade and Associated Trade Flows</vt:lpstr>
      <vt:lpstr>Fig. 6-5b: Equilibrium Relative Price with Trade and Associated Trade Flows</vt:lpstr>
      <vt:lpstr>The Effects of Economic Growth</vt:lpstr>
      <vt:lpstr>The Effects of Economic Growth (cont.)</vt:lpstr>
      <vt:lpstr>Fig. 6-6: Biased Growth</vt:lpstr>
      <vt:lpstr>Fig. 6-6: Biased Growth (cont.)</vt:lpstr>
      <vt:lpstr>The Effects of Economic Growth (cont.)</vt:lpstr>
      <vt:lpstr>Fig. 6-7a: Growth and World Relative Supply</vt:lpstr>
      <vt:lpstr>Fig. 6-7b: Growth and World Relative Supply</vt:lpstr>
      <vt:lpstr>The Effects of Economic Growth (cont.)</vt:lpstr>
      <vt:lpstr>The Effects of Economic Growth (cont.)</vt:lpstr>
      <vt:lpstr>Has the Growth of Newly Industrializing Countries Hurt Advanced Nations?</vt:lpstr>
      <vt:lpstr>Fig. 6-8: Evolution of the Terms of Trade for the United States and China (1980–2011, 2000 = 100)</vt:lpstr>
      <vt:lpstr>Import Tariffs and Export Subsidies: Simultaneous Shifts in RS and RD</vt:lpstr>
      <vt:lpstr>Relative Price and Supply Effects of a Tariff</vt:lpstr>
      <vt:lpstr>Fig. 6-9: Effects of a Food Tariff on the Terms of Trade</vt:lpstr>
      <vt:lpstr>Relative Price and Supply Effects of a Tariff (cont.)</vt:lpstr>
      <vt:lpstr>Effects of an Export Subsidy</vt:lpstr>
      <vt:lpstr>Fig. 6-10: Effects of a Cloth Subsidy on the Terms of Trade</vt:lpstr>
      <vt:lpstr>Effects of an Export Subsidy (cont.)</vt:lpstr>
      <vt:lpstr>Implications of Terms of Trade Effects: Who Gains and Who Loses?</vt:lpstr>
      <vt:lpstr>Implications of Terms of Trade Effects: Who Gains and Who Loses? (cont.)</vt:lpstr>
      <vt:lpstr>Implications of Terms of Trade Effects: Who Gains and Who Loses? (cont.)</vt:lpstr>
      <vt:lpstr>Implications of Terms of Trade Effects: Who Gains and Who Loses? (cont.)</vt:lpstr>
      <vt:lpstr>International Borrowing and Lending</vt:lpstr>
      <vt:lpstr>Fig. 6-11: The Intertemporal Production Possibility Frontier</vt:lpstr>
      <vt:lpstr>International Borrowing and Lending (cont.)</vt:lpstr>
      <vt:lpstr>International Borrowing and Lending (cont.)</vt:lpstr>
      <vt:lpstr>International Borrowing and Lending (cont.)</vt:lpstr>
      <vt:lpstr>International Borrowing and Lending (cont.)</vt:lpstr>
      <vt:lpstr>Fig. 6-12: Equilibrium Interest Rate with Borrowing and Lending</vt:lpstr>
      <vt:lpstr>Summary</vt:lpstr>
      <vt:lpstr>Summary (cont.)</vt:lpstr>
      <vt:lpstr>Summary (cont.)</vt:lpstr>
      <vt:lpstr> Chapter 6</vt:lpstr>
      <vt:lpstr>Fig. 6A-1: Determining Home’s Intertemporal Production Pattern</vt:lpstr>
      <vt:lpstr>Fig. 6A-2: Determining Home’s Intertemporal Consumption Pattern</vt:lpstr>
      <vt:lpstr>Fig. 6A-3: Determining Foreign’s Intertemporal Production and Consumption Patterns</vt:lpstr>
    </vt:vector>
  </TitlesOfParts>
  <Manager/>
  <Company>Copyright ©2015 Pearson Education, Inc. All rights reserved.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dc:title>
  <dc:subject>The Standard Trade Model</dc:subject>
  <dc:creator>Krugman/Obstfeld/Melitz </dc:creator>
  <cp:keywords/>
  <dc:description/>
  <cp:lastModifiedBy>Fang Jing</cp:lastModifiedBy>
  <cp:revision>122</cp:revision>
  <dcterms:created xsi:type="dcterms:W3CDTF">2005-08-12T13:03:57Z</dcterms:created>
  <dcterms:modified xsi:type="dcterms:W3CDTF">2018-08-29T22:00:33Z</dcterms:modified>
  <cp:category/>
</cp:coreProperties>
</file>