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Lst>
  <p:notesMasterIdLst>
    <p:notesMasterId r:id="rId45"/>
  </p:notesMasterIdLst>
  <p:handoutMasterIdLst>
    <p:handoutMasterId r:id="rId46"/>
  </p:handoutMasterIdLst>
  <p:sldIdLst>
    <p:sldId id="257" r:id="rId2"/>
    <p:sldId id="258" r:id="rId3"/>
    <p:sldId id="259" r:id="rId4"/>
    <p:sldId id="370" r:id="rId5"/>
    <p:sldId id="371" r:id="rId6"/>
    <p:sldId id="366" r:id="rId7"/>
    <p:sldId id="372" r:id="rId8"/>
    <p:sldId id="261" r:id="rId9"/>
    <p:sldId id="262" r:id="rId10"/>
    <p:sldId id="351" r:id="rId11"/>
    <p:sldId id="374" r:id="rId12"/>
    <p:sldId id="373" r:id="rId13"/>
    <p:sldId id="352" r:id="rId14"/>
    <p:sldId id="353" r:id="rId15"/>
    <p:sldId id="375" r:id="rId16"/>
    <p:sldId id="389" r:id="rId17"/>
    <p:sldId id="376" r:id="rId18"/>
    <p:sldId id="355" r:id="rId19"/>
    <p:sldId id="377" r:id="rId20"/>
    <p:sldId id="379" r:id="rId21"/>
    <p:sldId id="380" r:id="rId22"/>
    <p:sldId id="378" r:id="rId23"/>
    <p:sldId id="354" r:id="rId24"/>
    <p:sldId id="381" r:id="rId25"/>
    <p:sldId id="382" r:id="rId26"/>
    <p:sldId id="357" r:id="rId27"/>
    <p:sldId id="356" r:id="rId28"/>
    <p:sldId id="384" r:id="rId29"/>
    <p:sldId id="385" r:id="rId30"/>
    <p:sldId id="383" r:id="rId31"/>
    <p:sldId id="358" r:id="rId32"/>
    <p:sldId id="359" r:id="rId33"/>
    <p:sldId id="360" r:id="rId34"/>
    <p:sldId id="361" r:id="rId35"/>
    <p:sldId id="362" r:id="rId36"/>
    <p:sldId id="386" r:id="rId37"/>
    <p:sldId id="369" r:id="rId38"/>
    <p:sldId id="363" r:id="rId39"/>
    <p:sldId id="313" r:id="rId40"/>
    <p:sldId id="387" r:id="rId41"/>
    <p:sldId id="315" r:id="rId42"/>
    <p:sldId id="388" r:id="rId43"/>
    <p:sldId id="364" r:id="rId4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970">
          <p15:clr>
            <a:srgbClr val="A4A3A4"/>
          </p15:clr>
        </p15:guide>
        <p15:guide id="2" pos="30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555" y="54"/>
      </p:cViewPr>
      <p:guideLst>
        <p:guide orient="horz" pos="970"/>
        <p:guide pos="30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5DB4700-05EA-4D33-8123-921092D54FB3}"/>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defRPr>
            </a:lvl1pPr>
          </a:lstStyle>
          <a:p>
            <a:pPr>
              <a:defRPr/>
            </a:pPr>
            <a:endParaRPr lang="en-US" altLang="en-US"/>
          </a:p>
        </p:txBody>
      </p:sp>
      <p:sp>
        <p:nvSpPr>
          <p:cNvPr id="178179" name="Rectangle 3">
            <a:extLst>
              <a:ext uri="{FF2B5EF4-FFF2-40B4-BE49-F238E27FC236}">
                <a16:creationId xmlns:a16="http://schemas.microsoft.com/office/drawing/2014/main" id="{F583676F-0C7D-41EB-B0A0-B12B7881E19C}"/>
              </a:ext>
            </a:extLst>
          </p:cNvPr>
          <p:cNvSpPr>
            <a:spLocks noGrp="1" noChangeArrowheads="1"/>
          </p:cNvSpPr>
          <p:nvPr>
            <p:ph type="dt" sz="quarter" idx="1"/>
          </p:nvPr>
        </p:nvSpPr>
        <p:spPr bwMode="auto">
          <a:xfrm>
            <a:off x="4143375"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defRPr>
            </a:lvl1pPr>
          </a:lstStyle>
          <a:p>
            <a:pPr>
              <a:defRPr/>
            </a:pPr>
            <a:endParaRPr lang="en-US" altLang="en-US"/>
          </a:p>
        </p:txBody>
      </p:sp>
      <p:sp>
        <p:nvSpPr>
          <p:cNvPr id="178180" name="Rectangle 4">
            <a:extLst>
              <a:ext uri="{FF2B5EF4-FFF2-40B4-BE49-F238E27FC236}">
                <a16:creationId xmlns:a16="http://schemas.microsoft.com/office/drawing/2014/main" id="{209BCFDF-8551-483E-A7EC-EE540457731E}"/>
              </a:ext>
            </a:extLst>
          </p:cNvPr>
          <p:cNvSpPr>
            <a:spLocks noGrp="1" noChangeArrowheads="1"/>
          </p:cNvSpPr>
          <p:nvPr>
            <p:ph type="ftr" sz="quarter" idx="2"/>
          </p:nvPr>
        </p:nvSpPr>
        <p:spPr bwMode="auto">
          <a:xfrm>
            <a:off x="0"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defRPr>
            </a:lvl1pPr>
          </a:lstStyle>
          <a:p>
            <a:pPr>
              <a:defRPr/>
            </a:pPr>
            <a:endParaRPr lang="en-US" altLang="en-US"/>
          </a:p>
        </p:txBody>
      </p:sp>
      <p:sp>
        <p:nvSpPr>
          <p:cNvPr id="178181" name="Rectangle 5">
            <a:extLst>
              <a:ext uri="{FF2B5EF4-FFF2-40B4-BE49-F238E27FC236}">
                <a16:creationId xmlns:a16="http://schemas.microsoft.com/office/drawing/2014/main" id="{8F7F85C5-3A41-4595-81B1-ED1EAC629CE7}"/>
              </a:ext>
            </a:extLst>
          </p:cNvPr>
          <p:cNvSpPr>
            <a:spLocks noGrp="1" noChangeArrowheads="1"/>
          </p:cNvSpPr>
          <p:nvPr>
            <p:ph type="sldNum" sz="quarter" idx="3"/>
          </p:nvPr>
        </p:nvSpPr>
        <p:spPr bwMode="auto">
          <a:xfrm>
            <a:off x="4143375" y="9120188"/>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B11A9BF1-4CED-49FC-A88A-9F3019C6D76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454099F-3893-4C1D-B444-3F28115D2203}"/>
              </a:ext>
            </a:extLst>
          </p:cNvPr>
          <p:cNvSpPr>
            <a:spLocks noGrp="1" noChangeArrowheads="1"/>
          </p:cNvSpPr>
          <p:nvPr>
            <p:ph type="hdr" sz="quarter"/>
          </p:nvPr>
        </p:nvSpPr>
        <p:spPr bwMode="auto">
          <a:xfrm>
            <a:off x="0" y="0"/>
            <a:ext cx="3170238"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l" defTabSz="966788">
              <a:defRPr sz="1300">
                <a:latin typeface="Times" charset="0"/>
                <a:ea typeface="+mn-ea"/>
              </a:defRPr>
            </a:lvl1pPr>
          </a:lstStyle>
          <a:p>
            <a:pPr>
              <a:defRPr/>
            </a:pPr>
            <a:endParaRPr lang="en-US" altLang="en-US"/>
          </a:p>
        </p:txBody>
      </p:sp>
      <p:sp>
        <p:nvSpPr>
          <p:cNvPr id="83971" name="Rectangle 3">
            <a:extLst>
              <a:ext uri="{FF2B5EF4-FFF2-40B4-BE49-F238E27FC236}">
                <a16:creationId xmlns:a16="http://schemas.microsoft.com/office/drawing/2014/main" id="{F304A904-F614-4459-9708-9BEC349F894B}"/>
              </a:ext>
            </a:extLst>
          </p:cNvPr>
          <p:cNvSpPr>
            <a:spLocks noGrp="1" noChangeArrowheads="1"/>
          </p:cNvSpPr>
          <p:nvPr>
            <p:ph type="dt" idx="1"/>
          </p:nvPr>
        </p:nvSpPr>
        <p:spPr bwMode="auto">
          <a:xfrm>
            <a:off x="4144963" y="0"/>
            <a:ext cx="3170237" cy="479425"/>
          </a:xfrm>
          <a:prstGeom prst="rect">
            <a:avLst/>
          </a:prstGeom>
          <a:noFill/>
          <a:ln>
            <a:noFill/>
          </a:ln>
          <a:effectLst/>
          <a:extLst/>
        </p:spPr>
        <p:txBody>
          <a:bodyPr vert="horz" wrap="square" lIns="96661" tIns="48331" rIns="96661" bIns="48331" numCol="1" anchor="t" anchorCtr="0" compatLnSpc="1">
            <a:prstTxWarp prst="textNoShape">
              <a:avLst/>
            </a:prstTxWarp>
          </a:bodyPr>
          <a:lstStyle>
            <a:lvl1pPr algn="r" defTabSz="966788">
              <a:defRPr sz="1300">
                <a:latin typeface="Times" charset="0"/>
                <a:ea typeface="+mn-ea"/>
              </a:defRPr>
            </a:lvl1pPr>
          </a:lstStyle>
          <a:p>
            <a:pPr>
              <a:defRPr/>
            </a:pPr>
            <a:endParaRPr lang="en-US" altLang="en-US"/>
          </a:p>
        </p:txBody>
      </p:sp>
      <p:sp>
        <p:nvSpPr>
          <p:cNvPr id="3076" name="Rectangle 4">
            <a:extLst>
              <a:ext uri="{FF2B5EF4-FFF2-40B4-BE49-F238E27FC236}">
                <a16:creationId xmlns:a16="http://schemas.microsoft.com/office/drawing/2014/main" id="{738FBFA4-0344-4CFD-8BF1-08CC732C9CF9}"/>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a:extLst>
              <a:ext uri="{FF2B5EF4-FFF2-40B4-BE49-F238E27FC236}">
                <a16:creationId xmlns:a16="http://schemas.microsoft.com/office/drawing/2014/main" id="{F0C4E621-95EE-4503-A01D-7D4CEAFF1B5E}"/>
              </a:ext>
            </a:extLst>
          </p:cNvPr>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a:extLst>
              <a:ext uri="{FF2B5EF4-FFF2-40B4-BE49-F238E27FC236}">
                <a16:creationId xmlns:a16="http://schemas.microsoft.com/office/drawing/2014/main" id="{0785EB21-4996-4657-9E03-82B1D768E742}"/>
              </a:ext>
            </a:extLst>
          </p:cNvPr>
          <p:cNvSpPr>
            <a:spLocks noGrp="1" noChangeArrowheads="1"/>
          </p:cNvSpPr>
          <p:nvPr>
            <p:ph type="ftr" sz="quarter" idx="4"/>
          </p:nvPr>
        </p:nvSpPr>
        <p:spPr bwMode="auto">
          <a:xfrm>
            <a:off x="0" y="9121775"/>
            <a:ext cx="3170238"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l" defTabSz="966788">
              <a:defRPr sz="1300">
                <a:latin typeface="Times" charset="0"/>
                <a:ea typeface="+mn-ea"/>
              </a:defRPr>
            </a:lvl1pPr>
          </a:lstStyle>
          <a:p>
            <a:pPr>
              <a:defRPr/>
            </a:pPr>
            <a:endParaRPr lang="en-US" altLang="en-US"/>
          </a:p>
        </p:txBody>
      </p:sp>
      <p:sp>
        <p:nvSpPr>
          <p:cNvPr id="83975" name="Rectangle 7">
            <a:extLst>
              <a:ext uri="{FF2B5EF4-FFF2-40B4-BE49-F238E27FC236}">
                <a16:creationId xmlns:a16="http://schemas.microsoft.com/office/drawing/2014/main" id="{BC91486E-CD65-4CD3-8486-E19316C1C6BD}"/>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F95926FB-DB68-495A-8D28-D21A9C6B74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56760B-B322-4008-873A-1545F405902D}"/>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US" altLang="zh-CN">
                <a:latin typeface="Adobe Jenson Italic" charset="0"/>
                <a:cs typeface="Arial" panose="020B0604020202020204" pitchFamily="34" charset="0"/>
              </a:rPr>
              <a:t> </a:t>
            </a:r>
          </a:p>
        </p:txBody>
      </p:sp>
      <p:pic>
        <p:nvPicPr>
          <p:cNvPr id="3" name="Picture 3" descr="Pearson_Bound_White">
            <a:extLst>
              <a:ext uri="{FF2B5EF4-FFF2-40B4-BE49-F238E27FC236}">
                <a16:creationId xmlns:a16="http://schemas.microsoft.com/office/drawing/2014/main" id="{994CBD66-DDB5-4250-B771-7294207E5C8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6372CC2E-21E7-482F-8A21-5A5F974AF1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AE85DBBA-8356-44A1-85E1-07A9719D02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23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2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722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44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958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45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18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678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23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148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807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D52DFEEF-BE76-4C2B-8C32-0E179B5EE8E6}"/>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A4A6C6B0-2E77-46CD-806D-C333553CBB95}"/>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02062491-6C6E-4850-8F8A-4368B2EB2205}"/>
              </a:ext>
            </a:extLst>
          </p:cNvPr>
          <p:cNvSpPr>
            <a:spLocks noChangeArrowheads="1"/>
          </p:cNvSpPr>
          <p:nvPr/>
        </p:nvSpPr>
        <p:spPr bwMode="gray">
          <a:xfrm>
            <a:off x="0" y="6400800"/>
            <a:ext cx="9144000" cy="457200"/>
          </a:xfrm>
          <a:prstGeom prst="rect">
            <a:avLst/>
          </a:prstGeom>
          <a:solidFill>
            <a:srgbClr val="1A86C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gn="r">
              <a:defRPr sz="2400">
                <a:solidFill>
                  <a:schemeClr val="tx1"/>
                </a:solidFill>
                <a:latin typeface="Times" panose="02020603050405020304" pitchFamily="18" charset="0"/>
                <a:ea typeface="ＭＳ Ｐゴシック" panose="020B0600070205080204" pitchFamily="34" charset="-128"/>
              </a:defRPr>
            </a:lvl1pPr>
            <a:lvl2pPr marL="742950" indent="-285750"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en-US" altLang="zh-CN">
              <a:latin typeface="Adobe Jenson Italic" charset="0"/>
              <a:cs typeface="Arial" panose="020B0604020202020204" pitchFamily="34" charset="0"/>
            </a:endParaRPr>
          </a:p>
        </p:txBody>
      </p:sp>
      <p:sp>
        <p:nvSpPr>
          <p:cNvPr id="11" name="Rectangle 6">
            <a:extLst>
              <a:ext uri="{FF2B5EF4-FFF2-40B4-BE49-F238E27FC236}">
                <a16:creationId xmlns:a16="http://schemas.microsoft.com/office/drawing/2014/main" id="{478F1F53-B8B6-4E72-ADD2-D0D13EC7AFEF}"/>
              </a:ext>
            </a:extLst>
          </p:cNvPr>
          <p:cNvSpPr>
            <a:spLocks noChangeArrowheads="1"/>
          </p:cNvSpPr>
          <p:nvPr/>
        </p:nvSpPr>
        <p:spPr bwMode="gray">
          <a:xfrm>
            <a:off x="392113" y="6553200"/>
            <a:ext cx="5399087" cy="179388"/>
          </a:xfrm>
          <a:prstGeom prst="rect">
            <a:avLst/>
          </a:prstGeom>
          <a:noFill/>
          <a:ln w="9525">
            <a:noFill/>
            <a:miter lim="800000"/>
            <a:headEnd/>
            <a:tailEnd/>
          </a:ln>
          <a:effectLst/>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defRPr/>
            </a:pPr>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2" name="Rectangle 7">
            <a:extLst>
              <a:ext uri="{FF2B5EF4-FFF2-40B4-BE49-F238E27FC236}">
                <a16:creationId xmlns:a16="http://schemas.microsoft.com/office/drawing/2014/main" id="{7574980B-0972-4947-BF1F-FFA77396FE66}"/>
              </a:ext>
            </a:extLst>
          </p:cNvPr>
          <p:cNvSpPr>
            <a:spLocks noChangeArrowheads="1"/>
          </p:cNvSpPr>
          <p:nvPr/>
        </p:nvSpPr>
        <p:spPr bwMode="gray">
          <a:xfrm>
            <a:off x="8382000" y="6553200"/>
            <a:ext cx="360363" cy="179388"/>
          </a:xfrm>
          <a:prstGeom prst="rect">
            <a:avLst/>
          </a:prstGeom>
          <a:noFill/>
          <a:ln w="9525">
            <a:noFill/>
            <a:miter lim="800000"/>
            <a:headEnd/>
            <a:tailEnd/>
          </a:ln>
          <a:effectLst/>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r">
              <a:defRPr/>
            </a:pPr>
            <a:r>
              <a:rPr lang="en-GB" altLang="zh-CN" sz="900">
                <a:solidFill>
                  <a:schemeClr val="bg1"/>
                </a:solidFill>
                <a:latin typeface="Verdana" panose="020B0604030504040204" pitchFamily="34" charset="0"/>
              </a:rPr>
              <a:t>7-</a:t>
            </a:r>
            <a:fld id="{96FC7FDF-6363-409E-8465-A34AE423587E}" type="slidenum">
              <a:rPr lang="en-GB" altLang="zh-CN" sz="900" smtClean="0">
                <a:solidFill>
                  <a:schemeClr val="bg1"/>
                </a:solidFill>
                <a:latin typeface="Verdana" panose="020B0604030504040204" pitchFamily="34" charset="0"/>
              </a:rPr>
              <a:pPr algn="r">
                <a:def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F4CE6FE2-A8AF-4A03-9905-B42F4CC3A04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cs07.doc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cs07.doc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76E4323-EA24-438A-B1AB-96DA6B09099B}"/>
              </a:ext>
            </a:extLst>
          </p:cNvPr>
          <p:cNvSpPr>
            <a:spLocks noGrp="1" noChangeArrowheads="1"/>
          </p:cNvSpPr>
          <p:nvPr>
            <p:ph type="ctrTitle" idx="4294967295"/>
          </p:nvPr>
        </p:nvSpPr>
        <p:spPr>
          <a:xfrm>
            <a:off x="4902200" y="423863"/>
            <a:ext cx="4229100" cy="1143000"/>
          </a:xfrm>
        </p:spPr>
        <p:txBody>
          <a:bodyPr/>
          <a:lstStyle/>
          <a:p>
            <a:pPr algn="ctr" eaLnBrk="1" hangingPunct="1"/>
            <a:r>
              <a:rPr lang="en-US" altLang="zh-CN" sz="2800"/>
              <a:t>Chapter 7</a:t>
            </a:r>
          </a:p>
        </p:txBody>
      </p:sp>
      <p:sp>
        <p:nvSpPr>
          <p:cNvPr id="5123" name="Rectangle 3">
            <a:extLst>
              <a:ext uri="{FF2B5EF4-FFF2-40B4-BE49-F238E27FC236}">
                <a16:creationId xmlns:a16="http://schemas.microsoft.com/office/drawing/2014/main" id="{2BA3A337-7898-4EBC-A863-8695DCAE2CFB}"/>
              </a:ext>
            </a:extLst>
          </p:cNvPr>
          <p:cNvSpPr>
            <a:spLocks noGrp="1" noChangeArrowheads="1"/>
          </p:cNvSpPr>
          <p:nvPr>
            <p:ph type="subTitle" idx="4294967295"/>
          </p:nvPr>
        </p:nvSpPr>
        <p:spPr>
          <a:xfrm>
            <a:off x="5130800" y="1936750"/>
            <a:ext cx="3660775" cy="3200400"/>
          </a:xfrm>
        </p:spPr>
        <p:txBody>
          <a:bodyPr/>
          <a:lstStyle/>
          <a:p>
            <a:pPr marL="0" indent="0" algn="ctr" eaLnBrk="1" hangingPunct="1">
              <a:buFontTx/>
              <a:buNone/>
            </a:pPr>
            <a:r>
              <a:rPr lang="en-US" altLang="zh-CN" b="1"/>
              <a:t>External Economies of Scale and the International Location of Production</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4CB6092-9984-4D47-BF7A-AE8B3FF3366F}"/>
              </a:ext>
            </a:extLst>
          </p:cNvPr>
          <p:cNvSpPr>
            <a:spLocks noGrp="1" noChangeArrowheads="1"/>
          </p:cNvSpPr>
          <p:nvPr>
            <p:ph type="title"/>
          </p:nvPr>
        </p:nvSpPr>
        <p:spPr/>
        <p:txBody>
          <a:bodyPr/>
          <a:lstStyle/>
          <a:p>
            <a:pPr eaLnBrk="1" hangingPunct="1"/>
            <a:r>
              <a:rPr lang="en-US" altLang="zh-CN"/>
              <a:t>The Theory of External Economies</a:t>
            </a:r>
          </a:p>
        </p:txBody>
      </p:sp>
      <p:sp>
        <p:nvSpPr>
          <p:cNvPr id="107523" name="Rectangle 3">
            <a:extLst>
              <a:ext uri="{FF2B5EF4-FFF2-40B4-BE49-F238E27FC236}">
                <a16:creationId xmlns:a16="http://schemas.microsoft.com/office/drawing/2014/main" id="{4F03F366-4927-4BF9-A89B-41BF959F2704}"/>
              </a:ext>
            </a:extLst>
          </p:cNvPr>
          <p:cNvSpPr>
            <a:spLocks noGrp="1" noChangeArrowheads="1"/>
          </p:cNvSpPr>
          <p:nvPr>
            <p:ph idx="1"/>
          </p:nvPr>
        </p:nvSpPr>
        <p:spPr>
          <a:xfrm>
            <a:off x="304800" y="1600200"/>
            <a:ext cx="8582025" cy="4572000"/>
          </a:xfrm>
        </p:spPr>
        <p:txBody>
          <a:bodyPr/>
          <a:lstStyle/>
          <a:p>
            <a:pPr eaLnBrk="1" hangingPunct="1"/>
            <a:r>
              <a:rPr lang="en-US" altLang="zh-CN"/>
              <a:t>This chapter deals with a model of external economies; the next chapter will cover internal economies.</a:t>
            </a:r>
          </a:p>
          <a:p>
            <a:pPr eaLnBrk="1" hangingPunct="1"/>
            <a:r>
              <a:rPr lang="en-US" altLang="zh-CN"/>
              <a:t>Many modern examples of industries that seem to be powerful external economies: </a:t>
            </a:r>
          </a:p>
          <a:p>
            <a:pPr lvl="1" eaLnBrk="1" hangingPunct="1"/>
            <a:r>
              <a:rPr lang="en-US" altLang="zh-CN"/>
              <a:t>In the United States, the semiconductor industry is concentrated in Silicon Valley, investment banking in New York, and the entertainment industry in Hollywood.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strips(downRight)">
                                      <p:cBhvr>
                                        <p:cTn id="7" dur="500"/>
                                        <p:tgtEl>
                                          <p:spTgt spid="107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7523">
                                            <p:txEl>
                                              <p:pRg st="1" end="1"/>
                                            </p:txEl>
                                          </p:spTgt>
                                        </p:tgtEl>
                                        <p:attrNameLst>
                                          <p:attrName>style.visibility</p:attrName>
                                        </p:attrNameLst>
                                      </p:cBhvr>
                                      <p:to>
                                        <p:strVal val="visible"/>
                                      </p:to>
                                    </p:set>
                                    <p:animEffect transition="in" filter="strips(downRight)">
                                      <p:cBhvr>
                                        <p:cTn id="12" dur="500"/>
                                        <p:tgtEl>
                                          <p:spTgt spid="10752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Effect transition="in" filter="strips(downRight)">
                                      <p:cBhvr>
                                        <p:cTn id="15" dur="5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D7DC33D-7460-471A-96A6-B102E77E9E4D}"/>
              </a:ext>
            </a:extLst>
          </p:cNvPr>
          <p:cNvSpPr>
            <a:spLocks noGrp="1" noChangeArrowheads="1"/>
          </p:cNvSpPr>
          <p:nvPr>
            <p:ph type="title"/>
          </p:nvPr>
        </p:nvSpPr>
        <p:spPr/>
        <p:txBody>
          <a:bodyPr/>
          <a:lstStyle/>
          <a:p>
            <a:pPr eaLnBrk="1" hangingPunct="1"/>
            <a:r>
              <a:rPr lang="en-US" altLang="zh-CN" sz="2800"/>
              <a:t>The Theory of External Economies (cont.)</a:t>
            </a:r>
          </a:p>
        </p:txBody>
      </p:sp>
      <p:sp>
        <p:nvSpPr>
          <p:cNvPr id="157699" name="Rectangle 3">
            <a:extLst>
              <a:ext uri="{FF2B5EF4-FFF2-40B4-BE49-F238E27FC236}">
                <a16:creationId xmlns:a16="http://schemas.microsoft.com/office/drawing/2014/main" id="{B1A9C843-9DEF-4831-A6EB-DCAE60F09547}"/>
              </a:ext>
            </a:extLst>
          </p:cNvPr>
          <p:cNvSpPr>
            <a:spLocks noGrp="1" noChangeArrowheads="1"/>
          </p:cNvSpPr>
          <p:nvPr>
            <p:ph idx="1"/>
          </p:nvPr>
        </p:nvSpPr>
        <p:spPr/>
        <p:txBody>
          <a:bodyPr/>
          <a:lstStyle/>
          <a:p>
            <a:pPr lvl="1" eaLnBrk="1" hangingPunct="1"/>
            <a:r>
              <a:rPr lang="en-US" altLang="zh-CN"/>
              <a:t>In developing countries such as China, external economies are pervasive in manufacturing.</a:t>
            </a:r>
          </a:p>
          <a:p>
            <a:pPr lvl="2" eaLnBrk="1" hangingPunct="1"/>
            <a:r>
              <a:rPr lang="en-US" altLang="zh-CN"/>
              <a:t>One town in China produces most of the world’s underwear, another nearly all cigarette lighters.</a:t>
            </a:r>
          </a:p>
          <a:p>
            <a:pPr lvl="1" eaLnBrk="1" hangingPunct="1"/>
            <a:r>
              <a:rPr lang="en-US" altLang="zh-CN"/>
              <a:t>External economies played a key role in India’s emergence as a major exporter of information services.</a:t>
            </a:r>
          </a:p>
          <a:p>
            <a:pPr lvl="2" eaLnBrk="1" hangingPunct="1"/>
            <a:r>
              <a:rPr lang="en-US" altLang="zh-CN"/>
              <a:t>Indian information services companies are still clustered in Bangalore.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strips(downRight)">
                                      <p:cBhvr>
                                        <p:cTn id="7" dur="500"/>
                                        <p:tgtEl>
                                          <p:spTgt spid="15769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strips(downRight)">
                                      <p:cBhvr>
                                        <p:cTn id="10" dur="500"/>
                                        <p:tgtEl>
                                          <p:spTgt spid="157699">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Effect transition="in" filter="strips(downRight)">
                                      <p:cBhvr>
                                        <p:cTn id="13" dur="500"/>
                                        <p:tgtEl>
                                          <p:spTgt spid="157699">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57699">
                                            <p:txEl>
                                              <p:pRg st="3" end="3"/>
                                            </p:txEl>
                                          </p:spTgt>
                                        </p:tgtEl>
                                        <p:attrNameLst>
                                          <p:attrName>style.visibility</p:attrName>
                                        </p:attrNameLst>
                                      </p:cBhvr>
                                      <p:to>
                                        <p:strVal val="visible"/>
                                      </p:to>
                                    </p:set>
                                    <p:animEffect transition="in" filter="strips(downRight)">
                                      <p:cBhvr>
                                        <p:cTn id="16" dur="500"/>
                                        <p:tgtEl>
                                          <p:spTgt spid="15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B1C2F77-B1BF-4047-A16B-50CBC8D91CAA}"/>
              </a:ext>
            </a:extLst>
          </p:cNvPr>
          <p:cNvSpPr>
            <a:spLocks noGrp="1" noChangeArrowheads="1"/>
          </p:cNvSpPr>
          <p:nvPr>
            <p:ph type="title"/>
          </p:nvPr>
        </p:nvSpPr>
        <p:spPr/>
        <p:txBody>
          <a:bodyPr/>
          <a:lstStyle/>
          <a:p>
            <a:pPr eaLnBrk="1" hangingPunct="1"/>
            <a:r>
              <a:rPr lang="en-US" altLang="zh-CN" sz="2800"/>
              <a:t>The Theory of External Economies (cont.)</a:t>
            </a:r>
          </a:p>
        </p:txBody>
      </p:sp>
      <p:sp>
        <p:nvSpPr>
          <p:cNvPr id="156675" name="Rectangle 3">
            <a:extLst>
              <a:ext uri="{FF2B5EF4-FFF2-40B4-BE49-F238E27FC236}">
                <a16:creationId xmlns:a16="http://schemas.microsoft.com/office/drawing/2014/main" id="{A402274C-205D-4CFE-ADEA-6594EAD4693B}"/>
              </a:ext>
            </a:extLst>
          </p:cNvPr>
          <p:cNvSpPr>
            <a:spLocks noGrp="1" noChangeArrowheads="1"/>
          </p:cNvSpPr>
          <p:nvPr>
            <p:ph idx="1"/>
          </p:nvPr>
        </p:nvSpPr>
        <p:spPr/>
        <p:txBody>
          <a:bodyPr/>
          <a:lstStyle/>
          <a:p>
            <a:pPr eaLnBrk="1" hangingPunct="1"/>
            <a:r>
              <a:rPr lang="en-US" altLang="zh-CN"/>
              <a:t>For a variety of reasons, concentrating production of an industry in one or a few locations can reduce the industry’s costs, even if the individual firms in the industry remain small.</a:t>
            </a:r>
          </a:p>
          <a:p>
            <a:pPr eaLnBrk="1" hangingPunct="1"/>
            <a:r>
              <a:rPr lang="en-US" altLang="zh-CN"/>
              <a:t>External economies may exist for a few reasons: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strips(downRight)">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strips(downRight)">
                                      <p:cBhvr>
                                        <p:cTn id="12" dur="500"/>
                                        <p:tgtEl>
                                          <p:spTgt spid="156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31709FC-27EB-45C6-9549-FCA19C69764E}"/>
              </a:ext>
            </a:extLst>
          </p:cNvPr>
          <p:cNvSpPr>
            <a:spLocks noGrp="1" noChangeArrowheads="1"/>
          </p:cNvSpPr>
          <p:nvPr>
            <p:ph type="title"/>
          </p:nvPr>
        </p:nvSpPr>
        <p:spPr/>
        <p:txBody>
          <a:bodyPr/>
          <a:lstStyle/>
          <a:p>
            <a:pPr eaLnBrk="1" hangingPunct="1"/>
            <a:r>
              <a:rPr lang="en-US" altLang="zh-CN" sz="2800"/>
              <a:t>The Theory of External Economies (cont.)</a:t>
            </a:r>
          </a:p>
        </p:txBody>
      </p:sp>
      <p:sp>
        <p:nvSpPr>
          <p:cNvPr id="108547" name="Rectangle 3">
            <a:extLst>
              <a:ext uri="{FF2B5EF4-FFF2-40B4-BE49-F238E27FC236}">
                <a16:creationId xmlns:a16="http://schemas.microsoft.com/office/drawing/2014/main" id="{4AEE54FF-9A3E-4380-835B-EA819C02A848}"/>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a:pPr>
            <a:r>
              <a:rPr lang="en-US" altLang="zh-CN" sz="2400" b="1"/>
              <a:t>Specialized equipment or services</a:t>
            </a:r>
            <a:r>
              <a:rPr lang="en-US" altLang="zh-CN" sz="2400"/>
              <a:t> may </a:t>
            </a:r>
            <a:br>
              <a:rPr lang="en-US" altLang="zh-CN" sz="2400"/>
            </a:br>
            <a:r>
              <a:rPr lang="en-US" altLang="zh-CN" sz="2400"/>
              <a:t>be needed for the industry, but are only supplied by other firms if the industry is large and concentrated.</a:t>
            </a:r>
          </a:p>
          <a:p>
            <a:pPr marL="914400" lvl="1" indent="-457200" eaLnBrk="1" hangingPunct="1">
              <a:spcBef>
                <a:spcPct val="50000"/>
              </a:spcBef>
            </a:pPr>
            <a:r>
              <a:rPr lang="en-US" altLang="zh-CN" sz="2000"/>
              <a:t>For example, Silicon Valley in California has a large concentration of silicon chip companies, which are serviced by companies that make special machines for manufacturing silicon chips.</a:t>
            </a:r>
          </a:p>
          <a:p>
            <a:pPr marL="914400" lvl="1" indent="-457200" eaLnBrk="1" hangingPunct="1">
              <a:spcBef>
                <a:spcPct val="50000"/>
              </a:spcBef>
            </a:pPr>
            <a:r>
              <a:rPr lang="en-US" altLang="zh-CN" sz="2000"/>
              <a:t>These machines are cheaper and more easily available there than elsewhere.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strips(downRight)">
                                      <p:cBhvr>
                                        <p:cTn id="7" dur="5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strips(downRight)">
                                      <p:cBhvr>
                                        <p:cTn id="12" dur="500"/>
                                        <p:tgtEl>
                                          <p:spTgt spid="108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strips(downRight)">
                                      <p:cBhvr>
                                        <p:cTn id="17" dur="500"/>
                                        <p:tgtEl>
                                          <p:spTgt spid="108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51A-7D07-4A29-BE4C-5A9FE564C930}"/>
              </a:ext>
            </a:extLst>
          </p:cNvPr>
          <p:cNvSpPr>
            <a:spLocks noGrp="1" noChangeArrowheads="1"/>
          </p:cNvSpPr>
          <p:nvPr>
            <p:ph type="title"/>
          </p:nvPr>
        </p:nvSpPr>
        <p:spPr/>
        <p:txBody>
          <a:bodyPr/>
          <a:lstStyle/>
          <a:p>
            <a:pPr eaLnBrk="1" hangingPunct="1"/>
            <a:r>
              <a:rPr lang="en-US" altLang="zh-CN" sz="2800"/>
              <a:t>The Theory of External Economies (cont.)</a:t>
            </a:r>
          </a:p>
        </p:txBody>
      </p:sp>
      <p:sp>
        <p:nvSpPr>
          <p:cNvPr id="109571" name="Rectangle 3">
            <a:extLst>
              <a:ext uri="{FF2B5EF4-FFF2-40B4-BE49-F238E27FC236}">
                <a16:creationId xmlns:a16="http://schemas.microsoft.com/office/drawing/2014/main" id="{F9F6DE19-81B2-42C5-B1AA-4954D749D5F8}"/>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2"/>
            </a:pPr>
            <a:r>
              <a:rPr lang="en-US" altLang="zh-CN" sz="2400" b="1"/>
              <a:t>Labor pooling</a:t>
            </a:r>
            <a:r>
              <a:rPr lang="en-US" altLang="zh-CN" sz="2400"/>
              <a:t>: a large and concentrated industry may attract a pool of workers, reducing employee search and hiring costs for each firm.</a:t>
            </a:r>
          </a:p>
          <a:p>
            <a:pPr marL="609600" indent="-609600" eaLnBrk="1" hangingPunct="1">
              <a:spcBef>
                <a:spcPct val="50000"/>
              </a:spcBef>
              <a:buFont typeface="Times" panose="02020603050405020304" pitchFamily="18" charset="0"/>
              <a:buAutoNum type="arabicPeriod" startAt="2"/>
            </a:pPr>
            <a:r>
              <a:rPr lang="en-US" altLang="zh-CN" sz="2400" b="1"/>
              <a:t>Knowledge spillovers</a:t>
            </a:r>
            <a:r>
              <a:rPr lang="en-US" altLang="zh-CN" sz="2400"/>
              <a:t>: workers from different firms may more easily share ideas that benefit each firm when a large and concentrated industry exists.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strips(downRight)">
                                      <p:cBhvr>
                                        <p:cTn id="7" dur="500"/>
                                        <p:tgtEl>
                                          <p:spTgt spid="10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strips(downRight)">
                                      <p:cBhvr>
                                        <p:cTn id="12" dur="500"/>
                                        <p:tgtEl>
                                          <p:spTgt spid="109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5F0B099-FD70-475C-A10C-5553CFBDB569}"/>
              </a:ext>
            </a:extLst>
          </p:cNvPr>
          <p:cNvSpPr>
            <a:spLocks noGrp="1" noChangeArrowheads="1"/>
          </p:cNvSpPr>
          <p:nvPr>
            <p:ph type="title"/>
          </p:nvPr>
        </p:nvSpPr>
        <p:spPr/>
        <p:txBody>
          <a:bodyPr/>
          <a:lstStyle/>
          <a:p>
            <a:pPr eaLnBrk="1" hangingPunct="1"/>
            <a:r>
              <a:rPr lang="en-US" altLang="zh-CN" sz="2800"/>
              <a:t>The Theory of External Economies (cont.)</a:t>
            </a:r>
          </a:p>
        </p:txBody>
      </p:sp>
      <p:sp>
        <p:nvSpPr>
          <p:cNvPr id="158723" name="Rectangle 3">
            <a:extLst>
              <a:ext uri="{FF2B5EF4-FFF2-40B4-BE49-F238E27FC236}">
                <a16:creationId xmlns:a16="http://schemas.microsoft.com/office/drawing/2014/main" id="{05B9372A-537F-4A41-9650-BFDA2BB12347}"/>
              </a:ext>
            </a:extLst>
          </p:cNvPr>
          <p:cNvSpPr>
            <a:spLocks noGrp="1" noChangeArrowheads="1"/>
          </p:cNvSpPr>
          <p:nvPr>
            <p:ph idx="1"/>
          </p:nvPr>
        </p:nvSpPr>
        <p:spPr/>
        <p:txBody>
          <a:bodyPr/>
          <a:lstStyle/>
          <a:p>
            <a:pPr marL="609600" indent="-609600" eaLnBrk="1" hangingPunct="1">
              <a:lnSpc>
                <a:spcPct val="90000"/>
              </a:lnSpc>
              <a:spcBef>
                <a:spcPct val="50000"/>
              </a:spcBef>
            </a:pPr>
            <a:r>
              <a:rPr lang="en-US" altLang="zh-CN"/>
              <a:t>Represent external economies simply by assuming that the larger the industry, the lower the industry’s costs. </a:t>
            </a:r>
          </a:p>
          <a:p>
            <a:pPr marL="609600" indent="-609600" eaLnBrk="1" hangingPunct="1">
              <a:lnSpc>
                <a:spcPct val="90000"/>
              </a:lnSpc>
            </a:pPr>
            <a:r>
              <a:rPr lang="en-US" altLang="zh-CN"/>
              <a:t>There is a </a:t>
            </a:r>
            <a:r>
              <a:rPr lang="en-US" altLang="zh-CN" b="1"/>
              <a:t>forward-falling supply curve: </a:t>
            </a:r>
            <a:r>
              <a:rPr lang="en-US" altLang="zh-CN"/>
              <a:t>the larger the industry’s output, the lower the price at which firms are willing to sell.</a:t>
            </a:r>
          </a:p>
          <a:p>
            <a:pPr marL="609600" indent="-609600" eaLnBrk="1" hangingPunct="1">
              <a:lnSpc>
                <a:spcPct val="90000"/>
              </a:lnSpc>
            </a:pPr>
            <a:r>
              <a:rPr lang="en-US" altLang="zh-CN"/>
              <a:t>Without international trade, the unusual slope of the supply curve doesn’t matter much</a:t>
            </a:r>
            <a:r>
              <a:rPr lang="en-US" altLang="zh-CN" sz="32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500"/>
                                        <p:tgtEl>
                                          <p:spTgt spid="158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0F9EABB-8228-41D8-BC4E-F63728E40AD5}"/>
              </a:ext>
            </a:extLst>
          </p:cNvPr>
          <p:cNvSpPr>
            <a:spLocks noGrp="1" noChangeArrowheads="1"/>
          </p:cNvSpPr>
          <p:nvPr>
            <p:ph type="title"/>
          </p:nvPr>
        </p:nvSpPr>
        <p:spPr/>
        <p:txBody>
          <a:bodyPr/>
          <a:lstStyle/>
          <a:p>
            <a:pPr eaLnBrk="1" hangingPunct="1"/>
            <a:r>
              <a:rPr lang="en-US" altLang="zh-CN" sz="2800"/>
              <a:t>Fig. 7-1: External Economies and</a:t>
            </a:r>
            <a:br>
              <a:rPr lang="en-US" altLang="zh-CN" sz="2800"/>
            </a:br>
            <a:r>
              <a:rPr lang="en-US" altLang="zh-CN" sz="2800"/>
              <a:t>Market Equilibrium</a:t>
            </a:r>
          </a:p>
        </p:txBody>
      </p:sp>
      <p:pic>
        <p:nvPicPr>
          <p:cNvPr id="20483" name="Picture 2" descr="fig07_01.gif">
            <a:extLst>
              <a:ext uri="{FF2B5EF4-FFF2-40B4-BE49-F238E27FC236}">
                <a16:creationId xmlns:a16="http://schemas.microsoft.com/office/drawing/2014/main" id="{75825630-CE08-4BE1-B387-3737C19DF6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479550"/>
            <a:ext cx="515461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ACAEDCE-0FD8-490A-AE50-1BAB3D188259}"/>
              </a:ext>
            </a:extLst>
          </p:cNvPr>
          <p:cNvSpPr>
            <a:spLocks noGrp="1" noChangeArrowheads="1"/>
          </p:cNvSpPr>
          <p:nvPr>
            <p:ph type="title"/>
          </p:nvPr>
        </p:nvSpPr>
        <p:spPr/>
        <p:txBody>
          <a:bodyPr/>
          <a:lstStyle/>
          <a:p>
            <a:pPr eaLnBrk="1" hangingPunct="1"/>
            <a:r>
              <a:rPr lang="en-US" altLang="zh-CN" sz="2800"/>
              <a:t>External Economies and International Trade</a:t>
            </a:r>
          </a:p>
        </p:txBody>
      </p:sp>
      <p:sp>
        <p:nvSpPr>
          <p:cNvPr id="159747" name="Rectangle 3">
            <a:extLst>
              <a:ext uri="{FF2B5EF4-FFF2-40B4-BE49-F238E27FC236}">
                <a16:creationId xmlns:a16="http://schemas.microsoft.com/office/drawing/2014/main" id="{EB2AF7EA-57FF-425F-A365-4DFB2FCA8380}"/>
              </a:ext>
            </a:extLst>
          </p:cNvPr>
          <p:cNvSpPr>
            <a:spLocks noGrp="1" noChangeArrowheads="1"/>
          </p:cNvSpPr>
          <p:nvPr>
            <p:ph idx="1"/>
          </p:nvPr>
        </p:nvSpPr>
        <p:spPr/>
        <p:txBody>
          <a:bodyPr/>
          <a:lstStyle/>
          <a:p>
            <a:pPr eaLnBrk="1" hangingPunct="1"/>
            <a:r>
              <a:rPr lang="en-US" altLang="zh-CN" sz="2400"/>
              <a:t>Prior to international trade, equilibrium prices and output for each country would be at the point where the domestic supply curve intersects the domestic demand curve. </a:t>
            </a:r>
          </a:p>
          <a:p>
            <a:pPr eaLnBrk="1" hangingPunct="1"/>
            <a:r>
              <a:rPr lang="en-US" altLang="zh-CN" sz="2400"/>
              <a:t>Suppose Chinese button prices in the absence of trade would be lower than U.S. button prices.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strips(downRight)">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strips(downRight)">
                                      <p:cBhvr>
                                        <p:cTn id="12" dur="500"/>
                                        <p:tgtEl>
                                          <p:spTgt spid="159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60A789-F9F4-4759-929A-F3A405BE125F}"/>
              </a:ext>
            </a:extLst>
          </p:cNvPr>
          <p:cNvSpPr>
            <a:spLocks noGrp="1" noChangeArrowheads="1"/>
          </p:cNvSpPr>
          <p:nvPr>
            <p:ph type="title"/>
          </p:nvPr>
        </p:nvSpPr>
        <p:spPr/>
        <p:txBody>
          <a:bodyPr/>
          <a:lstStyle/>
          <a:p>
            <a:pPr eaLnBrk="1" hangingPunct="1"/>
            <a:r>
              <a:rPr lang="en-US" altLang="zh-CN"/>
              <a:t>Fig. 7-2: External Economies Before Trade</a:t>
            </a:r>
          </a:p>
        </p:txBody>
      </p:sp>
      <p:pic>
        <p:nvPicPr>
          <p:cNvPr id="22531" name="Picture 2" descr="fig07_02.gif">
            <a:extLst>
              <a:ext uri="{FF2B5EF4-FFF2-40B4-BE49-F238E27FC236}">
                <a16:creationId xmlns:a16="http://schemas.microsoft.com/office/drawing/2014/main" id="{95FD20E0-F0C8-4DEF-95F4-6475697580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382713"/>
            <a:ext cx="833755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8CBF9B9-92BC-4AA3-A505-3CEE71260D75}"/>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61795" name="Rectangle 3">
            <a:extLst>
              <a:ext uri="{FF2B5EF4-FFF2-40B4-BE49-F238E27FC236}">
                <a16:creationId xmlns:a16="http://schemas.microsoft.com/office/drawing/2014/main" id="{AD634429-5A15-41A5-90E7-BAE2CC565109}"/>
              </a:ext>
            </a:extLst>
          </p:cNvPr>
          <p:cNvSpPr>
            <a:spLocks noGrp="1" noChangeArrowheads="1"/>
          </p:cNvSpPr>
          <p:nvPr>
            <p:ph idx="1"/>
          </p:nvPr>
        </p:nvSpPr>
        <p:spPr/>
        <p:txBody>
          <a:bodyPr/>
          <a:lstStyle/>
          <a:p>
            <a:pPr eaLnBrk="1" hangingPunct="1"/>
            <a:r>
              <a:rPr lang="en-US" altLang="zh-CN" sz="2400"/>
              <a:t>What will happen when the countries open up the potential for trade in buttons?</a:t>
            </a:r>
          </a:p>
          <a:p>
            <a:pPr eaLnBrk="1" hangingPunct="1"/>
            <a:r>
              <a:rPr lang="en-US" altLang="zh-CN" sz="2400"/>
              <a:t>The Chinese button industry will expand, while the U.S. button industry will contract. </a:t>
            </a:r>
          </a:p>
          <a:p>
            <a:pPr eaLnBrk="1" hangingPunct="1"/>
            <a:r>
              <a:rPr lang="en-US" altLang="zh-CN" sz="2400"/>
              <a:t>This process feeds on itself: As the Chinese industry’s output rises, its costs will fall further; as the U.S. industry’s output falls, its costs will rise.</a:t>
            </a:r>
          </a:p>
          <a:p>
            <a:pPr eaLnBrk="1" hangingPunct="1"/>
            <a:r>
              <a:rPr lang="en-US" altLang="zh-CN" sz="2400"/>
              <a:t>In the end, all button production will be in China.</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strips(downRight)">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strips(downRight)">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strips(downRight)">
                                      <p:cBhvr>
                                        <p:cTn id="17" dur="5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strips(downRight)">
                                      <p:cBhvr>
                                        <p:cTn id="22" dur="5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113C61-C5B9-427E-AFC9-CE8222E30525}"/>
              </a:ext>
            </a:extLst>
          </p:cNvPr>
          <p:cNvSpPr>
            <a:spLocks noGrp="1" noChangeArrowheads="1"/>
          </p:cNvSpPr>
          <p:nvPr>
            <p:ph type="title"/>
          </p:nvPr>
        </p:nvSpPr>
        <p:spPr/>
        <p:txBody>
          <a:bodyPr/>
          <a:lstStyle/>
          <a:p>
            <a:pPr eaLnBrk="1" hangingPunct="1"/>
            <a:r>
              <a:rPr lang="en-US" altLang="zh-CN"/>
              <a:t>Preview</a:t>
            </a:r>
          </a:p>
        </p:txBody>
      </p:sp>
      <p:sp>
        <p:nvSpPr>
          <p:cNvPr id="6147" name="Rectangle 3">
            <a:extLst>
              <a:ext uri="{FF2B5EF4-FFF2-40B4-BE49-F238E27FC236}">
                <a16:creationId xmlns:a16="http://schemas.microsoft.com/office/drawing/2014/main" id="{AA18FA28-DEC9-4A9D-A930-F345D3A0C956}"/>
              </a:ext>
            </a:extLst>
          </p:cNvPr>
          <p:cNvSpPr>
            <a:spLocks noGrp="1" noChangeArrowheads="1"/>
          </p:cNvSpPr>
          <p:nvPr>
            <p:ph idx="1"/>
          </p:nvPr>
        </p:nvSpPr>
        <p:spPr/>
        <p:txBody>
          <a:bodyPr/>
          <a:lstStyle/>
          <a:p>
            <a:pPr eaLnBrk="1" hangingPunct="1">
              <a:lnSpc>
                <a:spcPct val="90000"/>
              </a:lnSpc>
              <a:spcBef>
                <a:spcPct val="40000"/>
              </a:spcBef>
            </a:pPr>
            <a:r>
              <a:rPr lang="en-US" altLang="zh-CN" sz="2400"/>
              <a:t>Types of economies of scale</a:t>
            </a:r>
          </a:p>
          <a:p>
            <a:pPr eaLnBrk="1" hangingPunct="1">
              <a:lnSpc>
                <a:spcPct val="90000"/>
              </a:lnSpc>
              <a:spcBef>
                <a:spcPct val="40000"/>
              </a:spcBef>
            </a:pPr>
            <a:r>
              <a:rPr lang="en-US" altLang="zh-CN" sz="2400"/>
              <a:t>Economies of scale and market structure</a:t>
            </a:r>
          </a:p>
          <a:p>
            <a:pPr eaLnBrk="1" hangingPunct="1">
              <a:lnSpc>
                <a:spcPct val="90000"/>
              </a:lnSpc>
              <a:spcBef>
                <a:spcPct val="40000"/>
              </a:spcBef>
            </a:pPr>
            <a:r>
              <a:rPr lang="en-US" altLang="zh-CN" sz="2400"/>
              <a:t>The theory of external economies</a:t>
            </a:r>
          </a:p>
          <a:p>
            <a:pPr eaLnBrk="1" hangingPunct="1">
              <a:lnSpc>
                <a:spcPct val="90000"/>
              </a:lnSpc>
              <a:spcBef>
                <a:spcPct val="40000"/>
              </a:spcBef>
            </a:pPr>
            <a:r>
              <a:rPr lang="en-US" altLang="zh-CN" sz="2400"/>
              <a:t>External economies and international trade</a:t>
            </a:r>
          </a:p>
          <a:p>
            <a:pPr eaLnBrk="1" hangingPunct="1">
              <a:lnSpc>
                <a:spcPct val="90000"/>
              </a:lnSpc>
              <a:spcBef>
                <a:spcPct val="40000"/>
              </a:spcBef>
            </a:pPr>
            <a:r>
              <a:rPr lang="en-US" altLang="zh-CN" sz="2400"/>
              <a:t>Dynamic increasing returns</a:t>
            </a:r>
          </a:p>
          <a:p>
            <a:pPr eaLnBrk="1" hangingPunct="1">
              <a:lnSpc>
                <a:spcPct val="90000"/>
              </a:lnSpc>
              <a:spcBef>
                <a:spcPct val="40000"/>
              </a:spcBef>
            </a:pPr>
            <a:r>
              <a:rPr lang="en-US" altLang="zh-CN" sz="2400"/>
              <a:t>International trade and economic geography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strips(downRight)">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strips(downRight)">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strips(downRight)">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Right)">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strips(downRight)">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strips(downRight)">
                                      <p:cBhvr>
                                        <p:cTn id="3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C706599-E286-4C29-8564-AF5EE8646448}"/>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63843" name="Rectangle 3">
            <a:extLst>
              <a:ext uri="{FF2B5EF4-FFF2-40B4-BE49-F238E27FC236}">
                <a16:creationId xmlns:a16="http://schemas.microsoft.com/office/drawing/2014/main" id="{FF412497-5528-4D35-BFC8-4DB1308E2B08}"/>
              </a:ext>
            </a:extLst>
          </p:cNvPr>
          <p:cNvSpPr>
            <a:spLocks noGrp="1" noChangeArrowheads="1"/>
          </p:cNvSpPr>
          <p:nvPr>
            <p:ph idx="1"/>
          </p:nvPr>
        </p:nvSpPr>
        <p:spPr/>
        <p:txBody>
          <a:bodyPr/>
          <a:lstStyle/>
          <a:p>
            <a:pPr eaLnBrk="1" hangingPunct="1"/>
            <a:r>
              <a:rPr lang="en-US" altLang="zh-CN" sz="2400"/>
              <a:t>How does this concentration of production affect prices?</a:t>
            </a:r>
          </a:p>
          <a:p>
            <a:pPr eaLnBrk="1" hangingPunct="1"/>
            <a:r>
              <a:rPr lang="en-US" altLang="zh-CN" sz="2400"/>
              <a:t>Chinese button prices were lower than U.S. button prices before trade.</a:t>
            </a:r>
          </a:p>
          <a:p>
            <a:pPr eaLnBrk="1" hangingPunct="1"/>
            <a:r>
              <a:rPr lang="en-US" altLang="zh-CN" sz="2400"/>
              <a:t>Because China’s supply curve is forward-falling, increased production as a result of trade leads to a button price that is lower than the price before trade.</a:t>
            </a:r>
          </a:p>
          <a:p>
            <a:pPr eaLnBrk="1" hangingPunct="1"/>
            <a:r>
              <a:rPr lang="en-US" altLang="zh-CN" sz="2400" i="1"/>
              <a:t>Trade leads to prices that are lower than the prices in either country before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strips(downRight)">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strips(downRight)">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strips(downRight)">
                                      <p:cBhvr>
                                        <p:cTn id="17" dur="500"/>
                                        <p:tgtEl>
                                          <p:spTgt spid="163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strips(downRight)">
                                      <p:cBhvr>
                                        <p:cTn id="22"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5DAB6B9-6694-4087-8660-63FDF6425390}"/>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64867" name="Rectangle 3">
            <a:extLst>
              <a:ext uri="{FF2B5EF4-FFF2-40B4-BE49-F238E27FC236}">
                <a16:creationId xmlns:a16="http://schemas.microsoft.com/office/drawing/2014/main" id="{DA8E5767-7D45-4C91-B02D-AC6F42230180}"/>
              </a:ext>
            </a:extLst>
          </p:cNvPr>
          <p:cNvSpPr>
            <a:spLocks noGrp="1" noChangeArrowheads="1"/>
          </p:cNvSpPr>
          <p:nvPr>
            <p:ph idx="1"/>
          </p:nvPr>
        </p:nvSpPr>
        <p:spPr/>
        <p:txBody>
          <a:bodyPr/>
          <a:lstStyle/>
          <a:p>
            <a:pPr eaLnBrk="1" hangingPunct="1"/>
            <a:r>
              <a:rPr lang="en-US" altLang="zh-CN" sz="2400"/>
              <a:t>Very different from the implications of models without increasing returns. </a:t>
            </a:r>
          </a:p>
          <a:p>
            <a:pPr eaLnBrk="1" hangingPunct="1"/>
            <a:r>
              <a:rPr lang="en-US" altLang="zh-CN" sz="2400"/>
              <a:t>In the standard trade model relative prices converge as a result of trade. </a:t>
            </a:r>
          </a:p>
          <a:p>
            <a:pPr eaLnBrk="1" hangingPunct="1"/>
            <a:r>
              <a:rPr lang="en-US" altLang="zh-CN" sz="2400"/>
              <a:t>If cloth is relatively cheap in the home country and relatively expensive in the foreign country before trade opens, the effect of trade was to raise cloth prices in Home and reduce them in Foreign.</a:t>
            </a:r>
          </a:p>
          <a:p>
            <a:pPr eaLnBrk="1" hangingPunct="1"/>
            <a:r>
              <a:rPr lang="en-US" altLang="zh-CN" sz="2400" i="1"/>
              <a:t>With external economies, by contrast, the effect of trade is to reduce prices everywhere.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strips(downRight)">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strips(downRight)">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strips(downRight)">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strips(downRight)">
                                      <p:cBhvr>
                                        <p:cTn id="22"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F79557D-C517-4F21-B182-8D08380B8AA0}"/>
              </a:ext>
            </a:extLst>
          </p:cNvPr>
          <p:cNvSpPr>
            <a:spLocks noGrp="1" noChangeArrowheads="1"/>
          </p:cNvSpPr>
          <p:nvPr>
            <p:ph type="title"/>
          </p:nvPr>
        </p:nvSpPr>
        <p:spPr/>
        <p:txBody>
          <a:bodyPr/>
          <a:lstStyle/>
          <a:p>
            <a:pPr eaLnBrk="1" hangingPunct="1"/>
            <a:r>
              <a:rPr lang="en-US" altLang="zh-CN"/>
              <a:t>Fig. 7-3: Trade and Prices</a:t>
            </a:r>
          </a:p>
        </p:txBody>
      </p:sp>
      <p:pic>
        <p:nvPicPr>
          <p:cNvPr id="26627" name="Picture 2" descr="fig07_03.gif">
            <a:extLst>
              <a:ext uri="{FF2B5EF4-FFF2-40B4-BE49-F238E27FC236}">
                <a16:creationId xmlns:a16="http://schemas.microsoft.com/office/drawing/2014/main" id="{F99FB376-290D-4DF9-807C-A60FD36F32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187450"/>
            <a:ext cx="5195888"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0ED5615-1601-419F-AE48-ED2F8AD3A7EA}"/>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10595" name="Rectangle 3">
            <a:extLst>
              <a:ext uri="{FF2B5EF4-FFF2-40B4-BE49-F238E27FC236}">
                <a16:creationId xmlns:a16="http://schemas.microsoft.com/office/drawing/2014/main" id="{E4E57E49-3DAB-430E-B711-6BCC316DE7EA}"/>
              </a:ext>
            </a:extLst>
          </p:cNvPr>
          <p:cNvSpPr>
            <a:spLocks noGrp="1" noChangeArrowheads="1"/>
          </p:cNvSpPr>
          <p:nvPr>
            <p:ph idx="1"/>
          </p:nvPr>
        </p:nvSpPr>
        <p:spPr/>
        <p:txBody>
          <a:bodyPr/>
          <a:lstStyle/>
          <a:p>
            <a:pPr eaLnBrk="1" hangingPunct="1"/>
            <a:r>
              <a:rPr lang="en-US" altLang="zh-CN" sz="2400"/>
              <a:t>What might cause one country to have an initial advantage from having a lower price?</a:t>
            </a:r>
          </a:p>
          <a:p>
            <a:pPr eaLnBrk="1" hangingPunct="1"/>
            <a:r>
              <a:rPr lang="en-US" altLang="zh-CN" sz="2400"/>
              <a:t>One possibility is comparative advantage due to underlying differences in technology and resources. </a:t>
            </a:r>
          </a:p>
          <a:p>
            <a:pPr eaLnBrk="1" hangingPunct="1"/>
            <a:r>
              <a:rPr lang="en-US" altLang="zh-CN" sz="2400"/>
              <a:t>If external economies exist, however, the pattern of trade could be due to historical accidents:</a:t>
            </a:r>
          </a:p>
          <a:p>
            <a:pPr lvl="1" eaLnBrk="1" hangingPunct="1">
              <a:spcBef>
                <a:spcPct val="50000"/>
              </a:spcBef>
            </a:pPr>
            <a:r>
              <a:rPr lang="en-US" altLang="zh-CN"/>
              <a:t>Countries that start as large producers in certain industries tend to remain large producers even if another country could potentially produce more cheaply.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strips(downRight)">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strips(downRight)">
                                      <p:cBhvr>
                                        <p:cTn id="12" dur="500"/>
                                        <p:tgtEl>
                                          <p:spTgt spid="110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strips(downRight)">
                                      <p:cBhvr>
                                        <p:cTn id="17" dur="500"/>
                                        <p:tgtEl>
                                          <p:spTgt spid="110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strips(downRight)">
                                      <p:cBhvr>
                                        <p:cTn id="22" dur="500"/>
                                        <p:tgtEl>
                                          <p:spTgt spid="11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8FB4D3-D4F0-481F-8BA4-1FD8C1D9AFAF}"/>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65891" name="Rectangle 3">
            <a:extLst>
              <a:ext uri="{FF2B5EF4-FFF2-40B4-BE49-F238E27FC236}">
                <a16:creationId xmlns:a16="http://schemas.microsoft.com/office/drawing/2014/main" id="{A31C2E02-4CE7-4AA9-98DC-995B979EFD5C}"/>
              </a:ext>
            </a:extLst>
          </p:cNvPr>
          <p:cNvSpPr>
            <a:spLocks noGrp="1" noChangeArrowheads="1"/>
          </p:cNvSpPr>
          <p:nvPr>
            <p:ph idx="1"/>
          </p:nvPr>
        </p:nvSpPr>
        <p:spPr/>
        <p:txBody>
          <a:bodyPr/>
          <a:lstStyle/>
          <a:p>
            <a:pPr eaLnBrk="1" hangingPunct="1"/>
            <a:r>
              <a:rPr lang="en-US" altLang="zh-CN" sz="2400"/>
              <a:t>A tufted blanket, crafted as a wedding gift by a 19th-century teenager, gave rise to the cluster of carpet manufacturers around Dalton, Georgia. </a:t>
            </a:r>
          </a:p>
          <a:p>
            <a:pPr eaLnBrk="1" hangingPunct="1"/>
            <a:r>
              <a:rPr lang="en-US" altLang="zh-CN" sz="2400"/>
              <a:t>Silicon Valley may owe its existence to two Stanford graduates named Hewlett and Packard who started a business in a garage there.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strips(downRight)">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strips(downRight)">
                                      <p:cBhvr>
                                        <p:cTn id="12" dur="500"/>
                                        <p:tgtEl>
                                          <p:spTgt spid="165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CF41F31-C724-46E7-9410-86004B396373}"/>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66915" name="Rectangle 3">
            <a:extLst>
              <a:ext uri="{FF2B5EF4-FFF2-40B4-BE49-F238E27FC236}">
                <a16:creationId xmlns:a16="http://schemas.microsoft.com/office/drawing/2014/main" id="{6E801593-B248-43F8-876C-149FBB9FC25C}"/>
              </a:ext>
            </a:extLst>
          </p:cNvPr>
          <p:cNvSpPr>
            <a:spLocks noGrp="1" noChangeArrowheads="1"/>
          </p:cNvSpPr>
          <p:nvPr>
            <p:ph idx="1"/>
          </p:nvPr>
        </p:nvSpPr>
        <p:spPr/>
        <p:txBody>
          <a:bodyPr/>
          <a:lstStyle/>
          <a:p>
            <a:pPr eaLnBrk="1" hangingPunct="1">
              <a:lnSpc>
                <a:spcPct val="90000"/>
              </a:lnSpc>
            </a:pPr>
            <a:r>
              <a:rPr lang="en-US" altLang="zh-CN" sz="2400"/>
              <a:t>Assume that the Vietnamese cost curve lies below the Chinese curve because Vietnamese wages are lower than Chinese wages. </a:t>
            </a:r>
          </a:p>
          <a:p>
            <a:pPr eaLnBrk="1" hangingPunct="1">
              <a:lnSpc>
                <a:spcPct val="90000"/>
              </a:lnSpc>
            </a:pPr>
            <a:r>
              <a:rPr lang="en-US" altLang="zh-CN" sz="2400"/>
              <a:t>At any given level of production, Vietnam could manufacture buttons more cheaply than China. </a:t>
            </a:r>
          </a:p>
          <a:p>
            <a:pPr eaLnBrk="1" hangingPunct="1">
              <a:lnSpc>
                <a:spcPct val="90000"/>
              </a:lnSpc>
            </a:pPr>
            <a:r>
              <a:rPr lang="en-US" altLang="zh-CN" sz="2400"/>
              <a:t>One might hope that this would always imply that Vietnam will in fact supply the world market.</a:t>
            </a:r>
          </a:p>
          <a:p>
            <a:pPr eaLnBrk="1" hangingPunct="1">
              <a:lnSpc>
                <a:spcPct val="90000"/>
              </a:lnSpc>
            </a:pPr>
            <a:r>
              <a:rPr lang="en-US" altLang="zh-CN" sz="2400"/>
              <a:t>But this need not always be the case if China has enough of a head start. </a:t>
            </a:r>
          </a:p>
          <a:p>
            <a:pPr eaLnBrk="1" hangingPunct="1">
              <a:lnSpc>
                <a:spcPct val="90000"/>
              </a:lnSpc>
            </a:pPr>
            <a:r>
              <a:rPr lang="en-US" altLang="zh-CN" sz="2400" i="1"/>
              <a:t>No guarantee that the right country will produce a good that is subject to external economies.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strips(downRight)">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strips(downRight)">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strips(downRight)">
                                      <p:cBhvr>
                                        <p:cTn id="17" dur="500"/>
                                        <p:tgtEl>
                                          <p:spTgt spid="166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strips(downRight)">
                                      <p:cBhvr>
                                        <p:cTn id="22" dur="500"/>
                                        <p:tgtEl>
                                          <p:spTgt spid="166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strips(downRight)">
                                      <p:cBhvr>
                                        <p:cTn id="27" dur="500"/>
                                        <p:tgtEl>
                                          <p:spTgt spid="166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6910E46-65A0-4CE6-9DB6-D8CDA8D1E661}"/>
              </a:ext>
            </a:extLst>
          </p:cNvPr>
          <p:cNvSpPr>
            <a:spLocks noGrp="1" noChangeArrowheads="1"/>
          </p:cNvSpPr>
          <p:nvPr>
            <p:ph type="title"/>
          </p:nvPr>
        </p:nvSpPr>
        <p:spPr/>
        <p:txBody>
          <a:bodyPr/>
          <a:lstStyle/>
          <a:p>
            <a:pPr eaLnBrk="1" hangingPunct="1"/>
            <a:r>
              <a:rPr lang="en-US" altLang="zh-CN" sz="2800"/>
              <a:t>Fig. 7-4: The Importance of Established Advantage</a:t>
            </a:r>
          </a:p>
        </p:txBody>
      </p:sp>
      <p:pic>
        <p:nvPicPr>
          <p:cNvPr id="30723" name="Picture 2" descr="fig07_04.gif">
            <a:extLst>
              <a:ext uri="{FF2B5EF4-FFF2-40B4-BE49-F238E27FC236}">
                <a16:creationId xmlns:a16="http://schemas.microsoft.com/office/drawing/2014/main" id="{BE3211FC-0AD4-417D-BB11-78BB826D0C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219200"/>
            <a:ext cx="5588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5509CF5-68D0-4329-A063-FB79BA376848}"/>
              </a:ext>
            </a:extLst>
          </p:cNvPr>
          <p:cNvSpPr>
            <a:spLocks noGrp="1" noChangeArrowheads="1"/>
          </p:cNvSpPr>
          <p:nvPr>
            <p:ph type="title"/>
          </p:nvPr>
        </p:nvSpPr>
        <p:spPr/>
        <p:txBody>
          <a:bodyPr/>
          <a:lstStyle/>
          <a:p>
            <a:pPr eaLnBrk="1" hangingPunct="1"/>
            <a:r>
              <a:rPr lang="en-US" altLang="zh-CN" sz="2800"/>
              <a:t>External Economies and International Trade (cont.)</a:t>
            </a:r>
          </a:p>
        </p:txBody>
      </p:sp>
      <p:sp>
        <p:nvSpPr>
          <p:cNvPr id="112643" name="Rectangle 3">
            <a:extLst>
              <a:ext uri="{FF2B5EF4-FFF2-40B4-BE49-F238E27FC236}">
                <a16:creationId xmlns:a16="http://schemas.microsoft.com/office/drawing/2014/main" id="{E86C4C3C-6289-4BF5-AFA7-0ED87A0CF98F}"/>
              </a:ext>
            </a:extLst>
          </p:cNvPr>
          <p:cNvSpPr>
            <a:spLocks noGrp="1" noChangeArrowheads="1"/>
          </p:cNvSpPr>
          <p:nvPr>
            <p:ph idx="1"/>
          </p:nvPr>
        </p:nvSpPr>
        <p:spPr/>
        <p:txBody>
          <a:bodyPr/>
          <a:lstStyle/>
          <a:p>
            <a:pPr eaLnBrk="1" hangingPunct="1">
              <a:lnSpc>
                <a:spcPct val="90000"/>
              </a:lnSpc>
              <a:spcBef>
                <a:spcPct val="50000"/>
              </a:spcBef>
            </a:pPr>
            <a:r>
              <a:rPr lang="en-US" altLang="zh-CN" sz="2400" dirty="0">
                <a:hlinkClick r:id="rId2" action="ppaction://hlinkfile"/>
              </a:rPr>
              <a:t>Case Study 7.1</a:t>
            </a:r>
            <a:endParaRPr lang="en-US" altLang="zh-CN" sz="2400" dirty="0"/>
          </a:p>
          <a:p>
            <a:pPr eaLnBrk="1" hangingPunct="1">
              <a:lnSpc>
                <a:spcPct val="90000"/>
              </a:lnSpc>
              <a:spcBef>
                <a:spcPct val="50000"/>
              </a:spcBef>
            </a:pPr>
            <a:r>
              <a:rPr lang="en-US" altLang="zh-CN" sz="2400" dirty="0"/>
              <a:t>Trade based on external economies has an ambiguous effect on national welfare.</a:t>
            </a:r>
          </a:p>
          <a:p>
            <a:pPr lvl="1" eaLnBrk="1" hangingPunct="1">
              <a:lnSpc>
                <a:spcPct val="90000"/>
              </a:lnSpc>
              <a:spcBef>
                <a:spcPct val="50000"/>
              </a:spcBef>
            </a:pPr>
            <a:r>
              <a:rPr lang="en-US" altLang="zh-CN" sz="2000"/>
              <a:t>There will be gains to the world economy by concentrating production of industries with </a:t>
            </a:r>
            <a:r>
              <a:rPr lang="en-US" altLang="zh-CN" sz="2000" smtClean="0"/>
              <a:t>external </a:t>
            </a:r>
            <a:r>
              <a:rPr lang="en-US" altLang="zh-CN" sz="2000"/>
              <a:t>economies.</a:t>
            </a:r>
          </a:p>
          <a:p>
            <a:pPr lvl="1" eaLnBrk="1" hangingPunct="1">
              <a:lnSpc>
                <a:spcPct val="90000"/>
              </a:lnSpc>
              <a:spcBef>
                <a:spcPct val="50000"/>
              </a:spcBef>
            </a:pPr>
            <a:r>
              <a:rPr lang="en-US" altLang="zh-CN" sz="2000" i="1" dirty="0"/>
              <a:t>It’s possible that a country is worse off with trade than it would have been without trade</a:t>
            </a:r>
            <a:r>
              <a:rPr lang="en-US" altLang="zh-CN" sz="2000" dirty="0"/>
              <a:t>: a country may be better off if it produces everything for its domestic market rather than pay for imports.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strips(downRight)">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strips(downRight)">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strips(downRight)">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strips(downRight)">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EF0B908-306A-4DF7-A0E9-0F8EF61DBE33}"/>
              </a:ext>
            </a:extLst>
          </p:cNvPr>
          <p:cNvSpPr>
            <a:spLocks noGrp="1" noChangeArrowheads="1"/>
          </p:cNvSpPr>
          <p:nvPr>
            <p:ph type="title"/>
          </p:nvPr>
        </p:nvSpPr>
        <p:spPr/>
        <p:txBody>
          <a:bodyPr/>
          <a:lstStyle/>
          <a:p>
            <a:pPr eaLnBrk="1" hangingPunct="1"/>
            <a:r>
              <a:rPr lang="en-US" altLang="zh-CN"/>
              <a:t>External Economies and International Trade (cont.)</a:t>
            </a:r>
          </a:p>
        </p:txBody>
      </p:sp>
      <p:sp>
        <p:nvSpPr>
          <p:cNvPr id="169987" name="Rectangle 3">
            <a:extLst>
              <a:ext uri="{FF2B5EF4-FFF2-40B4-BE49-F238E27FC236}">
                <a16:creationId xmlns:a16="http://schemas.microsoft.com/office/drawing/2014/main" id="{1D76320E-9A80-4B9B-A0C6-3C5F837390A8}"/>
              </a:ext>
            </a:extLst>
          </p:cNvPr>
          <p:cNvSpPr>
            <a:spLocks noGrp="1" noChangeArrowheads="1"/>
          </p:cNvSpPr>
          <p:nvPr>
            <p:ph idx="1"/>
          </p:nvPr>
        </p:nvSpPr>
        <p:spPr/>
        <p:txBody>
          <a:bodyPr/>
          <a:lstStyle/>
          <a:p>
            <a:pPr eaLnBrk="1" hangingPunct="1"/>
            <a:r>
              <a:rPr lang="en-US" altLang="zh-CN" sz="2400"/>
              <a:t>Imagine that Thailand could make watches more cheaply, but Switzerland got there first.</a:t>
            </a:r>
          </a:p>
          <a:p>
            <a:pPr eaLnBrk="1" hangingPunct="1"/>
            <a:r>
              <a:rPr lang="en-US" altLang="zh-CN" sz="2400"/>
              <a:t>The price of watches could be lower in Thailand with no trade. </a:t>
            </a:r>
          </a:p>
          <a:p>
            <a:pPr eaLnBrk="1" hangingPunct="1"/>
            <a:r>
              <a:rPr lang="en-US" altLang="zh-CN" sz="2400"/>
              <a:t>Trade could make Thailand worse off, creating an incentive to protect its potential watch industry from foreign competition.</a:t>
            </a:r>
          </a:p>
          <a:p>
            <a:pPr eaLnBrk="1" hangingPunct="1"/>
            <a:r>
              <a:rPr lang="en-US" altLang="zh-CN" sz="2400"/>
              <a:t>What if Thailand reverts to autarky?</a:t>
            </a:r>
            <a:endParaRPr lang="en-US"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strips(downRight)">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strips(downRight)">
                                      <p:cBhvr>
                                        <p:cTn id="12" dur="500"/>
                                        <p:tgtEl>
                                          <p:spTgt spid="16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strips(downRight)">
                                      <p:cBhvr>
                                        <p:cTn id="17" dur="500"/>
                                        <p:tgtEl>
                                          <p:spTgt spid="169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strips(downRight)">
                                      <p:cBhvr>
                                        <p:cTn id="22" dur="500"/>
                                        <p:tgtEl>
                                          <p:spTgt spid="169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949FA6B-58F3-49F0-98DA-0EB1A5266377}"/>
              </a:ext>
            </a:extLst>
          </p:cNvPr>
          <p:cNvSpPr>
            <a:spLocks noGrp="1" noChangeArrowheads="1"/>
          </p:cNvSpPr>
          <p:nvPr>
            <p:ph type="title"/>
          </p:nvPr>
        </p:nvSpPr>
        <p:spPr/>
        <p:txBody>
          <a:bodyPr/>
          <a:lstStyle/>
          <a:p>
            <a:pPr eaLnBrk="1" hangingPunct="1"/>
            <a:r>
              <a:rPr lang="en-US" altLang="zh-CN"/>
              <a:t>External Economies and International Trade (cont.)</a:t>
            </a:r>
          </a:p>
        </p:txBody>
      </p:sp>
      <p:sp>
        <p:nvSpPr>
          <p:cNvPr id="171011" name="Rectangle 3">
            <a:extLst>
              <a:ext uri="{FF2B5EF4-FFF2-40B4-BE49-F238E27FC236}">
                <a16:creationId xmlns:a16="http://schemas.microsoft.com/office/drawing/2014/main" id="{DC439719-4941-47DE-85E1-C6046AF5827A}"/>
              </a:ext>
            </a:extLst>
          </p:cNvPr>
          <p:cNvSpPr>
            <a:spLocks noGrp="1" noChangeArrowheads="1"/>
          </p:cNvSpPr>
          <p:nvPr>
            <p:ph idx="1"/>
          </p:nvPr>
        </p:nvSpPr>
        <p:spPr/>
        <p:txBody>
          <a:bodyPr/>
          <a:lstStyle/>
          <a:p>
            <a:pPr eaLnBrk="1" hangingPunct="1"/>
            <a:r>
              <a:rPr lang="en-US" altLang="zh-CN" sz="2400"/>
              <a:t>Note that it’s still to the benefit of the </a:t>
            </a:r>
            <a:r>
              <a:rPr lang="en-US" altLang="zh-CN" sz="2400" i="1"/>
              <a:t>world </a:t>
            </a:r>
            <a:r>
              <a:rPr lang="en-US" altLang="zh-CN" sz="2400"/>
              <a:t>economy to take advantage of the gains from concentrating industries.</a:t>
            </a:r>
          </a:p>
          <a:p>
            <a:pPr eaLnBrk="1" hangingPunct="1"/>
            <a:r>
              <a:rPr lang="en-US" altLang="zh-CN" sz="2400"/>
              <a:t>Each country wanting to reap the benefits of housing an industry with economies of scale creates trade conflicts.</a:t>
            </a:r>
          </a:p>
          <a:p>
            <a:pPr eaLnBrk="1" hangingPunct="1"/>
            <a:r>
              <a:rPr lang="en-US" altLang="zh-CN" sz="2400"/>
              <a:t>Overall, it’s better for the world that each industry with external economies be concentrated </a:t>
            </a:r>
            <a:r>
              <a:rPr lang="en-US" altLang="zh-CN" sz="2400" i="1"/>
              <a:t>somewhere</a:t>
            </a:r>
            <a:r>
              <a:rPr lang="en-US" altLang="zh-CN" sz="24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strips(downRight)">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strips(downRight)">
                                      <p:cBhvr>
                                        <p:cTn id="12" dur="500"/>
                                        <p:tgtEl>
                                          <p:spTgt spid="171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strips(downRight)">
                                      <p:cBhvr>
                                        <p:cTn id="17" dur="500"/>
                                        <p:tgtEl>
                                          <p:spTgt spid="171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96F687-C6F6-446E-9F21-A90C16142512}"/>
              </a:ext>
            </a:extLst>
          </p:cNvPr>
          <p:cNvSpPr>
            <a:spLocks noGrp="1" noChangeArrowheads="1"/>
          </p:cNvSpPr>
          <p:nvPr>
            <p:ph type="title"/>
          </p:nvPr>
        </p:nvSpPr>
        <p:spPr/>
        <p:txBody>
          <a:bodyPr/>
          <a:lstStyle/>
          <a:p>
            <a:pPr eaLnBrk="1" hangingPunct="1"/>
            <a:r>
              <a:rPr lang="en-US" altLang="zh-CN"/>
              <a:t>Introduction</a:t>
            </a:r>
          </a:p>
        </p:txBody>
      </p:sp>
      <p:sp>
        <p:nvSpPr>
          <p:cNvPr id="7171" name="Rectangle 3">
            <a:extLst>
              <a:ext uri="{FF2B5EF4-FFF2-40B4-BE49-F238E27FC236}">
                <a16:creationId xmlns:a16="http://schemas.microsoft.com/office/drawing/2014/main" id="{B5585CB5-14B7-472F-8344-84BF6DC28806}"/>
              </a:ext>
            </a:extLst>
          </p:cNvPr>
          <p:cNvSpPr>
            <a:spLocks noGrp="1" noChangeArrowheads="1"/>
          </p:cNvSpPr>
          <p:nvPr>
            <p:ph idx="1"/>
          </p:nvPr>
        </p:nvSpPr>
        <p:spPr/>
        <p:txBody>
          <a:bodyPr/>
          <a:lstStyle/>
          <a:p>
            <a:pPr eaLnBrk="1" hangingPunct="1"/>
            <a:r>
              <a:rPr lang="en-US" altLang="zh-CN"/>
              <a:t>The models of comparative advantage thus far assumed </a:t>
            </a:r>
            <a:r>
              <a:rPr lang="en-US" altLang="zh-CN" b="1"/>
              <a:t>constant returns to scale</a:t>
            </a:r>
            <a:r>
              <a:rPr lang="en-US" altLang="zh-CN"/>
              <a:t>: </a:t>
            </a:r>
          </a:p>
          <a:p>
            <a:pPr lvl="1" eaLnBrk="1" hangingPunct="1"/>
            <a:r>
              <a:rPr lang="en-US" altLang="zh-CN"/>
              <a:t>When inputs to an industry increase at a certain rate, output increases at the same rate.</a:t>
            </a:r>
          </a:p>
          <a:p>
            <a:pPr lvl="1" eaLnBrk="1" hangingPunct="1"/>
            <a:r>
              <a:rPr lang="en-US" altLang="zh-CN"/>
              <a:t>If inputs were doubled, output would double as well.</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trips(downRigh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trips(downRigh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trips(downRigh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A02B01C-7163-4A7D-BA4A-18C90CA3F03A}"/>
              </a:ext>
            </a:extLst>
          </p:cNvPr>
          <p:cNvSpPr>
            <a:spLocks noGrp="1" noChangeArrowheads="1"/>
          </p:cNvSpPr>
          <p:nvPr>
            <p:ph type="title"/>
          </p:nvPr>
        </p:nvSpPr>
        <p:spPr/>
        <p:txBody>
          <a:bodyPr/>
          <a:lstStyle/>
          <a:p>
            <a:pPr eaLnBrk="1" hangingPunct="1"/>
            <a:r>
              <a:rPr lang="en-US" altLang="zh-CN" sz="2800"/>
              <a:t>Fig. 7-5: External Economies and Losses from Trade</a:t>
            </a:r>
          </a:p>
        </p:txBody>
      </p:sp>
      <p:pic>
        <p:nvPicPr>
          <p:cNvPr id="34819" name="Picture 2" descr="fig07_05.gif">
            <a:extLst>
              <a:ext uri="{FF2B5EF4-FFF2-40B4-BE49-F238E27FC236}">
                <a16:creationId xmlns:a16="http://schemas.microsoft.com/office/drawing/2014/main" id="{2FF39F7A-265E-4E15-AB19-2A726E95E5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416050"/>
            <a:ext cx="5486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A9B8683-E05A-4B53-83C5-D8904F5D0B38}"/>
              </a:ext>
            </a:extLst>
          </p:cNvPr>
          <p:cNvSpPr>
            <a:spLocks noGrp="1" noChangeArrowheads="1"/>
          </p:cNvSpPr>
          <p:nvPr>
            <p:ph type="title"/>
          </p:nvPr>
        </p:nvSpPr>
        <p:spPr/>
        <p:txBody>
          <a:bodyPr/>
          <a:lstStyle/>
          <a:p>
            <a:pPr eaLnBrk="1" hangingPunct="1"/>
            <a:r>
              <a:rPr lang="en-US" altLang="zh-CN"/>
              <a:t>Dynamic Increasing Returns</a:t>
            </a:r>
          </a:p>
        </p:txBody>
      </p:sp>
      <p:sp>
        <p:nvSpPr>
          <p:cNvPr id="114691" name="Rectangle 3">
            <a:extLst>
              <a:ext uri="{FF2B5EF4-FFF2-40B4-BE49-F238E27FC236}">
                <a16:creationId xmlns:a16="http://schemas.microsoft.com/office/drawing/2014/main" id="{DA8AF5D6-2B62-49D1-B249-04A904189CC0}"/>
              </a:ext>
            </a:extLst>
          </p:cNvPr>
          <p:cNvSpPr>
            <a:spLocks noGrp="1" noChangeArrowheads="1"/>
          </p:cNvSpPr>
          <p:nvPr>
            <p:ph idx="1"/>
          </p:nvPr>
        </p:nvSpPr>
        <p:spPr/>
        <p:txBody>
          <a:bodyPr/>
          <a:lstStyle/>
          <a:p>
            <a:pPr eaLnBrk="1" hangingPunct="1">
              <a:spcBef>
                <a:spcPct val="50000"/>
              </a:spcBef>
            </a:pPr>
            <a:r>
              <a:rPr lang="en-US" altLang="zh-CN" sz="2400"/>
              <a:t>So far, we have considered cases where external economies depend on the amount of </a:t>
            </a:r>
            <a:r>
              <a:rPr lang="en-US" altLang="zh-CN" sz="2400" i="1"/>
              <a:t>current output </a:t>
            </a:r>
            <a:r>
              <a:rPr lang="en-US" altLang="zh-CN" sz="2400"/>
              <a:t>at a point in time.</a:t>
            </a:r>
          </a:p>
          <a:p>
            <a:pPr eaLnBrk="1" hangingPunct="1">
              <a:spcBef>
                <a:spcPct val="50000"/>
              </a:spcBef>
            </a:pPr>
            <a:r>
              <a:rPr lang="en-US" altLang="zh-CN" sz="2400"/>
              <a:t>But external economies may also depend on the amount of </a:t>
            </a:r>
            <a:r>
              <a:rPr lang="en-US" altLang="zh-CN" sz="2400" i="1"/>
              <a:t>cumulative output over time</a:t>
            </a:r>
            <a:r>
              <a:rPr lang="en-US" altLang="zh-CN" sz="2400"/>
              <a:t>.</a:t>
            </a:r>
          </a:p>
          <a:p>
            <a:pPr eaLnBrk="1" hangingPunct="1">
              <a:spcBef>
                <a:spcPct val="50000"/>
              </a:spcBef>
            </a:pPr>
            <a:r>
              <a:rPr lang="en-US" altLang="zh-CN" sz="2400" b="1"/>
              <a:t>Dynamic increasing returns to scale </a:t>
            </a:r>
            <a:r>
              <a:rPr lang="en-US" altLang="zh-CN" sz="2400"/>
              <a:t>exist if average costs fall as cumulative output over time rises.</a:t>
            </a:r>
          </a:p>
          <a:p>
            <a:pPr lvl="1" eaLnBrk="1" hangingPunct="1">
              <a:spcBef>
                <a:spcPct val="50000"/>
              </a:spcBef>
            </a:pPr>
            <a:r>
              <a:rPr lang="en-US" altLang="zh-CN" sz="2000"/>
              <a:t>Dynamic increasing returns to scale imply dynamic external economies of scale.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strips(downRight)">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strips(downRight)">
                                      <p:cBhvr>
                                        <p:cTn id="12" dur="500"/>
                                        <p:tgtEl>
                                          <p:spTgt spid="11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strips(downRight)">
                                      <p:cBhvr>
                                        <p:cTn id="17" dur="500"/>
                                        <p:tgtEl>
                                          <p:spTgt spid="114691">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114691">
                                            <p:txEl>
                                              <p:pRg st="3" end="3"/>
                                            </p:txEl>
                                          </p:spTgt>
                                        </p:tgtEl>
                                        <p:attrNameLst>
                                          <p:attrName>style.visibility</p:attrName>
                                        </p:attrNameLst>
                                      </p:cBhvr>
                                      <p:to>
                                        <p:strVal val="visible"/>
                                      </p:to>
                                    </p:set>
                                    <p:animEffect transition="in" filter="strips(downRight)">
                                      <p:cBhvr>
                                        <p:cTn id="20" dur="500"/>
                                        <p:tgtEl>
                                          <p:spTgt spid="11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E45C520-CB99-471F-A35C-F94E517B1119}"/>
              </a:ext>
            </a:extLst>
          </p:cNvPr>
          <p:cNvSpPr>
            <a:spLocks noGrp="1" noChangeArrowheads="1"/>
          </p:cNvSpPr>
          <p:nvPr>
            <p:ph type="title"/>
          </p:nvPr>
        </p:nvSpPr>
        <p:spPr/>
        <p:txBody>
          <a:bodyPr/>
          <a:lstStyle/>
          <a:p>
            <a:pPr eaLnBrk="1" hangingPunct="1"/>
            <a:r>
              <a:rPr lang="en-US" altLang="zh-CN"/>
              <a:t>Dynamic Increasing Returns (cont.)</a:t>
            </a:r>
          </a:p>
        </p:txBody>
      </p:sp>
      <p:sp>
        <p:nvSpPr>
          <p:cNvPr id="115715" name="Rectangle 3">
            <a:extLst>
              <a:ext uri="{FF2B5EF4-FFF2-40B4-BE49-F238E27FC236}">
                <a16:creationId xmlns:a16="http://schemas.microsoft.com/office/drawing/2014/main" id="{D3B13885-3FA8-4B40-9555-87EF66307F15}"/>
              </a:ext>
            </a:extLst>
          </p:cNvPr>
          <p:cNvSpPr>
            <a:spLocks noGrp="1" noChangeArrowheads="1"/>
          </p:cNvSpPr>
          <p:nvPr>
            <p:ph idx="1"/>
          </p:nvPr>
        </p:nvSpPr>
        <p:spPr/>
        <p:txBody>
          <a:bodyPr/>
          <a:lstStyle/>
          <a:p>
            <a:pPr eaLnBrk="1" hangingPunct="1">
              <a:spcBef>
                <a:spcPct val="50000"/>
              </a:spcBef>
            </a:pPr>
            <a:r>
              <a:rPr lang="en-US" altLang="zh-CN" sz="2400"/>
              <a:t>Dynamic increasing returns to scale could arise if the cost of production depends on the accumulation of knowledge and experience, which depend on the production process over time.</a:t>
            </a:r>
          </a:p>
          <a:p>
            <a:pPr eaLnBrk="1" hangingPunct="1">
              <a:spcBef>
                <a:spcPct val="50000"/>
              </a:spcBef>
            </a:pPr>
            <a:r>
              <a:rPr lang="en-US" altLang="zh-CN" sz="2400"/>
              <a:t>A graphical representation of dynamic increasing returns to scale is called a </a:t>
            </a:r>
            <a:r>
              <a:rPr lang="en-US" altLang="zh-CN" sz="2400" b="1"/>
              <a:t>learning curve</a:t>
            </a:r>
            <a:r>
              <a:rPr lang="en-US" altLang="zh-CN" sz="240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strips(downRight)">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strips(downRight)">
                                      <p:cBhvr>
                                        <p:cTn id="12" dur="500"/>
                                        <p:tgtEl>
                                          <p:spTgt spid="1157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D3A3428-ED58-4320-980B-ED2F61654787}"/>
              </a:ext>
            </a:extLst>
          </p:cNvPr>
          <p:cNvSpPr>
            <a:spLocks noGrp="1" noChangeArrowheads="1"/>
          </p:cNvSpPr>
          <p:nvPr>
            <p:ph type="title"/>
          </p:nvPr>
        </p:nvSpPr>
        <p:spPr/>
        <p:txBody>
          <a:bodyPr/>
          <a:lstStyle/>
          <a:p>
            <a:pPr eaLnBrk="1" hangingPunct="1"/>
            <a:r>
              <a:rPr lang="en-US" altLang="zh-CN"/>
              <a:t>Fig. 7-6: The Learning Curve</a:t>
            </a:r>
          </a:p>
        </p:txBody>
      </p:sp>
      <p:pic>
        <p:nvPicPr>
          <p:cNvPr id="37891" name="Picture 2" descr="fig07_06.gif">
            <a:extLst>
              <a:ext uri="{FF2B5EF4-FFF2-40B4-BE49-F238E27FC236}">
                <a16:creationId xmlns:a16="http://schemas.microsoft.com/office/drawing/2014/main" id="{EDDA4EB3-63A1-4944-B782-32D217A63E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27150"/>
            <a:ext cx="55118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C34050-B968-41B5-AB5A-E8D2860945DF}"/>
              </a:ext>
            </a:extLst>
          </p:cNvPr>
          <p:cNvSpPr>
            <a:spLocks noGrp="1" noChangeArrowheads="1"/>
          </p:cNvSpPr>
          <p:nvPr>
            <p:ph type="title"/>
          </p:nvPr>
        </p:nvSpPr>
        <p:spPr/>
        <p:txBody>
          <a:bodyPr/>
          <a:lstStyle/>
          <a:p>
            <a:pPr eaLnBrk="1" hangingPunct="1"/>
            <a:r>
              <a:rPr lang="en-US" altLang="zh-CN"/>
              <a:t>Dynamic Increasing Returns (cont.)</a:t>
            </a:r>
          </a:p>
        </p:txBody>
      </p:sp>
      <p:sp>
        <p:nvSpPr>
          <p:cNvPr id="117763" name="Rectangle 3">
            <a:extLst>
              <a:ext uri="{FF2B5EF4-FFF2-40B4-BE49-F238E27FC236}">
                <a16:creationId xmlns:a16="http://schemas.microsoft.com/office/drawing/2014/main" id="{D4A820D7-D609-4B2B-9918-FD38693895FD}"/>
              </a:ext>
            </a:extLst>
          </p:cNvPr>
          <p:cNvSpPr>
            <a:spLocks noGrp="1" noChangeArrowheads="1"/>
          </p:cNvSpPr>
          <p:nvPr>
            <p:ph idx="1"/>
          </p:nvPr>
        </p:nvSpPr>
        <p:spPr/>
        <p:txBody>
          <a:bodyPr/>
          <a:lstStyle/>
          <a:p>
            <a:pPr eaLnBrk="1" hangingPunct="1">
              <a:spcBef>
                <a:spcPct val="50000"/>
              </a:spcBef>
            </a:pPr>
            <a:r>
              <a:rPr lang="en-US" altLang="zh-CN" sz="2400"/>
              <a:t>Like external economies of scale at a point in time, dynamic increasing returns to scale can lock in an initial advantage or a head start in an industry.</a:t>
            </a:r>
          </a:p>
          <a:p>
            <a:pPr eaLnBrk="1" hangingPunct="1">
              <a:spcBef>
                <a:spcPct val="50000"/>
              </a:spcBef>
            </a:pPr>
            <a:r>
              <a:rPr lang="en-US" altLang="zh-CN" sz="2400"/>
              <a:t>Can also be used to justify protectionism.</a:t>
            </a:r>
          </a:p>
          <a:p>
            <a:pPr lvl="1" eaLnBrk="1" hangingPunct="1">
              <a:spcBef>
                <a:spcPct val="50000"/>
              </a:spcBef>
            </a:pPr>
            <a:r>
              <a:rPr lang="en-US" altLang="zh-CN" sz="2000"/>
              <a:t>Temporary protection of industries enables them to gain experience: </a:t>
            </a:r>
            <a:r>
              <a:rPr lang="en-US" altLang="zh-CN" sz="2000" b="1"/>
              <a:t>infant industry argument</a:t>
            </a:r>
            <a:r>
              <a:rPr lang="en-US" altLang="zh-CN" sz="2000"/>
              <a:t>.</a:t>
            </a:r>
          </a:p>
          <a:p>
            <a:pPr lvl="1" eaLnBrk="1" hangingPunct="1">
              <a:spcBef>
                <a:spcPct val="50000"/>
              </a:spcBef>
            </a:pPr>
            <a:r>
              <a:rPr lang="en-US" altLang="zh-CN" sz="2000"/>
              <a:t>But temporary is often for a long time, and it is hard to identify when external economies of scale really exist.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strips(downRight)">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strips(downRight)">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strips(downRight)">
                                      <p:cBhvr>
                                        <p:cTn id="17" dur="500"/>
                                        <p:tgtEl>
                                          <p:spTgt spid="11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strips(downRight)">
                                      <p:cBhvr>
                                        <p:cTn id="22" dur="500"/>
                                        <p:tgtEl>
                                          <p:spTgt spid="11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B48217B-697B-4CFB-8533-9432FF0703BA}"/>
              </a:ext>
            </a:extLst>
          </p:cNvPr>
          <p:cNvSpPr>
            <a:spLocks noGrp="1" noChangeArrowheads="1"/>
          </p:cNvSpPr>
          <p:nvPr>
            <p:ph type="title"/>
          </p:nvPr>
        </p:nvSpPr>
        <p:spPr/>
        <p:txBody>
          <a:bodyPr/>
          <a:lstStyle/>
          <a:p>
            <a:pPr eaLnBrk="1" hangingPunct="1"/>
            <a:r>
              <a:rPr lang="en-US" altLang="zh-CN" sz="2800"/>
              <a:t>International Trade and Economic Geography</a:t>
            </a:r>
          </a:p>
        </p:txBody>
      </p:sp>
      <p:sp>
        <p:nvSpPr>
          <p:cNvPr id="118787" name="Rectangle 3">
            <a:extLst>
              <a:ext uri="{FF2B5EF4-FFF2-40B4-BE49-F238E27FC236}">
                <a16:creationId xmlns:a16="http://schemas.microsoft.com/office/drawing/2014/main" id="{BF4FF493-ECD5-4491-BA29-81D9183C676B}"/>
              </a:ext>
            </a:extLst>
          </p:cNvPr>
          <p:cNvSpPr>
            <a:spLocks noGrp="1" noChangeArrowheads="1"/>
          </p:cNvSpPr>
          <p:nvPr>
            <p:ph idx="1"/>
          </p:nvPr>
        </p:nvSpPr>
        <p:spPr/>
        <p:txBody>
          <a:bodyPr/>
          <a:lstStyle/>
          <a:p>
            <a:pPr eaLnBrk="1" hangingPunct="1"/>
            <a:r>
              <a:rPr lang="en-US" altLang="zh-CN"/>
              <a:t>External economies may also be important for </a:t>
            </a:r>
            <a:r>
              <a:rPr lang="en-US" altLang="zh-CN" b="1"/>
              <a:t>interregional trade </a:t>
            </a:r>
            <a:r>
              <a:rPr lang="en-US" altLang="zh-CN"/>
              <a:t>within a country.</a:t>
            </a:r>
          </a:p>
          <a:p>
            <a:pPr lvl="1" eaLnBrk="1" hangingPunct="1"/>
            <a:r>
              <a:rPr lang="en-US" altLang="zh-CN"/>
              <a:t>Many movie producers located in Los Angeles produce movies for consumers throughout the U.S. </a:t>
            </a:r>
          </a:p>
          <a:p>
            <a:pPr lvl="1" eaLnBrk="1" hangingPunct="1"/>
            <a:r>
              <a:rPr lang="en-US" altLang="zh-CN"/>
              <a:t>Many financial firms located in New York provide financial services for consumers throughout the U.S.</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17"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86465AC-2339-4173-B69D-97868B0E4787}"/>
              </a:ext>
            </a:extLst>
          </p:cNvPr>
          <p:cNvSpPr>
            <a:spLocks noGrp="1" noChangeArrowheads="1"/>
          </p:cNvSpPr>
          <p:nvPr>
            <p:ph type="title"/>
          </p:nvPr>
        </p:nvSpPr>
        <p:spPr/>
        <p:txBody>
          <a:bodyPr/>
          <a:lstStyle/>
          <a:p>
            <a:pPr eaLnBrk="1" hangingPunct="1"/>
            <a:r>
              <a:rPr lang="en-US" altLang="zh-CN" sz="2800"/>
              <a:t>International Trade and Economic Geography (cont.)</a:t>
            </a:r>
          </a:p>
        </p:txBody>
      </p:sp>
      <p:sp>
        <p:nvSpPr>
          <p:cNvPr id="173059" name="Rectangle 3">
            <a:extLst>
              <a:ext uri="{FF2B5EF4-FFF2-40B4-BE49-F238E27FC236}">
                <a16:creationId xmlns:a16="http://schemas.microsoft.com/office/drawing/2014/main" id="{9768EE2D-9DE4-4FEC-83BC-CC2B98EF6BD6}"/>
              </a:ext>
            </a:extLst>
          </p:cNvPr>
          <p:cNvSpPr>
            <a:spLocks noGrp="1" noChangeArrowheads="1"/>
          </p:cNvSpPr>
          <p:nvPr>
            <p:ph idx="1"/>
          </p:nvPr>
        </p:nvSpPr>
        <p:spPr/>
        <p:txBody>
          <a:bodyPr/>
          <a:lstStyle/>
          <a:p>
            <a:pPr eaLnBrk="1" hangingPunct="1">
              <a:spcBef>
                <a:spcPct val="50000"/>
              </a:spcBef>
            </a:pPr>
            <a:r>
              <a:rPr lang="en-US" altLang="zh-CN"/>
              <a:t>Some nontradable goods like veterinary services must usually be supplied locally.</a:t>
            </a:r>
          </a:p>
          <a:p>
            <a:pPr eaLnBrk="1" hangingPunct="1">
              <a:spcBef>
                <a:spcPct val="50000"/>
              </a:spcBef>
            </a:pPr>
            <a:r>
              <a:rPr lang="en-US" altLang="zh-CN"/>
              <a:t>If external economies exist, the pattern of trade may be due to historical accidents:</a:t>
            </a:r>
          </a:p>
          <a:p>
            <a:pPr lvl="1" eaLnBrk="1" hangingPunct="1">
              <a:spcBef>
                <a:spcPct val="50000"/>
              </a:spcBef>
            </a:pPr>
            <a:r>
              <a:rPr lang="en-US" altLang="zh-CN"/>
              <a:t>Regions that start as large producers in certain industries tend to remain large producers even if another region could potentially produce more cheaply.</a:t>
            </a:r>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strips(downRight)">
                                      <p:cBhvr>
                                        <p:cTn id="7" dur="500"/>
                                        <p:tgtEl>
                                          <p:spTgt spid="173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strips(downRight)">
                                      <p:cBhvr>
                                        <p:cTn id="12" dur="500"/>
                                        <p:tgtEl>
                                          <p:spTgt spid="173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strips(downRight)">
                                      <p:cBhvr>
                                        <p:cTn id="17" dur="500"/>
                                        <p:tgtEl>
                                          <p:spTgt spid="173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6B1B3A2-CD96-468F-8B25-46C19B1C1B3B}"/>
              </a:ext>
            </a:extLst>
          </p:cNvPr>
          <p:cNvSpPr>
            <a:spLocks noGrp="1" noChangeArrowheads="1"/>
          </p:cNvSpPr>
          <p:nvPr>
            <p:ph type="title"/>
          </p:nvPr>
        </p:nvSpPr>
        <p:spPr/>
        <p:txBody>
          <a:bodyPr/>
          <a:lstStyle/>
          <a:p>
            <a:pPr eaLnBrk="1" hangingPunct="1"/>
            <a:r>
              <a:rPr lang="en-US" altLang="zh-CN" sz="2800"/>
              <a:t>Table 7-2: Some Examples of Tradable and Nontradable Industries</a:t>
            </a:r>
          </a:p>
        </p:txBody>
      </p:sp>
      <p:pic>
        <p:nvPicPr>
          <p:cNvPr id="41987" name="Picture 3" descr="tbl07_02.gif">
            <a:extLst>
              <a:ext uri="{FF2B5EF4-FFF2-40B4-BE49-F238E27FC236}">
                <a16:creationId xmlns:a16="http://schemas.microsoft.com/office/drawing/2014/main" id="{3B13B353-4A61-4DA6-9DB0-17B6A5AD5E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968500"/>
            <a:ext cx="82502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0E759C2-E7A7-4DC4-8618-2279B479AB33}"/>
              </a:ext>
            </a:extLst>
          </p:cNvPr>
          <p:cNvSpPr>
            <a:spLocks noGrp="1" noChangeArrowheads="1"/>
          </p:cNvSpPr>
          <p:nvPr>
            <p:ph type="title"/>
          </p:nvPr>
        </p:nvSpPr>
        <p:spPr/>
        <p:txBody>
          <a:bodyPr/>
          <a:lstStyle/>
          <a:p>
            <a:pPr eaLnBrk="1" hangingPunct="1"/>
            <a:r>
              <a:rPr lang="en-US" altLang="zh-CN" sz="2800"/>
              <a:t>International Trade and Economic Geography (cont.)</a:t>
            </a:r>
          </a:p>
        </p:txBody>
      </p:sp>
      <p:sp>
        <p:nvSpPr>
          <p:cNvPr id="119811" name="Rectangle 3">
            <a:extLst>
              <a:ext uri="{FF2B5EF4-FFF2-40B4-BE49-F238E27FC236}">
                <a16:creationId xmlns:a16="http://schemas.microsoft.com/office/drawing/2014/main" id="{B19151EB-3D6F-4342-89D7-F773BC55E1F9}"/>
              </a:ext>
            </a:extLst>
          </p:cNvPr>
          <p:cNvSpPr>
            <a:spLocks noGrp="1" noChangeArrowheads="1"/>
          </p:cNvSpPr>
          <p:nvPr>
            <p:ph idx="1"/>
          </p:nvPr>
        </p:nvSpPr>
        <p:spPr/>
        <p:txBody>
          <a:bodyPr/>
          <a:lstStyle/>
          <a:p>
            <a:pPr eaLnBrk="1" hangingPunct="1"/>
            <a:r>
              <a:rPr lang="en-US" altLang="zh-CN"/>
              <a:t>More broadly, </a:t>
            </a:r>
            <a:r>
              <a:rPr lang="en-US" altLang="zh-CN" b="1"/>
              <a:t>economic geography</a:t>
            </a:r>
            <a:r>
              <a:rPr lang="en-US" altLang="zh-CN"/>
              <a:t> refers to the study of international trade, interregional trade and the organization of economic activity in metropolitan and rural areas.</a:t>
            </a:r>
          </a:p>
          <a:p>
            <a:pPr lvl="1" eaLnBrk="1" hangingPunct="1"/>
            <a:r>
              <a:rPr lang="en-US" altLang="zh-CN"/>
              <a:t>Economic geography studies how humans transact with each other across space.</a:t>
            </a:r>
          </a:p>
          <a:p>
            <a:pPr lvl="2" eaLnBrk="1" hangingPunct="1"/>
            <a:r>
              <a:rPr lang="en-US" altLang="zh-CN"/>
              <a:t>Communication changes such as the Internet, e-mail, text mail, video conferencing, mobile phones (as well as modern transportation) are changing how humans transact with each other across space. </a:t>
            </a:r>
          </a:p>
          <a:p>
            <a:pPr eaLnBrk="1" hangingPunct="1"/>
            <a:r>
              <a:rPr lang="en-US" altLang="zh-CN">
                <a:hlinkClick r:id="rId2" action="ppaction://hlinkfile"/>
              </a:rPr>
              <a:t>Case Study 7.2</a:t>
            </a:r>
            <a:endParaRPr lang="en-US" altLang="zh-CN"/>
          </a:p>
        </p:txBody>
      </p:sp>
    </p:spTree>
  </p:cSld>
  <p:clrMapOvr>
    <a:masterClrMapping/>
  </p:clrMapOvr>
  <p:transition spd="med">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strips(downRight)">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strips(downRight)">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strips(downRight)">
                                      <p:cBhvr>
                                        <p:cTn id="17" dur="500"/>
                                        <p:tgtEl>
                                          <p:spTgt spid="11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strips(downRight)">
                                      <p:cBhvr>
                                        <p:cTn id="22"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D47A2F0-9223-490E-A01F-2C96591DA753}"/>
              </a:ext>
            </a:extLst>
          </p:cNvPr>
          <p:cNvSpPr>
            <a:spLocks noGrp="1" noChangeArrowheads="1"/>
          </p:cNvSpPr>
          <p:nvPr>
            <p:ph type="title"/>
          </p:nvPr>
        </p:nvSpPr>
        <p:spPr/>
        <p:txBody>
          <a:bodyPr/>
          <a:lstStyle/>
          <a:p>
            <a:pPr eaLnBrk="1" hangingPunct="1"/>
            <a:r>
              <a:rPr lang="en-US" altLang="zh-CN"/>
              <a:t>Summary</a:t>
            </a:r>
          </a:p>
        </p:txBody>
      </p:sp>
      <p:sp>
        <p:nvSpPr>
          <p:cNvPr id="62467" name="Rectangle 3">
            <a:extLst>
              <a:ext uri="{FF2B5EF4-FFF2-40B4-BE49-F238E27FC236}">
                <a16:creationId xmlns:a16="http://schemas.microsoft.com/office/drawing/2014/main" id="{260A7FA3-13D5-4B08-A41F-D6DA4EB70A3B}"/>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a:pPr>
            <a:r>
              <a:rPr lang="en-US" altLang="zh-CN" sz="2400"/>
              <a:t>Trade need not be the result of comparative advantage. Instead, it can result from increasing returns or economies of scale, that is, from a tendency of unit costs to be lower with larger output. </a:t>
            </a:r>
          </a:p>
          <a:p>
            <a:pPr marL="609600" indent="-609600" eaLnBrk="1" hangingPunct="1">
              <a:buFont typeface="Times" panose="02020603050405020304" pitchFamily="18" charset="0"/>
              <a:buAutoNum type="arabicPeriod"/>
            </a:pPr>
            <a:r>
              <a:rPr lang="en-US" altLang="zh-CN" sz="2400"/>
              <a:t>Economies of scale give countries an incentive to specialize and trade even in the absence of differences in resources or technology between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strips(downRigh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strips(downRight)">
                                      <p:cBhvr>
                                        <p:cTn id="12" dur="500"/>
                                        <p:tgtEl>
                                          <p:spTgt spid="62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75F03A-CF7B-455A-A555-1A8670671AF6}"/>
              </a:ext>
            </a:extLst>
          </p:cNvPr>
          <p:cNvSpPr>
            <a:spLocks noGrp="1" noChangeArrowheads="1"/>
          </p:cNvSpPr>
          <p:nvPr>
            <p:ph type="title"/>
          </p:nvPr>
        </p:nvSpPr>
        <p:spPr/>
        <p:txBody>
          <a:bodyPr/>
          <a:lstStyle/>
          <a:p>
            <a:pPr eaLnBrk="1" hangingPunct="1"/>
            <a:r>
              <a:rPr lang="en-US" altLang="zh-CN"/>
              <a:t>Introduction (cont.)</a:t>
            </a:r>
          </a:p>
        </p:txBody>
      </p:sp>
      <p:sp>
        <p:nvSpPr>
          <p:cNvPr id="152579" name="Rectangle 3">
            <a:extLst>
              <a:ext uri="{FF2B5EF4-FFF2-40B4-BE49-F238E27FC236}">
                <a16:creationId xmlns:a16="http://schemas.microsoft.com/office/drawing/2014/main" id="{06617AAD-2F9B-4A6E-BB28-7981D547B4DA}"/>
              </a:ext>
            </a:extLst>
          </p:cNvPr>
          <p:cNvSpPr>
            <a:spLocks noGrp="1" noChangeArrowheads="1"/>
          </p:cNvSpPr>
          <p:nvPr>
            <p:ph idx="1"/>
          </p:nvPr>
        </p:nvSpPr>
        <p:spPr/>
        <p:txBody>
          <a:bodyPr/>
          <a:lstStyle/>
          <a:p>
            <a:pPr eaLnBrk="1" hangingPunct="1">
              <a:spcBef>
                <a:spcPct val="50000"/>
              </a:spcBef>
            </a:pPr>
            <a:r>
              <a:rPr lang="en-US" altLang="zh-CN"/>
              <a:t>But there may be </a:t>
            </a:r>
            <a:r>
              <a:rPr lang="en-US" altLang="zh-CN" b="1"/>
              <a:t>increasing returns to scale</a:t>
            </a:r>
            <a:r>
              <a:rPr lang="en-US" altLang="zh-CN"/>
              <a:t> or </a:t>
            </a:r>
            <a:r>
              <a:rPr lang="en-US" altLang="zh-CN" b="1"/>
              <a:t>economies of scale:</a:t>
            </a:r>
          </a:p>
          <a:p>
            <a:pPr lvl="1" eaLnBrk="1" hangingPunct="1">
              <a:spcBef>
                <a:spcPct val="50000"/>
              </a:spcBef>
            </a:pPr>
            <a:r>
              <a:rPr lang="en-US" altLang="zh-CN"/>
              <a:t>This means that when inputs to an industry increase at a certain rate, output increases at a faster rate.</a:t>
            </a:r>
          </a:p>
          <a:p>
            <a:pPr lvl="1" eaLnBrk="1" hangingPunct="1"/>
            <a:r>
              <a:rPr lang="en-US" altLang="zh-CN"/>
              <a:t>A larger scale is more efficient: the cost per unit of output falls as a firm or industry increases output.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strips(downRight)">
                                      <p:cBhvr>
                                        <p:cTn id="7" dur="500"/>
                                        <p:tgtEl>
                                          <p:spTgt spid="15257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52579">
                                            <p:txEl>
                                              <p:pRg st="1" end="1"/>
                                            </p:txEl>
                                          </p:spTgt>
                                        </p:tgtEl>
                                        <p:attrNameLst>
                                          <p:attrName>style.visibility</p:attrName>
                                        </p:attrNameLst>
                                      </p:cBhvr>
                                      <p:to>
                                        <p:strVal val="visible"/>
                                      </p:to>
                                    </p:set>
                                    <p:animEffect transition="in" filter="strips(downRight)">
                                      <p:cBhvr>
                                        <p:cTn id="10" dur="500"/>
                                        <p:tgtEl>
                                          <p:spTgt spid="1525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Effect transition="in" filter="strips(downRight)">
                                      <p:cBhvr>
                                        <p:cTn id="15" dur="5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35C649F-AD30-4B97-AEB9-E9494CC58C28}"/>
              </a:ext>
            </a:extLst>
          </p:cNvPr>
          <p:cNvSpPr>
            <a:spLocks noGrp="1" noChangeArrowheads="1"/>
          </p:cNvSpPr>
          <p:nvPr>
            <p:ph type="title"/>
          </p:nvPr>
        </p:nvSpPr>
        <p:spPr/>
        <p:txBody>
          <a:bodyPr/>
          <a:lstStyle/>
          <a:p>
            <a:pPr eaLnBrk="1" hangingPunct="1"/>
            <a:r>
              <a:rPr lang="en-US" altLang="zh-CN"/>
              <a:t>Summary (cont.)</a:t>
            </a:r>
          </a:p>
        </p:txBody>
      </p:sp>
      <p:sp>
        <p:nvSpPr>
          <p:cNvPr id="176131" name="Rectangle 3">
            <a:extLst>
              <a:ext uri="{FF2B5EF4-FFF2-40B4-BE49-F238E27FC236}">
                <a16:creationId xmlns:a16="http://schemas.microsoft.com/office/drawing/2014/main" id="{3647F225-EE94-407A-B976-8DA438D9CC6B}"/>
              </a:ext>
            </a:extLst>
          </p:cNvPr>
          <p:cNvSpPr>
            <a:spLocks noGrp="1" noChangeArrowheads="1"/>
          </p:cNvSpPr>
          <p:nvPr>
            <p:ph idx="1"/>
          </p:nvPr>
        </p:nvSpPr>
        <p:spPr/>
        <p:txBody>
          <a:bodyPr/>
          <a:lstStyle/>
          <a:p>
            <a:pPr marL="609600" indent="-609600" eaLnBrk="1" hangingPunct="1">
              <a:buFont typeface="Times" panose="02020603050405020304" pitchFamily="18" charset="0"/>
              <a:buAutoNum type="arabicPeriod" startAt="3"/>
            </a:pPr>
            <a:r>
              <a:rPr lang="en-US" altLang="zh-CN" sz="2400"/>
              <a:t>Economies of scale can be internal (depending on the size of the firm) or external (depending on the size of the industry).</a:t>
            </a:r>
          </a:p>
          <a:p>
            <a:pPr marL="609600" indent="-609600" eaLnBrk="1" hangingPunct="1">
              <a:buFont typeface="Times" panose="02020603050405020304" pitchFamily="18" charset="0"/>
              <a:buAutoNum type="arabicPeriod" startAt="3"/>
            </a:pPr>
            <a:r>
              <a:rPr lang="en-US" altLang="zh-CN" sz="2400"/>
              <a:t>Economies of scale can lead to a breakdown of perfect competition, unless they take the form of external economies, which occur at the level of the industry instead of the firm.</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strips(downRight)">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strips(downRight)">
                                      <p:cBhvr>
                                        <p:cTn id="12" dur="500"/>
                                        <p:tgtEl>
                                          <p:spTgt spid="176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94AA001-202D-4D53-BD53-8F0420E9768A}"/>
              </a:ext>
            </a:extLst>
          </p:cNvPr>
          <p:cNvSpPr>
            <a:spLocks noGrp="1" noChangeArrowheads="1"/>
          </p:cNvSpPr>
          <p:nvPr>
            <p:ph type="title"/>
          </p:nvPr>
        </p:nvSpPr>
        <p:spPr/>
        <p:txBody>
          <a:bodyPr/>
          <a:lstStyle/>
          <a:p>
            <a:pPr eaLnBrk="1" hangingPunct="1"/>
            <a:r>
              <a:rPr lang="en-US" altLang="zh-CN"/>
              <a:t>Summary (cont.)</a:t>
            </a:r>
          </a:p>
        </p:txBody>
      </p:sp>
      <p:sp>
        <p:nvSpPr>
          <p:cNvPr id="64515" name="Rectangle 3">
            <a:extLst>
              <a:ext uri="{FF2B5EF4-FFF2-40B4-BE49-F238E27FC236}">
                <a16:creationId xmlns:a16="http://schemas.microsoft.com/office/drawing/2014/main" id="{573B6605-ED2A-45C1-A55F-4A1AF816CE6E}"/>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5"/>
            </a:pPr>
            <a:r>
              <a:rPr lang="en-US" altLang="zh-CN" sz="2400"/>
              <a:t>External economies give an important role to history and accident in determining the pattern of international trade. </a:t>
            </a:r>
          </a:p>
          <a:p>
            <a:pPr marL="990600" lvl="1" indent="-533400" eaLnBrk="1" hangingPunct="1">
              <a:spcBef>
                <a:spcPct val="50000"/>
              </a:spcBef>
              <a:buFont typeface="Times" panose="02020603050405020304" pitchFamily="18" charset="0"/>
              <a:buChar char="•"/>
            </a:pPr>
            <a:r>
              <a:rPr lang="en-US" altLang="zh-CN" sz="2000"/>
              <a:t>When external economies are important, a country starting with a large advantage may retain that advantage even if another country could potentially produce the same goods more cheaply.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strips(downRight)">
                                      <p:cBhvr>
                                        <p:cTn id="7" dur="500"/>
                                        <p:tgtEl>
                                          <p:spTgt spid="6451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64515">
                                            <p:txEl>
                                              <p:pRg st="1" end="1"/>
                                            </p:txEl>
                                          </p:spTgt>
                                        </p:tgtEl>
                                        <p:attrNameLst>
                                          <p:attrName>style.visibility</p:attrName>
                                        </p:attrNameLst>
                                      </p:cBhvr>
                                      <p:to>
                                        <p:strVal val="visible"/>
                                      </p:to>
                                    </p:set>
                                    <p:animEffect transition="in" filter="strips(downRight)">
                                      <p:cBhvr>
                                        <p:cTn id="10" dur="500"/>
                                        <p:tgtEl>
                                          <p:spTgt spid="64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9952AE1-7601-4FF4-9516-9299CC58AA58}"/>
              </a:ext>
            </a:extLst>
          </p:cNvPr>
          <p:cNvSpPr>
            <a:spLocks noGrp="1" noChangeArrowheads="1"/>
          </p:cNvSpPr>
          <p:nvPr>
            <p:ph type="title"/>
          </p:nvPr>
        </p:nvSpPr>
        <p:spPr/>
        <p:txBody>
          <a:bodyPr/>
          <a:lstStyle/>
          <a:p>
            <a:pPr eaLnBrk="1" hangingPunct="1"/>
            <a:r>
              <a:rPr lang="en-US" altLang="zh-CN"/>
              <a:t>Summary (cont.)</a:t>
            </a:r>
          </a:p>
        </p:txBody>
      </p:sp>
      <p:sp>
        <p:nvSpPr>
          <p:cNvPr id="177155" name="Rectangle 3">
            <a:extLst>
              <a:ext uri="{FF2B5EF4-FFF2-40B4-BE49-F238E27FC236}">
                <a16:creationId xmlns:a16="http://schemas.microsoft.com/office/drawing/2014/main" id="{BBC2CDEC-BA53-4F50-9473-5823095C0EF3}"/>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6"/>
            </a:pPr>
            <a:r>
              <a:rPr lang="en-US" altLang="zh-CN" sz="2400"/>
              <a:t>When external economies are important, countries can conceivably lose from trade. </a:t>
            </a:r>
          </a:p>
          <a:p>
            <a:pPr marL="990600" lvl="1" indent="-533400" eaLnBrk="1" hangingPunct="1">
              <a:spcBef>
                <a:spcPct val="50000"/>
              </a:spcBef>
              <a:buFont typeface="Times" panose="02020603050405020304" pitchFamily="18" charset="0"/>
              <a:buChar char="•"/>
            </a:pPr>
            <a:r>
              <a:rPr lang="en-US" altLang="zh-CN" sz="2000"/>
              <a:t>Also the free trade price can fall below the price before trade in both countries.</a:t>
            </a:r>
          </a:p>
          <a:p>
            <a:pPr marL="609600" indent="-609600" eaLnBrk="1" hangingPunct="1">
              <a:spcBef>
                <a:spcPct val="50000"/>
              </a:spcBef>
              <a:buFont typeface="Times" panose="02020603050405020304" pitchFamily="18" charset="0"/>
              <a:buAutoNum type="arabicPeriod" startAt="7"/>
            </a:pPr>
            <a:r>
              <a:rPr lang="en-US" altLang="zh-CN" sz="2400"/>
              <a:t>Economic geography refers to how humans transact with each other across space, including through international trade and interregional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strips(downRight)">
                                      <p:cBhvr>
                                        <p:cTn id="7" dur="500"/>
                                        <p:tgtEl>
                                          <p:spTgt spid="17715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77155">
                                            <p:txEl>
                                              <p:pRg st="1" end="1"/>
                                            </p:txEl>
                                          </p:spTgt>
                                        </p:tgtEl>
                                        <p:attrNameLst>
                                          <p:attrName>style.visibility</p:attrName>
                                        </p:attrNameLst>
                                      </p:cBhvr>
                                      <p:to>
                                        <p:strVal val="visible"/>
                                      </p:to>
                                    </p:set>
                                    <p:animEffect transition="in" filter="strips(downRight)">
                                      <p:cBhvr>
                                        <p:cTn id="10" dur="500"/>
                                        <p:tgtEl>
                                          <p:spTgt spid="1771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77155">
                                            <p:txEl>
                                              <p:pRg st="2" end="2"/>
                                            </p:txEl>
                                          </p:spTgt>
                                        </p:tgtEl>
                                        <p:attrNameLst>
                                          <p:attrName>style.visibility</p:attrName>
                                        </p:attrNameLst>
                                      </p:cBhvr>
                                      <p:to>
                                        <p:strVal val="visible"/>
                                      </p:to>
                                    </p:set>
                                    <p:animEffect transition="in" filter="strips(downRight)">
                                      <p:cBhvr>
                                        <p:cTn id="15" dur="500"/>
                                        <p:tgtEl>
                                          <p:spTgt spid="177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363CF4B-EB5D-44E9-84D3-290C00867033}"/>
              </a:ext>
            </a:extLst>
          </p:cNvPr>
          <p:cNvSpPr>
            <a:spLocks noGrp="1" noChangeArrowheads="1"/>
          </p:cNvSpPr>
          <p:nvPr>
            <p:ph type="title"/>
          </p:nvPr>
        </p:nvSpPr>
        <p:spPr/>
        <p:txBody>
          <a:bodyPr/>
          <a:lstStyle/>
          <a:p>
            <a:pPr eaLnBrk="1" hangingPunct="1"/>
            <a:r>
              <a:rPr lang="en-US" altLang="zh-CN"/>
              <a:t>Summary (cont.)</a:t>
            </a:r>
          </a:p>
        </p:txBody>
      </p:sp>
      <p:sp>
        <p:nvSpPr>
          <p:cNvPr id="120835" name="Rectangle 3">
            <a:extLst>
              <a:ext uri="{FF2B5EF4-FFF2-40B4-BE49-F238E27FC236}">
                <a16:creationId xmlns:a16="http://schemas.microsoft.com/office/drawing/2014/main" id="{97C7B17B-DCDD-4F39-B9FA-8B9C67B4120C}"/>
              </a:ext>
            </a:extLst>
          </p:cNvPr>
          <p:cNvSpPr>
            <a:spLocks noGrp="1" noChangeArrowheads="1"/>
          </p:cNvSpPr>
          <p:nvPr>
            <p:ph idx="1"/>
          </p:nvPr>
        </p:nvSpPr>
        <p:spPr/>
        <p:txBody>
          <a:bodyPr/>
          <a:lstStyle/>
          <a:p>
            <a:pPr marL="609600" indent="-609600" eaLnBrk="1" hangingPunct="1">
              <a:spcBef>
                <a:spcPct val="50000"/>
              </a:spcBef>
              <a:buFont typeface="Times" panose="02020603050405020304" pitchFamily="18" charset="0"/>
              <a:buAutoNum type="arabicPeriod" startAt="8"/>
            </a:pPr>
            <a:r>
              <a:rPr lang="en-US" altLang="zh-CN" sz="2400"/>
              <a:t>Trade based on external economies of scale may increase or decrease national welfare, and countries may benefit from temporary protectionism if their industries exhibit external economies of scale either at a point in time or over time.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strips(downRight)">
                                      <p:cBhvr>
                                        <p:cTn id="7" dur="5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EBEC7D5-B3F8-4002-ABF2-E9E8FD51A4B9}"/>
              </a:ext>
            </a:extLst>
          </p:cNvPr>
          <p:cNvSpPr>
            <a:spLocks noGrp="1" noChangeArrowheads="1"/>
          </p:cNvSpPr>
          <p:nvPr>
            <p:ph type="title"/>
          </p:nvPr>
        </p:nvSpPr>
        <p:spPr/>
        <p:txBody>
          <a:bodyPr/>
          <a:lstStyle/>
          <a:p>
            <a:pPr eaLnBrk="1" hangingPunct="1"/>
            <a:r>
              <a:rPr lang="en-US" altLang="zh-CN"/>
              <a:t>Introduction (cont.)</a:t>
            </a:r>
          </a:p>
        </p:txBody>
      </p:sp>
      <p:sp>
        <p:nvSpPr>
          <p:cNvPr id="9219" name="Rectangle 3">
            <a:extLst>
              <a:ext uri="{FF2B5EF4-FFF2-40B4-BE49-F238E27FC236}">
                <a16:creationId xmlns:a16="http://schemas.microsoft.com/office/drawing/2014/main" id="{8D90F91F-48B9-4AFF-A7F5-8D0EEEBF1C50}"/>
              </a:ext>
            </a:extLst>
          </p:cNvPr>
          <p:cNvSpPr>
            <a:spLocks noGrp="1" noChangeArrowheads="1"/>
          </p:cNvSpPr>
          <p:nvPr>
            <p:ph idx="1"/>
          </p:nvPr>
        </p:nvSpPr>
        <p:spPr/>
        <p:txBody>
          <a:bodyPr/>
          <a:lstStyle/>
          <a:p>
            <a:pPr eaLnBrk="1" hangingPunct="1"/>
            <a:r>
              <a:rPr lang="en-US" altLang="zh-CN" sz="2400"/>
              <a:t>For example, suppose an industry produces widgets using only one input, labor. </a:t>
            </a:r>
          </a:p>
          <a:p>
            <a:pPr eaLnBrk="1" hangingPunct="1"/>
            <a:r>
              <a:rPr lang="en-US" altLang="zh-CN" sz="2400"/>
              <a:t>Consider how the amount of labor required depends on the number of widgets produced. </a:t>
            </a:r>
          </a:p>
          <a:p>
            <a:pPr eaLnBrk="1" hangingPunct="1"/>
            <a:r>
              <a:rPr lang="en-US" altLang="zh-CN" sz="2400"/>
              <a:t>The presence of economies of scale may be seen from the fact that</a:t>
            </a:r>
          </a:p>
          <a:p>
            <a:pPr lvl="1" eaLnBrk="1" hangingPunct="1"/>
            <a:r>
              <a:rPr lang="en-US" altLang="zh-CN" sz="2000"/>
              <a:t>doubling the input of labor more than doubles the industry’s output. </a:t>
            </a:r>
          </a:p>
          <a:p>
            <a:pPr lvl="1" eaLnBrk="1" hangingPunct="1"/>
            <a:r>
              <a:rPr lang="en-US" altLang="zh-CN" sz="2000"/>
              <a:t>the average amount of labor used to produce each widget is less when the industry produces more.</a:t>
            </a:r>
          </a:p>
        </p:txBody>
      </p:sp>
    </p:spTree>
  </p:cSld>
  <p:clrMapOvr>
    <a:masterClrMapping/>
  </p:clrMapOvr>
  <p:transition spd="med">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64D2CB61-603F-4729-83AC-0ECE59FB1052}"/>
              </a:ext>
            </a:extLst>
          </p:cNvPr>
          <p:cNvSpPr>
            <a:spLocks noGrp="1" noChangeArrowheads="1"/>
          </p:cNvSpPr>
          <p:nvPr>
            <p:ph type="title"/>
          </p:nvPr>
        </p:nvSpPr>
        <p:spPr/>
        <p:txBody>
          <a:bodyPr/>
          <a:lstStyle/>
          <a:p>
            <a:pPr eaLnBrk="1" hangingPunct="1"/>
            <a:r>
              <a:rPr lang="en-US" altLang="zh-CN" sz="2800"/>
              <a:t>Table 7-1: Relationship of Input to Output for a Hypothetical Industry</a:t>
            </a:r>
          </a:p>
        </p:txBody>
      </p:sp>
      <p:pic>
        <p:nvPicPr>
          <p:cNvPr id="10243" name="Picture 3" descr="tbl07_01.gif">
            <a:extLst>
              <a:ext uri="{FF2B5EF4-FFF2-40B4-BE49-F238E27FC236}">
                <a16:creationId xmlns:a16="http://schemas.microsoft.com/office/drawing/2014/main" id="{5C442776-C838-41F1-9D67-E602173471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47900"/>
            <a:ext cx="85026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B076EA-7CC1-4C7A-9EF5-765ADF560520}"/>
              </a:ext>
            </a:extLst>
          </p:cNvPr>
          <p:cNvSpPr>
            <a:spLocks noGrp="1" noChangeArrowheads="1"/>
          </p:cNvSpPr>
          <p:nvPr>
            <p:ph type="title"/>
          </p:nvPr>
        </p:nvSpPr>
        <p:spPr/>
        <p:txBody>
          <a:bodyPr/>
          <a:lstStyle/>
          <a:p>
            <a:pPr eaLnBrk="1" hangingPunct="1"/>
            <a:r>
              <a:rPr lang="en-US" altLang="zh-CN"/>
              <a:t>Introduction (cont.)</a:t>
            </a:r>
          </a:p>
        </p:txBody>
      </p:sp>
      <p:sp>
        <p:nvSpPr>
          <p:cNvPr id="11267" name="Rectangle 3">
            <a:extLst>
              <a:ext uri="{FF2B5EF4-FFF2-40B4-BE49-F238E27FC236}">
                <a16:creationId xmlns:a16="http://schemas.microsoft.com/office/drawing/2014/main" id="{606923AE-BE50-42EC-AE96-1A70FA0FFA18}"/>
              </a:ext>
            </a:extLst>
          </p:cNvPr>
          <p:cNvSpPr>
            <a:spLocks noGrp="1" noChangeArrowheads="1"/>
          </p:cNvSpPr>
          <p:nvPr>
            <p:ph idx="1"/>
          </p:nvPr>
        </p:nvSpPr>
        <p:spPr/>
        <p:txBody>
          <a:bodyPr/>
          <a:lstStyle/>
          <a:p>
            <a:pPr eaLnBrk="1" hangingPunct="1"/>
            <a:r>
              <a:rPr lang="en-US" altLang="zh-CN"/>
              <a:t>Mutually beneficial trade can arise as a result of economies of scale. </a:t>
            </a:r>
          </a:p>
          <a:p>
            <a:pPr eaLnBrk="1" hangingPunct="1"/>
            <a:r>
              <a:rPr lang="en-US" altLang="zh-CN"/>
              <a:t>International trade permits each country to produce a limited range of goods without sacrificing variety in consumption.</a:t>
            </a:r>
          </a:p>
          <a:p>
            <a:pPr eaLnBrk="1" hangingPunct="1"/>
            <a:r>
              <a:rPr lang="en-US" altLang="zh-CN"/>
              <a:t>With trade, a country can take advantage of economies of scale to produce more efficiently than if it tried to produce everything for itself.</a:t>
            </a:r>
          </a:p>
        </p:txBody>
      </p:sp>
    </p:spTree>
  </p:cSld>
  <p:clrMapOvr>
    <a:masterClrMapping/>
  </p:clrMapOvr>
  <p:transition spd="med">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973519C-010C-4292-B9E2-6D9FDA4D5A07}"/>
              </a:ext>
            </a:extLst>
          </p:cNvPr>
          <p:cNvSpPr>
            <a:spLocks noGrp="1" noChangeArrowheads="1"/>
          </p:cNvSpPr>
          <p:nvPr>
            <p:ph type="title"/>
          </p:nvPr>
        </p:nvSpPr>
        <p:spPr/>
        <p:txBody>
          <a:bodyPr/>
          <a:lstStyle/>
          <a:p>
            <a:pPr eaLnBrk="1" hangingPunct="1"/>
            <a:r>
              <a:rPr lang="en-US" altLang="zh-CN" sz="2800"/>
              <a:t>Economies of Scale and Market Structure</a:t>
            </a:r>
          </a:p>
        </p:txBody>
      </p:sp>
      <p:sp>
        <p:nvSpPr>
          <p:cNvPr id="9219" name="Rectangle 3">
            <a:extLst>
              <a:ext uri="{FF2B5EF4-FFF2-40B4-BE49-F238E27FC236}">
                <a16:creationId xmlns:a16="http://schemas.microsoft.com/office/drawing/2014/main" id="{98FB1BCA-03E6-478D-AD8D-8B5E3E15ADB0}"/>
              </a:ext>
            </a:extLst>
          </p:cNvPr>
          <p:cNvSpPr>
            <a:spLocks noGrp="1" noChangeArrowheads="1"/>
          </p:cNvSpPr>
          <p:nvPr>
            <p:ph idx="1"/>
          </p:nvPr>
        </p:nvSpPr>
        <p:spPr/>
        <p:txBody>
          <a:bodyPr/>
          <a:lstStyle/>
          <a:p>
            <a:pPr eaLnBrk="1" hangingPunct="1">
              <a:spcBef>
                <a:spcPct val="50000"/>
              </a:spcBef>
            </a:pPr>
            <a:r>
              <a:rPr lang="en-US" altLang="zh-CN" sz="2400"/>
              <a:t>Economies of scale could mean either that larger firms or a larger industry would be more efficient.</a:t>
            </a:r>
          </a:p>
          <a:p>
            <a:pPr eaLnBrk="1" hangingPunct="1">
              <a:spcBef>
                <a:spcPct val="50000"/>
              </a:spcBef>
            </a:pPr>
            <a:r>
              <a:rPr lang="en-US" altLang="zh-CN" sz="2400" b="1"/>
              <a:t>External economies of scale</a:t>
            </a:r>
            <a:r>
              <a:rPr lang="en-US" altLang="zh-CN" sz="2400"/>
              <a:t> occur when cost per unit of output depends on the </a:t>
            </a:r>
            <a:r>
              <a:rPr lang="en-US" altLang="zh-CN" sz="2400" i="1"/>
              <a:t>size of the industry</a:t>
            </a:r>
            <a:r>
              <a:rPr lang="en-US" altLang="zh-CN" sz="2400"/>
              <a:t>.</a:t>
            </a:r>
          </a:p>
          <a:p>
            <a:pPr eaLnBrk="1" hangingPunct="1">
              <a:spcBef>
                <a:spcPct val="50000"/>
              </a:spcBef>
            </a:pPr>
            <a:r>
              <a:rPr lang="en-US" altLang="zh-CN" sz="2400" b="1"/>
              <a:t>Internal economies of scale</a:t>
            </a:r>
            <a:r>
              <a:rPr lang="en-US" altLang="zh-CN" sz="2400"/>
              <a:t> occur when the cost per unit of output depends on the </a:t>
            </a:r>
            <a:r>
              <a:rPr lang="en-US" altLang="zh-CN" sz="2400" i="1"/>
              <a:t>size of a firm</a:t>
            </a:r>
            <a:r>
              <a:rPr lang="en-US" altLang="zh-CN" sz="2400"/>
              <a:t>.</a:t>
            </a:r>
            <a:endParaRPr lang="en-US" altLang="zh-CN" sz="2400" b="1"/>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strips(downRight)">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strips(downRight)">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A221A06-AE5B-4F26-B9A8-0ACD6ABEC067}"/>
              </a:ext>
            </a:extLst>
          </p:cNvPr>
          <p:cNvSpPr>
            <a:spLocks noGrp="1" noChangeArrowheads="1"/>
          </p:cNvSpPr>
          <p:nvPr>
            <p:ph type="title"/>
          </p:nvPr>
        </p:nvSpPr>
        <p:spPr/>
        <p:txBody>
          <a:bodyPr/>
          <a:lstStyle/>
          <a:p>
            <a:pPr eaLnBrk="1" hangingPunct="1"/>
            <a:r>
              <a:rPr lang="en-US" altLang="zh-CN" sz="2800"/>
              <a:t>Economies of Scale and Market Structure (cont.)</a:t>
            </a:r>
          </a:p>
        </p:txBody>
      </p:sp>
      <p:sp>
        <p:nvSpPr>
          <p:cNvPr id="10243" name="Rectangle 3">
            <a:extLst>
              <a:ext uri="{FF2B5EF4-FFF2-40B4-BE49-F238E27FC236}">
                <a16:creationId xmlns:a16="http://schemas.microsoft.com/office/drawing/2014/main" id="{7DDE2966-77C8-4B93-B16F-AE8EC691E643}"/>
              </a:ext>
            </a:extLst>
          </p:cNvPr>
          <p:cNvSpPr>
            <a:spLocks noGrp="1" noChangeArrowheads="1"/>
          </p:cNvSpPr>
          <p:nvPr>
            <p:ph idx="1"/>
          </p:nvPr>
        </p:nvSpPr>
        <p:spPr>
          <a:xfrm>
            <a:off x="368300" y="1574800"/>
            <a:ext cx="8428038" cy="4749800"/>
          </a:xfrm>
        </p:spPr>
        <p:txBody>
          <a:bodyPr/>
          <a:lstStyle/>
          <a:p>
            <a:pPr eaLnBrk="1" hangingPunct="1"/>
            <a:r>
              <a:rPr lang="en-US" altLang="zh-CN" sz="2400"/>
              <a:t>Both external and internal economies of scale are important causes of international trade.</a:t>
            </a:r>
          </a:p>
          <a:p>
            <a:pPr eaLnBrk="1" hangingPunct="1"/>
            <a:r>
              <a:rPr lang="en-US" altLang="zh-CN" sz="2400"/>
              <a:t>They have different implications for the structure of industries: </a:t>
            </a:r>
          </a:p>
          <a:p>
            <a:pPr lvl="1" eaLnBrk="1" hangingPunct="1"/>
            <a:r>
              <a:rPr lang="en-US" altLang="zh-CN" sz="2000"/>
              <a:t>An industry where economies of scale are purely external will typically consist of many small firms and be perfectly competitive.</a:t>
            </a:r>
          </a:p>
          <a:p>
            <a:pPr lvl="1" eaLnBrk="1" hangingPunct="1"/>
            <a:r>
              <a:rPr lang="en-US" altLang="zh-CN" sz="2000"/>
              <a:t>Internal economies of scale result when large firms have a cost advantage over small firms, causing the industry to become imperfectly competitive. </a:t>
            </a:r>
          </a:p>
        </p:txBody>
      </p:sp>
      <p:sp>
        <p:nvSpPr>
          <p:cNvPr id="13316" name="Rectangle 4">
            <a:extLst>
              <a:ext uri="{FF2B5EF4-FFF2-40B4-BE49-F238E27FC236}">
                <a16:creationId xmlns:a16="http://schemas.microsoft.com/office/drawing/2014/main" id="{ECD527B4-9DF5-49F1-BB95-9BBFC7443637}"/>
              </a:ext>
            </a:extLst>
          </p:cNvPr>
          <p:cNvSpPr>
            <a:spLocks noChangeArrowheads="1"/>
          </p:cNvSpPr>
          <p:nvPr/>
        </p:nvSpPr>
        <p:spPr bwMode="auto">
          <a:xfrm>
            <a:off x="9493250" y="-168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a:defRPr sz="2400">
                <a:solidFill>
                  <a:schemeClr val="tx1"/>
                </a:solidFill>
                <a:latin typeface="Times" panose="02020603050405020304" pitchFamily="18" charset="0"/>
                <a:ea typeface="ＭＳ Ｐゴシック" panose="020B0600070205080204" pitchFamily="34" charset="-128"/>
              </a:defRPr>
            </a:lvl1pPr>
            <a:lvl2pPr marL="37931725" indent="-37474525" algn="r">
              <a:defRPr sz="2400">
                <a:solidFill>
                  <a:schemeClr val="tx1"/>
                </a:solidFill>
                <a:latin typeface="Times" panose="02020603050405020304" pitchFamily="18" charset="0"/>
                <a:ea typeface="ＭＳ Ｐゴシック" panose="020B0600070205080204" pitchFamily="34" charset="-128"/>
              </a:defRPr>
            </a:lvl2pPr>
            <a:lvl3pPr marL="1143000" indent="-228600" algn="r">
              <a:defRPr sz="2400">
                <a:solidFill>
                  <a:schemeClr val="tx1"/>
                </a:solidFill>
                <a:latin typeface="Times" panose="02020603050405020304" pitchFamily="18" charset="0"/>
                <a:ea typeface="ＭＳ Ｐゴシック" panose="020B0600070205080204" pitchFamily="34" charset="-128"/>
              </a:defRPr>
            </a:lvl3pPr>
            <a:lvl4pPr marL="1600200" indent="-228600" algn="r">
              <a:defRPr sz="2400">
                <a:solidFill>
                  <a:schemeClr val="tx1"/>
                </a:solidFill>
                <a:latin typeface="Times" panose="02020603050405020304" pitchFamily="18" charset="0"/>
                <a:ea typeface="ＭＳ Ｐゴシック" panose="020B0600070205080204" pitchFamily="34" charset="-128"/>
              </a:defRPr>
            </a:lvl4pPr>
            <a:lvl5pPr marL="2057400" indent="-228600" algn="r">
              <a:defRPr sz="2400">
                <a:solidFill>
                  <a:schemeClr val="tx1"/>
                </a:solidFill>
                <a:latin typeface="Times" panose="02020603050405020304" pitchFamily="18"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endParaRPr lang="zh-CN" altLang="zh-CN"/>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trips(downRigh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trips(downRight)">
                                      <p:cBhvr>
                                        <p:cTn id="12" dur="500"/>
                                        <p:tgtEl>
                                          <p:spTgt spid="10243">
                                            <p:txEl>
                                              <p:pRg st="1" end="1"/>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strips(downRight)">
                                      <p:cBhvr>
                                        <p:cTn id="15" dur="500"/>
                                        <p:tgtEl>
                                          <p:spTgt spid="10243">
                                            <p:txEl>
                                              <p:pRg st="2" end="2"/>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trips(downRight)">
                                      <p:cBhvr>
                                        <p:cTn id="18"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2451</TotalTime>
  <Words>2219</Words>
  <Application>Microsoft Office PowerPoint</Application>
  <PresentationFormat>全屏显示(4:3)</PresentationFormat>
  <Paragraphs>154</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Adobe Jenson Italic</vt:lpstr>
      <vt:lpstr>ＭＳ Ｐゴシック</vt:lpstr>
      <vt:lpstr>ヒラギノ角ゴ Pro W3</vt:lpstr>
      <vt:lpstr>Arial</vt:lpstr>
      <vt:lpstr>Times</vt:lpstr>
      <vt:lpstr>Verdana</vt:lpstr>
      <vt:lpstr>Krugman10e_template</vt:lpstr>
      <vt:lpstr>Chapter 7</vt:lpstr>
      <vt:lpstr>Preview</vt:lpstr>
      <vt:lpstr>Introduction</vt:lpstr>
      <vt:lpstr>Introduction (cont.)</vt:lpstr>
      <vt:lpstr>Introduction (cont.)</vt:lpstr>
      <vt:lpstr>Table 7-1: Relationship of Input to Output for a Hypothetical Industry</vt:lpstr>
      <vt:lpstr>Introduction (cont.)</vt:lpstr>
      <vt:lpstr>Economies of Scale and Market Structure</vt:lpstr>
      <vt:lpstr>Economies of Scale and Market Structure (cont.)</vt:lpstr>
      <vt:lpstr>The Theory of External Economies</vt:lpstr>
      <vt:lpstr>The Theory of External Economies (cont.)</vt:lpstr>
      <vt:lpstr>The Theory of External Economies (cont.)</vt:lpstr>
      <vt:lpstr>The Theory of External Economies (cont.)</vt:lpstr>
      <vt:lpstr>The Theory of External Economies (cont.)</vt:lpstr>
      <vt:lpstr>The Theory of External Economies (cont.)</vt:lpstr>
      <vt:lpstr>Fig. 7-1: External Economies and Market Equilibrium</vt:lpstr>
      <vt:lpstr>External Economies and International Trade</vt:lpstr>
      <vt:lpstr>Fig. 7-2: External Economies Before Trade</vt:lpstr>
      <vt:lpstr>External Economies and International Trade (cont.)</vt:lpstr>
      <vt:lpstr>External Economies and International Trade (cont.)</vt:lpstr>
      <vt:lpstr>External Economies and International Trade (cont.)</vt:lpstr>
      <vt:lpstr>Fig. 7-3: Trade and Prices</vt:lpstr>
      <vt:lpstr>External Economies and International Trade (cont.)</vt:lpstr>
      <vt:lpstr>External Economies and International Trade (cont.)</vt:lpstr>
      <vt:lpstr>External Economies and International Trade (cont.)</vt:lpstr>
      <vt:lpstr>Fig. 7-4: The Importance of Established Advantage</vt:lpstr>
      <vt:lpstr>External Economies and International Trade (cont.)</vt:lpstr>
      <vt:lpstr>External Economies and International Trade (cont.)</vt:lpstr>
      <vt:lpstr>External Economies and International Trade (cont.)</vt:lpstr>
      <vt:lpstr>Fig. 7-5: External Economies and Losses from Trade</vt:lpstr>
      <vt:lpstr>Dynamic Increasing Returns</vt:lpstr>
      <vt:lpstr>Dynamic Increasing Returns (cont.)</vt:lpstr>
      <vt:lpstr>Fig. 7-6: The Learning Curve</vt:lpstr>
      <vt:lpstr>Dynamic Increasing Returns (cont.)</vt:lpstr>
      <vt:lpstr>International Trade and Economic Geography</vt:lpstr>
      <vt:lpstr>International Trade and Economic Geography (cont.)</vt:lpstr>
      <vt:lpstr>Table 7-2: Some Examples of Tradable and Nontradable Industries</vt:lpstr>
      <vt:lpstr>International Trade and Economic Geography (cont.)</vt:lpstr>
      <vt:lpstr>Summary</vt:lpstr>
      <vt:lpstr>Summary (cont.)</vt:lpstr>
      <vt:lpstr>Summary (cont.)</vt:lpstr>
      <vt:lpstr>Summary (cont.)</vt:lpstr>
      <vt:lpstr>Summary (cont.)</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Economies of Scale, Imperfect Competition, and International Trade</dc:subject>
  <dc:creator>Krugman/Obstfeld/Melitz </dc:creator>
  <cp:keywords/>
  <dc:description/>
  <cp:lastModifiedBy>Fang Jing</cp:lastModifiedBy>
  <cp:revision>144</cp:revision>
  <dcterms:created xsi:type="dcterms:W3CDTF">2005-08-12T11:47:14Z</dcterms:created>
  <dcterms:modified xsi:type="dcterms:W3CDTF">2018-10-08T03:04:26Z</dcterms:modified>
  <cp:category/>
</cp:coreProperties>
</file>