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1" r:id="rId1"/>
  </p:sldMasterIdLst>
  <p:notesMasterIdLst>
    <p:notesMasterId r:id="rId71"/>
  </p:notesMasterIdLst>
  <p:handoutMasterIdLst>
    <p:handoutMasterId r:id="rId72"/>
  </p:handoutMasterIdLst>
  <p:sldIdLst>
    <p:sldId id="257" r:id="rId2"/>
    <p:sldId id="258" r:id="rId3"/>
    <p:sldId id="260" r:id="rId4"/>
    <p:sldId id="369" r:id="rId5"/>
    <p:sldId id="370" r:id="rId6"/>
    <p:sldId id="371" r:id="rId7"/>
    <p:sldId id="263" r:id="rId8"/>
    <p:sldId id="372" r:id="rId9"/>
    <p:sldId id="331" r:id="rId10"/>
    <p:sldId id="265" r:id="rId11"/>
    <p:sldId id="332" r:id="rId12"/>
    <p:sldId id="383" r:id="rId13"/>
    <p:sldId id="268" r:id="rId14"/>
    <p:sldId id="269" r:id="rId15"/>
    <p:sldId id="270" r:id="rId16"/>
    <p:sldId id="272" r:id="rId17"/>
    <p:sldId id="402" r:id="rId18"/>
    <p:sldId id="333" r:id="rId19"/>
    <p:sldId id="274" r:id="rId20"/>
    <p:sldId id="404" r:id="rId21"/>
    <p:sldId id="278" r:id="rId22"/>
    <p:sldId id="280" r:id="rId23"/>
    <p:sldId id="282" r:id="rId24"/>
    <p:sldId id="334" r:id="rId25"/>
    <p:sldId id="284" r:id="rId26"/>
    <p:sldId id="405" r:id="rId27"/>
    <p:sldId id="406" r:id="rId28"/>
    <p:sldId id="407" r:id="rId29"/>
    <p:sldId id="365" r:id="rId30"/>
    <p:sldId id="403" r:id="rId31"/>
    <p:sldId id="367" r:id="rId32"/>
    <p:sldId id="340" r:id="rId33"/>
    <p:sldId id="341" r:id="rId34"/>
    <p:sldId id="342" r:id="rId35"/>
    <p:sldId id="409" r:id="rId36"/>
    <p:sldId id="343" r:id="rId37"/>
    <p:sldId id="384" r:id="rId38"/>
    <p:sldId id="385" r:id="rId39"/>
    <p:sldId id="390" r:id="rId40"/>
    <p:sldId id="386" r:id="rId41"/>
    <p:sldId id="387" r:id="rId42"/>
    <p:sldId id="388" r:id="rId43"/>
    <p:sldId id="389" r:id="rId44"/>
    <p:sldId id="344" r:id="rId45"/>
    <p:sldId id="345" r:id="rId46"/>
    <p:sldId id="349" r:id="rId47"/>
    <p:sldId id="350" r:id="rId48"/>
    <p:sldId id="391" r:id="rId49"/>
    <p:sldId id="374" r:id="rId50"/>
    <p:sldId id="392" r:id="rId51"/>
    <p:sldId id="393" r:id="rId52"/>
    <p:sldId id="380" r:id="rId53"/>
    <p:sldId id="375" r:id="rId54"/>
    <p:sldId id="395" r:id="rId55"/>
    <p:sldId id="396" r:id="rId56"/>
    <p:sldId id="382" r:id="rId57"/>
    <p:sldId id="394" r:id="rId58"/>
    <p:sldId id="398" r:id="rId59"/>
    <p:sldId id="399" r:id="rId60"/>
    <p:sldId id="400" r:id="rId61"/>
    <p:sldId id="397" r:id="rId62"/>
    <p:sldId id="408" r:id="rId63"/>
    <p:sldId id="377" r:id="rId64"/>
    <p:sldId id="378" r:id="rId65"/>
    <p:sldId id="401" r:id="rId66"/>
    <p:sldId id="313" r:id="rId67"/>
    <p:sldId id="314" r:id="rId68"/>
    <p:sldId id="315" r:id="rId69"/>
    <p:sldId id="381" r:id="rId7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970">
          <p15:clr>
            <a:srgbClr val="A4A3A4"/>
          </p15:clr>
        </p15:guide>
        <p15:guide id="2" pos="30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14"/>
      </p:cViewPr>
      <p:guideLst>
        <p:guide orient="horz" pos="970"/>
        <p:guide pos="30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1026">
            <a:extLst>
              <a:ext uri="{FF2B5EF4-FFF2-40B4-BE49-F238E27FC236}">
                <a16:creationId xmlns:a16="http://schemas.microsoft.com/office/drawing/2014/main" id="{1DB384D6-D484-48DE-BE49-3A059F8E3C02}"/>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199683" name="Rectangle 1027">
            <a:extLst>
              <a:ext uri="{FF2B5EF4-FFF2-40B4-BE49-F238E27FC236}">
                <a16:creationId xmlns:a16="http://schemas.microsoft.com/office/drawing/2014/main" id="{9773A2B8-E898-40D1-8531-28447C1616EF}"/>
              </a:ext>
            </a:extLst>
          </p:cNvPr>
          <p:cNvSpPr>
            <a:spLocks noGrp="1" noChangeArrowheads="1"/>
          </p:cNvSpPr>
          <p:nvPr>
            <p:ph type="dt" sz="quarter" idx="1"/>
          </p:nvPr>
        </p:nvSpPr>
        <p:spPr bwMode="auto">
          <a:xfrm>
            <a:off x="4143375"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cs typeface="+mn-cs"/>
              </a:defRPr>
            </a:lvl1pPr>
          </a:lstStyle>
          <a:p>
            <a:pPr>
              <a:defRPr/>
            </a:pPr>
            <a:endParaRPr lang="en-US" altLang="en-US"/>
          </a:p>
        </p:txBody>
      </p:sp>
      <p:sp>
        <p:nvSpPr>
          <p:cNvPr id="199684" name="Rectangle 1028">
            <a:extLst>
              <a:ext uri="{FF2B5EF4-FFF2-40B4-BE49-F238E27FC236}">
                <a16:creationId xmlns:a16="http://schemas.microsoft.com/office/drawing/2014/main" id="{2A26E902-69DF-4B89-9BD7-B7F84703DDEE}"/>
              </a:ext>
            </a:extLst>
          </p:cNvPr>
          <p:cNvSpPr>
            <a:spLocks noGrp="1" noChangeArrowheads="1"/>
          </p:cNvSpPr>
          <p:nvPr>
            <p:ph type="ftr" sz="quarter" idx="2"/>
          </p:nvPr>
        </p:nvSpPr>
        <p:spPr bwMode="auto">
          <a:xfrm>
            <a:off x="0"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199685" name="Rectangle 1029">
            <a:extLst>
              <a:ext uri="{FF2B5EF4-FFF2-40B4-BE49-F238E27FC236}">
                <a16:creationId xmlns:a16="http://schemas.microsoft.com/office/drawing/2014/main" id="{C71F4F62-76EF-4934-B878-517E3CE613FB}"/>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B3ABCA6B-8A92-41E9-A2FB-77B31952A0F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1026">
            <a:extLst>
              <a:ext uri="{FF2B5EF4-FFF2-40B4-BE49-F238E27FC236}">
                <a16:creationId xmlns:a16="http://schemas.microsoft.com/office/drawing/2014/main" id="{E95C8871-DA86-4D70-8577-709171707231}"/>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83971" name="Rectangle 1027">
            <a:extLst>
              <a:ext uri="{FF2B5EF4-FFF2-40B4-BE49-F238E27FC236}">
                <a16:creationId xmlns:a16="http://schemas.microsoft.com/office/drawing/2014/main" id="{32D6C8B4-125B-4FD2-AEF1-54B246123362}"/>
              </a:ext>
            </a:extLst>
          </p:cNvPr>
          <p:cNvSpPr>
            <a:spLocks noGrp="1" noChangeArrowheads="1"/>
          </p:cNvSpPr>
          <p:nvPr>
            <p:ph type="dt"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cs typeface="+mn-cs"/>
              </a:defRPr>
            </a:lvl1pPr>
          </a:lstStyle>
          <a:p>
            <a:pPr>
              <a:defRPr/>
            </a:pPr>
            <a:endParaRPr lang="en-US" altLang="en-US"/>
          </a:p>
        </p:txBody>
      </p:sp>
      <p:sp>
        <p:nvSpPr>
          <p:cNvPr id="3076" name="Rectangle 1028">
            <a:extLst>
              <a:ext uri="{FF2B5EF4-FFF2-40B4-BE49-F238E27FC236}">
                <a16:creationId xmlns:a16="http://schemas.microsoft.com/office/drawing/2014/main" id="{9E6D4381-C8B9-41E1-AAC7-CA82AEFA2239}"/>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Rectangle 1029">
            <a:extLst>
              <a:ext uri="{FF2B5EF4-FFF2-40B4-BE49-F238E27FC236}">
                <a16:creationId xmlns:a16="http://schemas.microsoft.com/office/drawing/2014/main" id="{CDB54AC4-130A-4703-93ED-7720532B7ECF}"/>
              </a:ext>
            </a:extLst>
          </p:cNvPr>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3974" name="Rectangle 1030">
            <a:extLst>
              <a:ext uri="{FF2B5EF4-FFF2-40B4-BE49-F238E27FC236}">
                <a16:creationId xmlns:a16="http://schemas.microsoft.com/office/drawing/2014/main" id="{1D6FCC1C-0414-4926-827A-8FD3AB32EC86}"/>
              </a:ext>
            </a:extLst>
          </p:cNvPr>
          <p:cNvSpPr>
            <a:spLocks noGrp="1" noChangeArrowheads="1"/>
          </p:cNvSpPr>
          <p:nvPr>
            <p:ph type="ftr" sz="quarter" idx="4"/>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83975" name="Rectangle 1031">
            <a:extLst>
              <a:ext uri="{FF2B5EF4-FFF2-40B4-BE49-F238E27FC236}">
                <a16:creationId xmlns:a16="http://schemas.microsoft.com/office/drawing/2014/main" id="{E407CFA6-C862-4420-850A-2B3E8B4B5415}"/>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A250E8E-B413-438E-8B6D-83BAB3CAB4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D45BB4-CF87-4355-BE2C-9911284EF925}"/>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gn="r">
              <a:defRPr sz="2400">
                <a:solidFill>
                  <a:schemeClr val="tx1"/>
                </a:solidFill>
                <a:latin typeface="Times" panose="02020603050405020304" pitchFamily="18" charset="0"/>
                <a:ea typeface="ＭＳ Ｐゴシック" panose="020B0600070205080204" pitchFamily="34" charset="-128"/>
              </a:defRPr>
            </a:lvl1pPr>
            <a:lvl2pPr marL="742950" indent="-285750" algn="r">
              <a:defRPr sz="2400">
                <a:solidFill>
                  <a:schemeClr val="tx1"/>
                </a:solidFill>
                <a:latin typeface="Times" panose="02020603050405020304" pitchFamily="18" charset="0"/>
                <a:ea typeface="ＭＳ Ｐゴシック" panose="020B0600070205080204" pitchFamily="34" charset="-128"/>
              </a:defRPr>
            </a:lvl2pPr>
            <a:lvl3pPr marL="1143000" indent="-228600" algn="r">
              <a:defRPr sz="2400">
                <a:solidFill>
                  <a:schemeClr val="tx1"/>
                </a:solidFill>
                <a:latin typeface="Times" panose="02020603050405020304" pitchFamily="18" charset="0"/>
                <a:ea typeface="ＭＳ Ｐゴシック" panose="020B0600070205080204" pitchFamily="34" charset="-128"/>
              </a:defRPr>
            </a:lvl3pPr>
            <a:lvl4pPr marL="1600200" indent="-228600" algn="r">
              <a:defRPr sz="2400">
                <a:solidFill>
                  <a:schemeClr val="tx1"/>
                </a:solidFill>
                <a:latin typeface="Times" panose="02020603050405020304" pitchFamily="18" charset="0"/>
                <a:ea typeface="ＭＳ Ｐゴシック" panose="020B0600070205080204" pitchFamily="34" charset="-128"/>
              </a:defRPr>
            </a:lvl4pPr>
            <a:lvl5pPr marL="2057400" indent="-228600" algn="r">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defRPr/>
            </a:pPr>
            <a:r>
              <a:rPr lang="en-US" altLang="zh-CN">
                <a:latin typeface="Adobe Jenson Italic" charset="0"/>
                <a:cs typeface="Arial" panose="020B0604020202020204" pitchFamily="34" charset="0"/>
              </a:rPr>
              <a:t> </a:t>
            </a:r>
          </a:p>
        </p:txBody>
      </p:sp>
      <p:pic>
        <p:nvPicPr>
          <p:cNvPr id="3" name="Picture 3" descr="Pearson_Bound_White">
            <a:extLst>
              <a:ext uri="{FF2B5EF4-FFF2-40B4-BE49-F238E27FC236}">
                <a16:creationId xmlns:a16="http://schemas.microsoft.com/office/drawing/2014/main" id="{BDEBA40F-5743-480A-8A4A-7F2CA57FA0D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F08D5A82-CF6B-4C4F-B9C1-D4BA1CB9ED8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8E757EF8-72D3-4FE9-846F-C5421B87F7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8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617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66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557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9357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336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58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918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81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179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204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A38ED9A8-CDCD-4E58-A86D-11FADA9132D6}"/>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EFBF1700-B862-4C05-93A0-85611924FF94}"/>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71394DFD-AF6D-498F-A914-45F76708A4E0}"/>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gn="r">
              <a:defRPr sz="2400">
                <a:solidFill>
                  <a:schemeClr val="tx1"/>
                </a:solidFill>
                <a:latin typeface="Times" panose="02020603050405020304" pitchFamily="18" charset="0"/>
                <a:ea typeface="ＭＳ Ｐゴシック" panose="020B0600070205080204" pitchFamily="34" charset="-128"/>
              </a:defRPr>
            </a:lvl1pPr>
            <a:lvl2pPr marL="742950" indent="-285750" algn="r">
              <a:defRPr sz="2400">
                <a:solidFill>
                  <a:schemeClr val="tx1"/>
                </a:solidFill>
                <a:latin typeface="Times" panose="02020603050405020304" pitchFamily="18" charset="0"/>
                <a:ea typeface="ＭＳ Ｐゴシック" panose="020B0600070205080204" pitchFamily="34" charset="-128"/>
              </a:defRPr>
            </a:lvl2pPr>
            <a:lvl3pPr marL="1143000" indent="-228600" algn="r">
              <a:defRPr sz="2400">
                <a:solidFill>
                  <a:schemeClr val="tx1"/>
                </a:solidFill>
                <a:latin typeface="Times" panose="02020603050405020304" pitchFamily="18" charset="0"/>
                <a:ea typeface="ＭＳ Ｐゴシック" panose="020B0600070205080204" pitchFamily="34" charset="-128"/>
              </a:defRPr>
            </a:lvl3pPr>
            <a:lvl4pPr marL="1600200" indent="-228600" algn="r">
              <a:defRPr sz="2400">
                <a:solidFill>
                  <a:schemeClr val="tx1"/>
                </a:solidFill>
                <a:latin typeface="Times" panose="02020603050405020304" pitchFamily="18" charset="0"/>
                <a:ea typeface="ＭＳ Ｐゴシック" panose="020B0600070205080204" pitchFamily="34" charset="-128"/>
              </a:defRPr>
            </a:lvl4pPr>
            <a:lvl5pPr marL="2057400" indent="-228600" algn="r">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defRPr/>
            </a:pPr>
            <a:endParaRPr lang="en-US" altLang="zh-CN">
              <a:latin typeface="Adobe Jenson Italic" charset="0"/>
              <a:cs typeface="Arial" panose="020B0604020202020204" pitchFamily="34" charset="0"/>
            </a:endParaRPr>
          </a:p>
        </p:txBody>
      </p:sp>
      <p:sp>
        <p:nvSpPr>
          <p:cNvPr id="1029" name="Rectangle 6">
            <a:extLst>
              <a:ext uri="{FF2B5EF4-FFF2-40B4-BE49-F238E27FC236}">
                <a16:creationId xmlns:a16="http://schemas.microsoft.com/office/drawing/2014/main" id="{44B36D8D-97CB-416B-8AFF-C712DA24988B}"/>
              </a:ext>
            </a:extLst>
          </p:cNvPr>
          <p:cNvSpPr>
            <a:spLocks noChangeArrowheads="1"/>
          </p:cNvSpPr>
          <p:nvPr/>
        </p:nvSpPr>
        <p:spPr bwMode="gray">
          <a:xfrm>
            <a:off x="392113" y="6553200"/>
            <a:ext cx="5399087" cy="179388"/>
          </a:xfrm>
          <a:prstGeom prst="rect">
            <a:avLst/>
          </a:prstGeom>
          <a:noFill/>
          <a:ln w="9525">
            <a:noFill/>
            <a:miter lim="800000"/>
            <a:headEnd/>
            <a:tailEnd/>
          </a:ln>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EF820C16-9B9F-4AF0-8CB1-1BFF9C76164F}"/>
              </a:ext>
            </a:extLst>
          </p:cNvPr>
          <p:cNvSpPr>
            <a:spLocks noChangeArrowheads="1"/>
          </p:cNvSpPr>
          <p:nvPr/>
        </p:nvSpPr>
        <p:spPr bwMode="gray">
          <a:xfrm>
            <a:off x="8382000" y="6553200"/>
            <a:ext cx="360363" cy="179388"/>
          </a:xfrm>
          <a:prstGeom prst="rect">
            <a:avLst/>
          </a:prstGeom>
          <a:noFill/>
          <a:ln w="9525">
            <a:noFill/>
            <a:miter lim="800000"/>
            <a:headEnd/>
            <a:tailEnd/>
          </a:ln>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r">
              <a:defRPr/>
            </a:pPr>
            <a:r>
              <a:rPr lang="en-GB" altLang="zh-CN" sz="900">
                <a:solidFill>
                  <a:schemeClr val="bg1"/>
                </a:solidFill>
                <a:latin typeface="Verdana" panose="020B0604030504040204" pitchFamily="34" charset="0"/>
              </a:rPr>
              <a:t>8-</a:t>
            </a:r>
            <a:fld id="{0CC68942-8E76-4BCF-813C-9F4243D4C0D8}" type="slidenum">
              <a:rPr lang="en-GB" altLang="zh-CN" sz="900" smtClean="0">
                <a:solidFill>
                  <a:schemeClr val="bg1"/>
                </a:solidFill>
                <a:latin typeface="Verdana" panose="020B0604030504040204" pitchFamily="34" charset="0"/>
              </a:rPr>
              <a:pPr algn="r">
                <a:def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D8289560-930F-4B5F-8562-38883C44FDA8}"/>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6"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cs08.doc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cs08.doc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usitc.gov/trade_remedy/731_ad_701_cvd/index.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1712605-0B7A-4DE0-99F5-F51366EA3C59}"/>
              </a:ext>
            </a:extLst>
          </p:cNvPr>
          <p:cNvSpPr>
            <a:spLocks noGrp="1" noChangeArrowheads="1"/>
          </p:cNvSpPr>
          <p:nvPr>
            <p:ph type="ctrTitle" idx="4294967295"/>
          </p:nvPr>
        </p:nvSpPr>
        <p:spPr>
          <a:xfrm>
            <a:off x="4851400" y="396875"/>
            <a:ext cx="4292600" cy="1143000"/>
          </a:xfrm>
        </p:spPr>
        <p:txBody>
          <a:bodyPr/>
          <a:lstStyle/>
          <a:p>
            <a:pPr algn="ctr" eaLnBrk="1" hangingPunct="1"/>
            <a:r>
              <a:rPr lang="en-US" altLang="zh-CN" sz="2800"/>
              <a:t>Chapter 8</a:t>
            </a:r>
          </a:p>
        </p:txBody>
      </p:sp>
      <p:sp>
        <p:nvSpPr>
          <p:cNvPr id="5123" name="Rectangle 3">
            <a:extLst>
              <a:ext uri="{FF2B5EF4-FFF2-40B4-BE49-F238E27FC236}">
                <a16:creationId xmlns:a16="http://schemas.microsoft.com/office/drawing/2014/main" id="{119547C4-9ADA-4F50-A796-1B6404DF9691}"/>
              </a:ext>
            </a:extLst>
          </p:cNvPr>
          <p:cNvSpPr>
            <a:spLocks noGrp="1" noChangeArrowheads="1"/>
          </p:cNvSpPr>
          <p:nvPr>
            <p:ph type="subTitle" idx="4294967295"/>
          </p:nvPr>
        </p:nvSpPr>
        <p:spPr>
          <a:xfrm>
            <a:off x="4851400" y="2219325"/>
            <a:ext cx="4292600" cy="3200400"/>
          </a:xfrm>
        </p:spPr>
        <p:txBody>
          <a:bodyPr/>
          <a:lstStyle/>
          <a:p>
            <a:pPr marL="0" indent="0" algn="ctr" eaLnBrk="1" hangingPunct="1">
              <a:buFontTx/>
              <a:buNone/>
            </a:pPr>
            <a:r>
              <a:rPr lang="en-US" altLang="zh-CN" b="1"/>
              <a:t>Firms in the </a:t>
            </a:r>
            <a:br>
              <a:rPr lang="en-US" altLang="zh-CN" b="1"/>
            </a:br>
            <a:r>
              <a:rPr lang="en-US" altLang="zh-CN" b="1"/>
              <a:t>Global Economy: </a:t>
            </a:r>
            <a:br>
              <a:rPr lang="en-US" altLang="zh-CN" b="1"/>
            </a:br>
            <a:r>
              <a:rPr lang="en-US" altLang="zh-CN" b="1"/>
              <a:t>Export Decisions, Outsourcing, and Multinational Enterprises</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4862EC8-F130-4EB2-9933-B332D8039040}"/>
              </a:ext>
            </a:extLst>
          </p:cNvPr>
          <p:cNvSpPr>
            <a:spLocks noGrp="1" noChangeArrowheads="1"/>
          </p:cNvSpPr>
          <p:nvPr>
            <p:ph type="title"/>
          </p:nvPr>
        </p:nvSpPr>
        <p:spPr/>
        <p:txBody>
          <a:bodyPr/>
          <a:lstStyle/>
          <a:p>
            <a:pPr eaLnBrk="1" hangingPunct="1"/>
            <a:r>
              <a:rPr lang="en-US" altLang="zh-CN"/>
              <a:t>Monopoly: A Brief Review (cont.)</a:t>
            </a:r>
          </a:p>
        </p:txBody>
      </p:sp>
      <p:sp>
        <p:nvSpPr>
          <p:cNvPr id="13315" name="Rectangle 3">
            <a:extLst>
              <a:ext uri="{FF2B5EF4-FFF2-40B4-BE49-F238E27FC236}">
                <a16:creationId xmlns:a16="http://schemas.microsoft.com/office/drawing/2014/main" id="{C4708A06-DEF3-4732-B834-90DCCB614A56}"/>
              </a:ext>
            </a:extLst>
          </p:cNvPr>
          <p:cNvSpPr>
            <a:spLocks noGrp="1" noChangeArrowheads="1"/>
          </p:cNvSpPr>
          <p:nvPr>
            <p:ph idx="1"/>
          </p:nvPr>
        </p:nvSpPr>
        <p:spPr/>
        <p:txBody>
          <a:bodyPr/>
          <a:lstStyle/>
          <a:p>
            <a:pPr eaLnBrk="1" hangingPunct="1">
              <a:spcBef>
                <a:spcPct val="40000"/>
              </a:spcBef>
            </a:pPr>
            <a:r>
              <a:rPr lang="en-US" altLang="zh-CN" sz="2400" b="1"/>
              <a:t>Average cost</a:t>
            </a:r>
            <a:r>
              <a:rPr lang="en-US" altLang="zh-CN" sz="2400"/>
              <a:t> is the cost of production (</a:t>
            </a:r>
            <a:r>
              <a:rPr lang="en-US" altLang="zh-CN" sz="2400" i="1"/>
              <a:t>C</a:t>
            </a:r>
            <a:r>
              <a:rPr lang="en-US" altLang="zh-CN" sz="2400"/>
              <a:t>) divided by the total quantity of production (</a:t>
            </a:r>
            <a:r>
              <a:rPr lang="en-US" altLang="zh-CN" sz="2400" i="1"/>
              <a:t>Q</a:t>
            </a:r>
            <a:r>
              <a:rPr lang="en-US" altLang="zh-CN" sz="2400"/>
              <a:t>).</a:t>
            </a:r>
          </a:p>
          <a:p>
            <a:pPr lvl="1" algn="ctr" eaLnBrk="1" hangingPunct="1">
              <a:buFontTx/>
              <a:buNone/>
            </a:pPr>
            <a:r>
              <a:rPr lang="en-US" altLang="zh-CN" sz="2000" i="1"/>
              <a:t>AC = C/Q = F/Q + c </a:t>
            </a:r>
          </a:p>
          <a:p>
            <a:pPr eaLnBrk="1" hangingPunct="1">
              <a:spcBef>
                <a:spcPct val="50000"/>
              </a:spcBef>
            </a:pPr>
            <a:r>
              <a:rPr lang="en-US" altLang="zh-CN" sz="2400" b="1"/>
              <a:t>Marginal cost</a:t>
            </a:r>
            <a:r>
              <a:rPr lang="en-US" altLang="zh-CN" sz="2400"/>
              <a:t> is the cost of producing an additional unit of output.</a:t>
            </a:r>
          </a:p>
          <a:p>
            <a:pPr eaLnBrk="1" hangingPunct="1">
              <a:spcBef>
                <a:spcPct val="50000"/>
              </a:spcBef>
            </a:pPr>
            <a:r>
              <a:rPr lang="en-US" altLang="zh-CN" sz="2400"/>
              <a:t>A larger firm is more efficient because average cost decreases as output </a:t>
            </a:r>
            <a:r>
              <a:rPr lang="en-US" altLang="zh-CN" sz="2400" i="1"/>
              <a:t>Q </a:t>
            </a:r>
            <a:r>
              <a:rPr lang="en-US" altLang="zh-CN" sz="2400"/>
              <a:t>increases: internal economies of scale.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trips(downRigh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strips(downRight)">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strips(downRight)">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strips(downRight)">
                                      <p:cBhvr>
                                        <p:cTn id="22"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C03EE69-450B-4F99-B369-7BAAD76394F6}"/>
              </a:ext>
            </a:extLst>
          </p:cNvPr>
          <p:cNvSpPr>
            <a:spLocks noGrp="1" noChangeArrowheads="1"/>
          </p:cNvSpPr>
          <p:nvPr>
            <p:ph type="title"/>
          </p:nvPr>
        </p:nvSpPr>
        <p:spPr/>
        <p:txBody>
          <a:bodyPr/>
          <a:lstStyle/>
          <a:p>
            <a:pPr eaLnBrk="1" hangingPunct="1"/>
            <a:r>
              <a:rPr lang="en-US" altLang="zh-CN" sz="2800"/>
              <a:t>Fig. 8-2: Average Versus Marginal Cost</a:t>
            </a:r>
          </a:p>
        </p:txBody>
      </p:sp>
      <p:pic>
        <p:nvPicPr>
          <p:cNvPr id="15363" name="Picture 1" descr="fig08_02.gif">
            <a:extLst>
              <a:ext uri="{FF2B5EF4-FFF2-40B4-BE49-F238E27FC236}">
                <a16:creationId xmlns:a16="http://schemas.microsoft.com/office/drawing/2014/main" id="{C84CC648-CD6D-40AA-BC61-3087D4EB97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435100"/>
            <a:ext cx="5461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E3181B8C-43C0-4C97-A362-252EBF44DA52}"/>
              </a:ext>
            </a:extLst>
          </p:cNvPr>
          <p:cNvSpPr>
            <a:spLocks noGrp="1" noChangeArrowheads="1"/>
          </p:cNvSpPr>
          <p:nvPr>
            <p:ph type="title"/>
          </p:nvPr>
        </p:nvSpPr>
        <p:spPr/>
        <p:txBody>
          <a:bodyPr/>
          <a:lstStyle/>
          <a:p>
            <a:pPr eaLnBrk="1" hangingPunct="1"/>
            <a:r>
              <a:rPr lang="en-US" altLang="zh-CN" sz="2800"/>
              <a:t>Monopoly: A Brief Review (cont.)</a:t>
            </a:r>
          </a:p>
        </p:txBody>
      </p:sp>
      <p:sp>
        <p:nvSpPr>
          <p:cNvPr id="16387" name="Rectangle 1027">
            <a:extLst>
              <a:ext uri="{FF2B5EF4-FFF2-40B4-BE49-F238E27FC236}">
                <a16:creationId xmlns:a16="http://schemas.microsoft.com/office/drawing/2014/main" id="{5B93A895-4AB8-4C27-9713-6C6EF234E82B}"/>
              </a:ext>
            </a:extLst>
          </p:cNvPr>
          <p:cNvSpPr>
            <a:spLocks noGrp="1" noChangeArrowheads="1"/>
          </p:cNvSpPr>
          <p:nvPr>
            <p:ph idx="1"/>
          </p:nvPr>
        </p:nvSpPr>
        <p:spPr/>
        <p:txBody>
          <a:bodyPr/>
          <a:lstStyle/>
          <a:p>
            <a:pPr eaLnBrk="1" hangingPunct="1"/>
            <a:r>
              <a:rPr lang="en-US" altLang="zh-CN"/>
              <a:t>The profit-maximizing output occurs where marginal revenue equals marginal cost.</a:t>
            </a:r>
          </a:p>
          <a:p>
            <a:pPr lvl="1" eaLnBrk="1" hangingPunct="1"/>
            <a:r>
              <a:rPr lang="en-US" altLang="zh-CN"/>
              <a:t>At the intersection of the </a:t>
            </a:r>
            <a:r>
              <a:rPr lang="en-US" altLang="zh-CN" i="1"/>
              <a:t>MC </a:t>
            </a:r>
            <a:r>
              <a:rPr lang="en-US" altLang="zh-CN"/>
              <a:t>and </a:t>
            </a:r>
            <a:r>
              <a:rPr lang="en-US" altLang="zh-CN" i="1"/>
              <a:t>MR </a:t>
            </a:r>
            <a:r>
              <a:rPr lang="en-US" altLang="zh-CN"/>
              <a:t>curves, the revenue gained from selling an extra unit equals the cost of producing that unit.</a:t>
            </a:r>
          </a:p>
          <a:p>
            <a:pPr lvl="1" eaLnBrk="1" hangingPunct="1">
              <a:buFontTx/>
              <a:buNone/>
            </a:pPr>
            <a:r>
              <a:rPr lang="en-US" altLang="zh-CN"/>
              <a:t> </a:t>
            </a:r>
          </a:p>
          <a:p>
            <a:pPr eaLnBrk="1" hangingPunct="1"/>
            <a:r>
              <a:rPr lang="en-US" altLang="zh-CN"/>
              <a:t>The monopolist earns some monopoly profits, as indicated by the shaded box, when</a:t>
            </a:r>
            <a:r>
              <a:rPr lang="en-US" altLang="zh-CN" i="1"/>
              <a:t> P</a:t>
            </a:r>
            <a:r>
              <a:rPr lang="en-US" altLang="zh-CN"/>
              <a:t> &gt; </a:t>
            </a:r>
            <a:r>
              <a:rPr lang="en-US" altLang="zh-CN" i="1"/>
              <a:t>AC</a:t>
            </a:r>
            <a:r>
              <a:rPr lang="en-US" altLang="zh-CN"/>
              <a:t>.</a:t>
            </a:r>
          </a:p>
        </p:txBody>
      </p:sp>
    </p:spTree>
  </p:cSld>
  <p:clrMapOvr>
    <a:masterClrMapping/>
  </p:clrMapOvr>
  <p:transition spd="med">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3314235-52A7-493F-BE02-BC604E80F4E1}"/>
              </a:ext>
            </a:extLst>
          </p:cNvPr>
          <p:cNvSpPr>
            <a:spLocks noGrp="1" noChangeArrowheads="1"/>
          </p:cNvSpPr>
          <p:nvPr>
            <p:ph type="title"/>
          </p:nvPr>
        </p:nvSpPr>
        <p:spPr/>
        <p:txBody>
          <a:bodyPr/>
          <a:lstStyle/>
          <a:p>
            <a:pPr eaLnBrk="1" hangingPunct="1"/>
            <a:r>
              <a:rPr lang="en-US" altLang="zh-CN"/>
              <a:t>Monopolistic Competition</a:t>
            </a:r>
          </a:p>
        </p:txBody>
      </p:sp>
      <p:sp>
        <p:nvSpPr>
          <p:cNvPr id="16387" name="Rectangle 3">
            <a:extLst>
              <a:ext uri="{FF2B5EF4-FFF2-40B4-BE49-F238E27FC236}">
                <a16:creationId xmlns:a16="http://schemas.microsoft.com/office/drawing/2014/main" id="{1C8EF1C0-019E-4C05-BDF9-F497A66F3F28}"/>
              </a:ext>
            </a:extLst>
          </p:cNvPr>
          <p:cNvSpPr>
            <a:spLocks noGrp="1" noChangeArrowheads="1"/>
          </p:cNvSpPr>
          <p:nvPr>
            <p:ph idx="1"/>
          </p:nvPr>
        </p:nvSpPr>
        <p:spPr/>
        <p:txBody>
          <a:bodyPr/>
          <a:lstStyle/>
          <a:p>
            <a:pPr marL="609600" indent="-609600" eaLnBrk="1" hangingPunct="1">
              <a:spcBef>
                <a:spcPct val="40000"/>
              </a:spcBef>
            </a:pPr>
            <a:r>
              <a:rPr lang="en-US" altLang="zh-CN" b="1"/>
              <a:t>Monopolistic competition</a:t>
            </a:r>
            <a:r>
              <a:rPr lang="en-US" altLang="zh-CN"/>
              <a:t> is a simple model of an imperfectly competitive industry that assumes that each firm</a:t>
            </a:r>
          </a:p>
          <a:p>
            <a:pPr marL="990600" lvl="1" indent="-533400" eaLnBrk="1" hangingPunct="1">
              <a:spcBef>
                <a:spcPct val="40000"/>
              </a:spcBef>
              <a:buFont typeface="Times" panose="02020603050405020304" pitchFamily="18" charset="0"/>
              <a:buAutoNum type="arabicPeriod"/>
            </a:pPr>
            <a:r>
              <a:rPr lang="en-US" altLang="zh-CN"/>
              <a:t>can differentiate its product from the product of competitors, and</a:t>
            </a:r>
          </a:p>
          <a:p>
            <a:pPr marL="990600" lvl="1" indent="-533400" eaLnBrk="1" hangingPunct="1">
              <a:spcBef>
                <a:spcPct val="40000"/>
              </a:spcBef>
              <a:buFont typeface="Times" panose="02020603050405020304" pitchFamily="18" charset="0"/>
              <a:buAutoNum type="arabicPeriod"/>
            </a:pPr>
            <a:r>
              <a:rPr lang="en-US" altLang="zh-CN"/>
              <a:t>takes the prices charged by its rivals as given.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trips(downRigh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strips(downRight)">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strips(downRight)">
                                      <p:cBhvr>
                                        <p:cTn id="17"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ED703B4-8AEA-462C-A012-076424FED3EA}"/>
              </a:ext>
            </a:extLst>
          </p:cNvPr>
          <p:cNvSpPr>
            <a:spLocks noGrp="1" noChangeArrowheads="1"/>
          </p:cNvSpPr>
          <p:nvPr>
            <p:ph type="title"/>
          </p:nvPr>
        </p:nvSpPr>
        <p:spPr/>
        <p:txBody>
          <a:bodyPr/>
          <a:lstStyle/>
          <a:p>
            <a:pPr eaLnBrk="1" hangingPunct="1"/>
            <a:r>
              <a:rPr lang="en-US" altLang="zh-CN"/>
              <a:t>Monopolistic Competition (cont.)</a:t>
            </a:r>
          </a:p>
        </p:txBody>
      </p:sp>
      <p:sp>
        <p:nvSpPr>
          <p:cNvPr id="17411" name="Rectangle 3">
            <a:extLst>
              <a:ext uri="{FF2B5EF4-FFF2-40B4-BE49-F238E27FC236}">
                <a16:creationId xmlns:a16="http://schemas.microsoft.com/office/drawing/2014/main" id="{EFBD1D85-2FA0-4291-8CC8-7F6A42BF1EA0}"/>
              </a:ext>
            </a:extLst>
          </p:cNvPr>
          <p:cNvSpPr>
            <a:spLocks noGrp="1" noChangeArrowheads="1"/>
          </p:cNvSpPr>
          <p:nvPr>
            <p:ph idx="1"/>
          </p:nvPr>
        </p:nvSpPr>
        <p:spPr/>
        <p:txBody>
          <a:bodyPr/>
          <a:lstStyle/>
          <a:p>
            <a:pPr eaLnBrk="1" hangingPunct="1">
              <a:spcBef>
                <a:spcPct val="40000"/>
              </a:spcBef>
            </a:pPr>
            <a:r>
              <a:rPr lang="en-US" altLang="zh-CN" dirty="0"/>
              <a:t>A firm in a monopolistically competitive industry is expected to sell</a:t>
            </a:r>
          </a:p>
          <a:p>
            <a:pPr lvl="1" eaLnBrk="1" hangingPunct="1">
              <a:spcBef>
                <a:spcPct val="40000"/>
              </a:spcBef>
            </a:pPr>
            <a:r>
              <a:rPr lang="en-US" altLang="zh-CN" b="1" dirty="0"/>
              <a:t>more</a:t>
            </a:r>
            <a:r>
              <a:rPr lang="en-US" altLang="zh-CN" dirty="0"/>
              <a:t> as total sales in the industry increase and as prices charged by rivals increase.</a:t>
            </a:r>
          </a:p>
          <a:p>
            <a:pPr lvl="1" eaLnBrk="1" hangingPunct="1">
              <a:spcBef>
                <a:spcPct val="40000"/>
              </a:spcBef>
            </a:pPr>
            <a:r>
              <a:rPr lang="en-US" altLang="zh-CN" b="1"/>
              <a:t>less</a:t>
            </a:r>
            <a:r>
              <a:rPr lang="en-US" altLang="zh-CN"/>
              <a:t> as the number of firms in the industry </a:t>
            </a:r>
            <a:r>
              <a:rPr lang="en-US" altLang="zh-CN"/>
              <a:t>in</a:t>
            </a:r>
            <a:r>
              <a:rPr lang="en-US" altLang="zh-CN" smtClean="0"/>
              <a:t>creases </a:t>
            </a:r>
            <a:r>
              <a:rPr lang="en-US" altLang="zh-CN"/>
              <a:t>and as the firm</a:t>
            </a:r>
            <a:r>
              <a:rPr lang="ja-JP" altLang="en-US" dirty="0"/>
              <a:t>’</a:t>
            </a:r>
            <a:r>
              <a:rPr lang="en-US" altLang="ja-JP" dirty="0"/>
              <a:t>s price increases.</a:t>
            </a:r>
          </a:p>
          <a:p>
            <a:pPr eaLnBrk="1" hangingPunct="1">
              <a:spcBef>
                <a:spcPct val="40000"/>
              </a:spcBef>
            </a:pPr>
            <a:r>
              <a:rPr lang="en-US" altLang="zh-CN" dirty="0"/>
              <a:t>These concepts are represented by the function: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trips(downRigh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strips(downRigh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strips(downRight)">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strips(downRight)">
                                      <p:cBhvr>
                                        <p:cTn id="22"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490E4C2-670C-4756-831C-59A57DD6ED63}"/>
              </a:ext>
            </a:extLst>
          </p:cNvPr>
          <p:cNvSpPr>
            <a:spLocks noGrp="1" noChangeArrowheads="1"/>
          </p:cNvSpPr>
          <p:nvPr>
            <p:ph type="title"/>
          </p:nvPr>
        </p:nvSpPr>
        <p:spPr>
          <a:xfrm>
            <a:off x="1092200" y="0"/>
            <a:ext cx="7696200" cy="1143000"/>
          </a:xfrm>
        </p:spPr>
        <p:txBody>
          <a:bodyPr/>
          <a:lstStyle/>
          <a:p>
            <a:pPr eaLnBrk="1" hangingPunct="1"/>
            <a:r>
              <a:rPr lang="en-US" altLang="zh-CN"/>
              <a:t>Monopolistic Competition (cont.)</a:t>
            </a:r>
          </a:p>
        </p:txBody>
      </p:sp>
      <p:sp>
        <p:nvSpPr>
          <p:cNvPr id="18435" name="Rectangle 3">
            <a:extLst>
              <a:ext uri="{FF2B5EF4-FFF2-40B4-BE49-F238E27FC236}">
                <a16:creationId xmlns:a16="http://schemas.microsoft.com/office/drawing/2014/main" id="{F95F4178-465F-4C7D-802F-0EF16F62AE60}"/>
              </a:ext>
            </a:extLst>
          </p:cNvPr>
          <p:cNvSpPr>
            <a:spLocks noGrp="1" noChangeArrowheads="1"/>
          </p:cNvSpPr>
          <p:nvPr>
            <p:ph idx="1"/>
          </p:nvPr>
        </p:nvSpPr>
        <p:spPr/>
        <p:txBody>
          <a:bodyPr/>
          <a:lstStyle/>
          <a:p>
            <a:pPr algn="ctr" eaLnBrk="1" hangingPunct="1">
              <a:spcBef>
                <a:spcPct val="50000"/>
              </a:spcBef>
              <a:buFontTx/>
              <a:buNone/>
            </a:pPr>
            <a:r>
              <a:rPr lang="en-US" altLang="zh-CN" i="1"/>
              <a:t>Q</a:t>
            </a:r>
            <a:r>
              <a:rPr lang="en-US" altLang="zh-CN"/>
              <a:t> = </a:t>
            </a:r>
            <a:r>
              <a:rPr lang="en-US" altLang="zh-CN" i="1"/>
              <a:t>S</a:t>
            </a:r>
            <a:r>
              <a:rPr lang="en-US" altLang="zh-CN"/>
              <a:t>[1/</a:t>
            </a:r>
            <a:r>
              <a:rPr lang="en-US" altLang="zh-CN" i="1"/>
              <a:t>n</a:t>
            </a:r>
            <a:r>
              <a:rPr lang="en-US" altLang="zh-CN"/>
              <a:t> – </a:t>
            </a:r>
            <a:r>
              <a:rPr lang="en-US" altLang="zh-CN" i="1"/>
              <a:t>b</a:t>
            </a:r>
            <a:r>
              <a:rPr lang="en-US" altLang="zh-CN"/>
              <a:t>(</a:t>
            </a:r>
            <a:r>
              <a:rPr lang="en-US" altLang="zh-CN" i="1"/>
              <a:t>P</a:t>
            </a:r>
            <a:r>
              <a:rPr lang="en-US" altLang="zh-CN"/>
              <a:t> – </a:t>
            </a:r>
            <a:r>
              <a:rPr lang="en-US" altLang="zh-CN" i="1"/>
              <a:t>P</a:t>
            </a:r>
            <a:r>
              <a:rPr lang="en-US" altLang="zh-CN"/>
              <a:t>)] </a:t>
            </a:r>
          </a:p>
          <a:p>
            <a:pPr lvl="1" eaLnBrk="1" hangingPunct="1">
              <a:spcBef>
                <a:spcPct val="50000"/>
              </a:spcBef>
            </a:pPr>
            <a:r>
              <a:rPr lang="en-US" altLang="zh-CN" i="1"/>
              <a:t>Q</a:t>
            </a:r>
            <a:r>
              <a:rPr lang="en-US" altLang="zh-CN"/>
              <a:t> is an individual firm</a:t>
            </a:r>
            <a:r>
              <a:rPr lang="ja-JP" altLang="en-US"/>
              <a:t>’</a:t>
            </a:r>
            <a:r>
              <a:rPr lang="en-US" altLang="ja-JP"/>
              <a:t>s sales</a:t>
            </a:r>
          </a:p>
          <a:p>
            <a:pPr lvl="1" eaLnBrk="1" hangingPunct="1">
              <a:spcBef>
                <a:spcPct val="50000"/>
              </a:spcBef>
            </a:pPr>
            <a:r>
              <a:rPr lang="en-US" altLang="zh-CN" i="1"/>
              <a:t>S</a:t>
            </a:r>
            <a:r>
              <a:rPr lang="en-US" altLang="zh-CN"/>
              <a:t> is the total sales of the industry</a:t>
            </a:r>
          </a:p>
          <a:p>
            <a:pPr lvl="1" eaLnBrk="1" hangingPunct="1">
              <a:spcBef>
                <a:spcPct val="50000"/>
              </a:spcBef>
            </a:pPr>
            <a:r>
              <a:rPr lang="en-US" altLang="zh-CN" i="1"/>
              <a:t>n</a:t>
            </a:r>
            <a:r>
              <a:rPr lang="en-US" altLang="zh-CN"/>
              <a:t> is the number of firms in the industry</a:t>
            </a:r>
          </a:p>
          <a:p>
            <a:pPr lvl="1" eaLnBrk="1" hangingPunct="1">
              <a:spcBef>
                <a:spcPct val="50000"/>
              </a:spcBef>
            </a:pPr>
            <a:r>
              <a:rPr lang="en-US" altLang="zh-CN" i="1"/>
              <a:t>b</a:t>
            </a:r>
            <a:r>
              <a:rPr lang="en-US" altLang="zh-CN"/>
              <a:t> is a constant term representing the responsiveness of a firm</a:t>
            </a:r>
            <a:r>
              <a:rPr lang="ja-JP" altLang="en-US"/>
              <a:t>’</a:t>
            </a:r>
            <a:r>
              <a:rPr lang="en-US" altLang="ja-JP"/>
              <a:t>s sales to its price</a:t>
            </a:r>
          </a:p>
          <a:p>
            <a:pPr lvl="1" eaLnBrk="1" hangingPunct="1">
              <a:spcBef>
                <a:spcPct val="50000"/>
              </a:spcBef>
            </a:pPr>
            <a:r>
              <a:rPr lang="en-US" altLang="zh-CN" i="1"/>
              <a:t>P</a:t>
            </a:r>
            <a:r>
              <a:rPr lang="en-US" altLang="zh-CN"/>
              <a:t> is the price charged by the firm itself</a:t>
            </a:r>
          </a:p>
          <a:p>
            <a:pPr lvl="1" eaLnBrk="1" hangingPunct="1">
              <a:spcBef>
                <a:spcPct val="50000"/>
              </a:spcBef>
            </a:pPr>
            <a:r>
              <a:rPr lang="en-US" altLang="zh-CN" i="1"/>
              <a:t>P </a:t>
            </a:r>
            <a:r>
              <a:rPr lang="en-US" altLang="zh-CN"/>
              <a:t> is the average price charged by its competitors     </a:t>
            </a:r>
          </a:p>
        </p:txBody>
      </p:sp>
      <p:grpSp>
        <p:nvGrpSpPr>
          <p:cNvPr id="19460" name="Group 6">
            <a:extLst>
              <a:ext uri="{FF2B5EF4-FFF2-40B4-BE49-F238E27FC236}">
                <a16:creationId xmlns:a16="http://schemas.microsoft.com/office/drawing/2014/main" id="{D6A434BA-12C9-4523-9D4B-3CFB5A9CD317}"/>
              </a:ext>
            </a:extLst>
          </p:cNvPr>
          <p:cNvGrpSpPr>
            <a:grpSpLocks/>
          </p:cNvGrpSpPr>
          <p:nvPr/>
        </p:nvGrpSpPr>
        <p:grpSpPr bwMode="auto">
          <a:xfrm>
            <a:off x="1092200" y="1460500"/>
            <a:ext cx="5194300" cy="3721100"/>
            <a:chOff x="1092201" y="1460500"/>
            <a:chExt cx="5194300" cy="3721100"/>
          </a:xfrm>
        </p:grpSpPr>
        <p:sp>
          <p:nvSpPr>
            <p:cNvPr id="19461" name="Line 8">
              <a:extLst>
                <a:ext uri="{FF2B5EF4-FFF2-40B4-BE49-F238E27FC236}">
                  <a16:creationId xmlns:a16="http://schemas.microsoft.com/office/drawing/2014/main" id="{E6175507-5A17-4B43-9CFC-8D8E03A8B855}"/>
                </a:ext>
              </a:extLst>
            </p:cNvPr>
            <p:cNvSpPr>
              <a:spLocks noChangeShapeType="1"/>
            </p:cNvSpPr>
            <p:nvPr/>
          </p:nvSpPr>
          <p:spPr bwMode="auto">
            <a:xfrm>
              <a:off x="1092201" y="5181600"/>
              <a:ext cx="3034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2" name="Line 9">
              <a:extLst>
                <a:ext uri="{FF2B5EF4-FFF2-40B4-BE49-F238E27FC236}">
                  <a16:creationId xmlns:a16="http://schemas.microsoft.com/office/drawing/2014/main" id="{97D83010-8884-4F6F-A266-5C054CB9E9FD}"/>
                </a:ext>
              </a:extLst>
            </p:cNvPr>
            <p:cNvSpPr>
              <a:spLocks noChangeShapeType="1"/>
            </p:cNvSpPr>
            <p:nvPr/>
          </p:nvSpPr>
          <p:spPr bwMode="auto">
            <a:xfrm>
              <a:off x="6019841" y="1460500"/>
              <a:ext cx="2666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0" dur="500"/>
                                        <p:tgtEl>
                                          <p:spTgt spid="18435">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3" dur="500"/>
                                        <p:tgtEl>
                                          <p:spTgt spid="18435">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strips(downRight)">
                                      <p:cBhvr>
                                        <p:cTn id="16" dur="500"/>
                                        <p:tgtEl>
                                          <p:spTgt spid="18435">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strips(downRight)">
                                      <p:cBhvr>
                                        <p:cTn id="19" dur="500"/>
                                        <p:tgtEl>
                                          <p:spTgt spid="18435">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strips(downRight)">
                                      <p:cBhvr>
                                        <p:cTn id="22" dur="500"/>
                                        <p:tgtEl>
                                          <p:spTgt spid="18435">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strips(downRight)">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EE4AE67-AF93-42DE-B995-93E54282145B}"/>
              </a:ext>
            </a:extLst>
          </p:cNvPr>
          <p:cNvSpPr>
            <a:spLocks noGrp="1" noChangeArrowheads="1"/>
          </p:cNvSpPr>
          <p:nvPr>
            <p:ph type="title"/>
          </p:nvPr>
        </p:nvSpPr>
        <p:spPr/>
        <p:txBody>
          <a:bodyPr/>
          <a:lstStyle/>
          <a:p>
            <a:pPr eaLnBrk="1" hangingPunct="1"/>
            <a:r>
              <a:rPr lang="en-US" altLang="zh-CN"/>
              <a:t>Monopolistic Competition (cont.)</a:t>
            </a:r>
          </a:p>
        </p:txBody>
      </p:sp>
      <p:sp>
        <p:nvSpPr>
          <p:cNvPr id="20483" name="Rectangle 3">
            <a:extLst>
              <a:ext uri="{FF2B5EF4-FFF2-40B4-BE49-F238E27FC236}">
                <a16:creationId xmlns:a16="http://schemas.microsoft.com/office/drawing/2014/main" id="{FEDD0718-0329-4549-B922-048B12255CDC}"/>
              </a:ext>
            </a:extLst>
          </p:cNvPr>
          <p:cNvSpPr>
            <a:spLocks noGrp="1" noChangeArrowheads="1"/>
          </p:cNvSpPr>
          <p:nvPr>
            <p:ph idx="1"/>
          </p:nvPr>
        </p:nvSpPr>
        <p:spPr/>
        <p:txBody>
          <a:bodyPr/>
          <a:lstStyle/>
          <a:p>
            <a:pPr eaLnBrk="1" hangingPunct="1"/>
            <a:r>
              <a:rPr lang="en-US" altLang="zh-CN" sz="2400"/>
              <a:t>Assume that firms are symmetric: all firms face the same demand function and have the same cost function.</a:t>
            </a:r>
          </a:p>
          <a:p>
            <a:pPr lvl="1" eaLnBrk="1" hangingPunct="1"/>
            <a:r>
              <a:rPr lang="en-US" altLang="zh-CN" sz="2000"/>
              <a:t>Thus all firms should charge the same price and have equal share of the market  </a:t>
            </a:r>
            <a:r>
              <a:rPr lang="en-US" altLang="zh-CN" sz="2000" i="1"/>
              <a:t>Q = S/n</a:t>
            </a:r>
            <a:endParaRPr lang="en-US" altLang="zh-CN" sz="2000"/>
          </a:p>
          <a:p>
            <a:pPr lvl="1" eaLnBrk="1" hangingPunct="1"/>
            <a:r>
              <a:rPr lang="en-US" altLang="zh-CN" sz="2000"/>
              <a:t>Average costs should depend on the size of the market and the number of firms: </a:t>
            </a:r>
          </a:p>
          <a:p>
            <a:pPr lvl="2" eaLnBrk="1" hangingPunct="1">
              <a:buFontTx/>
              <a:buNone/>
            </a:pPr>
            <a:r>
              <a:rPr lang="en-US" altLang="zh-CN" sz="2400" i="1"/>
              <a:t>AC = C/Q = F/Q + c = n F/S + c</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strips(downRight)">
                                      <p:cBhvr>
                                        <p:cTn id="7" dur="500"/>
                                        <p:tgtEl>
                                          <p:spTgt spid="2048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strips(downRight)">
                                      <p:cBhvr>
                                        <p:cTn id="10" dur="500"/>
                                        <p:tgtEl>
                                          <p:spTgt spid="2048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Effect transition="in" filter="strips(downRight)">
                                      <p:cBhvr>
                                        <p:cTn id="13" dur="500"/>
                                        <p:tgtEl>
                                          <p:spTgt spid="20483">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0483">
                                            <p:txEl>
                                              <p:pRg st="3" end="3"/>
                                            </p:txEl>
                                          </p:spTgt>
                                        </p:tgtEl>
                                        <p:attrNameLst>
                                          <p:attrName>style.visibility</p:attrName>
                                        </p:attrNameLst>
                                      </p:cBhvr>
                                      <p:to>
                                        <p:strVal val="visible"/>
                                      </p:to>
                                    </p:set>
                                    <p:animEffect transition="in" filter="strips(downRight)">
                                      <p:cBhvr>
                                        <p:cTn id="16"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D741F7E1-8759-47C0-815C-CB7683F65760}"/>
              </a:ext>
            </a:extLst>
          </p:cNvPr>
          <p:cNvSpPr>
            <a:spLocks noGrp="1" noChangeArrowheads="1"/>
          </p:cNvSpPr>
          <p:nvPr>
            <p:ph type="title"/>
          </p:nvPr>
        </p:nvSpPr>
        <p:spPr/>
        <p:txBody>
          <a:bodyPr/>
          <a:lstStyle/>
          <a:p>
            <a:pPr eaLnBrk="1" hangingPunct="1"/>
            <a:r>
              <a:rPr lang="en-US" altLang="zh-CN"/>
              <a:t>Monopolistic Competition (cont.)</a:t>
            </a:r>
          </a:p>
        </p:txBody>
      </p:sp>
      <p:sp>
        <p:nvSpPr>
          <p:cNvPr id="198659" name="Rectangle 1027">
            <a:extLst>
              <a:ext uri="{FF2B5EF4-FFF2-40B4-BE49-F238E27FC236}">
                <a16:creationId xmlns:a16="http://schemas.microsoft.com/office/drawing/2014/main" id="{D495A8D9-C273-4127-99BB-88AD6FA1572D}"/>
              </a:ext>
            </a:extLst>
          </p:cNvPr>
          <p:cNvSpPr>
            <a:spLocks noGrp="1" noChangeArrowheads="1"/>
          </p:cNvSpPr>
          <p:nvPr>
            <p:ph idx="1"/>
          </p:nvPr>
        </p:nvSpPr>
        <p:spPr/>
        <p:txBody>
          <a:bodyPr/>
          <a:lstStyle/>
          <a:p>
            <a:pPr algn="ctr" eaLnBrk="1" hangingPunct="1">
              <a:spcBef>
                <a:spcPct val="50000"/>
              </a:spcBef>
              <a:buFontTx/>
              <a:buNone/>
            </a:pPr>
            <a:r>
              <a:rPr lang="en-US" altLang="zh-CN" sz="2400" i="1"/>
              <a:t>AC = n</a:t>
            </a:r>
            <a:r>
              <a:rPr lang="en-US" altLang="zh-CN" sz="2400"/>
              <a:t>(</a:t>
            </a:r>
            <a:r>
              <a:rPr lang="en-US" altLang="zh-CN" sz="2400" i="1"/>
              <a:t>F/S</a:t>
            </a:r>
            <a:r>
              <a:rPr lang="en-US" altLang="zh-CN" sz="2400"/>
              <a:t>)</a:t>
            </a:r>
            <a:r>
              <a:rPr lang="en-US" altLang="zh-CN" sz="2400" i="1"/>
              <a:t> + c</a:t>
            </a:r>
          </a:p>
          <a:p>
            <a:pPr eaLnBrk="1" hangingPunct="1">
              <a:spcBef>
                <a:spcPct val="50000"/>
              </a:spcBef>
            </a:pPr>
            <a:r>
              <a:rPr lang="en-US" altLang="zh-CN" sz="2400"/>
              <a:t>As the number of firms </a:t>
            </a:r>
            <a:r>
              <a:rPr lang="en-US" altLang="zh-CN" sz="2400" i="1"/>
              <a:t>n </a:t>
            </a:r>
            <a:r>
              <a:rPr lang="en-US" altLang="zh-CN" sz="2400"/>
              <a:t>in the industry increases, the average cost increases for each firm because each produces less.</a:t>
            </a:r>
          </a:p>
          <a:p>
            <a:pPr eaLnBrk="1" hangingPunct="1">
              <a:spcBef>
                <a:spcPct val="50000"/>
              </a:spcBef>
            </a:pPr>
            <a:r>
              <a:rPr lang="en-US" altLang="zh-CN" sz="2400"/>
              <a:t>As total sales </a:t>
            </a:r>
            <a:r>
              <a:rPr lang="en-US" altLang="zh-CN" sz="2400" i="1"/>
              <a:t>S</a:t>
            </a:r>
            <a:r>
              <a:rPr lang="en-US" altLang="zh-CN" sz="2400"/>
              <a:t> of the industry increase, the average cost decreases for each firm because each produces more.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strips(downRight)">
                                      <p:cBhvr>
                                        <p:cTn id="7" dur="500"/>
                                        <p:tgtEl>
                                          <p:spTgt spid="19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strips(downRight)">
                                      <p:cBhvr>
                                        <p:cTn id="12" dur="500"/>
                                        <p:tgtEl>
                                          <p:spTgt spid="198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strips(downRight)">
                                      <p:cBhvr>
                                        <p:cTn id="17" dur="500"/>
                                        <p:tgtEl>
                                          <p:spTgt spid="198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0603E23C-06D0-4A7E-BE1C-24B7DF0EDC33}"/>
              </a:ext>
            </a:extLst>
          </p:cNvPr>
          <p:cNvSpPr>
            <a:spLocks noGrp="1" noChangeArrowheads="1"/>
          </p:cNvSpPr>
          <p:nvPr>
            <p:ph type="title"/>
          </p:nvPr>
        </p:nvSpPr>
        <p:spPr/>
        <p:txBody>
          <a:bodyPr/>
          <a:lstStyle/>
          <a:p>
            <a:pPr eaLnBrk="1" hangingPunct="1"/>
            <a:r>
              <a:rPr lang="en-US" altLang="zh-CN" sz="2800"/>
              <a:t>Fig. 8-3: Equilibrium in a Monopolistically Competitive Market</a:t>
            </a:r>
          </a:p>
        </p:txBody>
      </p:sp>
      <p:pic>
        <p:nvPicPr>
          <p:cNvPr id="22531" name="Picture 1" descr="fig08_03.gif">
            <a:extLst>
              <a:ext uri="{FF2B5EF4-FFF2-40B4-BE49-F238E27FC236}">
                <a16:creationId xmlns:a16="http://schemas.microsoft.com/office/drawing/2014/main" id="{A78B5A17-FB52-4C52-81DA-5E6AE3A186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1271588"/>
            <a:ext cx="61849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AB14EB0-8ECE-4F1A-9C7D-967475521CC0}"/>
              </a:ext>
            </a:extLst>
          </p:cNvPr>
          <p:cNvSpPr>
            <a:spLocks noGrp="1" noChangeArrowheads="1"/>
          </p:cNvSpPr>
          <p:nvPr>
            <p:ph type="title"/>
          </p:nvPr>
        </p:nvSpPr>
        <p:spPr/>
        <p:txBody>
          <a:bodyPr/>
          <a:lstStyle/>
          <a:p>
            <a:pPr eaLnBrk="1" hangingPunct="1"/>
            <a:r>
              <a:rPr lang="en-US" altLang="zh-CN"/>
              <a:t>Monopolistic Competition (cont.)</a:t>
            </a:r>
          </a:p>
        </p:txBody>
      </p:sp>
      <p:sp>
        <p:nvSpPr>
          <p:cNvPr id="22531" name="Rectangle 3">
            <a:extLst>
              <a:ext uri="{FF2B5EF4-FFF2-40B4-BE49-F238E27FC236}">
                <a16:creationId xmlns:a16="http://schemas.microsoft.com/office/drawing/2014/main" id="{D755BB8C-5CEB-4957-A8F9-58DDF3517CCA}"/>
              </a:ext>
            </a:extLst>
          </p:cNvPr>
          <p:cNvSpPr>
            <a:spLocks noGrp="1" noChangeArrowheads="1"/>
          </p:cNvSpPr>
          <p:nvPr>
            <p:ph idx="1"/>
          </p:nvPr>
        </p:nvSpPr>
        <p:spPr/>
        <p:txBody>
          <a:bodyPr/>
          <a:lstStyle/>
          <a:p>
            <a:pPr eaLnBrk="1" hangingPunct="1"/>
            <a:r>
              <a:rPr lang="en-US" altLang="zh-CN" sz="2400"/>
              <a:t>If monopolistic firms face linear demand functions, </a:t>
            </a:r>
            <a:r>
              <a:rPr lang="en-US" altLang="zh-CN" sz="2000" i="1"/>
              <a:t>Q = A – B</a:t>
            </a:r>
            <a:r>
              <a:rPr lang="en-US" altLang="zh-CN" sz="2000"/>
              <a:t>(</a:t>
            </a:r>
            <a:r>
              <a:rPr lang="en-US" altLang="zh-CN" sz="2000" i="1"/>
              <a:t>P</a:t>
            </a:r>
            <a:r>
              <a:rPr lang="en-US" altLang="zh-CN" sz="2000"/>
              <a:t>)</a:t>
            </a:r>
            <a:r>
              <a:rPr lang="en-US" altLang="zh-CN" sz="2000" i="1"/>
              <a:t>, </a:t>
            </a:r>
          </a:p>
          <a:p>
            <a:pPr lvl="1" eaLnBrk="1" hangingPunct="1"/>
            <a:r>
              <a:rPr lang="en-US" altLang="zh-CN" sz="2000"/>
              <a:t>where </a:t>
            </a:r>
            <a:r>
              <a:rPr lang="en-US" altLang="zh-CN" sz="2000" i="1"/>
              <a:t>A</a:t>
            </a:r>
            <a:r>
              <a:rPr lang="en-US" altLang="zh-CN" sz="2000"/>
              <a:t> and </a:t>
            </a:r>
            <a:r>
              <a:rPr lang="en-US" altLang="zh-CN" sz="2000" i="1"/>
              <a:t>B</a:t>
            </a:r>
            <a:r>
              <a:rPr lang="en-US" altLang="zh-CN" sz="2000"/>
              <a:t> are constants.</a:t>
            </a:r>
          </a:p>
          <a:p>
            <a:pPr eaLnBrk="1" hangingPunct="1"/>
            <a:r>
              <a:rPr lang="en-US" altLang="zh-CN" sz="2400"/>
              <a:t>When firms maximize profits, they should produce until marginal revenue equals marginal cost: </a:t>
            </a:r>
          </a:p>
          <a:p>
            <a:pPr algn="ctr" eaLnBrk="1" hangingPunct="1">
              <a:spcBef>
                <a:spcPct val="50000"/>
              </a:spcBef>
              <a:buFontTx/>
              <a:buNone/>
            </a:pPr>
            <a:r>
              <a:rPr lang="en-US" altLang="zh-CN" sz="2000" i="1"/>
              <a:t>MR = P – Q/B = c</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strips(downRight)">
                                      <p:cBhvr>
                                        <p:cTn id="7" dur="500"/>
                                        <p:tgtEl>
                                          <p:spTgt spid="2253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strips(downRight)">
                                      <p:cBhvr>
                                        <p:cTn id="10" dur="500"/>
                                        <p:tgtEl>
                                          <p:spTgt spid="22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strips(downRight)">
                                      <p:cBhvr>
                                        <p:cTn id="15" dur="500"/>
                                        <p:tgtEl>
                                          <p:spTgt spid="225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strips(downRight)">
                                      <p:cBhvr>
                                        <p:cTn id="20"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F170BE3-C6AE-4235-AF80-FB7272C73622}"/>
              </a:ext>
            </a:extLst>
          </p:cNvPr>
          <p:cNvSpPr>
            <a:spLocks noGrp="1" noChangeArrowheads="1"/>
          </p:cNvSpPr>
          <p:nvPr>
            <p:ph type="title"/>
          </p:nvPr>
        </p:nvSpPr>
        <p:spPr/>
        <p:txBody>
          <a:bodyPr/>
          <a:lstStyle/>
          <a:p>
            <a:pPr eaLnBrk="1" hangingPunct="1"/>
            <a:r>
              <a:rPr lang="en-US" altLang="zh-CN"/>
              <a:t>Preview</a:t>
            </a:r>
          </a:p>
        </p:txBody>
      </p:sp>
      <p:sp>
        <p:nvSpPr>
          <p:cNvPr id="6147" name="Rectangle 3">
            <a:extLst>
              <a:ext uri="{FF2B5EF4-FFF2-40B4-BE49-F238E27FC236}">
                <a16:creationId xmlns:a16="http://schemas.microsoft.com/office/drawing/2014/main" id="{BE33A85D-75F4-4F1E-AA18-975B1D7A7599}"/>
              </a:ext>
            </a:extLst>
          </p:cNvPr>
          <p:cNvSpPr>
            <a:spLocks noGrp="1" noChangeArrowheads="1"/>
          </p:cNvSpPr>
          <p:nvPr>
            <p:ph idx="1"/>
          </p:nvPr>
        </p:nvSpPr>
        <p:spPr/>
        <p:txBody>
          <a:bodyPr/>
          <a:lstStyle/>
          <a:p>
            <a:pPr eaLnBrk="1" hangingPunct="1">
              <a:lnSpc>
                <a:spcPct val="90000"/>
              </a:lnSpc>
              <a:spcBef>
                <a:spcPct val="40000"/>
              </a:spcBef>
            </a:pPr>
            <a:r>
              <a:rPr lang="en-US" altLang="zh-CN" sz="2400"/>
              <a:t>Monopolistic competition and trade</a:t>
            </a:r>
          </a:p>
          <a:p>
            <a:pPr eaLnBrk="1" hangingPunct="1">
              <a:lnSpc>
                <a:spcPct val="90000"/>
              </a:lnSpc>
              <a:spcBef>
                <a:spcPct val="40000"/>
              </a:spcBef>
            </a:pPr>
            <a:r>
              <a:rPr lang="en-US" altLang="zh-CN" sz="2400"/>
              <a:t>The significance of intra-industry trade</a:t>
            </a:r>
          </a:p>
          <a:p>
            <a:pPr eaLnBrk="1" hangingPunct="1">
              <a:lnSpc>
                <a:spcPct val="90000"/>
              </a:lnSpc>
              <a:spcBef>
                <a:spcPct val="40000"/>
              </a:spcBef>
            </a:pPr>
            <a:r>
              <a:rPr lang="en-US" altLang="zh-CN" sz="2400"/>
              <a:t>Firm responses to trade: winners, losers, and industry performance</a:t>
            </a:r>
          </a:p>
          <a:p>
            <a:pPr eaLnBrk="1" hangingPunct="1">
              <a:lnSpc>
                <a:spcPct val="90000"/>
              </a:lnSpc>
              <a:spcBef>
                <a:spcPct val="40000"/>
              </a:spcBef>
            </a:pPr>
            <a:r>
              <a:rPr lang="en-US" altLang="zh-CN" sz="2400"/>
              <a:t>Dumping</a:t>
            </a:r>
          </a:p>
          <a:p>
            <a:pPr eaLnBrk="1" hangingPunct="1">
              <a:lnSpc>
                <a:spcPct val="90000"/>
              </a:lnSpc>
              <a:spcBef>
                <a:spcPct val="40000"/>
              </a:spcBef>
            </a:pPr>
            <a:r>
              <a:rPr lang="en-US" altLang="zh-CN" sz="2400"/>
              <a:t>Multinationals and outsourcing</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trips(downRigh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strips(downRight)">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trips(downRight)">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trips(downRight)">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798946B-DDF8-4552-B59B-07AECAA6E441}"/>
              </a:ext>
            </a:extLst>
          </p:cNvPr>
          <p:cNvSpPr>
            <a:spLocks noGrp="1" noChangeArrowheads="1"/>
          </p:cNvSpPr>
          <p:nvPr>
            <p:ph type="title"/>
          </p:nvPr>
        </p:nvSpPr>
        <p:spPr/>
        <p:txBody>
          <a:bodyPr/>
          <a:lstStyle/>
          <a:p>
            <a:pPr eaLnBrk="1" hangingPunct="1"/>
            <a:r>
              <a:rPr lang="en-US" altLang="zh-CN"/>
              <a:t>Monopolistic Competition (cont.)</a:t>
            </a:r>
          </a:p>
        </p:txBody>
      </p:sp>
      <p:sp>
        <p:nvSpPr>
          <p:cNvPr id="2" name="Rectangle 3">
            <a:extLst>
              <a:ext uri="{FF2B5EF4-FFF2-40B4-BE49-F238E27FC236}">
                <a16:creationId xmlns:a16="http://schemas.microsoft.com/office/drawing/2014/main" id="{8F023C39-2E1B-4D14-BC7D-BF24BF7C8827}"/>
              </a:ext>
            </a:extLst>
          </p:cNvPr>
          <p:cNvSpPr>
            <a:spLocks noGrp="1" noChangeArrowheads="1"/>
          </p:cNvSpPr>
          <p:nvPr>
            <p:ph idx="1"/>
          </p:nvPr>
        </p:nvSpPr>
        <p:spPr/>
        <p:txBody>
          <a:bodyPr/>
          <a:lstStyle/>
          <a:p>
            <a:pPr eaLnBrk="1" hangingPunct="1">
              <a:spcBef>
                <a:spcPct val="50000"/>
              </a:spcBef>
            </a:pPr>
            <a:r>
              <a:rPr lang="en-US" altLang="zh-CN" sz="2400"/>
              <a:t>As the number of firms </a:t>
            </a:r>
            <a:r>
              <a:rPr lang="en-US" altLang="zh-CN" sz="2400" i="1"/>
              <a:t>n </a:t>
            </a:r>
            <a:r>
              <a:rPr lang="en-US" altLang="zh-CN" sz="2400"/>
              <a:t>in the industry increases, the price that each firm charges decreases due to increased competition.</a:t>
            </a:r>
          </a:p>
          <a:p>
            <a:pPr algn="ctr" eaLnBrk="1" hangingPunct="1">
              <a:buFontTx/>
              <a:buNone/>
            </a:pPr>
            <a:r>
              <a:rPr lang="pt-BR" altLang="zh-CN" sz="2400" i="1"/>
              <a:t>P </a:t>
            </a:r>
            <a:r>
              <a:rPr lang="pt-BR" altLang="zh-CN" sz="2400"/>
              <a:t>= </a:t>
            </a:r>
            <a:r>
              <a:rPr lang="pt-BR" altLang="zh-CN" sz="2400" i="1"/>
              <a:t>c </a:t>
            </a:r>
            <a:r>
              <a:rPr lang="pt-BR" altLang="zh-CN" sz="2400"/>
              <a:t>+ 1 &gt; (</a:t>
            </a:r>
            <a:r>
              <a:rPr lang="pt-BR" altLang="zh-CN" sz="2400" i="1"/>
              <a:t>b</a:t>
            </a:r>
            <a:r>
              <a:rPr lang="pt-BR" altLang="zh-CN" sz="2400"/>
              <a:t>*</a:t>
            </a:r>
            <a:r>
              <a:rPr lang="pt-BR" altLang="zh-CN" sz="2400" i="1"/>
              <a:t>n</a:t>
            </a:r>
            <a:r>
              <a:rPr lang="pt-BR" altLang="zh-CN" sz="2400"/>
              <a:t>)</a:t>
            </a:r>
            <a:endParaRPr lang="pt-BR" altLang="zh-CN" sz="2400" b="1"/>
          </a:p>
          <a:p>
            <a:pPr eaLnBrk="1" hangingPunct="1"/>
            <a:r>
              <a:rPr lang="en-US" altLang="zh-CN" sz="2400"/>
              <a:t>Each firm</a:t>
            </a:r>
            <a:r>
              <a:rPr lang="ja-JP" altLang="en-US" sz="2400"/>
              <a:t>’</a:t>
            </a:r>
            <a:r>
              <a:rPr lang="en-US" altLang="ja-JP" sz="2400"/>
              <a:t>s markup over marginal cost</a:t>
            </a:r>
          </a:p>
          <a:p>
            <a:pPr algn="ctr" eaLnBrk="1" hangingPunct="1">
              <a:buFontTx/>
              <a:buNone/>
            </a:pPr>
            <a:r>
              <a:rPr lang="en-US" altLang="zh-CN" sz="2400" i="1"/>
              <a:t>P </a:t>
            </a:r>
            <a:r>
              <a:rPr lang="en-US" altLang="zh-CN" sz="2400"/>
              <a:t>- </a:t>
            </a:r>
            <a:r>
              <a:rPr lang="en-US" altLang="zh-CN" sz="2400" i="1"/>
              <a:t>c </a:t>
            </a:r>
            <a:r>
              <a:rPr lang="en-US" altLang="zh-CN" sz="2400"/>
              <a:t>= 1 &gt; (</a:t>
            </a:r>
            <a:r>
              <a:rPr lang="en-US" altLang="zh-CN" sz="2400" i="1"/>
              <a:t>b</a:t>
            </a:r>
            <a:r>
              <a:rPr lang="en-US" altLang="zh-CN" sz="2400"/>
              <a:t>*</a:t>
            </a:r>
            <a:r>
              <a:rPr lang="en-US" altLang="zh-CN" sz="2400" i="1"/>
              <a:t>n</a:t>
            </a:r>
            <a:r>
              <a:rPr lang="en-US" altLang="zh-CN" sz="2400"/>
              <a:t>)</a:t>
            </a:r>
          </a:p>
          <a:p>
            <a:pPr eaLnBrk="1" hangingPunct="1">
              <a:buFontTx/>
              <a:buNone/>
            </a:pPr>
            <a:r>
              <a:rPr lang="en-US" altLang="zh-CN" sz="2400"/>
              <a:t>   decreases with the number of competing firms.</a:t>
            </a:r>
            <a:endParaRPr lang="en-US" altLang="zh-CN" sz="2400" i="1"/>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trips(downRigh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3B685A2-41A5-448A-B401-AC1C71473650}"/>
              </a:ext>
            </a:extLst>
          </p:cNvPr>
          <p:cNvSpPr>
            <a:spLocks noGrp="1" noChangeArrowheads="1"/>
          </p:cNvSpPr>
          <p:nvPr>
            <p:ph type="title"/>
          </p:nvPr>
        </p:nvSpPr>
        <p:spPr/>
        <p:txBody>
          <a:bodyPr/>
          <a:lstStyle/>
          <a:p>
            <a:pPr eaLnBrk="1" hangingPunct="1"/>
            <a:r>
              <a:rPr lang="en-US" altLang="zh-CN"/>
              <a:t>Monopolistic Competition (cont.)</a:t>
            </a:r>
          </a:p>
        </p:txBody>
      </p:sp>
      <p:sp>
        <p:nvSpPr>
          <p:cNvPr id="26627" name="Rectangle 3">
            <a:extLst>
              <a:ext uri="{FF2B5EF4-FFF2-40B4-BE49-F238E27FC236}">
                <a16:creationId xmlns:a16="http://schemas.microsoft.com/office/drawing/2014/main" id="{87A0CE96-D119-4F13-82B9-92CCF76E7A9D}"/>
              </a:ext>
            </a:extLst>
          </p:cNvPr>
          <p:cNvSpPr>
            <a:spLocks noGrp="1" noChangeArrowheads="1"/>
          </p:cNvSpPr>
          <p:nvPr>
            <p:ph idx="1"/>
          </p:nvPr>
        </p:nvSpPr>
        <p:spPr/>
        <p:txBody>
          <a:bodyPr/>
          <a:lstStyle/>
          <a:p>
            <a:pPr eaLnBrk="1" hangingPunct="1">
              <a:spcBef>
                <a:spcPct val="50000"/>
              </a:spcBef>
            </a:pPr>
            <a:r>
              <a:rPr lang="en-US" altLang="zh-CN"/>
              <a:t>At some number of firms, the price that firms charge (which decreases in </a:t>
            </a:r>
            <a:r>
              <a:rPr lang="en-US" altLang="zh-CN" i="1"/>
              <a:t>n</a:t>
            </a:r>
            <a:r>
              <a:rPr lang="en-US" altLang="zh-CN"/>
              <a:t>) matches the average cost that firms pay (which increases in </a:t>
            </a:r>
            <a:r>
              <a:rPr lang="en-US" altLang="zh-CN" i="1"/>
              <a:t>n</a:t>
            </a:r>
            <a:r>
              <a:rPr lang="en-US" altLang="zh-CN"/>
              <a:t>).</a:t>
            </a:r>
            <a:endParaRPr lang="en-US" altLang="zh-CN" i="1"/>
          </a:p>
          <a:p>
            <a:pPr lvl="1" eaLnBrk="1" hangingPunct="1">
              <a:spcBef>
                <a:spcPct val="50000"/>
              </a:spcBef>
            </a:pPr>
            <a:r>
              <a:rPr lang="en-US" altLang="zh-CN"/>
              <a:t>At this long-run equilibrium number of firms in the industry, firms have no incentive to enter or exit the industry.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strips(downRight)">
                                      <p:cBhvr>
                                        <p:cTn id="7" dur="500"/>
                                        <p:tgtEl>
                                          <p:spTgt spid="2662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strips(downRight)">
                                      <p:cBhvr>
                                        <p:cTn id="10" dur="500"/>
                                        <p:tgtEl>
                                          <p:spTgt spid="2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993412F-CAFA-4167-8B4F-BA557E3572E4}"/>
              </a:ext>
            </a:extLst>
          </p:cNvPr>
          <p:cNvSpPr>
            <a:spLocks noGrp="1" noChangeArrowheads="1"/>
          </p:cNvSpPr>
          <p:nvPr>
            <p:ph type="title"/>
          </p:nvPr>
        </p:nvSpPr>
        <p:spPr/>
        <p:txBody>
          <a:bodyPr/>
          <a:lstStyle/>
          <a:p>
            <a:pPr eaLnBrk="1" hangingPunct="1"/>
            <a:r>
              <a:rPr lang="en-US" altLang="zh-CN"/>
              <a:t>Monopolistic Competition (cont.)</a:t>
            </a:r>
          </a:p>
        </p:txBody>
      </p:sp>
      <p:sp>
        <p:nvSpPr>
          <p:cNvPr id="28675" name="Rectangle 3">
            <a:extLst>
              <a:ext uri="{FF2B5EF4-FFF2-40B4-BE49-F238E27FC236}">
                <a16:creationId xmlns:a16="http://schemas.microsoft.com/office/drawing/2014/main" id="{FC249336-0911-4179-AA0B-D8E6B461A6BC}"/>
              </a:ext>
            </a:extLst>
          </p:cNvPr>
          <p:cNvSpPr>
            <a:spLocks noGrp="1" noChangeArrowheads="1"/>
          </p:cNvSpPr>
          <p:nvPr>
            <p:ph idx="1"/>
          </p:nvPr>
        </p:nvSpPr>
        <p:spPr/>
        <p:txBody>
          <a:bodyPr/>
          <a:lstStyle/>
          <a:p>
            <a:pPr eaLnBrk="1" hangingPunct="1">
              <a:spcBef>
                <a:spcPct val="50000"/>
              </a:spcBef>
            </a:pPr>
            <a:r>
              <a:rPr lang="en-US" altLang="zh-CN"/>
              <a:t>If the number of firms is greater than or less than the equilibrium number</a:t>
            </a:r>
            <a:r>
              <a:rPr lang="en-US" altLang="zh-CN" i="1"/>
              <a:t>, </a:t>
            </a:r>
            <a:r>
              <a:rPr lang="en-US" altLang="zh-CN"/>
              <a:t>then firms have an incentive to exit or enter the industry.</a:t>
            </a:r>
            <a:endParaRPr lang="en-US" altLang="zh-CN" i="1" baseline="-25000"/>
          </a:p>
          <a:p>
            <a:pPr lvl="1" eaLnBrk="1" hangingPunct="1">
              <a:spcBef>
                <a:spcPct val="50000"/>
              </a:spcBef>
            </a:pPr>
            <a:r>
              <a:rPr lang="en-US" altLang="zh-CN"/>
              <a:t>Firms have an incentive to exit the industry when price &lt; average cost.</a:t>
            </a:r>
          </a:p>
          <a:p>
            <a:pPr lvl="1" eaLnBrk="1" hangingPunct="1">
              <a:spcBef>
                <a:spcPct val="50000"/>
              </a:spcBef>
            </a:pPr>
            <a:r>
              <a:rPr lang="en-US" altLang="zh-CN"/>
              <a:t>Firms have an incentive to enter the industry when price &gt; average cost.</a:t>
            </a:r>
          </a:p>
          <a:p>
            <a:pPr lvl="1" eaLnBrk="1" hangingPunct="1">
              <a:spcBef>
                <a:spcPct val="50000"/>
              </a:spcBef>
              <a:buFontTx/>
              <a:buNone/>
            </a:pP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strips(downRigh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strips(downRight)">
                                      <p:cBhvr>
                                        <p:cTn id="12" dur="500"/>
                                        <p:tgtEl>
                                          <p:spTgt spid="2867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strips(downRight)">
                                      <p:cBhvr>
                                        <p:cTn id="15"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248EACA-CF06-4210-A70B-0870855F8A41}"/>
              </a:ext>
            </a:extLst>
          </p:cNvPr>
          <p:cNvSpPr>
            <a:spLocks noGrp="1" noChangeArrowheads="1"/>
          </p:cNvSpPr>
          <p:nvPr>
            <p:ph type="title"/>
          </p:nvPr>
        </p:nvSpPr>
        <p:spPr/>
        <p:txBody>
          <a:bodyPr/>
          <a:lstStyle/>
          <a:p>
            <a:pPr eaLnBrk="1" hangingPunct="1"/>
            <a:r>
              <a:rPr lang="en-US" altLang="zh-CN"/>
              <a:t>Monopolistic Competition and Trade</a:t>
            </a:r>
          </a:p>
        </p:txBody>
      </p:sp>
      <p:sp>
        <p:nvSpPr>
          <p:cNvPr id="30723" name="Rectangle 3">
            <a:extLst>
              <a:ext uri="{FF2B5EF4-FFF2-40B4-BE49-F238E27FC236}">
                <a16:creationId xmlns:a16="http://schemas.microsoft.com/office/drawing/2014/main" id="{9BA5319B-46A4-4648-8D9B-61A2DC54B4D5}"/>
              </a:ext>
            </a:extLst>
          </p:cNvPr>
          <p:cNvSpPr>
            <a:spLocks noGrp="1" noChangeArrowheads="1"/>
          </p:cNvSpPr>
          <p:nvPr>
            <p:ph idx="1"/>
          </p:nvPr>
        </p:nvSpPr>
        <p:spPr/>
        <p:txBody>
          <a:bodyPr/>
          <a:lstStyle/>
          <a:p>
            <a:pPr eaLnBrk="1" hangingPunct="1"/>
            <a:r>
              <a:rPr lang="en-US" altLang="zh-CN" sz="2400"/>
              <a:t>Because trade increases market size, trade is predicted to decrease average cost in an industry described by monopolistic competition.</a:t>
            </a:r>
          </a:p>
          <a:p>
            <a:pPr lvl="1" eaLnBrk="1" hangingPunct="1">
              <a:spcBef>
                <a:spcPct val="40000"/>
              </a:spcBef>
            </a:pPr>
            <a:r>
              <a:rPr lang="en-US" altLang="zh-CN" sz="2000"/>
              <a:t>Industry sales increase with trade leading to decreased average costs: </a:t>
            </a:r>
            <a:r>
              <a:rPr lang="en-US" altLang="zh-CN" sz="2000" i="1"/>
              <a:t>AC = n</a:t>
            </a:r>
            <a:r>
              <a:rPr lang="en-US" altLang="zh-CN" sz="2000"/>
              <a:t>(</a:t>
            </a:r>
            <a:r>
              <a:rPr lang="en-US" altLang="zh-CN" sz="2000" i="1"/>
              <a:t>F/S</a:t>
            </a:r>
            <a:r>
              <a:rPr lang="en-US" altLang="zh-CN" sz="2000"/>
              <a:t>)</a:t>
            </a:r>
            <a:r>
              <a:rPr lang="en-US" altLang="zh-CN" sz="2000" i="1"/>
              <a:t> + c</a:t>
            </a:r>
            <a:endParaRPr lang="en-US" altLang="zh-CN" sz="2000"/>
          </a:p>
          <a:p>
            <a:pPr eaLnBrk="1" hangingPunct="1">
              <a:spcBef>
                <a:spcPct val="50000"/>
              </a:spcBef>
            </a:pPr>
            <a:r>
              <a:rPr lang="en-US" altLang="zh-CN" sz="2400"/>
              <a:t>Because trade increases the variety of goods    that consumers can buy under monopolistic competition, it increases the welfare of consumers.</a:t>
            </a:r>
          </a:p>
          <a:p>
            <a:pPr lvl="1" eaLnBrk="1" hangingPunct="1">
              <a:spcBef>
                <a:spcPct val="40000"/>
              </a:spcBef>
            </a:pPr>
            <a:r>
              <a:rPr lang="en-US" altLang="zh-CN" sz="2000"/>
              <a:t>And because average costs decrease, consumers can also benefit from a decreased price.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strips(downRigh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strips(downRight)">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strips(downRight)">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strips(downRight)">
                                      <p:cBhvr>
                                        <p:cTn id="22"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EBE2384-1CDA-4C6E-A879-8CFE3BBAB576}"/>
              </a:ext>
            </a:extLst>
          </p:cNvPr>
          <p:cNvSpPr>
            <a:spLocks noGrp="1" noChangeArrowheads="1"/>
          </p:cNvSpPr>
          <p:nvPr>
            <p:ph type="title"/>
          </p:nvPr>
        </p:nvSpPr>
        <p:spPr/>
        <p:txBody>
          <a:bodyPr/>
          <a:lstStyle/>
          <a:p>
            <a:pPr eaLnBrk="1" hangingPunct="1"/>
            <a:r>
              <a:rPr lang="en-US" altLang="zh-CN"/>
              <a:t>Fig. 8-4: Effects of a Larger Market</a:t>
            </a:r>
          </a:p>
        </p:txBody>
      </p:sp>
      <p:pic>
        <p:nvPicPr>
          <p:cNvPr id="28675" name="Picture 1" descr="fig08_04.gif">
            <a:extLst>
              <a:ext uri="{FF2B5EF4-FFF2-40B4-BE49-F238E27FC236}">
                <a16:creationId xmlns:a16="http://schemas.microsoft.com/office/drawing/2014/main" id="{318C5BEA-0235-4C41-9F7A-A55254B3B3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1270000"/>
            <a:ext cx="60706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990CA7E-1A41-4752-A31C-36754338E372}"/>
              </a:ext>
            </a:extLst>
          </p:cNvPr>
          <p:cNvSpPr>
            <a:spLocks noGrp="1" noChangeArrowheads="1"/>
          </p:cNvSpPr>
          <p:nvPr>
            <p:ph type="title"/>
          </p:nvPr>
        </p:nvSpPr>
        <p:spPr/>
        <p:txBody>
          <a:bodyPr/>
          <a:lstStyle/>
          <a:p>
            <a:pPr eaLnBrk="1" hangingPunct="1"/>
            <a:r>
              <a:rPr lang="en-US" altLang="zh-CN" sz="2800"/>
              <a:t>Monopolistic Competition and Trade (cont.)</a:t>
            </a:r>
          </a:p>
        </p:txBody>
      </p:sp>
      <p:sp>
        <p:nvSpPr>
          <p:cNvPr id="32771" name="Rectangle 3">
            <a:extLst>
              <a:ext uri="{FF2B5EF4-FFF2-40B4-BE49-F238E27FC236}">
                <a16:creationId xmlns:a16="http://schemas.microsoft.com/office/drawing/2014/main" id="{A34DEC31-EC05-4CB6-8C14-0C93786E7150}"/>
              </a:ext>
            </a:extLst>
          </p:cNvPr>
          <p:cNvSpPr>
            <a:spLocks noGrp="1" noChangeArrowheads="1"/>
          </p:cNvSpPr>
          <p:nvPr>
            <p:ph idx="1"/>
          </p:nvPr>
        </p:nvSpPr>
        <p:spPr/>
        <p:txBody>
          <a:bodyPr/>
          <a:lstStyle/>
          <a:p>
            <a:pPr eaLnBrk="1" hangingPunct="1"/>
            <a:r>
              <a:rPr lang="en-US" altLang="zh-CN"/>
              <a:t>As a result of trade, the number of firms in a new international industry is predicted to increase relative to each national market.</a:t>
            </a:r>
          </a:p>
          <a:p>
            <a:pPr lvl="1" eaLnBrk="1" hangingPunct="1">
              <a:spcBef>
                <a:spcPct val="30000"/>
              </a:spcBef>
            </a:pPr>
            <a:r>
              <a:rPr lang="en-US" altLang="zh-CN"/>
              <a:t>But it is unclear if firms will locate in the domestic country or foreign countries.</a:t>
            </a:r>
          </a:p>
          <a:p>
            <a:pPr eaLnBrk="1" hangingPunct="1"/>
            <a:r>
              <a:rPr lang="en-US" altLang="zh-CN"/>
              <a:t>Integrating markets through international trade therefore has the same effects as growth of a market within a single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strips(downRigh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strips(downRigh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strips(downRight)">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7F5C089-6B5E-4828-8481-08FA108FBD00}"/>
              </a:ext>
            </a:extLst>
          </p:cNvPr>
          <p:cNvSpPr>
            <a:spLocks noGrp="1" noChangeArrowheads="1"/>
          </p:cNvSpPr>
          <p:nvPr>
            <p:ph type="title"/>
          </p:nvPr>
        </p:nvSpPr>
        <p:spPr/>
        <p:txBody>
          <a:bodyPr/>
          <a:lstStyle/>
          <a:p>
            <a:pPr eaLnBrk="1" hangingPunct="1"/>
            <a:r>
              <a:rPr lang="en-US" altLang="zh-CN" sz="2800"/>
              <a:t>Gains from an Integrated Market: A Numerical Example</a:t>
            </a:r>
          </a:p>
        </p:txBody>
      </p:sp>
      <p:sp>
        <p:nvSpPr>
          <p:cNvPr id="32771" name="Rectangle 3">
            <a:extLst>
              <a:ext uri="{FF2B5EF4-FFF2-40B4-BE49-F238E27FC236}">
                <a16:creationId xmlns:a16="http://schemas.microsoft.com/office/drawing/2014/main" id="{0FADC386-5A05-4F15-8D13-7C2327A69F5C}"/>
              </a:ext>
            </a:extLst>
          </p:cNvPr>
          <p:cNvSpPr>
            <a:spLocks noGrp="1" noChangeArrowheads="1"/>
          </p:cNvSpPr>
          <p:nvPr>
            <p:ph idx="1"/>
          </p:nvPr>
        </p:nvSpPr>
        <p:spPr/>
        <p:txBody>
          <a:bodyPr/>
          <a:lstStyle/>
          <a:p>
            <a:pPr eaLnBrk="1" hangingPunct="1"/>
            <a:r>
              <a:rPr lang="en-US" altLang="zh-CN"/>
              <a:t>Suppose that b = </a:t>
            </a:r>
            <a:r>
              <a:rPr lang="pt-BR" altLang="zh-CN"/>
              <a:t>1/30,000, </a:t>
            </a:r>
            <a:r>
              <a:rPr lang="en-US" altLang="zh-CN"/>
              <a:t>fixed cost </a:t>
            </a:r>
            <a:r>
              <a:rPr lang="en-US" altLang="zh-CN" i="1"/>
              <a:t>F </a:t>
            </a:r>
            <a:r>
              <a:rPr lang="en-US" altLang="zh-CN"/>
              <a:t>= $750,000,000 and a marginal cost of </a:t>
            </a:r>
            <a:r>
              <a:rPr lang="en-US" altLang="zh-CN" i="1"/>
              <a:t>c </a:t>
            </a:r>
            <a:r>
              <a:rPr lang="en-US" altLang="zh-CN"/>
              <a:t>= $5,000 per automobile. </a:t>
            </a:r>
          </a:p>
          <a:p>
            <a:pPr eaLnBrk="1" hangingPunct="1"/>
            <a:r>
              <a:rPr lang="en-US" altLang="zh-CN"/>
              <a:t>The total cost is </a:t>
            </a:r>
          </a:p>
          <a:p>
            <a:pPr algn="ctr" eaLnBrk="1" hangingPunct="1">
              <a:buFontTx/>
              <a:buNone/>
            </a:pPr>
            <a:r>
              <a:rPr lang="en-US" altLang="zh-CN" i="1"/>
              <a:t>C </a:t>
            </a:r>
            <a:r>
              <a:rPr lang="en-US" altLang="zh-CN"/>
              <a:t>= 750,000,000 + (5,000*</a:t>
            </a:r>
            <a:r>
              <a:rPr lang="en-US" altLang="zh-CN" i="1"/>
              <a:t>Q</a:t>
            </a:r>
            <a:r>
              <a:rPr lang="en-US" altLang="zh-CN"/>
              <a:t>).</a:t>
            </a:r>
          </a:p>
          <a:p>
            <a:pPr eaLnBrk="1" hangingPunct="1"/>
            <a:r>
              <a:rPr lang="en-US" altLang="zh-CN"/>
              <a:t>The average cost is therefore</a:t>
            </a:r>
          </a:p>
          <a:p>
            <a:pPr algn="ctr" eaLnBrk="1" hangingPunct="1">
              <a:buFontTx/>
              <a:buNone/>
            </a:pPr>
            <a:r>
              <a:rPr lang="en-US" altLang="zh-CN" i="1"/>
              <a:t>AC </a:t>
            </a:r>
            <a:r>
              <a:rPr lang="en-US" altLang="zh-CN"/>
              <a:t>= (750,000,000/</a:t>
            </a:r>
            <a:r>
              <a:rPr lang="en-US" altLang="zh-CN" i="1"/>
              <a:t>Q</a:t>
            </a:r>
            <a:r>
              <a:rPr lang="en-US" altLang="zh-CN"/>
              <a:t>) + 5,000.</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strips(downRigh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strips(downRigh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strips(downRigh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strips(downRight)">
                                      <p:cBhvr>
                                        <p:cTn id="22" dur="500"/>
                                        <p:tgtEl>
                                          <p:spTgt spid="32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strips(downRight)">
                                      <p:cBhvr>
                                        <p:cTn id="27"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82CCD37-8F1D-4315-807B-5B7B4C0599E2}"/>
              </a:ext>
            </a:extLst>
          </p:cNvPr>
          <p:cNvSpPr>
            <a:spLocks noGrp="1" noChangeArrowheads="1"/>
          </p:cNvSpPr>
          <p:nvPr>
            <p:ph type="title"/>
          </p:nvPr>
        </p:nvSpPr>
        <p:spPr/>
        <p:txBody>
          <a:bodyPr/>
          <a:lstStyle/>
          <a:p>
            <a:pPr eaLnBrk="1" hangingPunct="1"/>
            <a:r>
              <a:rPr lang="en-US" altLang="zh-CN" sz="2800"/>
              <a:t>Gains from an Integrated Market: A Numerical Example (cont.)</a:t>
            </a:r>
          </a:p>
        </p:txBody>
      </p:sp>
      <p:sp>
        <p:nvSpPr>
          <p:cNvPr id="32771" name="Rectangle 3">
            <a:extLst>
              <a:ext uri="{FF2B5EF4-FFF2-40B4-BE49-F238E27FC236}">
                <a16:creationId xmlns:a16="http://schemas.microsoft.com/office/drawing/2014/main" id="{574EB117-D99D-4440-A7F6-3518AACDEF09}"/>
              </a:ext>
            </a:extLst>
          </p:cNvPr>
          <p:cNvSpPr>
            <a:spLocks noGrp="1" noChangeArrowheads="1"/>
          </p:cNvSpPr>
          <p:nvPr>
            <p:ph idx="1"/>
          </p:nvPr>
        </p:nvSpPr>
        <p:spPr/>
        <p:txBody>
          <a:bodyPr/>
          <a:lstStyle/>
          <a:p>
            <a:pPr eaLnBrk="1" hangingPunct="1"/>
            <a:r>
              <a:rPr lang="en-US" altLang="zh-CN"/>
              <a:t>Suppose there are two countries, Home and Foreign. </a:t>
            </a:r>
          </a:p>
          <a:p>
            <a:pPr eaLnBrk="1" hangingPunct="1"/>
            <a:r>
              <a:rPr lang="en-US" altLang="zh-CN"/>
              <a:t>Home has annual sales of 900,000 automobiles; Foreign has annual sales of 1.6 million. </a:t>
            </a:r>
          </a:p>
          <a:p>
            <a:pPr eaLnBrk="1" hangingPunct="1"/>
            <a:r>
              <a:rPr lang="en-US" altLang="zh-CN"/>
              <a:t>The two countries are assumed (for now) to have the same costs of production.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strips(downRigh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strips(downRigh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strips(downRight)">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E9DA011-83B7-4E5A-A0C8-9AF167BDD5E2}"/>
              </a:ext>
            </a:extLst>
          </p:cNvPr>
          <p:cNvSpPr>
            <a:spLocks noGrp="1" noChangeArrowheads="1"/>
          </p:cNvSpPr>
          <p:nvPr>
            <p:ph type="title"/>
          </p:nvPr>
        </p:nvSpPr>
        <p:spPr/>
        <p:txBody>
          <a:bodyPr/>
          <a:lstStyle/>
          <a:p>
            <a:pPr eaLnBrk="1" hangingPunct="1"/>
            <a:r>
              <a:rPr lang="en-US" altLang="zh-CN" sz="2800"/>
              <a:t>Gains from an Integrated Market: A Numerical Example (cont.)</a:t>
            </a:r>
          </a:p>
        </p:txBody>
      </p:sp>
      <p:sp>
        <p:nvSpPr>
          <p:cNvPr id="32771" name="Rectangle 3">
            <a:extLst>
              <a:ext uri="{FF2B5EF4-FFF2-40B4-BE49-F238E27FC236}">
                <a16:creationId xmlns:a16="http://schemas.microsoft.com/office/drawing/2014/main" id="{7F976C84-B13E-46A4-AB90-F332DD8568F8}"/>
              </a:ext>
            </a:extLst>
          </p:cNvPr>
          <p:cNvSpPr>
            <a:spLocks noGrp="1" noChangeArrowheads="1"/>
          </p:cNvSpPr>
          <p:nvPr>
            <p:ph idx="1"/>
          </p:nvPr>
        </p:nvSpPr>
        <p:spPr/>
        <p:txBody>
          <a:bodyPr/>
          <a:lstStyle/>
          <a:p>
            <a:pPr eaLnBrk="1" hangingPunct="1"/>
            <a:r>
              <a:rPr lang="en-US" altLang="zh-CN"/>
              <a:t>The integrated market supports more firms, each producing at a larger scale and selling at a lower price than either national market does on its own.</a:t>
            </a:r>
          </a:p>
          <a:p>
            <a:pPr eaLnBrk="1" hangingPunct="1"/>
            <a:r>
              <a:rPr lang="en-US" altLang="zh-CN"/>
              <a:t>Everyone is better off as a result of the larger market with integration:</a:t>
            </a:r>
          </a:p>
          <a:p>
            <a:pPr lvl="1" eaLnBrk="1" hangingPunct="1"/>
            <a:r>
              <a:rPr lang="en-US" altLang="zh-CN"/>
              <a:t>Consumers have a wider range of choices, and</a:t>
            </a:r>
          </a:p>
          <a:p>
            <a:pPr lvl="1" eaLnBrk="1" hangingPunct="1"/>
            <a:r>
              <a:rPr lang="en-US" altLang="zh-CN"/>
              <a:t>Each firm produces more and is therefore able to offer its product at a lower price.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strips(downRigh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strips(downRight)">
                                      <p:cBhvr>
                                        <p:cTn id="12" dur="500"/>
                                        <p:tgtEl>
                                          <p:spTgt spid="32771">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strips(downRight)">
                                      <p:cBhvr>
                                        <p:cTn id="15" dur="500"/>
                                        <p:tgtEl>
                                          <p:spTgt spid="32771">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strips(downRight)">
                                      <p:cBhvr>
                                        <p:cTn id="18"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FDBF28AC-8FB0-4C17-8EC5-BCC0DE15F2A3}"/>
              </a:ext>
            </a:extLst>
          </p:cNvPr>
          <p:cNvSpPr>
            <a:spLocks noGrp="1" noChangeArrowheads="1"/>
          </p:cNvSpPr>
          <p:nvPr>
            <p:ph type="title"/>
          </p:nvPr>
        </p:nvSpPr>
        <p:spPr/>
        <p:txBody>
          <a:bodyPr/>
          <a:lstStyle/>
          <a:p>
            <a:pPr eaLnBrk="1" hangingPunct="1"/>
            <a:r>
              <a:rPr lang="en-US" altLang="zh-CN" sz="2800"/>
              <a:t>Fig. 8-5: Equilibrium in the Automobile Market</a:t>
            </a:r>
          </a:p>
        </p:txBody>
      </p:sp>
      <p:pic>
        <p:nvPicPr>
          <p:cNvPr id="33795" name="Picture 1" descr="fig08_05ab.gif">
            <a:extLst>
              <a:ext uri="{FF2B5EF4-FFF2-40B4-BE49-F238E27FC236}">
                <a16:creationId xmlns:a16="http://schemas.microsoft.com/office/drawing/2014/main" id="{801CEAC5-337D-4A97-A050-1FB67E08D0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538" y="1549400"/>
            <a:ext cx="86868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9F5D55C-6425-41EC-824F-26E0BADB9E64}"/>
              </a:ext>
            </a:extLst>
          </p:cNvPr>
          <p:cNvSpPr>
            <a:spLocks noGrp="1" noChangeArrowheads="1"/>
          </p:cNvSpPr>
          <p:nvPr>
            <p:ph type="title"/>
          </p:nvPr>
        </p:nvSpPr>
        <p:spPr/>
        <p:txBody>
          <a:bodyPr/>
          <a:lstStyle/>
          <a:p>
            <a:pPr eaLnBrk="1" hangingPunct="1"/>
            <a:r>
              <a:rPr lang="en-US" altLang="zh-CN"/>
              <a:t>Introduction</a:t>
            </a:r>
          </a:p>
        </p:txBody>
      </p:sp>
      <p:sp>
        <p:nvSpPr>
          <p:cNvPr id="8195" name="Rectangle 3">
            <a:extLst>
              <a:ext uri="{FF2B5EF4-FFF2-40B4-BE49-F238E27FC236}">
                <a16:creationId xmlns:a16="http://schemas.microsoft.com/office/drawing/2014/main" id="{CCC9DBC4-5682-4FBF-B6A5-106ACB87F6D9}"/>
              </a:ext>
            </a:extLst>
          </p:cNvPr>
          <p:cNvSpPr>
            <a:spLocks noGrp="1" noChangeArrowheads="1"/>
          </p:cNvSpPr>
          <p:nvPr>
            <p:ph idx="1"/>
          </p:nvPr>
        </p:nvSpPr>
        <p:spPr/>
        <p:txBody>
          <a:bodyPr/>
          <a:lstStyle/>
          <a:p>
            <a:pPr eaLnBrk="1" hangingPunct="1">
              <a:spcBef>
                <a:spcPct val="50000"/>
              </a:spcBef>
            </a:pPr>
            <a:r>
              <a:rPr lang="en-US" altLang="zh-CN" sz="2400"/>
              <a:t>Internal economies of scale result when large firms have a cost advantage over small firms, causing the industry to</a:t>
            </a:r>
            <a:r>
              <a:rPr lang="en-US" altLang="zh-CN" sz="2000"/>
              <a:t> </a:t>
            </a:r>
            <a:r>
              <a:rPr lang="en-US" altLang="zh-CN" sz="2400"/>
              <a:t>become</a:t>
            </a:r>
            <a:r>
              <a:rPr lang="en-US" altLang="zh-CN" sz="2000"/>
              <a:t> </a:t>
            </a:r>
            <a:r>
              <a:rPr lang="en-US" altLang="zh-CN" sz="2400"/>
              <a:t>uncompetitive.</a:t>
            </a:r>
          </a:p>
          <a:p>
            <a:pPr eaLnBrk="1" hangingPunct="1">
              <a:spcBef>
                <a:spcPct val="50000"/>
              </a:spcBef>
            </a:pPr>
            <a:r>
              <a:rPr lang="en-US" altLang="zh-CN" sz="2400"/>
              <a:t>Internal economies of scale imply that a firm</a:t>
            </a:r>
            <a:r>
              <a:rPr lang="ja-JP" altLang="en-US" sz="2400"/>
              <a:t>’</a:t>
            </a:r>
            <a:r>
              <a:rPr lang="en-US" altLang="ja-JP" sz="2400"/>
              <a:t>s average cost of production decreases the more output it produces. </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strips(downRigh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strips(downRight)">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a:extLst>
              <a:ext uri="{FF2B5EF4-FFF2-40B4-BE49-F238E27FC236}">
                <a16:creationId xmlns:a16="http://schemas.microsoft.com/office/drawing/2014/main" id="{CFD267A3-C96B-49EC-820B-858715B6FF3A}"/>
              </a:ext>
            </a:extLst>
          </p:cNvPr>
          <p:cNvSpPr>
            <a:spLocks noGrp="1" noChangeArrowheads="1"/>
          </p:cNvSpPr>
          <p:nvPr>
            <p:ph type="title"/>
          </p:nvPr>
        </p:nvSpPr>
        <p:spPr/>
        <p:txBody>
          <a:bodyPr/>
          <a:lstStyle/>
          <a:p>
            <a:pPr eaLnBrk="1" hangingPunct="1"/>
            <a:r>
              <a:rPr lang="en-US" altLang="zh-CN" sz="2800"/>
              <a:t>Fig. 8-5: Equilibrium in the Automobile Market (cont.)</a:t>
            </a:r>
          </a:p>
        </p:txBody>
      </p:sp>
      <p:pic>
        <p:nvPicPr>
          <p:cNvPr id="34819" name="Picture 1" descr="fig08_05c.gif">
            <a:extLst>
              <a:ext uri="{FF2B5EF4-FFF2-40B4-BE49-F238E27FC236}">
                <a16:creationId xmlns:a16="http://schemas.microsoft.com/office/drawing/2014/main" id="{6E63DA55-46FC-44A0-A756-7395EDD8E6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600200"/>
            <a:ext cx="44069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8">
            <a:extLst>
              <a:ext uri="{FF2B5EF4-FFF2-40B4-BE49-F238E27FC236}">
                <a16:creationId xmlns:a16="http://schemas.microsoft.com/office/drawing/2014/main" id="{9A31A856-5210-4F51-9D21-AE252D0484C8}"/>
              </a:ext>
            </a:extLst>
          </p:cNvPr>
          <p:cNvSpPr>
            <a:spLocks noGrp="1" noChangeArrowheads="1"/>
          </p:cNvSpPr>
          <p:nvPr>
            <p:ph type="title"/>
          </p:nvPr>
        </p:nvSpPr>
        <p:spPr/>
        <p:txBody>
          <a:bodyPr/>
          <a:lstStyle/>
          <a:p>
            <a:pPr eaLnBrk="1" hangingPunct="1"/>
            <a:r>
              <a:rPr lang="en-US" altLang="zh-CN" sz="2800"/>
              <a:t>Table 8-1: Hypothetical Example of Gains from Market Integration</a:t>
            </a:r>
          </a:p>
        </p:txBody>
      </p:sp>
      <p:pic>
        <p:nvPicPr>
          <p:cNvPr id="35843" name="Picture 1" descr="tbl08_01.gif">
            <a:extLst>
              <a:ext uri="{FF2B5EF4-FFF2-40B4-BE49-F238E27FC236}">
                <a16:creationId xmlns:a16="http://schemas.microsoft.com/office/drawing/2014/main" id="{B4E2D496-F6A3-4FE6-8B50-15D2FB55AE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016125"/>
            <a:ext cx="84836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694A29-657E-4486-BB1E-9BB2EB0140F2}"/>
              </a:ext>
            </a:extLst>
          </p:cNvPr>
          <p:cNvSpPr>
            <a:spLocks noGrp="1" noChangeArrowheads="1"/>
          </p:cNvSpPr>
          <p:nvPr>
            <p:ph type="title"/>
          </p:nvPr>
        </p:nvSpPr>
        <p:spPr/>
        <p:txBody>
          <a:bodyPr/>
          <a:lstStyle/>
          <a:p>
            <a:pPr eaLnBrk="1" hangingPunct="1"/>
            <a:r>
              <a:rPr lang="en-US" altLang="zh-CN" sz="2800"/>
              <a:t>Monopolistic Competition and Trade (cont.)</a:t>
            </a:r>
          </a:p>
        </p:txBody>
      </p:sp>
      <p:sp>
        <p:nvSpPr>
          <p:cNvPr id="96259" name="Rectangle 3">
            <a:extLst>
              <a:ext uri="{FF2B5EF4-FFF2-40B4-BE49-F238E27FC236}">
                <a16:creationId xmlns:a16="http://schemas.microsoft.com/office/drawing/2014/main" id="{4A7E944D-60E9-4FF1-9BE5-D23C304A9C38}"/>
              </a:ext>
            </a:extLst>
          </p:cNvPr>
          <p:cNvSpPr>
            <a:spLocks noGrp="1" noChangeArrowheads="1"/>
          </p:cNvSpPr>
          <p:nvPr>
            <p:ph idx="1"/>
          </p:nvPr>
        </p:nvSpPr>
        <p:spPr/>
        <p:txBody>
          <a:bodyPr/>
          <a:lstStyle/>
          <a:p>
            <a:pPr marL="533400" indent="-533400" eaLnBrk="1" hangingPunct="1">
              <a:spcBef>
                <a:spcPct val="35000"/>
              </a:spcBef>
            </a:pPr>
            <a:r>
              <a:rPr lang="en-US" altLang="zh-CN"/>
              <a:t>Product differentiation and internal economies of scale lead to trade between similar countries with no comparative advantage differences between them. </a:t>
            </a:r>
          </a:p>
          <a:p>
            <a:pPr marL="914400" lvl="1" indent="-457200" eaLnBrk="1" hangingPunct="1">
              <a:spcBef>
                <a:spcPct val="35000"/>
              </a:spcBef>
            </a:pPr>
            <a:r>
              <a:rPr lang="en-US" altLang="zh-CN"/>
              <a:t>This is a very different kind of trade than the one based on comparative advantage, where each country exports its comparative advantage good.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strips(downRight)">
                                      <p:cBhvr>
                                        <p:cTn id="7" dur="500"/>
                                        <p:tgtEl>
                                          <p:spTgt spid="9625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59">
                                            <p:txEl>
                                              <p:pRg st="1" end="1"/>
                                            </p:txEl>
                                          </p:spTgt>
                                        </p:tgtEl>
                                        <p:attrNameLst>
                                          <p:attrName>style.visibility</p:attrName>
                                        </p:attrNameLst>
                                      </p:cBhvr>
                                      <p:to>
                                        <p:strVal val="visible"/>
                                      </p:to>
                                    </p:set>
                                    <p:animEffect transition="in" filter="strips(downRight)">
                                      <p:cBhvr>
                                        <p:cTn id="10" dur="500"/>
                                        <p:tgtEl>
                                          <p:spTgt spid="96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FE75F49-060E-415E-B99A-4FFECCD1276F}"/>
              </a:ext>
            </a:extLst>
          </p:cNvPr>
          <p:cNvSpPr>
            <a:spLocks noGrp="1" noChangeArrowheads="1"/>
          </p:cNvSpPr>
          <p:nvPr>
            <p:ph type="title"/>
          </p:nvPr>
        </p:nvSpPr>
        <p:spPr/>
        <p:txBody>
          <a:bodyPr/>
          <a:lstStyle/>
          <a:p>
            <a:pPr eaLnBrk="1" hangingPunct="1"/>
            <a:r>
              <a:rPr lang="en-US" altLang="zh-CN"/>
              <a:t>The Significance of Intra-Industry Trade</a:t>
            </a:r>
          </a:p>
        </p:txBody>
      </p:sp>
      <p:sp>
        <p:nvSpPr>
          <p:cNvPr id="97283" name="Rectangle 3">
            <a:extLst>
              <a:ext uri="{FF2B5EF4-FFF2-40B4-BE49-F238E27FC236}">
                <a16:creationId xmlns:a16="http://schemas.microsoft.com/office/drawing/2014/main" id="{C4018434-E05F-463D-A4BB-0E8E102AAEEE}"/>
              </a:ext>
            </a:extLst>
          </p:cNvPr>
          <p:cNvSpPr>
            <a:spLocks noGrp="1" noChangeArrowheads="1"/>
          </p:cNvSpPr>
          <p:nvPr>
            <p:ph idx="1"/>
          </p:nvPr>
        </p:nvSpPr>
        <p:spPr/>
        <p:txBody>
          <a:bodyPr/>
          <a:lstStyle/>
          <a:p>
            <a:pPr marL="609600" indent="-609600" eaLnBrk="1" hangingPunct="1">
              <a:spcBef>
                <a:spcPct val="35000"/>
              </a:spcBef>
            </a:pPr>
            <a:r>
              <a:rPr lang="en-US" altLang="zh-CN" b="1"/>
              <a:t>Intra-industry trade </a:t>
            </a:r>
            <a:r>
              <a:rPr lang="en-US" altLang="zh-CN"/>
              <a:t>refers to two-way exchanges of similar goods.</a:t>
            </a:r>
          </a:p>
          <a:p>
            <a:pPr marL="609600" indent="-609600" eaLnBrk="1" hangingPunct="1">
              <a:spcBef>
                <a:spcPct val="35000"/>
              </a:spcBef>
            </a:pPr>
            <a:r>
              <a:rPr lang="en-US" altLang="zh-CN"/>
              <a:t>Two new channels for welfare benefits from trade:</a:t>
            </a:r>
          </a:p>
          <a:p>
            <a:pPr marL="990600" lvl="1" indent="-533400" eaLnBrk="1" hangingPunct="1">
              <a:spcBef>
                <a:spcPct val="35000"/>
              </a:spcBef>
            </a:pPr>
            <a:r>
              <a:rPr lang="en-US" altLang="zh-CN"/>
              <a:t>Benefit from a greater variety at a lower price.</a:t>
            </a:r>
          </a:p>
          <a:p>
            <a:pPr marL="990600" lvl="1" indent="-533400" eaLnBrk="1" hangingPunct="1">
              <a:spcBef>
                <a:spcPct val="35000"/>
              </a:spcBef>
            </a:pPr>
            <a:r>
              <a:rPr lang="en-US" altLang="zh-CN"/>
              <a:t>Firms consolidate their production and take advantage of economies of scale.</a:t>
            </a:r>
          </a:p>
          <a:p>
            <a:pPr marL="609600" indent="-609600" eaLnBrk="1" hangingPunct="1">
              <a:spcBef>
                <a:spcPct val="35000"/>
              </a:spcBef>
            </a:pPr>
            <a:r>
              <a:rPr lang="en-US" altLang="zh-CN"/>
              <a:t>A smaller country stands to gain more from integration than a larger country.</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strips(downRight)">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strips(downRight)">
                                      <p:cBhvr>
                                        <p:cTn id="12" dur="500"/>
                                        <p:tgtEl>
                                          <p:spTgt spid="9728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animEffect transition="in" filter="strips(downRight)">
                                      <p:cBhvr>
                                        <p:cTn id="15" dur="500"/>
                                        <p:tgtEl>
                                          <p:spTgt spid="97283">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97283">
                                            <p:txEl>
                                              <p:pRg st="3" end="3"/>
                                            </p:txEl>
                                          </p:spTgt>
                                        </p:tgtEl>
                                        <p:attrNameLst>
                                          <p:attrName>style.visibility</p:attrName>
                                        </p:attrNameLst>
                                      </p:cBhvr>
                                      <p:to>
                                        <p:strVal val="visible"/>
                                      </p:to>
                                    </p:set>
                                    <p:animEffect transition="in" filter="strips(downRight)">
                                      <p:cBhvr>
                                        <p:cTn id="18" dur="500"/>
                                        <p:tgtEl>
                                          <p:spTgt spid="972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animEffect transition="in" filter="strips(downRight)">
                                      <p:cBhvr>
                                        <p:cTn id="23" dur="500"/>
                                        <p:tgtEl>
                                          <p:spTgt spid="9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6D4A9E8-891B-453E-9B9F-CE60639C6315}"/>
              </a:ext>
            </a:extLst>
          </p:cNvPr>
          <p:cNvSpPr>
            <a:spLocks noGrp="1" noChangeArrowheads="1"/>
          </p:cNvSpPr>
          <p:nvPr>
            <p:ph type="title"/>
          </p:nvPr>
        </p:nvSpPr>
        <p:spPr/>
        <p:txBody>
          <a:bodyPr/>
          <a:lstStyle/>
          <a:p>
            <a:pPr eaLnBrk="1" hangingPunct="1"/>
            <a:r>
              <a:rPr lang="en-US" altLang="zh-CN" sz="2800"/>
              <a:t>The Significance of Intra-Industry Trade (cont.)</a:t>
            </a:r>
          </a:p>
        </p:txBody>
      </p:sp>
      <p:sp>
        <p:nvSpPr>
          <p:cNvPr id="98307" name="Rectangle 3">
            <a:extLst>
              <a:ext uri="{FF2B5EF4-FFF2-40B4-BE49-F238E27FC236}">
                <a16:creationId xmlns:a16="http://schemas.microsoft.com/office/drawing/2014/main" id="{A151B5F2-1374-4A96-A615-E4A6136C0AEF}"/>
              </a:ext>
            </a:extLst>
          </p:cNvPr>
          <p:cNvSpPr>
            <a:spLocks noGrp="1" noChangeArrowheads="1"/>
          </p:cNvSpPr>
          <p:nvPr>
            <p:ph idx="1"/>
          </p:nvPr>
        </p:nvSpPr>
        <p:spPr>
          <a:xfrm>
            <a:off x="304800" y="1582738"/>
            <a:ext cx="8294688" cy="4572000"/>
          </a:xfrm>
        </p:spPr>
        <p:txBody>
          <a:bodyPr/>
          <a:lstStyle/>
          <a:p>
            <a:pPr eaLnBrk="1" hangingPunct="1">
              <a:spcBef>
                <a:spcPct val="50000"/>
              </a:spcBef>
            </a:pPr>
            <a:r>
              <a:rPr lang="en-US" altLang="zh-CN"/>
              <a:t>About 25–50% of world trade is intra-industry.</a:t>
            </a:r>
          </a:p>
          <a:p>
            <a:pPr eaLnBrk="1" hangingPunct="1"/>
            <a:r>
              <a:rPr lang="en-US" altLang="zh-CN"/>
              <a:t>Most prominent is the trade of manufactured goods among advanced industrial nations, which accounts for the majority of world trade.</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strips(downRight)">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strips(downRight)">
                                      <p:cBhvr>
                                        <p:cTn id="12" dur="500"/>
                                        <p:tgtEl>
                                          <p:spTgt spid="983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08E4526-27E1-4D5B-AC98-9191EE09CC34}"/>
              </a:ext>
            </a:extLst>
          </p:cNvPr>
          <p:cNvSpPr>
            <a:spLocks noGrp="1" noChangeArrowheads="1"/>
          </p:cNvSpPr>
          <p:nvPr>
            <p:ph type="title"/>
          </p:nvPr>
        </p:nvSpPr>
        <p:spPr/>
        <p:txBody>
          <a:bodyPr/>
          <a:lstStyle/>
          <a:p>
            <a:pPr eaLnBrk="1" hangingPunct="1"/>
            <a:r>
              <a:rPr lang="en-US" altLang="zh-CN" sz="2800"/>
              <a:t>The Significance of Intra-Industry Trade (cont.)</a:t>
            </a:r>
          </a:p>
        </p:txBody>
      </p:sp>
      <p:sp>
        <p:nvSpPr>
          <p:cNvPr id="98307" name="Rectangle 3">
            <a:extLst>
              <a:ext uri="{FF2B5EF4-FFF2-40B4-BE49-F238E27FC236}">
                <a16:creationId xmlns:a16="http://schemas.microsoft.com/office/drawing/2014/main" id="{1B5F4C92-EEE8-4B56-81B7-AE2FA28C6B9A}"/>
              </a:ext>
            </a:extLst>
          </p:cNvPr>
          <p:cNvSpPr>
            <a:spLocks noGrp="1" noChangeArrowheads="1"/>
          </p:cNvSpPr>
          <p:nvPr>
            <p:ph idx="1"/>
          </p:nvPr>
        </p:nvSpPr>
        <p:spPr>
          <a:xfrm>
            <a:off x="304800" y="1582738"/>
            <a:ext cx="8294688" cy="4572000"/>
          </a:xfrm>
        </p:spPr>
        <p:txBody>
          <a:bodyPr/>
          <a:lstStyle/>
          <a:p>
            <a:pPr eaLnBrk="1" hangingPunct="1">
              <a:spcBef>
                <a:spcPct val="50000"/>
              </a:spcBef>
            </a:pPr>
            <a:r>
              <a:rPr lang="en-US" altLang="zh-CN"/>
              <a:t>For the United States, industries that have the most intra-industry trade—such as pharmaceuticals, chemicals, and specialized machinery—require relatively larger amounts of skilled labor, technology, and physical capital.</a:t>
            </a:r>
          </a:p>
          <a:p>
            <a:pPr eaLnBrk="1" hangingPunct="1">
              <a:spcBef>
                <a:spcPct val="50000"/>
              </a:spcBef>
            </a:pPr>
            <a:r>
              <a:rPr lang="en-US" altLang="zh-CN">
                <a:hlinkClick r:id="rId2" action="ppaction://hlinkfile"/>
              </a:rPr>
              <a:t>Case Study 8.1</a:t>
            </a: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strips(downRight)">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strips(downRight)">
                                      <p:cBhvr>
                                        <p:cTn id="12" dur="500"/>
                                        <p:tgtEl>
                                          <p:spTgt spid="983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C38AAC4-AC2D-4960-80A0-E292A207EE92}"/>
              </a:ext>
            </a:extLst>
          </p:cNvPr>
          <p:cNvSpPr>
            <a:spLocks noGrp="1" noChangeArrowheads="1"/>
          </p:cNvSpPr>
          <p:nvPr>
            <p:ph type="title"/>
          </p:nvPr>
        </p:nvSpPr>
        <p:spPr/>
        <p:txBody>
          <a:bodyPr/>
          <a:lstStyle/>
          <a:p>
            <a:pPr eaLnBrk="1" hangingPunct="1"/>
            <a:r>
              <a:rPr lang="en-US" altLang="zh-CN" sz="2800"/>
              <a:t>Table 8-2: Indexes of Intra-Industry Trade for U.S. Industries, 2009</a:t>
            </a:r>
          </a:p>
        </p:txBody>
      </p:sp>
      <p:pic>
        <p:nvPicPr>
          <p:cNvPr id="40963" name="Picture 1" descr="tbl08_02.gif">
            <a:extLst>
              <a:ext uri="{FF2B5EF4-FFF2-40B4-BE49-F238E27FC236}">
                <a16:creationId xmlns:a16="http://schemas.microsoft.com/office/drawing/2014/main" id="{E705E39B-3DC5-48B3-AC34-3382B4465D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682750"/>
            <a:ext cx="73025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D2F1A6F-A0F5-460F-887D-3CC23C86B445}"/>
              </a:ext>
            </a:extLst>
          </p:cNvPr>
          <p:cNvSpPr>
            <a:spLocks noGrp="1" noChangeArrowheads="1"/>
          </p:cNvSpPr>
          <p:nvPr>
            <p:ph type="title"/>
          </p:nvPr>
        </p:nvSpPr>
        <p:spPr/>
        <p:txBody>
          <a:bodyPr/>
          <a:lstStyle/>
          <a:p>
            <a:pPr eaLnBrk="1" hangingPunct="1"/>
            <a:r>
              <a:rPr lang="en-US" altLang="zh-CN"/>
              <a:t>Firm Responses to Trade</a:t>
            </a:r>
          </a:p>
        </p:txBody>
      </p:sp>
      <p:sp>
        <p:nvSpPr>
          <p:cNvPr id="180227" name="Rectangle 3">
            <a:extLst>
              <a:ext uri="{FF2B5EF4-FFF2-40B4-BE49-F238E27FC236}">
                <a16:creationId xmlns:a16="http://schemas.microsoft.com/office/drawing/2014/main" id="{435712EB-FCC4-4F17-9C27-2EA9A91A2AE3}"/>
              </a:ext>
            </a:extLst>
          </p:cNvPr>
          <p:cNvSpPr>
            <a:spLocks noGrp="1" noChangeArrowheads="1"/>
          </p:cNvSpPr>
          <p:nvPr>
            <p:ph idx="1"/>
          </p:nvPr>
        </p:nvSpPr>
        <p:spPr/>
        <p:txBody>
          <a:bodyPr/>
          <a:lstStyle/>
          <a:p>
            <a:pPr eaLnBrk="1" hangingPunct="1"/>
            <a:r>
              <a:rPr lang="en-US" altLang="zh-CN" sz="2400"/>
              <a:t>Increased competition tends to hurt the worst-performing firms — they are forced to exit. </a:t>
            </a:r>
          </a:p>
          <a:p>
            <a:pPr eaLnBrk="1" hangingPunct="1"/>
            <a:r>
              <a:rPr lang="en-US" altLang="zh-CN" sz="2400"/>
              <a:t>The best-performing firms take the greatest advantage of new sales opportunities and expand the most.</a:t>
            </a:r>
          </a:p>
          <a:p>
            <a:pPr eaLnBrk="1" hangingPunct="1"/>
            <a:r>
              <a:rPr lang="en-US" altLang="zh-CN" sz="2400"/>
              <a:t>When the better-performing firms expand and the worse-performing ones contract or exit, overall industry performance improves. </a:t>
            </a:r>
          </a:p>
          <a:p>
            <a:pPr lvl="1" eaLnBrk="1" hangingPunct="1"/>
            <a:r>
              <a:rPr lang="en-US" altLang="zh-CN" sz="2000"/>
              <a:t>Trade and economic integration improve industry performance as much as the discovery of a better technology does.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strips(downRight)">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strips(downRight)">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strips(downRight)">
                                      <p:cBhvr>
                                        <p:cTn id="17" dur="500"/>
                                        <p:tgtEl>
                                          <p:spTgt spid="180227">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80227">
                                            <p:txEl>
                                              <p:pRg st="3" end="3"/>
                                            </p:txEl>
                                          </p:spTgt>
                                        </p:tgtEl>
                                        <p:attrNameLst>
                                          <p:attrName>style.visibility</p:attrName>
                                        </p:attrNameLst>
                                      </p:cBhvr>
                                      <p:to>
                                        <p:strVal val="visible"/>
                                      </p:to>
                                    </p:set>
                                    <p:animEffect transition="in" filter="strips(downRight)">
                                      <p:cBhvr>
                                        <p:cTn id="20" dur="500"/>
                                        <p:tgtEl>
                                          <p:spTgt spid="180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9C6A270-EC09-4219-A5D4-7C636C8A917A}"/>
              </a:ext>
            </a:extLst>
          </p:cNvPr>
          <p:cNvSpPr>
            <a:spLocks noGrp="1" noChangeArrowheads="1"/>
          </p:cNvSpPr>
          <p:nvPr>
            <p:ph type="title"/>
          </p:nvPr>
        </p:nvSpPr>
        <p:spPr/>
        <p:txBody>
          <a:bodyPr/>
          <a:lstStyle/>
          <a:p>
            <a:pPr eaLnBrk="1" hangingPunct="1"/>
            <a:r>
              <a:rPr lang="en-US" altLang="zh-CN" sz="2800"/>
              <a:t>Fig. 8-6: Performance Differences Across Firms</a:t>
            </a:r>
          </a:p>
        </p:txBody>
      </p:sp>
      <p:pic>
        <p:nvPicPr>
          <p:cNvPr id="43011" name="Picture 1" descr="fig08_06.gif">
            <a:extLst>
              <a:ext uri="{FF2B5EF4-FFF2-40B4-BE49-F238E27FC236}">
                <a16:creationId xmlns:a16="http://schemas.microsoft.com/office/drawing/2014/main" id="{C866A1EE-9B72-4116-BFBB-9C212FF60B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654175"/>
            <a:ext cx="82296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89357EB-C440-4E27-A5C2-E0D495F3BE0A}"/>
              </a:ext>
            </a:extLst>
          </p:cNvPr>
          <p:cNvSpPr>
            <a:spLocks noGrp="1" noChangeArrowheads="1"/>
          </p:cNvSpPr>
          <p:nvPr>
            <p:ph type="title"/>
          </p:nvPr>
        </p:nvSpPr>
        <p:spPr/>
        <p:txBody>
          <a:bodyPr/>
          <a:lstStyle/>
          <a:p>
            <a:pPr eaLnBrk="1" hangingPunct="1"/>
            <a:r>
              <a:rPr lang="en-US" altLang="zh-CN"/>
              <a:t>Trade Costs and Export Decisions</a:t>
            </a:r>
          </a:p>
        </p:txBody>
      </p:sp>
      <p:sp>
        <p:nvSpPr>
          <p:cNvPr id="44035" name="Rectangle 3">
            <a:extLst>
              <a:ext uri="{FF2B5EF4-FFF2-40B4-BE49-F238E27FC236}">
                <a16:creationId xmlns:a16="http://schemas.microsoft.com/office/drawing/2014/main" id="{432ACA63-6563-4E1C-BDBC-796D9A319F28}"/>
              </a:ext>
            </a:extLst>
          </p:cNvPr>
          <p:cNvSpPr>
            <a:spLocks noGrp="1" noChangeArrowheads="1"/>
          </p:cNvSpPr>
          <p:nvPr>
            <p:ph idx="1"/>
          </p:nvPr>
        </p:nvSpPr>
        <p:spPr/>
        <p:txBody>
          <a:bodyPr/>
          <a:lstStyle/>
          <a:p>
            <a:pPr eaLnBrk="1" hangingPunct="1"/>
            <a:r>
              <a:rPr lang="en-US" altLang="zh-CN" sz="2000"/>
              <a:t>Most U.S. firms do not report </a:t>
            </a:r>
            <a:r>
              <a:rPr lang="en-US" altLang="zh-CN" sz="2000" i="1"/>
              <a:t>any </a:t>
            </a:r>
            <a:r>
              <a:rPr lang="en-US" altLang="zh-CN" sz="2000"/>
              <a:t>exporting activity at all — sell only to U.S. customers.</a:t>
            </a:r>
          </a:p>
          <a:p>
            <a:pPr lvl="1" eaLnBrk="1" hangingPunct="1"/>
            <a:r>
              <a:rPr lang="en-US" altLang="zh-CN" sz="1800"/>
              <a:t>In 2002, only 18% of U.S. manufacturing firms reported any sales abroad.</a:t>
            </a:r>
          </a:p>
          <a:p>
            <a:pPr eaLnBrk="1" hangingPunct="1"/>
            <a:r>
              <a:rPr lang="en-US" altLang="zh-CN" sz="2000"/>
              <a:t>Even in industries that export much of what they produce, such as chemicals, machinery, electronics, and transportation, fewer than 40 percent of firms export.</a:t>
            </a:r>
          </a:p>
          <a:p>
            <a:pPr eaLnBrk="1" hangingPunct="1"/>
            <a:r>
              <a:rPr lang="en-US" altLang="zh-CN" sz="2000"/>
              <a:t>A major reason why trade costs reduce trade so much is that they drastically reduce the number of firms selling to customers across the border. </a:t>
            </a:r>
          </a:p>
          <a:p>
            <a:pPr lvl="1" eaLnBrk="1" hangingPunct="1"/>
            <a:r>
              <a:rPr lang="en-US" altLang="zh-CN" sz="1600"/>
              <a:t>Trade costs also reduce the volume of export sales of firms selling abroad.</a:t>
            </a:r>
          </a:p>
        </p:txBody>
      </p:sp>
    </p:spTree>
  </p:cSld>
  <p:clrMapOvr>
    <a:masterClrMapping/>
  </p:clrMapOvr>
  <p:transition spd="med">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B0831FC-DB81-43BC-B9CA-762AABE35FCB}"/>
              </a:ext>
            </a:extLst>
          </p:cNvPr>
          <p:cNvSpPr>
            <a:spLocks noGrp="1" noChangeArrowheads="1"/>
          </p:cNvSpPr>
          <p:nvPr>
            <p:ph type="title"/>
          </p:nvPr>
        </p:nvSpPr>
        <p:spPr/>
        <p:txBody>
          <a:bodyPr/>
          <a:lstStyle/>
          <a:p>
            <a:pPr eaLnBrk="1" hangingPunct="1"/>
            <a:r>
              <a:rPr lang="en-US" altLang="zh-CN"/>
              <a:t>Introduction (cont.)</a:t>
            </a:r>
          </a:p>
        </p:txBody>
      </p:sp>
      <p:sp>
        <p:nvSpPr>
          <p:cNvPr id="155651" name="Rectangle 3">
            <a:extLst>
              <a:ext uri="{FF2B5EF4-FFF2-40B4-BE49-F238E27FC236}">
                <a16:creationId xmlns:a16="http://schemas.microsoft.com/office/drawing/2014/main" id="{D55AF244-7281-4CEF-882C-9885D8164D04}"/>
              </a:ext>
            </a:extLst>
          </p:cNvPr>
          <p:cNvSpPr>
            <a:spLocks noGrp="1" noChangeArrowheads="1"/>
          </p:cNvSpPr>
          <p:nvPr>
            <p:ph idx="1"/>
          </p:nvPr>
        </p:nvSpPr>
        <p:spPr/>
        <p:txBody>
          <a:bodyPr/>
          <a:lstStyle/>
          <a:p>
            <a:pPr eaLnBrk="1" hangingPunct="1">
              <a:spcBef>
                <a:spcPct val="50000"/>
              </a:spcBef>
            </a:pPr>
            <a:r>
              <a:rPr lang="en-US" altLang="zh-CN" sz="2400"/>
              <a:t>Perfect competition that drives the price of a good down to marginal cost would imply losses for those firms because they would not be able to recover the higher costs incurred from producing the initial units of output. </a:t>
            </a:r>
          </a:p>
          <a:p>
            <a:pPr eaLnBrk="1" hangingPunct="1">
              <a:spcBef>
                <a:spcPct val="50000"/>
              </a:spcBef>
            </a:pPr>
            <a:r>
              <a:rPr lang="en-US" altLang="zh-CN" sz="2400"/>
              <a:t>As a result, perfect competition would force those firms out of the market.</a:t>
            </a:r>
          </a:p>
          <a:p>
            <a:pPr eaLnBrk="1" hangingPunct="1">
              <a:spcBef>
                <a:spcPct val="50000"/>
              </a:spcBef>
            </a:pPr>
            <a:r>
              <a:rPr lang="en-US" altLang="zh-CN" sz="2400"/>
              <a:t>In most sectors, goods are differentiated from each other and there are other differences across firms.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strips(downRight)">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strips(downRight)">
                                      <p:cBhvr>
                                        <p:cTn id="12" dur="500"/>
                                        <p:tgtEl>
                                          <p:spTgt spid="15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strips(downRight)">
                                      <p:cBhvr>
                                        <p:cTn id="17" dur="500"/>
                                        <p:tgtEl>
                                          <p:spTgt spid="15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61678F4-1C39-4F82-9012-BB6EC407B5AE}"/>
              </a:ext>
            </a:extLst>
          </p:cNvPr>
          <p:cNvSpPr>
            <a:spLocks noGrp="1" noChangeArrowheads="1"/>
          </p:cNvSpPr>
          <p:nvPr>
            <p:ph type="title"/>
          </p:nvPr>
        </p:nvSpPr>
        <p:spPr/>
        <p:txBody>
          <a:bodyPr/>
          <a:lstStyle/>
          <a:p>
            <a:pPr eaLnBrk="1" hangingPunct="1"/>
            <a:r>
              <a:rPr lang="en-US" altLang="zh-CN" sz="2800"/>
              <a:t>Fig. 8-7: Winners and Losers from Economic Integration</a:t>
            </a:r>
          </a:p>
        </p:txBody>
      </p:sp>
      <p:pic>
        <p:nvPicPr>
          <p:cNvPr id="45059" name="Picture 1" descr="fig08_07.gif">
            <a:extLst>
              <a:ext uri="{FF2B5EF4-FFF2-40B4-BE49-F238E27FC236}">
                <a16:creationId xmlns:a16="http://schemas.microsoft.com/office/drawing/2014/main" id="{6AFD7B0C-640F-4836-A370-A58A77C783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447800"/>
            <a:ext cx="8102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B519698-C127-4A27-BDB1-BADFE7D53196}"/>
              </a:ext>
            </a:extLst>
          </p:cNvPr>
          <p:cNvSpPr>
            <a:spLocks noGrp="1" noChangeArrowheads="1"/>
          </p:cNvSpPr>
          <p:nvPr>
            <p:ph type="title"/>
          </p:nvPr>
        </p:nvSpPr>
        <p:spPr/>
        <p:txBody>
          <a:bodyPr/>
          <a:lstStyle/>
          <a:p>
            <a:pPr eaLnBrk="1" hangingPunct="1"/>
            <a:r>
              <a:rPr lang="en-US" altLang="zh-CN" sz="2800"/>
              <a:t>Trade Costs and Export Decisions (cont.)</a:t>
            </a:r>
          </a:p>
        </p:txBody>
      </p:sp>
      <p:sp>
        <p:nvSpPr>
          <p:cNvPr id="183299" name="Rectangle 3">
            <a:extLst>
              <a:ext uri="{FF2B5EF4-FFF2-40B4-BE49-F238E27FC236}">
                <a16:creationId xmlns:a16="http://schemas.microsoft.com/office/drawing/2014/main" id="{11E18B2D-E9AC-443B-9ABB-D6BB4316DAC5}"/>
              </a:ext>
            </a:extLst>
          </p:cNvPr>
          <p:cNvSpPr>
            <a:spLocks noGrp="1" noChangeArrowheads="1"/>
          </p:cNvSpPr>
          <p:nvPr>
            <p:ph idx="1"/>
          </p:nvPr>
        </p:nvSpPr>
        <p:spPr/>
        <p:txBody>
          <a:bodyPr/>
          <a:lstStyle/>
          <a:p>
            <a:pPr eaLnBrk="1" hangingPunct="1">
              <a:lnSpc>
                <a:spcPct val="90000"/>
              </a:lnSpc>
            </a:pPr>
            <a:r>
              <a:rPr lang="en-US" altLang="zh-CN" sz="2400"/>
              <a:t>Trade costs added two important predictions to our model of monopolistic competition and trade: </a:t>
            </a:r>
          </a:p>
          <a:p>
            <a:pPr lvl="1" eaLnBrk="1" hangingPunct="1">
              <a:lnSpc>
                <a:spcPct val="90000"/>
              </a:lnSpc>
            </a:pPr>
            <a:r>
              <a:rPr lang="en-US" altLang="zh-CN" sz="2000"/>
              <a:t>Why only a subset of firms export, and why exporters are relatively larger and more productive (lower marginal costs). </a:t>
            </a:r>
          </a:p>
          <a:p>
            <a:pPr eaLnBrk="1" hangingPunct="1">
              <a:lnSpc>
                <a:spcPct val="90000"/>
              </a:lnSpc>
            </a:pPr>
            <a:r>
              <a:rPr lang="en-US" altLang="zh-CN" sz="2400"/>
              <a:t>Overwhelming empirical support for this prediction that exporting firms are bigger and more productive than firms in the same industry that do not export. </a:t>
            </a:r>
          </a:p>
          <a:p>
            <a:pPr lvl="1" eaLnBrk="1" hangingPunct="1">
              <a:lnSpc>
                <a:spcPct val="90000"/>
              </a:lnSpc>
            </a:pPr>
            <a:r>
              <a:rPr lang="en-US" altLang="zh-CN" sz="2000"/>
              <a:t>In the United States, in a typical manufacturing industry, an exporting firm is on average more than twice as large as a firm that does not export.</a:t>
            </a:r>
          </a:p>
          <a:p>
            <a:pPr lvl="1" eaLnBrk="1" hangingPunct="1">
              <a:lnSpc>
                <a:spcPct val="90000"/>
              </a:lnSpc>
            </a:pPr>
            <a:r>
              <a:rPr lang="en-US" altLang="zh-CN" sz="2000"/>
              <a:t>Differences between exporters and nonexporters are even larger in many European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strips(downRight)">
                                      <p:cBhvr>
                                        <p:cTn id="7" dur="500"/>
                                        <p:tgtEl>
                                          <p:spTgt spid="1832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3299">
                                            <p:txEl>
                                              <p:pRg st="1" end="1"/>
                                            </p:txEl>
                                          </p:spTgt>
                                        </p:tgtEl>
                                        <p:attrNameLst>
                                          <p:attrName>style.visibility</p:attrName>
                                        </p:attrNameLst>
                                      </p:cBhvr>
                                      <p:to>
                                        <p:strVal val="visible"/>
                                      </p:to>
                                    </p:set>
                                    <p:animEffect transition="in" filter="strips(downRight)">
                                      <p:cBhvr>
                                        <p:cTn id="10" dur="500"/>
                                        <p:tgtEl>
                                          <p:spTgt spid="1832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83299">
                                            <p:txEl>
                                              <p:pRg st="2" end="2"/>
                                            </p:txEl>
                                          </p:spTgt>
                                        </p:tgtEl>
                                        <p:attrNameLst>
                                          <p:attrName>style.visibility</p:attrName>
                                        </p:attrNameLst>
                                      </p:cBhvr>
                                      <p:to>
                                        <p:strVal val="visible"/>
                                      </p:to>
                                    </p:set>
                                    <p:animEffect transition="in" filter="strips(downRight)">
                                      <p:cBhvr>
                                        <p:cTn id="15" dur="500"/>
                                        <p:tgtEl>
                                          <p:spTgt spid="183299">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83299">
                                            <p:txEl>
                                              <p:pRg st="3" end="3"/>
                                            </p:txEl>
                                          </p:spTgt>
                                        </p:tgtEl>
                                        <p:attrNameLst>
                                          <p:attrName>style.visibility</p:attrName>
                                        </p:attrNameLst>
                                      </p:cBhvr>
                                      <p:to>
                                        <p:strVal val="visible"/>
                                      </p:to>
                                    </p:set>
                                    <p:animEffect transition="in" filter="strips(downRight)">
                                      <p:cBhvr>
                                        <p:cTn id="18" dur="500"/>
                                        <p:tgtEl>
                                          <p:spTgt spid="183299">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83299">
                                            <p:txEl>
                                              <p:pRg st="4" end="4"/>
                                            </p:txEl>
                                          </p:spTgt>
                                        </p:tgtEl>
                                        <p:attrNameLst>
                                          <p:attrName>style.visibility</p:attrName>
                                        </p:attrNameLst>
                                      </p:cBhvr>
                                      <p:to>
                                        <p:strVal val="visible"/>
                                      </p:to>
                                    </p:set>
                                    <p:animEffect transition="in" filter="strips(downRight)">
                                      <p:cBhvr>
                                        <p:cTn id="21" dur="500"/>
                                        <p:tgtEl>
                                          <p:spTgt spid="183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A0BF597-E20A-47EE-AEA0-8CCECE84F292}"/>
              </a:ext>
            </a:extLst>
          </p:cNvPr>
          <p:cNvSpPr>
            <a:spLocks noGrp="1" noChangeArrowheads="1"/>
          </p:cNvSpPr>
          <p:nvPr>
            <p:ph type="title"/>
          </p:nvPr>
        </p:nvSpPr>
        <p:spPr/>
        <p:txBody>
          <a:bodyPr/>
          <a:lstStyle/>
          <a:p>
            <a:pPr eaLnBrk="1" hangingPunct="1"/>
            <a:r>
              <a:rPr lang="en-US" altLang="zh-CN" sz="2400"/>
              <a:t>Table 8-3: Proportion of U.S. Firms Reporting Export Sales by Industry, 2002</a:t>
            </a:r>
          </a:p>
        </p:txBody>
      </p:sp>
      <p:pic>
        <p:nvPicPr>
          <p:cNvPr id="47107" name="Picture 1" descr="tbl08_03.gif">
            <a:extLst>
              <a:ext uri="{FF2B5EF4-FFF2-40B4-BE49-F238E27FC236}">
                <a16:creationId xmlns:a16="http://schemas.microsoft.com/office/drawing/2014/main" id="{49D1670B-2106-46F7-9B58-F86FA1BC7B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463675"/>
            <a:ext cx="8628063"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89C2E7C-B53C-4A36-884D-D58D5DE532F0}"/>
              </a:ext>
            </a:extLst>
          </p:cNvPr>
          <p:cNvSpPr>
            <a:spLocks noGrp="1" noChangeArrowheads="1"/>
          </p:cNvSpPr>
          <p:nvPr>
            <p:ph type="title"/>
          </p:nvPr>
        </p:nvSpPr>
        <p:spPr/>
        <p:txBody>
          <a:bodyPr/>
          <a:lstStyle/>
          <a:p>
            <a:pPr eaLnBrk="1" hangingPunct="1"/>
            <a:r>
              <a:rPr lang="en-US" altLang="zh-CN" sz="2800"/>
              <a:t>Fig: 8-8: Export Decisions with Trade Costs</a:t>
            </a:r>
          </a:p>
        </p:txBody>
      </p:sp>
      <p:pic>
        <p:nvPicPr>
          <p:cNvPr id="48131" name="Picture 1" descr="fig08_08.gif">
            <a:extLst>
              <a:ext uri="{FF2B5EF4-FFF2-40B4-BE49-F238E27FC236}">
                <a16:creationId xmlns:a16="http://schemas.microsoft.com/office/drawing/2014/main" id="{8F4F0227-76DA-4385-BEC4-E52E0D1454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846263"/>
            <a:ext cx="7950200"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99C57-944E-4F7F-AC66-E2A0C4E371A6}"/>
              </a:ext>
            </a:extLst>
          </p:cNvPr>
          <p:cNvSpPr>
            <a:spLocks noGrp="1" noChangeArrowheads="1"/>
          </p:cNvSpPr>
          <p:nvPr>
            <p:ph type="title"/>
          </p:nvPr>
        </p:nvSpPr>
        <p:spPr/>
        <p:txBody>
          <a:bodyPr/>
          <a:lstStyle/>
          <a:p>
            <a:pPr eaLnBrk="1" hangingPunct="1"/>
            <a:r>
              <a:rPr lang="en-US" altLang="zh-CN"/>
              <a:t>Dumping</a:t>
            </a:r>
          </a:p>
        </p:txBody>
      </p:sp>
      <p:sp>
        <p:nvSpPr>
          <p:cNvPr id="100355" name="Rectangle 3">
            <a:extLst>
              <a:ext uri="{FF2B5EF4-FFF2-40B4-BE49-F238E27FC236}">
                <a16:creationId xmlns:a16="http://schemas.microsoft.com/office/drawing/2014/main" id="{5CEC9241-8735-49CB-97AB-408B85D95369}"/>
              </a:ext>
            </a:extLst>
          </p:cNvPr>
          <p:cNvSpPr>
            <a:spLocks noGrp="1" noChangeArrowheads="1"/>
          </p:cNvSpPr>
          <p:nvPr>
            <p:ph idx="1"/>
          </p:nvPr>
        </p:nvSpPr>
        <p:spPr/>
        <p:txBody>
          <a:bodyPr/>
          <a:lstStyle/>
          <a:p>
            <a:pPr eaLnBrk="1" hangingPunct="1">
              <a:spcBef>
                <a:spcPct val="50000"/>
              </a:spcBef>
            </a:pPr>
            <a:r>
              <a:rPr lang="en-US" altLang="zh-CN" sz="2400" b="1"/>
              <a:t>Dumping</a:t>
            </a:r>
            <a:r>
              <a:rPr lang="en-US" altLang="zh-CN" sz="2400"/>
              <a:t> is the practice of charging a lower price for exported goods than for goods sold domestically.</a:t>
            </a:r>
          </a:p>
          <a:p>
            <a:pPr eaLnBrk="1" hangingPunct="1">
              <a:spcBef>
                <a:spcPct val="50000"/>
              </a:spcBef>
            </a:pPr>
            <a:r>
              <a:rPr lang="en-US" altLang="zh-CN" sz="2400"/>
              <a:t>Dumping is an example of </a:t>
            </a:r>
            <a:r>
              <a:rPr lang="en-US" altLang="zh-CN" sz="2400" b="1"/>
              <a:t>price discrimination</a:t>
            </a:r>
            <a:r>
              <a:rPr lang="en-US" altLang="zh-CN" sz="2400"/>
              <a:t>: </a:t>
            </a:r>
            <a:br>
              <a:rPr lang="en-US" altLang="zh-CN" sz="2400"/>
            </a:br>
            <a:r>
              <a:rPr lang="en-US" altLang="zh-CN" sz="2400"/>
              <a:t>the practice of charging different customers different prices.</a:t>
            </a:r>
          </a:p>
          <a:p>
            <a:pPr eaLnBrk="1" hangingPunct="1">
              <a:spcBef>
                <a:spcPct val="50000"/>
              </a:spcBef>
            </a:pPr>
            <a:r>
              <a:rPr lang="en-US" altLang="zh-CN" sz="2400"/>
              <a:t>Price discrimination and dumping may occur only if</a:t>
            </a:r>
          </a:p>
          <a:p>
            <a:pPr lvl="1" eaLnBrk="1" hangingPunct="1">
              <a:spcBef>
                <a:spcPct val="50000"/>
              </a:spcBef>
            </a:pPr>
            <a:r>
              <a:rPr lang="en-US" altLang="zh-CN" sz="2000" i="1"/>
              <a:t>imperfect competition </a:t>
            </a:r>
            <a:r>
              <a:rPr lang="en-US" altLang="zh-CN" sz="2000"/>
              <a:t>exists: firms are able to influence market prices.</a:t>
            </a:r>
          </a:p>
          <a:p>
            <a:pPr lvl="1" eaLnBrk="1" hangingPunct="1">
              <a:spcBef>
                <a:spcPct val="50000"/>
              </a:spcBef>
            </a:pPr>
            <a:r>
              <a:rPr lang="en-US" altLang="zh-CN" sz="2000" i="1"/>
              <a:t>markets are segmented</a:t>
            </a:r>
            <a:r>
              <a:rPr lang="en-US" altLang="zh-CN" sz="2000"/>
              <a:t> so that goods are not easily bought in one market and resold in another.</a:t>
            </a:r>
            <a:endParaRPr lang="en-US" altLang="zh-CN" sz="2000" b="1"/>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strips(downRight)">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strips(downRight)">
                                      <p:cBhvr>
                                        <p:cTn id="12" dur="500"/>
                                        <p:tgtEl>
                                          <p:spTgt spid="10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strips(downRight)">
                                      <p:cBhvr>
                                        <p:cTn id="17" dur="500"/>
                                        <p:tgtEl>
                                          <p:spTgt spid="100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0355">
                                            <p:txEl>
                                              <p:pRg st="3" end="3"/>
                                            </p:txEl>
                                          </p:spTgt>
                                        </p:tgtEl>
                                        <p:attrNameLst>
                                          <p:attrName>style.visibility</p:attrName>
                                        </p:attrNameLst>
                                      </p:cBhvr>
                                      <p:to>
                                        <p:strVal val="visible"/>
                                      </p:to>
                                    </p:set>
                                    <p:animEffect transition="in" filter="strips(downRight)">
                                      <p:cBhvr>
                                        <p:cTn id="22" dur="500"/>
                                        <p:tgtEl>
                                          <p:spTgt spid="100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0355">
                                            <p:txEl>
                                              <p:pRg st="4" end="4"/>
                                            </p:txEl>
                                          </p:spTgt>
                                        </p:tgtEl>
                                        <p:attrNameLst>
                                          <p:attrName>style.visibility</p:attrName>
                                        </p:attrNameLst>
                                      </p:cBhvr>
                                      <p:to>
                                        <p:strVal val="visible"/>
                                      </p:to>
                                    </p:set>
                                    <p:animEffect transition="in" filter="strips(downRight)">
                                      <p:cBhvr>
                                        <p:cTn id="27" dur="500"/>
                                        <p:tgtEl>
                                          <p:spTgt spid="10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28F29D-6267-4B9F-B35C-8760D3AD70C3}"/>
              </a:ext>
            </a:extLst>
          </p:cNvPr>
          <p:cNvSpPr>
            <a:spLocks noGrp="1" noChangeArrowheads="1"/>
          </p:cNvSpPr>
          <p:nvPr>
            <p:ph type="title"/>
          </p:nvPr>
        </p:nvSpPr>
        <p:spPr/>
        <p:txBody>
          <a:bodyPr/>
          <a:lstStyle/>
          <a:p>
            <a:pPr eaLnBrk="1" hangingPunct="1"/>
            <a:r>
              <a:rPr lang="en-US" altLang="zh-CN"/>
              <a:t>Dumping (cont.)</a:t>
            </a:r>
          </a:p>
        </p:txBody>
      </p:sp>
      <p:sp>
        <p:nvSpPr>
          <p:cNvPr id="101379" name="Rectangle 3">
            <a:extLst>
              <a:ext uri="{FF2B5EF4-FFF2-40B4-BE49-F238E27FC236}">
                <a16:creationId xmlns:a16="http://schemas.microsoft.com/office/drawing/2014/main" id="{C65E9343-6AB5-4311-AAF7-13487416ADD9}"/>
              </a:ext>
            </a:extLst>
          </p:cNvPr>
          <p:cNvSpPr>
            <a:spLocks noGrp="1" noChangeArrowheads="1"/>
          </p:cNvSpPr>
          <p:nvPr>
            <p:ph idx="1"/>
          </p:nvPr>
        </p:nvSpPr>
        <p:spPr/>
        <p:txBody>
          <a:bodyPr/>
          <a:lstStyle/>
          <a:p>
            <a:pPr eaLnBrk="1" hangingPunct="1">
              <a:spcBef>
                <a:spcPct val="50000"/>
              </a:spcBef>
            </a:pPr>
            <a:r>
              <a:rPr lang="en-US" altLang="zh-CN"/>
              <a:t>Dumping can be a profit-maximizing strategy:</a:t>
            </a:r>
          </a:p>
          <a:p>
            <a:pPr lvl="1" eaLnBrk="1" hangingPunct="1"/>
            <a:r>
              <a:rPr lang="en-US" altLang="zh-CN"/>
              <a:t>A firm with a higher marginal cost chooses to set a lower markup over marginal cost. </a:t>
            </a:r>
          </a:p>
          <a:p>
            <a:pPr lvl="1" eaLnBrk="1" hangingPunct="1"/>
            <a:r>
              <a:rPr lang="en-US" altLang="zh-CN"/>
              <a:t>Therefore, an exporting firm will respond to the trade cost by lowering its markup for the export market.</a:t>
            </a:r>
          </a:p>
          <a:p>
            <a:pPr lvl="1" eaLnBrk="1" hangingPunct="1"/>
            <a:r>
              <a:rPr lang="en-US" altLang="zh-CN"/>
              <a:t>This strategy is considered to be </a:t>
            </a:r>
            <a:r>
              <a:rPr lang="en-US" altLang="zh-CN" b="1"/>
              <a:t>dumping</a:t>
            </a:r>
            <a:r>
              <a:rPr lang="en-US" altLang="zh-CN"/>
              <a:t>, regarded by most countries as an </a:t>
            </a:r>
            <a:r>
              <a:rPr lang="ja-JP" altLang="en-US"/>
              <a:t>“</a:t>
            </a:r>
            <a:r>
              <a:rPr lang="en-US" altLang="ja-JP"/>
              <a:t>unfair</a:t>
            </a:r>
            <a:r>
              <a:rPr lang="ja-JP" altLang="en-US"/>
              <a:t>”</a:t>
            </a:r>
            <a:r>
              <a:rPr lang="en-US" altLang="ja-JP"/>
              <a:t> trade practice.</a:t>
            </a: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strips(downRight)">
                                      <p:cBhvr>
                                        <p:cTn id="7" dur="500"/>
                                        <p:tgtEl>
                                          <p:spTgt spid="10137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strips(downRight)">
                                      <p:cBhvr>
                                        <p:cTn id="10" dur="500"/>
                                        <p:tgtEl>
                                          <p:spTgt spid="10137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01379">
                                            <p:txEl>
                                              <p:pRg st="2" end="2"/>
                                            </p:txEl>
                                          </p:spTgt>
                                        </p:tgtEl>
                                        <p:attrNameLst>
                                          <p:attrName>style.visibility</p:attrName>
                                        </p:attrNameLst>
                                      </p:cBhvr>
                                      <p:to>
                                        <p:strVal val="visible"/>
                                      </p:to>
                                    </p:set>
                                    <p:animEffect transition="in" filter="strips(downRight)">
                                      <p:cBhvr>
                                        <p:cTn id="13" dur="500"/>
                                        <p:tgtEl>
                                          <p:spTgt spid="10137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01379">
                                            <p:txEl>
                                              <p:pRg st="3" end="3"/>
                                            </p:txEl>
                                          </p:spTgt>
                                        </p:tgtEl>
                                        <p:attrNameLst>
                                          <p:attrName>style.visibility</p:attrName>
                                        </p:attrNameLst>
                                      </p:cBhvr>
                                      <p:to>
                                        <p:strVal val="visible"/>
                                      </p:to>
                                    </p:set>
                                    <p:animEffect transition="in" filter="strips(downRight)">
                                      <p:cBhvr>
                                        <p:cTn id="16" dur="500"/>
                                        <p:tgtEl>
                                          <p:spTgt spid="101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74D4693-4B25-43A3-B22E-FFB3F0CB2C2A}"/>
              </a:ext>
            </a:extLst>
          </p:cNvPr>
          <p:cNvSpPr>
            <a:spLocks noGrp="1" noChangeArrowheads="1"/>
          </p:cNvSpPr>
          <p:nvPr>
            <p:ph type="title"/>
          </p:nvPr>
        </p:nvSpPr>
        <p:spPr/>
        <p:txBody>
          <a:bodyPr/>
          <a:lstStyle/>
          <a:p>
            <a:pPr eaLnBrk="1" hangingPunct="1"/>
            <a:r>
              <a:rPr lang="en-US" altLang="zh-CN"/>
              <a:t>Protectionism and Dumping</a:t>
            </a:r>
          </a:p>
        </p:txBody>
      </p:sp>
      <p:sp>
        <p:nvSpPr>
          <p:cNvPr id="105475" name="Rectangle 3">
            <a:extLst>
              <a:ext uri="{FF2B5EF4-FFF2-40B4-BE49-F238E27FC236}">
                <a16:creationId xmlns:a16="http://schemas.microsoft.com/office/drawing/2014/main" id="{CD8021DE-C3F4-409B-8032-03CBE8163E83}"/>
              </a:ext>
            </a:extLst>
          </p:cNvPr>
          <p:cNvSpPr>
            <a:spLocks noGrp="1" noChangeArrowheads="1"/>
          </p:cNvSpPr>
          <p:nvPr>
            <p:ph idx="1"/>
          </p:nvPr>
        </p:nvSpPr>
        <p:spPr/>
        <p:txBody>
          <a:bodyPr/>
          <a:lstStyle/>
          <a:p>
            <a:pPr eaLnBrk="1" hangingPunct="1">
              <a:spcBef>
                <a:spcPct val="50000"/>
              </a:spcBef>
            </a:pPr>
            <a:r>
              <a:rPr lang="en-US" altLang="zh-CN">
                <a:hlinkClick r:id="rId2" action="ppaction://hlinkfile"/>
              </a:rPr>
              <a:t>Case Study 8.2</a:t>
            </a:r>
            <a:endParaRPr lang="en-US" altLang="zh-CN"/>
          </a:p>
          <a:p>
            <a:pPr eaLnBrk="1" hangingPunct="1">
              <a:spcBef>
                <a:spcPct val="50000"/>
              </a:spcBef>
            </a:pPr>
            <a:r>
              <a:rPr lang="en-US" altLang="zh-CN"/>
              <a:t>A U.S. firm may appeal to the Commerce Department to investigate if dumping by foreign firms has injured the U.S. firm.</a:t>
            </a:r>
          </a:p>
          <a:p>
            <a:pPr lvl="1" eaLnBrk="1" hangingPunct="1">
              <a:spcBef>
                <a:spcPct val="50000"/>
              </a:spcBef>
            </a:pPr>
            <a:r>
              <a:rPr lang="en-US" altLang="zh-CN"/>
              <a:t>The Commerce Department may impose an </a:t>
            </a:r>
            <a:r>
              <a:rPr lang="ja-JP" altLang="en-US"/>
              <a:t>“</a:t>
            </a:r>
            <a:r>
              <a:rPr lang="en-US" altLang="ja-JP"/>
              <a:t>anti-dumping duty</a:t>
            </a:r>
            <a:r>
              <a:rPr lang="ja-JP" altLang="en-US"/>
              <a:t>”</a:t>
            </a:r>
            <a:r>
              <a:rPr lang="en-US" altLang="ja-JP"/>
              <a:t> (tax) to protect the U.S. firm.</a:t>
            </a:r>
          </a:p>
          <a:p>
            <a:pPr lvl="1" eaLnBrk="1" hangingPunct="1">
              <a:spcBef>
                <a:spcPct val="50000"/>
              </a:spcBef>
            </a:pPr>
            <a:r>
              <a:rPr lang="en-US" altLang="zh-CN"/>
              <a:t>Tax equals the difference between the actual and </a:t>
            </a:r>
            <a:r>
              <a:rPr lang="ja-JP" altLang="en-US"/>
              <a:t>“</a:t>
            </a:r>
            <a:r>
              <a:rPr lang="en-US" altLang="ja-JP"/>
              <a:t>fair</a:t>
            </a:r>
            <a:r>
              <a:rPr lang="ja-JP" altLang="en-US"/>
              <a:t>”</a:t>
            </a:r>
            <a:r>
              <a:rPr lang="en-US" altLang="ja-JP"/>
              <a:t> price of imports, where </a:t>
            </a:r>
            <a:r>
              <a:rPr lang="ja-JP" altLang="en-US"/>
              <a:t>“</a:t>
            </a:r>
            <a:r>
              <a:rPr lang="en-US" altLang="ja-JP"/>
              <a:t>fair</a:t>
            </a:r>
            <a:r>
              <a:rPr lang="ja-JP" altLang="en-US"/>
              <a:t>”</a:t>
            </a:r>
            <a:r>
              <a:rPr lang="en-US" altLang="ja-JP"/>
              <a:t> means </a:t>
            </a:r>
            <a:r>
              <a:rPr lang="ja-JP" altLang="en-US"/>
              <a:t>“</a:t>
            </a:r>
            <a:r>
              <a:rPr lang="en-US" altLang="ja-JP"/>
              <a:t>price the product is normally sold at in the manufacturer's domestic market.</a:t>
            </a:r>
            <a:r>
              <a:rPr lang="ja-JP" altLang="en-US"/>
              <a:t>”</a:t>
            </a:r>
            <a:r>
              <a:rPr lang="en-US" altLang="ja-JP"/>
              <a:t> </a:t>
            </a: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strips(downRight)">
                                      <p:cBhvr>
                                        <p:cTn id="7" dur="500"/>
                                        <p:tgtEl>
                                          <p:spTgt spid="105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strips(downRight)">
                                      <p:cBhvr>
                                        <p:cTn id="12" dur="500"/>
                                        <p:tgtEl>
                                          <p:spTgt spid="105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Effect transition="in" filter="strips(downRight)">
                                      <p:cBhvr>
                                        <p:cTn id="17" dur="500"/>
                                        <p:tgtEl>
                                          <p:spTgt spid="105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5475">
                                            <p:txEl>
                                              <p:pRg st="3" end="3"/>
                                            </p:txEl>
                                          </p:spTgt>
                                        </p:tgtEl>
                                        <p:attrNameLst>
                                          <p:attrName>style.visibility</p:attrName>
                                        </p:attrNameLst>
                                      </p:cBhvr>
                                      <p:to>
                                        <p:strVal val="visible"/>
                                      </p:to>
                                    </p:set>
                                    <p:animEffect transition="in" filter="strips(downRight)">
                                      <p:cBhvr>
                                        <p:cTn id="22" dur="500"/>
                                        <p:tgtEl>
                                          <p:spTgt spid="105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0886C77-5EC2-4E29-878C-71C0C66E9627}"/>
              </a:ext>
            </a:extLst>
          </p:cNvPr>
          <p:cNvSpPr>
            <a:spLocks noGrp="1" noChangeArrowheads="1"/>
          </p:cNvSpPr>
          <p:nvPr>
            <p:ph type="title"/>
          </p:nvPr>
        </p:nvSpPr>
        <p:spPr/>
        <p:txBody>
          <a:bodyPr/>
          <a:lstStyle/>
          <a:p>
            <a:pPr eaLnBrk="1" hangingPunct="1"/>
            <a:r>
              <a:rPr lang="en-US" altLang="zh-CN"/>
              <a:t>Protectionism and Dumping (cont.)</a:t>
            </a:r>
          </a:p>
        </p:txBody>
      </p:sp>
      <p:sp>
        <p:nvSpPr>
          <p:cNvPr id="106499" name="Rectangle 3">
            <a:extLst>
              <a:ext uri="{FF2B5EF4-FFF2-40B4-BE49-F238E27FC236}">
                <a16:creationId xmlns:a16="http://schemas.microsoft.com/office/drawing/2014/main" id="{C71E5EC4-468D-4E34-B377-2113DD0EE920}"/>
              </a:ext>
            </a:extLst>
          </p:cNvPr>
          <p:cNvSpPr>
            <a:spLocks noGrp="1" noChangeArrowheads="1"/>
          </p:cNvSpPr>
          <p:nvPr>
            <p:ph idx="1"/>
          </p:nvPr>
        </p:nvSpPr>
        <p:spPr/>
        <p:txBody>
          <a:bodyPr/>
          <a:lstStyle/>
          <a:p>
            <a:pPr eaLnBrk="1" hangingPunct="1">
              <a:spcBef>
                <a:spcPct val="40000"/>
              </a:spcBef>
            </a:pPr>
            <a:r>
              <a:rPr lang="en-US" altLang="zh-CN"/>
              <a:t>Next, the International Trade Commission (ITC) determines if injury to the U.S. firm has occurred or is likely to occur. </a:t>
            </a:r>
          </a:p>
          <a:p>
            <a:pPr eaLnBrk="1" hangingPunct="1">
              <a:spcBef>
                <a:spcPct val="40000"/>
              </a:spcBef>
            </a:pPr>
            <a:r>
              <a:rPr lang="en-US" altLang="zh-CN"/>
              <a:t>If the ITC determines that injury has occurred or is likely to occur, the anti-dumping duty remains in place.</a:t>
            </a:r>
          </a:p>
          <a:p>
            <a:pPr lvl="1" eaLnBrk="1" hangingPunct="1">
              <a:spcBef>
                <a:spcPct val="40000"/>
              </a:spcBef>
            </a:pPr>
            <a:r>
              <a:rPr lang="en-US" altLang="zh-CN">
                <a:solidFill>
                  <a:srgbClr val="009999"/>
                </a:solidFill>
                <a:hlinkClick r:id="rId2"/>
              </a:rPr>
              <a:t>http://www.usitc.gov/trade_remedy/731_ad_ 701_cvd/index.htm</a:t>
            </a:r>
            <a:r>
              <a:rPr lang="en-US" altLang="zh-CN">
                <a:solidFill>
                  <a:srgbClr val="009999"/>
                </a:solidFill>
              </a:rPr>
              <a:t>   </a:t>
            </a:r>
          </a:p>
          <a:p>
            <a:pPr lvl="1" eaLnBrk="1" hangingPunct="1">
              <a:spcBef>
                <a:spcPct val="40000"/>
              </a:spcBef>
              <a:buFontTx/>
              <a:buNone/>
            </a:pPr>
            <a:endParaRPr lang="en-US" altLang="zh-CN" u="sng">
              <a:solidFill>
                <a:srgbClr val="009999"/>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strips(downRight)">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strips(downRight)">
                                      <p:cBhvr>
                                        <p:cTn id="12" dur="500"/>
                                        <p:tgtEl>
                                          <p:spTgt spid="106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strips(downRight)">
                                      <p:cBhvr>
                                        <p:cTn id="17" dur="500"/>
                                        <p:tgtEl>
                                          <p:spTgt spid="10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8604A14-CB6A-45A7-8442-734674F5CF64}"/>
              </a:ext>
            </a:extLst>
          </p:cNvPr>
          <p:cNvSpPr>
            <a:spLocks noGrp="1" noChangeArrowheads="1"/>
          </p:cNvSpPr>
          <p:nvPr>
            <p:ph type="title"/>
          </p:nvPr>
        </p:nvSpPr>
        <p:spPr/>
        <p:txBody>
          <a:bodyPr/>
          <a:lstStyle/>
          <a:p>
            <a:pPr eaLnBrk="1" hangingPunct="1"/>
            <a:r>
              <a:rPr lang="en-US" altLang="zh-CN"/>
              <a:t>Protectionism and Dumping (cont.)</a:t>
            </a:r>
          </a:p>
        </p:txBody>
      </p:sp>
      <p:sp>
        <p:nvSpPr>
          <p:cNvPr id="187395" name="Rectangle 3">
            <a:extLst>
              <a:ext uri="{FF2B5EF4-FFF2-40B4-BE49-F238E27FC236}">
                <a16:creationId xmlns:a16="http://schemas.microsoft.com/office/drawing/2014/main" id="{79ECB207-D127-4D12-91B0-A746EB44935A}"/>
              </a:ext>
            </a:extLst>
          </p:cNvPr>
          <p:cNvSpPr>
            <a:spLocks noGrp="1" noChangeArrowheads="1"/>
          </p:cNvSpPr>
          <p:nvPr>
            <p:ph idx="1"/>
          </p:nvPr>
        </p:nvSpPr>
        <p:spPr/>
        <p:txBody>
          <a:bodyPr/>
          <a:lstStyle/>
          <a:p>
            <a:pPr eaLnBrk="1" hangingPunct="1"/>
            <a:r>
              <a:rPr lang="en-US" altLang="zh-CN"/>
              <a:t>Most economists believe that the enforcement of dumping claims is misguided.</a:t>
            </a:r>
          </a:p>
          <a:p>
            <a:pPr lvl="1" eaLnBrk="1" hangingPunct="1"/>
            <a:r>
              <a:rPr lang="en-US" altLang="zh-CN"/>
              <a:t>Trade costs have a natural tendency to induce firms to lower their markups in export markets.</a:t>
            </a:r>
          </a:p>
          <a:p>
            <a:pPr lvl="1" eaLnBrk="1" hangingPunct="1"/>
            <a:r>
              <a:rPr lang="en-US" altLang="zh-CN"/>
              <a:t>Such enforcement may be used excessively as an excuse for protectionism.</a:t>
            </a:r>
          </a:p>
          <a:p>
            <a:pPr lvl="1" eaLnBrk="1" hangingPunct="1">
              <a:spcBef>
                <a:spcPct val="40000"/>
              </a:spcBef>
            </a:pP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strips(downRight)">
                                      <p:cBhvr>
                                        <p:cTn id="7" dur="500"/>
                                        <p:tgtEl>
                                          <p:spTgt spid="18739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7395">
                                            <p:txEl>
                                              <p:pRg st="1" end="1"/>
                                            </p:txEl>
                                          </p:spTgt>
                                        </p:tgtEl>
                                        <p:attrNameLst>
                                          <p:attrName>style.visibility</p:attrName>
                                        </p:attrNameLst>
                                      </p:cBhvr>
                                      <p:to>
                                        <p:strVal val="visible"/>
                                      </p:to>
                                    </p:set>
                                    <p:animEffect transition="in" filter="strips(downRight)">
                                      <p:cBhvr>
                                        <p:cTn id="10" dur="500"/>
                                        <p:tgtEl>
                                          <p:spTgt spid="187395">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87395">
                                            <p:txEl>
                                              <p:pRg st="2" end="2"/>
                                            </p:txEl>
                                          </p:spTgt>
                                        </p:tgtEl>
                                        <p:attrNameLst>
                                          <p:attrName>style.visibility</p:attrName>
                                        </p:attrNameLst>
                                      </p:cBhvr>
                                      <p:to>
                                        <p:strVal val="visible"/>
                                      </p:to>
                                    </p:set>
                                    <p:animEffect transition="in" filter="strips(downRight)">
                                      <p:cBhvr>
                                        <p:cTn id="13" dur="500"/>
                                        <p:tgtEl>
                                          <p:spTgt spid="187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76964C1-A3DE-4A62-B413-436E0D698CE1}"/>
              </a:ext>
            </a:extLst>
          </p:cNvPr>
          <p:cNvSpPr>
            <a:spLocks noGrp="1" noChangeArrowheads="1"/>
          </p:cNvSpPr>
          <p:nvPr>
            <p:ph type="title"/>
          </p:nvPr>
        </p:nvSpPr>
        <p:spPr/>
        <p:txBody>
          <a:bodyPr/>
          <a:lstStyle/>
          <a:p>
            <a:pPr eaLnBrk="1" hangingPunct="1"/>
            <a:r>
              <a:rPr lang="en-US" altLang="zh-CN"/>
              <a:t>Multinationals and Outsourcing</a:t>
            </a:r>
          </a:p>
        </p:txBody>
      </p:sp>
      <p:sp>
        <p:nvSpPr>
          <p:cNvPr id="162819" name="Rectangle 3">
            <a:extLst>
              <a:ext uri="{FF2B5EF4-FFF2-40B4-BE49-F238E27FC236}">
                <a16:creationId xmlns:a16="http://schemas.microsoft.com/office/drawing/2014/main" id="{F03B813E-1F95-47BD-A8B3-38C889326CE0}"/>
              </a:ext>
            </a:extLst>
          </p:cNvPr>
          <p:cNvSpPr>
            <a:spLocks noGrp="1" noChangeArrowheads="1"/>
          </p:cNvSpPr>
          <p:nvPr>
            <p:ph idx="1"/>
          </p:nvPr>
        </p:nvSpPr>
        <p:spPr/>
        <p:txBody>
          <a:bodyPr/>
          <a:lstStyle/>
          <a:p>
            <a:pPr eaLnBrk="1" hangingPunct="1">
              <a:lnSpc>
                <a:spcPct val="90000"/>
              </a:lnSpc>
              <a:spcBef>
                <a:spcPct val="50000"/>
              </a:spcBef>
            </a:pPr>
            <a:r>
              <a:rPr lang="en-US" altLang="zh-CN" b="1"/>
              <a:t>Foreign direct investment</a:t>
            </a:r>
            <a:r>
              <a:rPr lang="en-US" altLang="zh-CN"/>
              <a:t> refers to investment in which a firm in one country </a:t>
            </a:r>
            <a:r>
              <a:rPr lang="en-US" altLang="zh-CN" i="1"/>
              <a:t>directly controls or owns</a:t>
            </a:r>
            <a:r>
              <a:rPr lang="en-US" altLang="zh-CN"/>
              <a:t> a subsidiary in another country.</a:t>
            </a:r>
          </a:p>
          <a:p>
            <a:pPr eaLnBrk="1" hangingPunct="1">
              <a:lnSpc>
                <a:spcPct val="90000"/>
              </a:lnSpc>
              <a:spcBef>
                <a:spcPct val="50000"/>
              </a:spcBef>
            </a:pPr>
            <a:r>
              <a:rPr lang="en-US" altLang="zh-CN"/>
              <a:t>If a foreign company invests in at least 10% of the stock in a subsidiary, the two firms are typically classified as a </a:t>
            </a:r>
            <a:r>
              <a:rPr lang="en-US" altLang="zh-CN" b="1"/>
              <a:t>multinational corporation</a:t>
            </a:r>
            <a:r>
              <a:rPr lang="en-US" altLang="zh-CN"/>
              <a:t>.</a:t>
            </a:r>
          </a:p>
          <a:p>
            <a:pPr lvl="1" eaLnBrk="1" hangingPunct="1">
              <a:lnSpc>
                <a:spcPct val="90000"/>
              </a:lnSpc>
              <a:spcBef>
                <a:spcPct val="50000"/>
              </a:spcBef>
              <a:buFont typeface="Wingdings" panose="05000000000000000000" pitchFamily="2" charset="2"/>
              <a:buChar char="§"/>
            </a:pPr>
            <a:r>
              <a:rPr lang="en-US" altLang="zh-CN"/>
              <a:t>10% or more of ownership in stock is deemed to be sufficient for direct control of business operations.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strips(downRigh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strips(downRigh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strips(downRight)">
                                      <p:cBhvr>
                                        <p:cTn id="17" dur="500"/>
                                        <p:tgtEl>
                                          <p:spTgt spid="162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51124FB-BBAC-4941-B09B-6751A20D5CEB}"/>
              </a:ext>
            </a:extLst>
          </p:cNvPr>
          <p:cNvSpPr>
            <a:spLocks noGrp="1" noChangeArrowheads="1"/>
          </p:cNvSpPr>
          <p:nvPr>
            <p:ph type="title"/>
          </p:nvPr>
        </p:nvSpPr>
        <p:spPr/>
        <p:txBody>
          <a:bodyPr/>
          <a:lstStyle/>
          <a:p>
            <a:pPr eaLnBrk="1" hangingPunct="1"/>
            <a:r>
              <a:rPr lang="en-US" altLang="zh-CN"/>
              <a:t>Introduction (cont.)</a:t>
            </a:r>
          </a:p>
        </p:txBody>
      </p:sp>
      <p:sp>
        <p:nvSpPr>
          <p:cNvPr id="156675" name="Rectangle 3">
            <a:extLst>
              <a:ext uri="{FF2B5EF4-FFF2-40B4-BE49-F238E27FC236}">
                <a16:creationId xmlns:a16="http://schemas.microsoft.com/office/drawing/2014/main" id="{B26C4620-09BD-4CB5-9F0B-38C6E743330D}"/>
              </a:ext>
            </a:extLst>
          </p:cNvPr>
          <p:cNvSpPr>
            <a:spLocks noGrp="1" noChangeArrowheads="1"/>
          </p:cNvSpPr>
          <p:nvPr>
            <p:ph idx="1"/>
          </p:nvPr>
        </p:nvSpPr>
        <p:spPr/>
        <p:txBody>
          <a:bodyPr/>
          <a:lstStyle/>
          <a:p>
            <a:pPr eaLnBrk="1" hangingPunct="1">
              <a:lnSpc>
                <a:spcPct val="90000"/>
              </a:lnSpc>
              <a:spcBef>
                <a:spcPct val="50000"/>
              </a:spcBef>
            </a:pPr>
            <a:r>
              <a:rPr lang="en-US" altLang="zh-CN" sz="2400"/>
              <a:t>Integration causes the better-performing firms to thrive and expand, while the worse-performing firms contract.</a:t>
            </a:r>
          </a:p>
          <a:p>
            <a:pPr eaLnBrk="1" hangingPunct="1">
              <a:lnSpc>
                <a:spcPct val="90000"/>
              </a:lnSpc>
              <a:spcBef>
                <a:spcPct val="50000"/>
              </a:spcBef>
            </a:pPr>
            <a:r>
              <a:rPr lang="en-US" altLang="zh-CN" sz="2400"/>
              <a:t>Additional source of gain from trade: As production is concentrated toward better-performing firms, the overall efficiency of the industry improves. </a:t>
            </a:r>
          </a:p>
          <a:p>
            <a:pPr eaLnBrk="1" hangingPunct="1">
              <a:lnSpc>
                <a:spcPct val="90000"/>
              </a:lnSpc>
              <a:spcBef>
                <a:spcPct val="50000"/>
              </a:spcBef>
            </a:pPr>
            <a:r>
              <a:rPr lang="en-US" altLang="zh-CN" sz="2400"/>
              <a:t>Study why those better-performing firms have a greater incentive to engage in the global economy.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strips(downRight)">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strips(downRight)">
                                      <p:cBhvr>
                                        <p:cTn id="12" dur="500"/>
                                        <p:tgtEl>
                                          <p:spTgt spid="15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strips(downRight)">
                                      <p:cBhvr>
                                        <p:cTn id="17" dur="500"/>
                                        <p:tgtEl>
                                          <p:spTgt spid="156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E522C22-2D26-427A-81A2-496EAC14F345}"/>
              </a:ext>
            </a:extLst>
          </p:cNvPr>
          <p:cNvSpPr>
            <a:spLocks noGrp="1" noChangeArrowheads="1"/>
          </p:cNvSpPr>
          <p:nvPr>
            <p:ph type="title"/>
          </p:nvPr>
        </p:nvSpPr>
        <p:spPr/>
        <p:txBody>
          <a:bodyPr/>
          <a:lstStyle/>
          <a:p>
            <a:pPr eaLnBrk="1" hangingPunct="1"/>
            <a:r>
              <a:rPr lang="en-US" altLang="zh-CN"/>
              <a:t>Multinationals and Outsourcing (cont.)</a:t>
            </a:r>
          </a:p>
        </p:txBody>
      </p:sp>
      <p:sp>
        <p:nvSpPr>
          <p:cNvPr id="188419" name="Rectangle 3">
            <a:extLst>
              <a:ext uri="{FF2B5EF4-FFF2-40B4-BE49-F238E27FC236}">
                <a16:creationId xmlns:a16="http://schemas.microsoft.com/office/drawing/2014/main" id="{F69F0420-E97F-4328-9633-C2F063DB1EC7}"/>
              </a:ext>
            </a:extLst>
          </p:cNvPr>
          <p:cNvSpPr>
            <a:spLocks noGrp="1" noChangeArrowheads="1"/>
          </p:cNvSpPr>
          <p:nvPr>
            <p:ph idx="1"/>
          </p:nvPr>
        </p:nvSpPr>
        <p:spPr/>
        <p:txBody>
          <a:bodyPr/>
          <a:lstStyle/>
          <a:p>
            <a:pPr eaLnBrk="1" hangingPunct="1"/>
            <a:r>
              <a:rPr lang="en-US" altLang="zh-CN" i="1"/>
              <a:t>Greenfield </a:t>
            </a:r>
            <a:r>
              <a:rPr lang="en-US" altLang="zh-CN"/>
              <a:t>FDI is when a company builds a new production facility abroad.</a:t>
            </a:r>
          </a:p>
          <a:p>
            <a:pPr eaLnBrk="1" hangingPunct="1"/>
            <a:r>
              <a:rPr lang="en-US" altLang="zh-CN" i="1"/>
              <a:t>Brownfield </a:t>
            </a:r>
            <a:r>
              <a:rPr lang="en-US" altLang="zh-CN"/>
              <a:t>FDI (or cross-border mergers and acquisitions) is when a domestic firm buys a controlling stake in a foreign firm.</a:t>
            </a:r>
          </a:p>
          <a:p>
            <a:pPr eaLnBrk="1" hangingPunct="1"/>
            <a:r>
              <a:rPr lang="en-US" altLang="zh-CN"/>
              <a:t>Greenfield FDI has tended to be more stable, while cross-border mergers and acquisitions tend to occur in surges.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strips(downRight)">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strips(downRight)">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strips(downRight)">
                                      <p:cBhvr>
                                        <p:cTn id="17" dur="500"/>
                                        <p:tgtEl>
                                          <p:spTgt spid="188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F26B43E-9B26-43F4-8D8E-11CCFB68DDF6}"/>
              </a:ext>
            </a:extLst>
          </p:cNvPr>
          <p:cNvSpPr>
            <a:spLocks noGrp="1" noChangeArrowheads="1"/>
          </p:cNvSpPr>
          <p:nvPr>
            <p:ph type="title"/>
          </p:nvPr>
        </p:nvSpPr>
        <p:spPr/>
        <p:txBody>
          <a:bodyPr/>
          <a:lstStyle/>
          <a:p>
            <a:pPr eaLnBrk="1" hangingPunct="1"/>
            <a:r>
              <a:rPr lang="en-US" altLang="zh-CN"/>
              <a:t>Multinationals and Outsourcing (cont.)</a:t>
            </a:r>
          </a:p>
        </p:txBody>
      </p:sp>
      <p:sp>
        <p:nvSpPr>
          <p:cNvPr id="189443" name="Rectangle 3">
            <a:extLst>
              <a:ext uri="{FF2B5EF4-FFF2-40B4-BE49-F238E27FC236}">
                <a16:creationId xmlns:a16="http://schemas.microsoft.com/office/drawing/2014/main" id="{107D52E7-0236-447E-A05C-285B65D8553E}"/>
              </a:ext>
            </a:extLst>
          </p:cNvPr>
          <p:cNvSpPr>
            <a:spLocks noGrp="1" noChangeArrowheads="1"/>
          </p:cNvSpPr>
          <p:nvPr>
            <p:ph idx="1"/>
          </p:nvPr>
        </p:nvSpPr>
        <p:spPr/>
        <p:txBody>
          <a:bodyPr/>
          <a:lstStyle/>
          <a:p>
            <a:pPr eaLnBrk="1" hangingPunct="1">
              <a:lnSpc>
                <a:spcPct val="90000"/>
              </a:lnSpc>
            </a:pPr>
            <a:r>
              <a:rPr lang="en-US" altLang="zh-CN"/>
              <a:t>Developed countries have been the biggest recipients of inward FDI.</a:t>
            </a:r>
          </a:p>
          <a:p>
            <a:pPr lvl="1" eaLnBrk="1" hangingPunct="1">
              <a:lnSpc>
                <a:spcPct val="90000"/>
              </a:lnSpc>
            </a:pPr>
            <a:r>
              <a:rPr lang="en-US" altLang="zh-CN"/>
              <a:t>much more volatile than FDI going to developing and transition economies. </a:t>
            </a:r>
          </a:p>
          <a:p>
            <a:pPr eaLnBrk="1" hangingPunct="1">
              <a:lnSpc>
                <a:spcPct val="90000"/>
              </a:lnSpc>
            </a:pPr>
            <a:r>
              <a:rPr lang="en-US" altLang="zh-CN"/>
              <a:t>Steady expansion in the share of FDI flowing to developing and transition countries. </a:t>
            </a:r>
          </a:p>
          <a:p>
            <a:pPr lvl="1" eaLnBrk="1" hangingPunct="1">
              <a:lnSpc>
                <a:spcPct val="90000"/>
              </a:lnSpc>
            </a:pPr>
            <a:r>
              <a:rPr lang="en-US" altLang="zh-CN"/>
              <a:t>Accounted for half of worldwide FDI flows since 2009.</a:t>
            </a:r>
          </a:p>
          <a:p>
            <a:pPr eaLnBrk="1" hangingPunct="1">
              <a:lnSpc>
                <a:spcPct val="90000"/>
              </a:lnSpc>
            </a:pPr>
            <a:r>
              <a:rPr lang="en-US" altLang="zh-CN"/>
              <a:t>Sales of FDI affiliates are often used as a measure of multinational activity.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strips(downRight)">
                                      <p:cBhvr>
                                        <p:cTn id="7" dur="500"/>
                                        <p:tgtEl>
                                          <p:spTgt spid="18944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9443">
                                            <p:txEl>
                                              <p:pRg st="1" end="1"/>
                                            </p:txEl>
                                          </p:spTgt>
                                        </p:tgtEl>
                                        <p:attrNameLst>
                                          <p:attrName>style.visibility</p:attrName>
                                        </p:attrNameLst>
                                      </p:cBhvr>
                                      <p:to>
                                        <p:strVal val="visible"/>
                                      </p:to>
                                    </p:set>
                                    <p:animEffect transition="in" filter="strips(downRight)">
                                      <p:cBhvr>
                                        <p:cTn id="10" dur="500"/>
                                        <p:tgtEl>
                                          <p:spTgt spid="1894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animEffect transition="in" filter="strips(downRight)">
                                      <p:cBhvr>
                                        <p:cTn id="15" dur="500"/>
                                        <p:tgtEl>
                                          <p:spTgt spid="189443">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strips(downRight)">
                                      <p:cBhvr>
                                        <p:cTn id="18" dur="500"/>
                                        <p:tgtEl>
                                          <p:spTgt spid="1894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89443">
                                            <p:txEl>
                                              <p:pRg st="4" end="4"/>
                                            </p:txEl>
                                          </p:spTgt>
                                        </p:tgtEl>
                                        <p:attrNameLst>
                                          <p:attrName>style.visibility</p:attrName>
                                        </p:attrNameLst>
                                      </p:cBhvr>
                                      <p:to>
                                        <p:strVal val="visible"/>
                                      </p:to>
                                    </p:set>
                                    <p:animEffect transition="in" filter="strips(downRight)">
                                      <p:cBhvr>
                                        <p:cTn id="23" dur="500"/>
                                        <p:tgtEl>
                                          <p:spTgt spid="189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968E9C7-D51F-40D7-98FD-D421D3AB7482}"/>
              </a:ext>
            </a:extLst>
          </p:cNvPr>
          <p:cNvSpPr>
            <a:spLocks noGrp="1" noChangeArrowheads="1"/>
          </p:cNvSpPr>
          <p:nvPr>
            <p:ph type="title"/>
          </p:nvPr>
        </p:nvSpPr>
        <p:spPr/>
        <p:txBody>
          <a:bodyPr/>
          <a:lstStyle/>
          <a:p>
            <a:pPr eaLnBrk="1" hangingPunct="1"/>
            <a:r>
              <a:rPr lang="en-US" altLang="zh-CN" sz="2800"/>
              <a:t>Fig. 8-9: Inflows of Foreign Direct Investment, 1970-2012 </a:t>
            </a:r>
          </a:p>
        </p:txBody>
      </p:sp>
      <p:pic>
        <p:nvPicPr>
          <p:cNvPr id="57347" name="Picture 1" descr="fig08_09.gif">
            <a:extLst>
              <a:ext uri="{FF2B5EF4-FFF2-40B4-BE49-F238E27FC236}">
                <a16:creationId xmlns:a16="http://schemas.microsoft.com/office/drawing/2014/main" id="{6681877C-0E57-413D-9CC0-7641A0EA44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1252538"/>
            <a:ext cx="73025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0A7DCA2-B317-4008-945E-29A663A80213}"/>
              </a:ext>
            </a:extLst>
          </p:cNvPr>
          <p:cNvSpPr>
            <a:spLocks noGrp="1" noChangeArrowheads="1"/>
          </p:cNvSpPr>
          <p:nvPr>
            <p:ph type="title"/>
          </p:nvPr>
        </p:nvSpPr>
        <p:spPr/>
        <p:txBody>
          <a:bodyPr/>
          <a:lstStyle/>
          <a:p>
            <a:pPr eaLnBrk="1" hangingPunct="1"/>
            <a:r>
              <a:rPr lang="en-US" altLang="zh-CN"/>
              <a:t>Multinationals and Outsourcing (cont.)</a:t>
            </a:r>
          </a:p>
        </p:txBody>
      </p:sp>
      <p:sp>
        <p:nvSpPr>
          <p:cNvPr id="163843" name="Rectangle 3">
            <a:extLst>
              <a:ext uri="{FF2B5EF4-FFF2-40B4-BE49-F238E27FC236}">
                <a16:creationId xmlns:a16="http://schemas.microsoft.com/office/drawing/2014/main" id="{60C321AD-22A6-4F5E-9F36-9377BF826F61}"/>
              </a:ext>
            </a:extLst>
          </p:cNvPr>
          <p:cNvSpPr>
            <a:spLocks noGrp="1" noChangeArrowheads="1"/>
          </p:cNvSpPr>
          <p:nvPr>
            <p:ph idx="1"/>
          </p:nvPr>
        </p:nvSpPr>
        <p:spPr>
          <a:xfrm>
            <a:off x="385763" y="1524000"/>
            <a:ext cx="8410575" cy="4724400"/>
          </a:xfrm>
        </p:spPr>
        <p:txBody>
          <a:bodyPr/>
          <a:lstStyle/>
          <a:p>
            <a:pPr marL="533400" indent="-533400" eaLnBrk="1" hangingPunct="1">
              <a:spcBef>
                <a:spcPct val="50000"/>
              </a:spcBef>
            </a:pPr>
            <a:r>
              <a:rPr lang="en-US" altLang="zh-CN"/>
              <a:t>Two main types of FDI:</a:t>
            </a:r>
          </a:p>
          <a:p>
            <a:pPr marL="914400" lvl="1" indent="-457200" eaLnBrk="1" hangingPunct="1">
              <a:spcBef>
                <a:spcPct val="50000"/>
              </a:spcBef>
            </a:pPr>
            <a:r>
              <a:rPr lang="en-US" altLang="zh-CN" b="1"/>
              <a:t>Horizontal FDI</a:t>
            </a:r>
            <a:r>
              <a:rPr lang="en-US" altLang="zh-CN"/>
              <a:t> when the affiliate replicates the production process (that the parent firm undertakes in its domestic facilities) elsewhere in the world.</a:t>
            </a:r>
          </a:p>
          <a:p>
            <a:pPr marL="914400" lvl="1" indent="-457200" eaLnBrk="1" hangingPunct="1">
              <a:spcBef>
                <a:spcPct val="50000"/>
              </a:spcBef>
            </a:pPr>
            <a:r>
              <a:rPr lang="en-US" altLang="zh-CN" b="1"/>
              <a:t>Vertical FDI</a:t>
            </a:r>
            <a:r>
              <a:rPr lang="en-US" altLang="zh-CN"/>
              <a:t> when the production chain is broken up, and parts of the production processes are transferred to the affiliate location.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strips(downRight)">
                                      <p:cBhvr>
                                        <p:cTn id="7" dur="500"/>
                                        <p:tgtEl>
                                          <p:spTgt spid="16384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strips(downRight)">
                                      <p:cBhvr>
                                        <p:cTn id="10" dur="500"/>
                                        <p:tgtEl>
                                          <p:spTgt spid="16384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strips(downRight)">
                                      <p:cBhvr>
                                        <p:cTn id="13"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0690165-CF70-46C4-966F-5BCE74AFA430}"/>
              </a:ext>
            </a:extLst>
          </p:cNvPr>
          <p:cNvSpPr>
            <a:spLocks noGrp="1" noChangeArrowheads="1"/>
          </p:cNvSpPr>
          <p:nvPr>
            <p:ph type="title"/>
          </p:nvPr>
        </p:nvSpPr>
        <p:spPr/>
        <p:txBody>
          <a:bodyPr/>
          <a:lstStyle/>
          <a:p>
            <a:pPr eaLnBrk="1" hangingPunct="1"/>
            <a:r>
              <a:rPr lang="en-US" altLang="zh-CN"/>
              <a:t>Multinationals and Outsourcing (cont.)</a:t>
            </a:r>
          </a:p>
        </p:txBody>
      </p:sp>
      <p:sp>
        <p:nvSpPr>
          <p:cNvPr id="191491" name="Rectangle 3">
            <a:extLst>
              <a:ext uri="{FF2B5EF4-FFF2-40B4-BE49-F238E27FC236}">
                <a16:creationId xmlns:a16="http://schemas.microsoft.com/office/drawing/2014/main" id="{3AC9B4E0-79F9-4105-BAAC-02E9D0A41D38}"/>
              </a:ext>
            </a:extLst>
          </p:cNvPr>
          <p:cNvSpPr>
            <a:spLocks noGrp="1" noChangeArrowheads="1"/>
          </p:cNvSpPr>
          <p:nvPr>
            <p:ph idx="1"/>
          </p:nvPr>
        </p:nvSpPr>
        <p:spPr>
          <a:xfrm>
            <a:off x="401638" y="1524000"/>
            <a:ext cx="8378825" cy="4572000"/>
          </a:xfrm>
        </p:spPr>
        <p:txBody>
          <a:bodyPr/>
          <a:lstStyle/>
          <a:p>
            <a:pPr marL="533400" indent="-533400" eaLnBrk="1" hangingPunct="1"/>
            <a:r>
              <a:rPr lang="en-US" altLang="zh-CN"/>
              <a:t>Vertical FDI is mainly driven by production cost differences between countries (for those parts of the production process that can be performed in another location).</a:t>
            </a:r>
          </a:p>
          <a:p>
            <a:pPr marL="914400" lvl="1" indent="-457200" eaLnBrk="1" hangingPunct="1"/>
            <a:r>
              <a:rPr lang="en-US" altLang="zh-CN"/>
              <a:t>Vertical FDI is growing fast and is behind the large increase in FDI inflows to developing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strips(downRight)">
                                      <p:cBhvr>
                                        <p:cTn id="7" dur="500"/>
                                        <p:tgtEl>
                                          <p:spTgt spid="19149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1491">
                                            <p:txEl>
                                              <p:pRg st="1" end="1"/>
                                            </p:txEl>
                                          </p:spTgt>
                                        </p:tgtEl>
                                        <p:attrNameLst>
                                          <p:attrName>style.visibility</p:attrName>
                                        </p:attrNameLst>
                                      </p:cBhvr>
                                      <p:to>
                                        <p:strVal val="visible"/>
                                      </p:to>
                                    </p:set>
                                    <p:animEffect transition="in" filter="strips(downRight)">
                                      <p:cBhvr>
                                        <p:cTn id="10" dur="500"/>
                                        <p:tgtEl>
                                          <p:spTgt spid="191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232935F-CB1E-459C-A95C-462E458270D1}"/>
              </a:ext>
            </a:extLst>
          </p:cNvPr>
          <p:cNvSpPr>
            <a:spLocks noGrp="1" noChangeArrowheads="1"/>
          </p:cNvSpPr>
          <p:nvPr>
            <p:ph type="title"/>
          </p:nvPr>
        </p:nvSpPr>
        <p:spPr/>
        <p:txBody>
          <a:bodyPr/>
          <a:lstStyle/>
          <a:p>
            <a:pPr eaLnBrk="1" hangingPunct="1"/>
            <a:r>
              <a:rPr lang="en-US" altLang="zh-CN"/>
              <a:t>Multinationals and Outsourcing (cont.)</a:t>
            </a:r>
          </a:p>
        </p:txBody>
      </p:sp>
      <p:sp>
        <p:nvSpPr>
          <p:cNvPr id="192515" name="Rectangle 3">
            <a:extLst>
              <a:ext uri="{FF2B5EF4-FFF2-40B4-BE49-F238E27FC236}">
                <a16:creationId xmlns:a16="http://schemas.microsoft.com/office/drawing/2014/main" id="{2A635D86-4624-4FCC-A0AE-660C74F07D3C}"/>
              </a:ext>
            </a:extLst>
          </p:cNvPr>
          <p:cNvSpPr>
            <a:spLocks noGrp="1" noChangeArrowheads="1"/>
          </p:cNvSpPr>
          <p:nvPr>
            <p:ph idx="1"/>
          </p:nvPr>
        </p:nvSpPr>
        <p:spPr>
          <a:xfrm>
            <a:off x="284163" y="1574800"/>
            <a:ext cx="8512175" cy="4673600"/>
          </a:xfrm>
        </p:spPr>
        <p:txBody>
          <a:bodyPr/>
          <a:lstStyle/>
          <a:p>
            <a:pPr marL="533400" indent="-533400" eaLnBrk="1" hangingPunct="1"/>
            <a:r>
              <a:rPr lang="en-US" altLang="zh-CN"/>
              <a:t>Horizontal FDI is dominated by flows between developed countries.</a:t>
            </a:r>
          </a:p>
          <a:p>
            <a:pPr marL="914400" lvl="1" indent="-457200" eaLnBrk="1" hangingPunct="1"/>
            <a:r>
              <a:rPr lang="en-US" altLang="zh-CN"/>
              <a:t>Both the multinational parent and the affiliates are usually located in developed countries. </a:t>
            </a:r>
          </a:p>
          <a:p>
            <a:pPr marL="533400" indent="-533400" eaLnBrk="1" hangingPunct="1"/>
            <a:r>
              <a:rPr lang="en-US" altLang="zh-CN"/>
              <a:t>The main reason for this type of FDI is to locate production near a firm</a:t>
            </a:r>
            <a:r>
              <a:rPr lang="ja-JP" altLang="en-US"/>
              <a:t>’</a:t>
            </a:r>
            <a:r>
              <a:rPr lang="en-US" altLang="ja-JP"/>
              <a:t>s large customer bases. </a:t>
            </a:r>
          </a:p>
          <a:p>
            <a:pPr marL="914400" lvl="1" indent="-457200" eaLnBrk="1" hangingPunct="1"/>
            <a:r>
              <a:rPr lang="en-US" altLang="zh-CN"/>
              <a:t>Hence, trade and transport costs play a much more important role than production cost differences for these FDI decisions.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strips(downRight)">
                                      <p:cBhvr>
                                        <p:cTn id="7" dur="500"/>
                                        <p:tgtEl>
                                          <p:spTgt spid="19251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strips(downRight)">
                                      <p:cBhvr>
                                        <p:cTn id="10" dur="500"/>
                                        <p:tgtEl>
                                          <p:spTgt spid="192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Effect transition="in" filter="strips(downRight)">
                                      <p:cBhvr>
                                        <p:cTn id="15" dur="500"/>
                                        <p:tgtEl>
                                          <p:spTgt spid="192515">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92515">
                                            <p:txEl>
                                              <p:pRg st="3" end="3"/>
                                            </p:txEl>
                                          </p:spTgt>
                                        </p:tgtEl>
                                        <p:attrNameLst>
                                          <p:attrName>style.visibility</p:attrName>
                                        </p:attrNameLst>
                                      </p:cBhvr>
                                      <p:to>
                                        <p:strVal val="visible"/>
                                      </p:to>
                                    </p:set>
                                    <p:animEffect transition="in" filter="strips(downRight)">
                                      <p:cBhvr>
                                        <p:cTn id="18" dur="500"/>
                                        <p:tgtEl>
                                          <p:spTgt spid="192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18A3430-82A0-4876-9977-7FF98CA18459}"/>
              </a:ext>
            </a:extLst>
          </p:cNvPr>
          <p:cNvSpPr>
            <a:spLocks noGrp="1" noChangeArrowheads="1"/>
          </p:cNvSpPr>
          <p:nvPr>
            <p:ph type="title"/>
          </p:nvPr>
        </p:nvSpPr>
        <p:spPr/>
        <p:txBody>
          <a:bodyPr/>
          <a:lstStyle/>
          <a:p>
            <a:pPr eaLnBrk="1" hangingPunct="1"/>
            <a:r>
              <a:rPr lang="en-US" altLang="zh-CN" sz="2400"/>
              <a:t>Fig. 8-10: Outward Foreign Direct Investment for Top 25 Countries, 2009-2011</a:t>
            </a:r>
          </a:p>
        </p:txBody>
      </p:sp>
      <p:pic>
        <p:nvPicPr>
          <p:cNvPr id="61443" name="Picture 1" descr="fig08_10.gif">
            <a:extLst>
              <a:ext uri="{FF2B5EF4-FFF2-40B4-BE49-F238E27FC236}">
                <a16:creationId xmlns:a16="http://schemas.microsoft.com/office/drawing/2014/main" id="{C3DFF9F7-E207-48BF-A55E-3EBA68A127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238250"/>
            <a:ext cx="6846888"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E0A6A1A-E683-4896-8020-EDB066D562A6}"/>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a:t>
            </a:r>
            <a:endParaRPr lang="en-US" altLang="zh-CN" sz="2800"/>
          </a:p>
        </p:txBody>
      </p:sp>
      <p:sp>
        <p:nvSpPr>
          <p:cNvPr id="190467" name="Rectangle 3">
            <a:extLst>
              <a:ext uri="{FF2B5EF4-FFF2-40B4-BE49-F238E27FC236}">
                <a16:creationId xmlns:a16="http://schemas.microsoft.com/office/drawing/2014/main" id="{C4D0D3E9-3380-45D0-ABC3-7353AB5678EA}"/>
              </a:ext>
            </a:extLst>
          </p:cNvPr>
          <p:cNvSpPr>
            <a:spLocks noGrp="1" noChangeArrowheads="1"/>
          </p:cNvSpPr>
          <p:nvPr>
            <p:ph idx="1"/>
          </p:nvPr>
        </p:nvSpPr>
        <p:spPr>
          <a:xfrm>
            <a:off x="385763" y="1574800"/>
            <a:ext cx="8410575" cy="4673600"/>
          </a:xfrm>
        </p:spPr>
        <p:txBody>
          <a:bodyPr/>
          <a:lstStyle/>
          <a:p>
            <a:pPr marL="533400" indent="-533400" eaLnBrk="1" hangingPunct="1"/>
            <a:r>
              <a:rPr lang="en-US" altLang="zh-CN" i="1"/>
              <a:t>Proximity-concentration </a:t>
            </a:r>
            <a:r>
              <a:rPr lang="en-US" altLang="zh-CN"/>
              <a:t>trade-off: </a:t>
            </a:r>
          </a:p>
          <a:p>
            <a:pPr marL="914400" lvl="1" indent="-457200" eaLnBrk="1" hangingPunct="1"/>
            <a:r>
              <a:rPr lang="en-US" altLang="zh-CN"/>
              <a:t>High trade costs associated with exporting create an incentive to locate production near customers. </a:t>
            </a:r>
          </a:p>
          <a:p>
            <a:pPr marL="914400" lvl="1" indent="-457200" eaLnBrk="1" hangingPunct="1"/>
            <a:r>
              <a:rPr lang="en-US" altLang="zh-CN"/>
              <a:t>Increasing returns to scale in production create an incentive to concentrate production in fewer locations.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strips(downRight)">
                                      <p:cBhvr>
                                        <p:cTn id="7" dur="500"/>
                                        <p:tgtEl>
                                          <p:spTgt spid="19046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0467">
                                            <p:txEl>
                                              <p:pRg st="1" end="1"/>
                                            </p:txEl>
                                          </p:spTgt>
                                        </p:tgtEl>
                                        <p:attrNameLst>
                                          <p:attrName>style.visibility</p:attrName>
                                        </p:attrNameLst>
                                      </p:cBhvr>
                                      <p:to>
                                        <p:strVal val="visible"/>
                                      </p:to>
                                    </p:set>
                                    <p:animEffect transition="in" filter="strips(downRight)">
                                      <p:cBhvr>
                                        <p:cTn id="10" dur="500"/>
                                        <p:tgtEl>
                                          <p:spTgt spid="190467">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animEffect transition="in" filter="strips(downRight)">
                                      <p:cBhvr>
                                        <p:cTn id="13" dur="500"/>
                                        <p:tgtEl>
                                          <p:spTgt spid="190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52A0078-BBEE-4814-872A-4072CE8B04E8}"/>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 (cont.)</a:t>
            </a:r>
            <a:endParaRPr lang="en-US" altLang="zh-CN" sz="2800"/>
          </a:p>
        </p:txBody>
      </p:sp>
      <p:sp>
        <p:nvSpPr>
          <p:cNvPr id="194563" name="Rectangle 3">
            <a:extLst>
              <a:ext uri="{FF2B5EF4-FFF2-40B4-BE49-F238E27FC236}">
                <a16:creationId xmlns:a16="http://schemas.microsoft.com/office/drawing/2014/main" id="{08BB920B-FC8A-4AF9-B321-A666535C99AD}"/>
              </a:ext>
            </a:extLst>
          </p:cNvPr>
          <p:cNvSpPr>
            <a:spLocks noGrp="1" noChangeArrowheads="1"/>
          </p:cNvSpPr>
          <p:nvPr>
            <p:ph idx="1"/>
          </p:nvPr>
        </p:nvSpPr>
        <p:spPr>
          <a:xfrm>
            <a:off x="368300" y="1574800"/>
            <a:ext cx="7835900" cy="4572000"/>
          </a:xfrm>
        </p:spPr>
        <p:txBody>
          <a:bodyPr/>
          <a:lstStyle/>
          <a:p>
            <a:pPr marL="533400" indent="-533400" eaLnBrk="1" hangingPunct="1"/>
            <a:r>
              <a:rPr lang="en-US" altLang="zh-CN"/>
              <a:t>FDI activity concentrated in sectors with high trade costs.</a:t>
            </a:r>
          </a:p>
          <a:p>
            <a:pPr marL="914400" lvl="1" indent="-457200" eaLnBrk="1" hangingPunct="1"/>
            <a:r>
              <a:rPr lang="en-US" altLang="zh-CN"/>
              <a:t>When increasing returns to scale are important and average plant sizes are large, we observe higher export volumes relative to FDI.</a:t>
            </a:r>
          </a:p>
          <a:p>
            <a:pPr marL="533400" indent="-533400" eaLnBrk="1" hangingPunct="1"/>
            <a:r>
              <a:rPr lang="en-US" altLang="zh-CN"/>
              <a:t>Multinationals tend to be much larger and more productive than other firms (even exporters) in the same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strips(downRight)">
                                      <p:cBhvr>
                                        <p:cTn id="7" dur="500"/>
                                        <p:tgtEl>
                                          <p:spTgt spid="19456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4563">
                                            <p:txEl>
                                              <p:pRg st="1" end="1"/>
                                            </p:txEl>
                                          </p:spTgt>
                                        </p:tgtEl>
                                        <p:attrNameLst>
                                          <p:attrName>style.visibility</p:attrName>
                                        </p:attrNameLst>
                                      </p:cBhvr>
                                      <p:to>
                                        <p:strVal val="visible"/>
                                      </p:to>
                                    </p:set>
                                    <p:animEffect transition="in" filter="strips(downRight)">
                                      <p:cBhvr>
                                        <p:cTn id="10" dur="500"/>
                                        <p:tgtEl>
                                          <p:spTgt spid="1945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94563">
                                            <p:txEl>
                                              <p:pRg st="2" end="2"/>
                                            </p:txEl>
                                          </p:spTgt>
                                        </p:tgtEl>
                                        <p:attrNameLst>
                                          <p:attrName>style.visibility</p:attrName>
                                        </p:attrNameLst>
                                      </p:cBhvr>
                                      <p:to>
                                        <p:strVal val="visible"/>
                                      </p:to>
                                    </p:set>
                                    <p:animEffect transition="in" filter="strips(downRight)">
                                      <p:cBhvr>
                                        <p:cTn id="15" dur="500"/>
                                        <p:tgtEl>
                                          <p:spTgt spid="194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E76A88C-7627-4544-8D91-F9DE83C8B8DC}"/>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 (cont.)</a:t>
            </a:r>
            <a:endParaRPr lang="en-US" altLang="zh-CN" sz="2800"/>
          </a:p>
        </p:txBody>
      </p:sp>
      <p:sp>
        <p:nvSpPr>
          <p:cNvPr id="195587" name="Rectangle 3">
            <a:extLst>
              <a:ext uri="{FF2B5EF4-FFF2-40B4-BE49-F238E27FC236}">
                <a16:creationId xmlns:a16="http://schemas.microsoft.com/office/drawing/2014/main" id="{2B054633-9B49-43F4-A797-51D90DA76052}"/>
              </a:ext>
            </a:extLst>
          </p:cNvPr>
          <p:cNvSpPr>
            <a:spLocks noGrp="1" noChangeArrowheads="1"/>
          </p:cNvSpPr>
          <p:nvPr>
            <p:ph idx="1"/>
          </p:nvPr>
        </p:nvSpPr>
        <p:spPr>
          <a:xfrm>
            <a:off x="350838" y="1590675"/>
            <a:ext cx="7835900" cy="4572000"/>
          </a:xfrm>
        </p:spPr>
        <p:txBody>
          <a:bodyPr/>
          <a:lstStyle/>
          <a:p>
            <a:pPr marL="533400" indent="-533400" eaLnBrk="1" hangingPunct="1"/>
            <a:r>
              <a:rPr lang="en-US" altLang="zh-CN" sz="2400"/>
              <a:t>The horizontal FDI decision involves a trade-off between the per-unit export cost </a:t>
            </a:r>
            <a:r>
              <a:rPr lang="en-US" altLang="zh-CN" sz="2400" i="1"/>
              <a:t>t </a:t>
            </a:r>
            <a:r>
              <a:rPr lang="en-US" altLang="zh-CN" sz="2400"/>
              <a:t>and the fixed cost </a:t>
            </a:r>
            <a:r>
              <a:rPr lang="en-US" altLang="zh-CN" sz="2400" i="1"/>
              <a:t>F </a:t>
            </a:r>
            <a:r>
              <a:rPr lang="en-US" altLang="zh-CN" sz="2400"/>
              <a:t>of setting up an additional production facility.</a:t>
            </a:r>
          </a:p>
          <a:p>
            <a:pPr marL="533400" indent="-533400" eaLnBrk="1" hangingPunct="1"/>
            <a:r>
              <a:rPr lang="en-US" altLang="zh-CN" sz="2400"/>
              <a:t>If </a:t>
            </a:r>
            <a:r>
              <a:rPr lang="en-US" altLang="zh-CN" sz="2400" i="1"/>
              <a:t>t</a:t>
            </a:r>
            <a:r>
              <a:rPr lang="en-US" altLang="zh-CN" sz="2400"/>
              <a:t>(</a:t>
            </a:r>
            <a:r>
              <a:rPr lang="en-US" altLang="zh-CN" sz="2400" i="1"/>
              <a:t>Q</a:t>
            </a:r>
            <a:r>
              <a:rPr lang="en-US" altLang="zh-CN" sz="2400"/>
              <a:t>) &gt; </a:t>
            </a:r>
            <a:r>
              <a:rPr lang="en-US" altLang="zh-CN" sz="2400" i="1"/>
              <a:t>F</a:t>
            </a:r>
            <a:r>
              <a:rPr lang="en-US" altLang="zh-CN" sz="2400"/>
              <a:t>, costs more to pay trade costs </a:t>
            </a:r>
            <a:r>
              <a:rPr lang="en-US" altLang="zh-CN" sz="2400" i="1"/>
              <a:t>t</a:t>
            </a:r>
            <a:r>
              <a:rPr lang="en-US" altLang="zh-CN" sz="2400"/>
              <a:t> on </a:t>
            </a:r>
            <a:r>
              <a:rPr lang="en-US" altLang="zh-CN" sz="2400" i="1"/>
              <a:t>Q</a:t>
            </a:r>
            <a:r>
              <a:rPr lang="en-US" altLang="zh-CN" sz="2400"/>
              <a:t> units sold abroad than to pay fixed cost </a:t>
            </a:r>
            <a:r>
              <a:rPr lang="en-US" altLang="zh-CN" sz="2400" i="1"/>
              <a:t>F </a:t>
            </a:r>
            <a:r>
              <a:rPr lang="en-US" altLang="zh-CN" sz="2400"/>
              <a:t>to build a plant abroad.</a:t>
            </a:r>
          </a:p>
          <a:p>
            <a:pPr marL="914400" lvl="1" indent="-457200" eaLnBrk="1" hangingPunct="1"/>
            <a:r>
              <a:rPr lang="en-US" altLang="zh-CN" sz="2000"/>
              <a:t>When foreign sales large </a:t>
            </a:r>
            <a:r>
              <a:rPr lang="en-US" altLang="zh-CN" sz="2000" i="1"/>
              <a:t>Q</a:t>
            </a:r>
            <a:r>
              <a:rPr lang="en-US" altLang="zh-CN" sz="2000"/>
              <a:t> &gt; </a:t>
            </a:r>
            <a:r>
              <a:rPr lang="en-US" altLang="zh-CN" sz="2000" i="1"/>
              <a:t>F/t</a:t>
            </a:r>
            <a:r>
              <a:rPr lang="en-US" altLang="zh-CN" sz="2000"/>
              <a:t>, exporting is more expensive and FDI is the profit-maximizing choice.</a:t>
            </a:r>
          </a:p>
          <a:p>
            <a:pPr marL="914400" lvl="1" indent="-457200" eaLnBrk="1" hangingPunct="1"/>
            <a:r>
              <a:rPr lang="en-US" altLang="zh-CN" sz="2000"/>
              <a:t>Low costs make more apt to choose FDI due to larger sales.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strips(downRight)">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strips(downRight)">
                                      <p:cBhvr>
                                        <p:cTn id="12" dur="500"/>
                                        <p:tgtEl>
                                          <p:spTgt spid="19558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animEffect transition="in" filter="strips(downRight)">
                                      <p:cBhvr>
                                        <p:cTn id="15" dur="500"/>
                                        <p:tgtEl>
                                          <p:spTgt spid="195587">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95587">
                                            <p:txEl>
                                              <p:pRg st="3" end="3"/>
                                            </p:txEl>
                                          </p:spTgt>
                                        </p:tgtEl>
                                        <p:attrNameLst>
                                          <p:attrName>style.visibility</p:attrName>
                                        </p:attrNameLst>
                                      </p:cBhvr>
                                      <p:to>
                                        <p:strVal val="visible"/>
                                      </p:to>
                                    </p:set>
                                    <p:animEffect transition="in" filter="strips(downRight)">
                                      <p:cBhvr>
                                        <p:cTn id="18" dur="500"/>
                                        <p:tgtEl>
                                          <p:spTgt spid="195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82F2D4-1800-421E-9CB2-FD596F9AD5BE}"/>
              </a:ext>
            </a:extLst>
          </p:cNvPr>
          <p:cNvSpPr>
            <a:spLocks noGrp="1" noChangeArrowheads="1"/>
          </p:cNvSpPr>
          <p:nvPr>
            <p:ph type="title"/>
          </p:nvPr>
        </p:nvSpPr>
        <p:spPr/>
        <p:txBody>
          <a:bodyPr/>
          <a:lstStyle/>
          <a:p>
            <a:pPr eaLnBrk="1" hangingPunct="1"/>
            <a:r>
              <a:rPr lang="en-US" altLang="zh-CN"/>
              <a:t>The Theory of Imperfect Competition</a:t>
            </a:r>
          </a:p>
        </p:txBody>
      </p:sp>
      <p:sp>
        <p:nvSpPr>
          <p:cNvPr id="10243" name="Rectangle 3">
            <a:extLst>
              <a:ext uri="{FF2B5EF4-FFF2-40B4-BE49-F238E27FC236}">
                <a16:creationId xmlns:a16="http://schemas.microsoft.com/office/drawing/2014/main" id="{3C60FB4D-2061-4CB5-9026-F2560C2C69FF}"/>
              </a:ext>
            </a:extLst>
          </p:cNvPr>
          <p:cNvSpPr>
            <a:spLocks noGrp="1" noChangeArrowheads="1"/>
          </p:cNvSpPr>
          <p:nvPr>
            <p:ph idx="1"/>
          </p:nvPr>
        </p:nvSpPr>
        <p:spPr/>
        <p:txBody>
          <a:bodyPr/>
          <a:lstStyle/>
          <a:p>
            <a:pPr eaLnBrk="1" hangingPunct="1"/>
            <a:r>
              <a:rPr lang="en-US" altLang="zh-CN" sz="2400"/>
              <a:t>In imperfect competition, firms are aware that they can influence the prices of their products and that they can sell more only by reducing their price. </a:t>
            </a:r>
          </a:p>
          <a:p>
            <a:pPr eaLnBrk="1" hangingPunct="1"/>
            <a:r>
              <a:rPr lang="en-US" altLang="zh-CN" sz="2400"/>
              <a:t>This situation occurs when there are only a few major producers of a particular good or when each firm produces a good that is differentiated from that of rival firms.</a:t>
            </a:r>
          </a:p>
          <a:p>
            <a:pPr eaLnBrk="1" hangingPunct="1"/>
            <a:r>
              <a:rPr lang="en-US" altLang="zh-CN" sz="2400"/>
              <a:t>Each firm views itself as a price setter, choosing the price of its product.</a:t>
            </a:r>
          </a:p>
        </p:txBody>
      </p:sp>
    </p:spTree>
  </p:cSld>
  <p:clrMapOvr>
    <a:masterClrMapping/>
  </p:clrMapOvr>
  <p:transition spd="med">
    <p:pull dir="rd"/>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C063600-6F60-46CF-9ECF-469979CF9326}"/>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 (cont.)</a:t>
            </a:r>
            <a:endParaRPr lang="en-US" altLang="zh-CN" sz="2800"/>
          </a:p>
        </p:txBody>
      </p:sp>
      <p:sp>
        <p:nvSpPr>
          <p:cNvPr id="196611" name="Rectangle 3">
            <a:extLst>
              <a:ext uri="{FF2B5EF4-FFF2-40B4-BE49-F238E27FC236}">
                <a16:creationId xmlns:a16="http://schemas.microsoft.com/office/drawing/2014/main" id="{47A2E26C-4F65-42C5-B9EC-BC450B42B259}"/>
              </a:ext>
            </a:extLst>
          </p:cNvPr>
          <p:cNvSpPr>
            <a:spLocks noGrp="1" noChangeArrowheads="1"/>
          </p:cNvSpPr>
          <p:nvPr>
            <p:ph idx="1"/>
          </p:nvPr>
        </p:nvSpPr>
        <p:spPr>
          <a:xfrm>
            <a:off x="350838" y="1524000"/>
            <a:ext cx="8445500" cy="4724400"/>
          </a:xfrm>
        </p:spPr>
        <p:txBody>
          <a:bodyPr/>
          <a:lstStyle/>
          <a:p>
            <a:pPr marL="533400" indent="-533400" eaLnBrk="1" hangingPunct="1"/>
            <a:r>
              <a:rPr lang="en-US" altLang="zh-CN"/>
              <a:t>The vertical FDI decision also involves a trade-off between cost savings and the fixed cost </a:t>
            </a:r>
            <a:r>
              <a:rPr lang="en-US" altLang="zh-CN" i="1"/>
              <a:t>F </a:t>
            </a:r>
            <a:r>
              <a:rPr lang="en-US" altLang="zh-CN"/>
              <a:t>of setting up an additional production facility.</a:t>
            </a:r>
          </a:p>
          <a:p>
            <a:pPr marL="914400" lvl="1" indent="-457200" eaLnBrk="1" hangingPunct="1"/>
            <a:r>
              <a:rPr lang="en-US" altLang="zh-CN"/>
              <a:t>Cost savings related to comparative advantage make some stages of production cheaper in other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strips(downRight)">
                                      <p:cBhvr>
                                        <p:cTn id="7" dur="500"/>
                                        <p:tgtEl>
                                          <p:spTgt spid="19661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6611">
                                            <p:txEl>
                                              <p:pRg st="1" end="1"/>
                                            </p:txEl>
                                          </p:spTgt>
                                        </p:tgtEl>
                                        <p:attrNameLst>
                                          <p:attrName>style.visibility</p:attrName>
                                        </p:attrNameLst>
                                      </p:cBhvr>
                                      <p:to>
                                        <p:strVal val="visible"/>
                                      </p:to>
                                    </p:set>
                                    <p:animEffect transition="in" filter="strips(downRight)">
                                      <p:cBhvr>
                                        <p:cTn id="10" dur="500"/>
                                        <p:tgtEl>
                                          <p:spTgt spid="1966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388C3C5-AD80-40BE-87D9-DA5981949DCF}"/>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 (cont.)</a:t>
            </a:r>
            <a:endParaRPr lang="en-US" altLang="zh-CN" sz="2800"/>
          </a:p>
        </p:txBody>
      </p:sp>
      <p:sp>
        <p:nvSpPr>
          <p:cNvPr id="193539" name="Rectangle 3">
            <a:extLst>
              <a:ext uri="{FF2B5EF4-FFF2-40B4-BE49-F238E27FC236}">
                <a16:creationId xmlns:a16="http://schemas.microsoft.com/office/drawing/2014/main" id="{0EEC1462-52FB-4D52-9B9B-DFEC13C54E06}"/>
              </a:ext>
            </a:extLst>
          </p:cNvPr>
          <p:cNvSpPr>
            <a:spLocks noGrp="1" noChangeArrowheads="1"/>
          </p:cNvSpPr>
          <p:nvPr>
            <p:ph idx="1"/>
          </p:nvPr>
        </p:nvSpPr>
        <p:spPr>
          <a:xfrm>
            <a:off x="317500" y="1573213"/>
            <a:ext cx="8478838" cy="4675187"/>
          </a:xfrm>
        </p:spPr>
        <p:txBody>
          <a:bodyPr/>
          <a:lstStyle/>
          <a:p>
            <a:pPr marL="533400" indent="-533400" eaLnBrk="1" hangingPunct="1"/>
            <a:r>
              <a:rPr lang="en-US" altLang="zh-CN"/>
              <a:t>Foreign </a:t>
            </a:r>
            <a:r>
              <a:rPr lang="en-US" altLang="zh-CN" b="1"/>
              <a:t>outsourcing</a:t>
            </a:r>
            <a:r>
              <a:rPr lang="en-US" altLang="zh-CN"/>
              <a:t> or </a:t>
            </a:r>
            <a:r>
              <a:rPr lang="en-US" altLang="zh-CN" b="1"/>
              <a:t>offshoring</a:t>
            </a:r>
            <a:r>
              <a:rPr lang="en-US" altLang="zh-CN"/>
              <a:t> occurs when a firm contracts with an independent firm to produce in the foreign location. </a:t>
            </a:r>
          </a:p>
          <a:p>
            <a:pPr marL="914400" lvl="1" indent="-457200" eaLnBrk="1" hangingPunct="1"/>
            <a:r>
              <a:rPr lang="en-US" altLang="zh-CN"/>
              <a:t>In addition to deciding the</a:t>
            </a:r>
            <a:r>
              <a:rPr lang="en-US" altLang="zh-CN" b="1"/>
              <a:t> location </a:t>
            </a:r>
            <a:r>
              <a:rPr lang="en-US" altLang="zh-CN"/>
              <a:t>of where to produce, firms also face an</a:t>
            </a:r>
            <a:r>
              <a:rPr lang="en-US" altLang="zh-CN" b="1"/>
              <a:t> internalization </a:t>
            </a:r>
            <a:r>
              <a:rPr lang="en-US" altLang="zh-CN"/>
              <a:t>decision: whether to keep production done by one firm or by separate firms.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strips(downRight)">
                                      <p:cBhvr>
                                        <p:cTn id="7" dur="500"/>
                                        <p:tgtEl>
                                          <p:spTgt spid="19353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3539">
                                            <p:txEl>
                                              <p:pRg st="1" end="1"/>
                                            </p:txEl>
                                          </p:spTgt>
                                        </p:tgtEl>
                                        <p:attrNameLst>
                                          <p:attrName>style.visibility</p:attrName>
                                        </p:attrNameLst>
                                      </p:cBhvr>
                                      <p:to>
                                        <p:strVal val="visible"/>
                                      </p:to>
                                    </p:set>
                                    <p:animEffect transition="in" filter="strips(downRight)">
                                      <p:cBhvr>
                                        <p:cTn id="10" dur="500"/>
                                        <p:tgtEl>
                                          <p:spTgt spid="193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B436A99-E25F-4A78-8A2B-CDC74984C50B}"/>
              </a:ext>
            </a:extLst>
          </p:cNvPr>
          <p:cNvSpPr>
            <a:spLocks noGrp="1" noChangeArrowheads="1"/>
          </p:cNvSpPr>
          <p:nvPr>
            <p:ph type="title"/>
          </p:nvPr>
        </p:nvSpPr>
        <p:spPr/>
        <p:txBody>
          <a:bodyPr/>
          <a:lstStyle/>
          <a:p>
            <a:pPr eaLnBrk="1" hangingPunct="1"/>
            <a:r>
              <a:rPr lang="en-US" altLang="zh-CN" sz="2800"/>
              <a:t>Fig. 8-11: U.S. International Trade in Business Services, 1986–2011</a:t>
            </a:r>
          </a:p>
        </p:txBody>
      </p:sp>
      <p:pic>
        <p:nvPicPr>
          <p:cNvPr id="67587" name="Picture 1" descr="fig08_11.gif">
            <a:extLst>
              <a:ext uri="{FF2B5EF4-FFF2-40B4-BE49-F238E27FC236}">
                <a16:creationId xmlns:a16="http://schemas.microsoft.com/office/drawing/2014/main" id="{3AA88CCF-145A-4BE5-B003-E682C34C00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431925"/>
            <a:ext cx="8607425"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ADCB614-D160-416A-B6EA-2A2D0F01995F}"/>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 (cont.)</a:t>
            </a:r>
            <a:endParaRPr lang="en-US" altLang="zh-CN" sz="2800"/>
          </a:p>
        </p:txBody>
      </p:sp>
      <p:sp>
        <p:nvSpPr>
          <p:cNvPr id="165891" name="Rectangle 3">
            <a:extLst>
              <a:ext uri="{FF2B5EF4-FFF2-40B4-BE49-F238E27FC236}">
                <a16:creationId xmlns:a16="http://schemas.microsoft.com/office/drawing/2014/main" id="{1BC2886D-9BC0-42B3-AB90-57DA3C756ADF}"/>
              </a:ext>
            </a:extLst>
          </p:cNvPr>
          <p:cNvSpPr>
            <a:spLocks noGrp="1" noChangeArrowheads="1"/>
          </p:cNvSpPr>
          <p:nvPr>
            <p:ph idx="1"/>
          </p:nvPr>
        </p:nvSpPr>
        <p:spPr/>
        <p:txBody>
          <a:bodyPr/>
          <a:lstStyle/>
          <a:p>
            <a:pPr marL="533400" indent="-533400" eaLnBrk="1" hangingPunct="1"/>
            <a:r>
              <a:rPr lang="en-US" altLang="zh-CN" sz="2400"/>
              <a:t>Internalization occurs when it is more profitable to conduct transactions and production within a single organization. Reasons for this include:</a:t>
            </a:r>
          </a:p>
          <a:p>
            <a:pPr marL="533400" indent="-533400" eaLnBrk="1" hangingPunct="1">
              <a:spcBef>
                <a:spcPct val="50000"/>
              </a:spcBef>
              <a:buFont typeface="Times" panose="02020603050405020304" pitchFamily="18" charset="0"/>
              <a:buAutoNum type="arabicPeriod"/>
            </a:pPr>
            <a:r>
              <a:rPr lang="en-US" altLang="zh-CN" sz="2400" b="1"/>
              <a:t>Technology transfers</a:t>
            </a:r>
            <a:r>
              <a:rPr lang="en-US" altLang="zh-CN" sz="2400"/>
              <a:t>: transfer of knowledge or another form of technology may be easier within a single organization than through a market transaction between separate organizations.</a:t>
            </a:r>
          </a:p>
          <a:p>
            <a:pPr marL="914400" lvl="1" indent="-457200" eaLnBrk="1" hangingPunct="1"/>
            <a:r>
              <a:rPr lang="en-US" altLang="zh-CN" sz="2000"/>
              <a:t>Patent or property rights may be weak or nonexistent.</a:t>
            </a:r>
          </a:p>
          <a:p>
            <a:pPr marL="914400" lvl="1" indent="-457200" eaLnBrk="1" hangingPunct="1"/>
            <a:r>
              <a:rPr lang="en-US" altLang="zh-CN" sz="2000"/>
              <a:t>Knowledge may not be easily packaged and sold.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strips(downRight)">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strips(downRight)">
                                      <p:cBhvr>
                                        <p:cTn id="12" dur="5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strips(downRight)">
                                      <p:cBhvr>
                                        <p:cTn id="17" dur="500"/>
                                        <p:tgtEl>
                                          <p:spTgt spid="165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5891">
                                            <p:txEl>
                                              <p:pRg st="3" end="3"/>
                                            </p:txEl>
                                          </p:spTgt>
                                        </p:tgtEl>
                                        <p:attrNameLst>
                                          <p:attrName>style.visibility</p:attrName>
                                        </p:attrNameLst>
                                      </p:cBhvr>
                                      <p:to>
                                        <p:strVal val="visible"/>
                                      </p:to>
                                    </p:set>
                                    <p:animEffect transition="in" filter="strips(downRight)">
                                      <p:cBhvr>
                                        <p:cTn id="22" dur="500"/>
                                        <p:tgtEl>
                                          <p:spTgt spid="165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F949D71-1CD9-495B-BC7F-04B14D52B0D8}"/>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 (cont.)</a:t>
            </a:r>
            <a:endParaRPr lang="en-US" altLang="zh-CN" sz="2800"/>
          </a:p>
        </p:txBody>
      </p:sp>
      <p:sp>
        <p:nvSpPr>
          <p:cNvPr id="166915" name="Rectangle 3">
            <a:extLst>
              <a:ext uri="{FF2B5EF4-FFF2-40B4-BE49-F238E27FC236}">
                <a16:creationId xmlns:a16="http://schemas.microsoft.com/office/drawing/2014/main" id="{61C4F798-D05D-4F1C-8E14-09842CCA6584}"/>
              </a:ext>
            </a:extLst>
          </p:cNvPr>
          <p:cNvSpPr>
            <a:spLocks noGrp="1" noChangeArrowheads="1"/>
          </p:cNvSpPr>
          <p:nvPr>
            <p:ph idx="1"/>
          </p:nvPr>
        </p:nvSpPr>
        <p:spPr>
          <a:xfrm>
            <a:off x="401638" y="1557338"/>
            <a:ext cx="8410575" cy="4691062"/>
          </a:xfrm>
        </p:spPr>
        <p:txBody>
          <a:bodyPr/>
          <a:lstStyle/>
          <a:p>
            <a:pPr marL="533400" indent="-533400" eaLnBrk="1" hangingPunct="1">
              <a:spcBef>
                <a:spcPct val="50000"/>
              </a:spcBef>
              <a:buFont typeface="Times" panose="02020603050405020304" pitchFamily="18" charset="0"/>
              <a:buAutoNum type="arabicPeriod" startAt="2"/>
            </a:pPr>
            <a:r>
              <a:rPr lang="en-US" altLang="zh-CN" sz="2400" b="1"/>
              <a:t>Vertical integration</a:t>
            </a:r>
            <a:r>
              <a:rPr lang="en-US" altLang="zh-CN" sz="2400"/>
              <a:t> involves consolidation of different stages of a production process.</a:t>
            </a:r>
          </a:p>
          <a:p>
            <a:pPr marL="914400" lvl="1" indent="-457200" eaLnBrk="1" hangingPunct="1">
              <a:spcBef>
                <a:spcPct val="50000"/>
              </a:spcBef>
            </a:pPr>
            <a:r>
              <a:rPr lang="en-US" altLang="zh-CN" sz="2000"/>
              <a:t>Consolidating an input within the firm using it can avoid holdup problems and hassles in writing complete contracts.</a:t>
            </a:r>
          </a:p>
          <a:p>
            <a:pPr marL="914400" lvl="1" indent="-457200" eaLnBrk="1" hangingPunct="1"/>
            <a:r>
              <a:rPr lang="en-US" altLang="zh-CN" sz="2000"/>
              <a:t>But an independent supplier could benefit from economies of scale if it performs the process for many parent firms.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strips(downRight)">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strips(downRight)">
                                      <p:cBhvr>
                                        <p:cTn id="12" dur="500"/>
                                        <p:tgtEl>
                                          <p:spTgt spid="16691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animEffect transition="in" filter="strips(downRight)">
                                      <p:cBhvr>
                                        <p:cTn id="15" dur="500"/>
                                        <p:tgtEl>
                                          <p:spTgt spid="166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B8205E8-7135-4245-928B-7244B01C2315}"/>
              </a:ext>
            </a:extLst>
          </p:cNvPr>
          <p:cNvSpPr>
            <a:spLocks noGrp="1" noChangeArrowheads="1"/>
          </p:cNvSpPr>
          <p:nvPr>
            <p:ph type="title"/>
          </p:nvPr>
        </p:nvSpPr>
        <p:spPr/>
        <p:txBody>
          <a:bodyPr/>
          <a:lstStyle/>
          <a:p>
            <a:pPr eaLnBrk="1" hangingPunct="1"/>
            <a:r>
              <a:rPr lang="en-US" altLang="zh-CN" sz="2800"/>
              <a:t>The Firm</a:t>
            </a:r>
            <a:r>
              <a:rPr lang="ja-JP" altLang="en-US" sz="2800"/>
              <a:t>’</a:t>
            </a:r>
            <a:r>
              <a:rPr lang="en-US" altLang="ja-JP" sz="2800"/>
              <a:t>s Decision Regarding Foreign Direct Investment (cont.)</a:t>
            </a:r>
            <a:endParaRPr lang="en-US" altLang="zh-CN" sz="2800"/>
          </a:p>
        </p:txBody>
      </p:sp>
      <p:sp>
        <p:nvSpPr>
          <p:cNvPr id="197635" name="Rectangle 3">
            <a:extLst>
              <a:ext uri="{FF2B5EF4-FFF2-40B4-BE49-F238E27FC236}">
                <a16:creationId xmlns:a16="http://schemas.microsoft.com/office/drawing/2014/main" id="{BD0EA664-2EF9-4A1E-B953-621B34949D0F}"/>
              </a:ext>
            </a:extLst>
          </p:cNvPr>
          <p:cNvSpPr>
            <a:spLocks noGrp="1" noChangeArrowheads="1"/>
          </p:cNvSpPr>
          <p:nvPr>
            <p:ph idx="1"/>
          </p:nvPr>
        </p:nvSpPr>
        <p:spPr>
          <a:xfrm>
            <a:off x="350838" y="1574800"/>
            <a:ext cx="8445500" cy="4673600"/>
          </a:xfrm>
        </p:spPr>
        <p:txBody>
          <a:bodyPr/>
          <a:lstStyle/>
          <a:p>
            <a:pPr marL="533400" indent="-533400" eaLnBrk="1" hangingPunct="1">
              <a:spcBef>
                <a:spcPct val="50000"/>
              </a:spcBef>
            </a:pPr>
            <a:r>
              <a:rPr lang="en-US" altLang="zh-CN" sz="2400"/>
              <a:t>Foreign direct investment should benefit the countries involved for reasons similar to why international trade generates gains.</a:t>
            </a:r>
          </a:p>
          <a:p>
            <a:pPr marL="914400" lvl="1" indent="-457200" eaLnBrk="1" hangingPunct="1"/>
            <a:r>
              <a:rPr lang="en-US" altLang="zh-CN" sz="2000"/>
              <a:t>Multinationals and firms that outsource take advantage of cost differentials that favor moving production (or parts thereof) to particular locations.</a:t>
            </a:r>
          </a:p>
          <a:p>
            <a:pPr marL="914400" lvl="1" indent="-457200" eaLnBrk="1" hangingPunct="1"/>
            <a:r>
              <a:rPr lang="en-US" altLang="zh-CN" sz="2000"/>
              <a:t>FDI is very similar to the relocation of production that occurred </a:t>
            </a:r>
            <a:r>
              <a:rPr lang="en-US" altLang="zh-CN" sz="2000" i="1"/>
              <a:t>across </a:t>
            </a:r>
            <a:r>
              <a:rPr lang="en-US" altLang="zh-CN" sz="2000"/>
              <a:t>sectors when opening to trade. </a:t>
            </a:r>
          </a:p>
          <a:p>
            <a:pPr marL="914400" lvl="1" indent="-457200" eaLnBrk="1" hangingPunct="1"/>
            <a:r>
              <a:rPr lang="en-US" altLang="zh-CN" sz="2000"/>
              <a:t>There are similar welfare consequences for the case of multinationals and outsourcing: Relocating production to take advantage of cost differences leads to overall gains from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strips(downRight)">
                                      <p:cBhvr>
                                        <p:cTn id="7" dur="500"/>
                                        <p:tgtEl>
                                          <p:spTgt spid="19763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strips(downRight)">
                                      <p:cBhvr>
                                        <p:cTn id="10" dur="500"/>
                                        <p:tgtEl>
                                          <p:spTgt spid="197635">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strips(downRight)">
                                      <p:cBhvr>
                                        <p:cTn id="13" dur="500"/>
                                        <p:tgtEl>
                                          <p:spTgt spid="197635">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97635">
                                            <p:txEl>
                                              <p:pRg st="3" end="3"/>
                                            </p:txEl>
                                          </p:spTgt>
                                        </p:tgtEl>
                                        <p:attrNameLst>
                                          <p:attrName>style.visibility</p:attrName>
                                        </p:attrNameLst>
                                      </p:cBhvr>
                                      <p:to>
                                        <p:strVal val="visible"/>
                                      </p:to>
                                    </p:set>
                                    <p:animEffect transition="in" filter="strips(downRight)">
                                      <p:cBhvr>
                                        <p:cTn id="16" dur="500"/>
                                        <p:tgtEl>
                                          <p:spTgt spid="197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1F10D75-4350-4530-A039-F6696BF088F1}"/>
              </a:ext>
            </a:extLst>
          </p:cNvPr>
          <p:cNvSpPr>
            <a:spLocks noGrp="1" noChangeArrowheads="1"/>
          </p:cNvSpPr>
          <p:nvPr>
            <p:ph type="title"/>
          </p:nvPr>
        </p:nvSpPr>
        <p:spPr/>
        <p:txBody>
          <a:bodyPr/>
          <a:lstStyle/>
          <a:p>
            <a:pPr eaLnBrk="1" hangingPunct="1"/>
            <a:r>
              <a:rPr lang="en-US" altLang="zh-CN"/>
              <a:t>Summary</a:t>
            </a:r>
          </a:p>
        </p:txBody>
      </p:sp>
      <p:sp>
        <p:nvSpPr>
          <p:cNvPr id="62467" name="Rectangle 3">
            <a:extLst>
              <a:ext uri="{FF2B5EF4-FFF2-40B4-BE49-F238E27FC236}">
                <a16:creationId xmlns:a16="http://schemas.microsoft.com/office/drawing/2014/main" id="{623D14D1-A71E-4609-BD76-E6AA0488901C}"/>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a:pPr>
            <a:r>
              <a:rPr lang="en-US" altLang="zh-CN" sz="2400"/>
              <a:t>Internal economies of scale imply that more production at the firm level causes average costs to fall.</a:t>
            </a:r>
          </a:p>
          <a:p>
            <a:pPr marL="533400" indent="-533400" eaLnBrk="1" hangingPunct="1">
              <a:spcBef>
                <a:spcPct val="50000"/>
              </a:spcBef>
              <a:buFont typeface="Times" panose="02020603050405020304" pitchFamily="18" charset="0"/>
              <a:buAutoNum type="arabicPeriod"/>
            </a:pPr>
            <a:r>
              <a:rPr lang="en-US" altLang="zh-CN" sz="2400"/>
              <a:t>With monopolistic competition, each firm can raise prices somewhat above those on competing products due to product differentiation but must compete with other firms whose prices are believed to be unaffected by each firm</a:t>
            </a:r>
            <a:r>
              <a:rPr lang="ja-JP" altLang="en-US" sz="2400"/>
              <a:t>’</a:t>
            </a:r>
            <a:r>
              <a:rPr lang="en-US" altLang="ja-JP" sz="2400"/>
              <a:t>s actions. </a:t>
            </a:r>
          </a:p>
          <a:p>
            <a:pPr marL="533400" indent="-533400" eaLnBrk="1" hangingPunct="1">
              <a:spcBef>
                <a:spcPct val="50000"/>
              </a:spcBef>
              <a:buFont typeface="Times" panose="02020603050405020304" pitchFamily="18" charset="0"/>
              <a:buAutoNum type="arabicPeriod"/>
            </a:pPr>
            <a:r>
              <a:rPr lang="en-US" altLang="zh-CN" sz="2400"/>
              <a:t>Monopolistic competition allows for gains from trade through lower costs and prices, as well as through wider consumer choice.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strips(downRigh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strips(downRight)">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strips(downRight)">
                                      <p:cBhvr>
                                        <p:cTn id="17"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20B40E5-51E1-4FE0-B5E0-C21C6D3E5469}"/>
              </a:ext>
            </a:extLst>
          </p:cNvPr>
          <p:cNvSpPr>
            <a:spLocks noGrp="1" noChangeArrowheads="1"/>
          </p:cNvSpPr>
          <p:nvPr>
            <p:ph type="title"/>
          </p:nvPr>
        </p:nvSpPr>
        <p:spPr/>
        <p:txBody>
          <a:bodyPr/>
          <a:lstStyle/>
          <a:p>
            <a:pPr eaLnBrk="1" hangingPunct="1"/>
            <a:r>
              <a:rPr lang="en-US" altLang="zh-CN"/>
              <a:t>Summary (cont.)</a:t>
            </a:r>
          </a:p>
        </p:txBody>
      </p:sp>
      <p:sp>
        <p:nvSpPr>
          <p:cNvPr id="63491" name="Rectangle 3">
            <a:extLst>
              <a:ext uri="{FF2B5EF4-FFF2-40B4-BE49-F238E27FC236}">
                <a16:creationId xmlns:a16="http://schemas.microsoft.com/office/drawing/2014/main" id="{266AA5FB-D0C2-436A-BB42-F98023689E49}"/>
              </a:ext>
            </a:extLst>
          </p:cNvPr>
          <p:cNvSpPr>
            <a:spLocks noGrp="1" noChangeArrowheads="1"/>
          </p:cNvSpPr>
          <p:nvPr>
            <p:ph idx="1"/>
          </p:nvPr>
        </p:nvSpPr>
        <p:spPr/>
        <p:txBody>
          <a:bodyPr/>
          <a:lstStyle/>
          <a:p>
            <a:pPr marL="609600" indent="-609600" eaLnBrk="1" hangingPunct="1">
              <a:spcBef>
                <a:spcPct val="50000"/>
              </a:spcBef>
              <a:buFont typeface="Times" panose="02020603050405020304" pitchFamily="18" charset="0"/>
              <a:buAutoNum type="arabicPeriod" startAt="4"/>
            </a:pPr>
            <a:r>
              <a:rPr lang="en-US" altLang="zh-CN" sz="2400"/>
              <a:t>Monopolistic competition predicts intra-industry trade, and does not predict changes in income distribution within a country.</a:t>
            </a:r>
          </a:p>
          <a:p>
            <a:pPr marL="609600" indent="-609600" eaLnBrk="1" hangingPunct="1">
              <a:spcBef>
                <a:spcPct val="50000"/>
              </a:spcBef>
              <a:buFont typeface="Times" panose="02020603050405020304" pitchFamily="18" charset="0"/>
              <a:buAutoNum type="arabicPeriod" startAt="4"/>
            </a:pPr>
            <a:r>
              <a:rPr lang="en-US" altLang="zh-CN" sz="2400"/>
              <a:t>Location of firms under monopolistic competition is unpredictable, but countries with similar relative factors are predicted to engage in intra-industry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strips(downRigh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strips(downRight)">
                                      <p:cBhvr>
                                        <p:cTn id="12" dur="500"/>
                                        <p:tgtEl>
                                          <p:spTgt spid="63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D5992CC-F6DC-41A5-B45B-9AED32F531D3}"/>
              </a:ext>
            </a:extLst>
          </p:cNvPr>
          <p:cNvSpPr>
            <a:spLocks noGrp="1" noChangeArrowheads="1"/>
          </p:cNvSpPr>
          <p:nvPr>
            <p:ph type="title"/>
          </p:nvPr>
        </p:nvSpPr>
        <p:spPr/>
        <p:txBody>
          <a:bodyPr/>
          <a:lstStyle/>
          <a:p>
            <a:pPr eaLnBrk="1" hangingPunct="1"/>
            <a:r>
              <a:rPr lang="en-US" altLang="zh-CN"/>
              <a:t>Summary (cont.)</a:t>
            </a:r>
          </a:p>
        </p:txBody>
      </p:sp>
      <p:sp>
        <p:nvSpPr>
          <p:cNvPr id="64515" name="Rectangle 3">
            <a:extLst>
              <a:ext uri="{FF2B5EF4-FFF2-40B4-BE49-F238E27FC236}">
                <a16:creationId xmlns:a16="http://schemas.microsoft.com/office/drawing/2014/main" id="{CFEB4713-0664-4968-BECA-C4FC9D43DE2A}"/>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startAt="6"/>
            </a:pPr>
            <a:r>
              <a:rPr lang="en-US" altLang="zh-CN" sz="2400"/>
              <a:t>Dumping may be a profitable strategy when a firm faces little competition in its domestic market and faces heavy competition in foreign markets.</a:t>
            </a:r>
          </a:p>
          <a:p>
            <a:pPr marL="533400" indent="-533400" eaLnBrk="1" hangingPunct="1">
              <a:spcBef>
                <a:spcPct val="50000"/>
              </a:spcBef>
              <a:buFont typeface="Times" panose="02020603050405020304" pitchFamily="18" charset="0"/>
              <a:buAutoNum type="arabicPeriod" startAt="6"/>
            </a:pPr>
            <a:r>
              <a:rPr lang="en-US" altLang="zh-CN" sz="2400"/>
              <a:t>Multinationals are typically larger and more productive than exporters, which in turn are larger and more efficient than firms that sell only to the domestic market.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strips(downRight)">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strips(downRight)">
                                      <p:cBhvr>
                                        <p:cTn id="12" dur="500"/>
                                        <p:tgtEl>
                                          <p:spTgt spid="64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36AEB8C-7E00-4E24-98CE-2A25D20ECB02}"/>
              </a:ext>
            </a:extLst>
          </p:cNvPr>
          <p:cNvSpPr>
            <a:spLocks noGrp="1" noChangeArrowheads="1"/>
          </p:cNvSpPr>
          <p:nvPr>
            <p:ph type="title"/>
          </p:nvPr>
        </p:nvSpPr>
        <p:spPr/>
        <p:txBody>
          <a:bodyPr/>
          <a:lstStyle/>
          <a:p>
            <a:pPr eaLnBrk="1" hangingPunct="1"/>
            <a:r>
              <a:rPr lang="en-US" altLang="zh-CN"/>
              <a:t>Summary (cont.)</a:t>
            </a:r>
          </a:p>
        </p:txBody>
      </p:sp>
      <p:sp>
        <p:nvSpPr>
          <p:cNvPr id="169987" name="Rectangle 3">
            <a:extLst>
              <a:ext uri="{FF2B5EF4-FFF2-40B4-BE49-F238E27FC236}">
                <a16:creationId xmlns:a16="http://schemas.microsoft.com/office/drawing/2014/main" id="{7600118C-7143-40C0-9BC0-0149B17BFD75}"/>
              </a:ext>
            </a:extLst>
          </p:cNvPr>
          <p:cNvSpPr>
            <a:spLocks noGrp="1" noChangeArrowheads="1"/>
          </p:cNvSpPr>
          <p:nvPr>
            <p:ph idx="1"/>
          </p:nvPr>
        </p:nvSpPr>
        <p:spPr>
          <a:xfrm>
            <a:off x="320675" y="1584325"/>
            <a:ext cx="8294688" cy="4572000"/>
          </a:xfrm>
        </p:spPr>
        <p:txBody>
          <a:bodyPr/>
          <a:lstStyle/>
          <a:p>
            <a:pPr marL="609600" indent="-609600" eaLnBrk="1" hangingPunct="1">
              <a:spcBef>
                <a:spcPct val="50000"/>
              </a:spcBef>
              <a:buFont typeface="Times" panose="02020603050405020304" pitchFamily="18" charset="0"/>
              <a:buAutoNum type="arabicPeriod" startAt="8"/>
            </a:pPr>
            <a:r>
              <a:rPr lang="en-US" altLang="zh-CN" sz="2400"/>
              <a:t>Multinational corporations undertake foreign direct investment when proximity is more important than concentrating production in one location.</a:t>
            </a:r>
            <a:r>
              <a:rPr lang="en-US" altLang="zh-CN"/>
              <a:t> </a:t>
            </a:r>
            <a:endParaRPr lang="en-US" altLang="zh-CN" sz="2400"/>
          </a:p>
          <a:p>
            <a:pPr marL="990600" lvl="1" indent="-533400" eaLnBrk="1" hangingPunct="1">
              <a:spcBef>
                <a:spcPct val="50000"/>
              </a:spcBef>
            </a:pPr>
            <a:r>
              <a:rPr lang="en-US" altLang="zh-CN" sz="2000"/>
              <a:t>Firms produce where it is most cost-effective — abroad if the scale is large enough. They replicate entire production process abroad or locate stages in different countries.</a:t>
            </a:r>
          </a:p>
          <a:p>
            <a:pPr marL="990600" lvl="1" indent="-533400" eaLnBrk="1" hangingPunct="1">
              <a:spcBef>
                <a:spcPct val="50000"/>
              </a:spcBef>
            </a:pPr>
            <a:r>
              <a:rPr lang="en-US" altLang="zh-CN" sz="2000"/>
              <a:t>Firms also decide whether to keep transactions within the firm or contract with another firm.</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strips(downRight)">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strips(downRight)">
                                      <p:cBhvr>
                                        <p:cTn id="12" dur="500"/>
                                        <p:tgtEl>
                                          <p:spTgt spid="16998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strips(downRight)">
                                      <p:cBhvr>
                                        <p:cTn id="15" dur="500"/>
                                        <p:tgtEl>
                                          <p:spTgt spid="169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6E0E99B-FC0C-4E61-8BD7-7684DB55975F}"/>
              </a:ext>
            </a:extLst>
          </p:cNvPr>
          <p:cNvSpPr>
            <a:spLocks noGrp="1" noChangeArrowheads="1"/>
          </p:cNvSpPr>
          <p:nvPr>
            <p:ph type="title"/>
          </p:nvPr>
        </p:nvSpPr>
        <p:spPr/>
        <p:txBody>
          <a:bodyPr/>
          <a:lstStyle/>
          <a:p>
            <a:pPr eaLnBrk="1" hangingPunct="1"/>
            <a:r>
              <a:rPr lang="en-US" altLang="zh-CN"/>
              <a:t>Monopoly: A Brief Review</a:t>
            </a:r>
          </a:p>
        </p:txBody>
      </p:sp>
      <p:sp>
        <p:nvSpPr>
          <p:cNvPr id="11267" name="Rectangle 3">
            <a:extLst>
              <a:ext uri="{FF2B5EF4-FFF2-40B4-BE49-F238E27FC236}">
                <a16:creationId xmlns:a16="http://schemas.microsoft.com/office/drawing/2014/main" id="{8C02FBD9-B935-404A-ADC6-BA0ED3DA328C}"/>
              </a:ext>
            </a:extLst>
          </p:cNvPr>
          <p:cNvSpPr>
            <a:spLocks noGrp="1" noChangeArrowheads="1"/>
          </p:cNvSpPr>
          <p:nvPr>
            <p:ph idx="1"/>
          </p:nvPr>
        </p:nvSpPr>
        <p:spPr/>
        <p:txBody>
          <a:bodyPr/>
          <a:lstStyle/>
          <a:p>
            <a:pPr eaLnBrk="1" hangingPunct="1">
              <a:spcBef>
                <a:spcPct val="40000"/>
              </a:spcBef>
            </a:pPr>
            <a:r>
              <a:rPr lang="en-US" altLang="zh-CN" sz="2400"/>
              <a:t>A </a:t>
            </a:r>
            <a:r>
              <a:rPr lang="en-US" altLang="zh-CN" sz="2400" b="1"/>
              <a:t>monopoly</a:t>
            </a:r>
            <a:r>
              <a:rPr lang="en-US" altLang="zh-CN" sz="2400"/>
              <a:t> is an industry with only one firm. </a:t>
            </a:r>
          </a:p>
          <a:p>
            <a:pPr eaLnBrk="1" hangingPunct="1">
              <a:spcBef>
                <a:spcPct val="40000"/>
              </a:spcBef>
            </a:pPr>
            <a:r>
              <a:rPr lang="en-US" altLang="zh-CN" sz="2400"/>
              <a:t>An </a:t>
            </a:r>
            <a:r>
              <a:rPr lang="en-US" altLang="zh-CN" sz="2400" b="1"/>
              <a:t>oligopoly</a:t>
            </a:r>
            <a:r>
              <a:rPr lang="en-US" altLang="zh-CN" sz="2400"/>
              <a:t> is an industry with only a few firms.</a:t>
            </a:r>
          </a:p>
          <a:p>
            <a:pPr eaLnBrk="1" hangingPunct="1">
              <a:spcBef>
                <a:spcPct val="40000"/>
              </a:spcBef>
            </a:pPr>
            <a:r>
              <a:rPr lang="en-US" altLang="zh-CN" sz="2400"/>
              <a:t>In these industries, the marginal revenue generated from selling more products is less than the uniform price charged for each product.</a:t>
            </a:r>
          </a:p>
          <a:p>
            <a:pPr lvl="1" eaLnBrk="1" hangingPunct="1">
              <a:spcBef>
                <a:spcPct val="40000"/>
              </a:spcBef>
            </a:pPr>
            <a:r>
              <a:rPr lang="en-US" altLang="zh-CN" sz="2000"/>
              <a:t>To sell more, a firm must lower the price of all units, not just the additional ones.</a:t>
            </a:r>
          </a:p>
          <a:p>
            <a:pPr lvl="1" eaLnBrk="1" hangingPunct="1">
              <a:spcBef>
                <a:spcPct val="40000"/>
              </a:spcBef>
            </a:pPr>
            <a:r>
              <a:rPr lang="en-US" altLang="zh-CN" sz="2000"/>
              <a:t>The marginal revenue function therefore lies below the demand function (which determines the price that customers are willing to pay).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trips(downRight)">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strips(downRight)">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strips(downRight)">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strips(downRight)">
                                      <p:cBhvr>
                                        <p:cTn id="22" dur="500"/>
                                        <p:tgtEl>
                                          <p:spTgt spid="11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strips(downRight)">
                                      <p:cBhvr>
                                        <p:cTn id="27"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40C8BE4-9796-4FE3-A44E-D18556DF66D1}"/>
              </a:ext>
            </a:extLst>
          </p:cNvPr>
          <p:cNvSpPr>
            <a:spLocks noGrp="1" noChangeArrowheads="1"/>
          </p:cNvSpPr>
          <p:nvPr>
            <p:ph type="title"/>
          </p:nvPr>
        </p:nvSpPr>
        <p:spPr/>
        <p:txBody>
          <a:bodyPr/>
          <a:lstStyle/>
          <a:p>
            <a:pPr eaLnBrk="1" hangingPunct="1"/>
            <a:r>
              <a:rPr lang="en-US" altLang="zh-CN"/>
              <a:t>Monopoly: A Brief Review (cont.)</a:t>
            </a:r>
          </a:p>
        </p:txBody>
      </p:sp>
      <p:sp>
        <p:nvSpPr>
          <p:cNvPr id="159747" name="Rectangle 3">
            <a:extLst>
              <a:ext uri="{FF2B5EF4-FFF2-40B4-BE49-F238E27FC236}">
                <a16:creationId xmlns:a16="http://schemas.microsoft.com/office/drawing/2014/main" id="{8047615B-28C0-4E8B-8679-4F74D73E5833}"/>
              </a:ext>
            </a:extLst>
          </p:cNvPr>
          <p:cNvSpPr>
            <a:spLocks noGrp="1" noChangeArrowheads="1"/>
          </p:cNvSpPr>
          <p:nvPr>
            <p:ph idx="1"/>
          </p:nvPr>
        </p:nvSpPr>
        <p:spPr/>
        <p:txBody>
          <a:bodyPr/>
          <a:lstStyle/>
          <a:p>
            <a:pPr eaLnBrk="1" hangingPunct="1">
              <a:spcBef>
                <a:spcPct val="40000"/>
              </a:spcBef>
            </a:pPr>
            <a:r>
              <a:rPr lang="en-US" altLang="zh-CN" sz="2400"/>
              <a:t>Assume that the </a:t>
            </a:r>
            <a:r>
              <a:rPr lang="en-US" altLang="zh-CN" sz="2400" b="1"/>
              <a:t>demand curve</a:t>
            </a:r>
            <a:r>
              <a:rPr lang="en-US" altLang="zh-CN" sz="2400"/>
              <a:t> the firm faces is a straight line </a:t>
            </a:r>
            <a:r>
              <a:rPr lang="en-US" altLang="zh-CN" sz="2400" i="1"/>
              <a:t>Q</a:t>
            </a:r>
            <a:r>
              <a:rPr lang="en-US" altLang="zh-CN" sz="2400"/>
              <a:t> = </a:t>
            </a:r>
            <a:r>
              <a:rPr lang="en-US" altLang="zh-CN" sz="2400" i="1"/>
              <a:t>A</a:t>
            </a:r>
            <a:r>
              <a:rPr lang="en-US" altLang="zh-CN" sz="2400"/>
              <a:t> – </a:t>
            </a:r>
            <a:r>
              <a:rPr lang="en-US" altLang="zh-CN" sz="2400" i="1"/>
              <a:t>B</a:t>
            </a:r>
            <a:r>
              <a:rPr lang="en-US" altLang="zh-CN" sz="2400"/>
              <a:t>(</a:t>
            </a:r>
            <a:r>
              <a:rPr lang="en-US" altLang="zh-CN" sz="2400" i="1"/>
              <a:t>P), </a:t>
            </a:r>
            <a:r>
              <a:rPr lang="en-US" altLang="zh-CN" sz="2400"/>
              <a:t>where </a:t>
            </a:r>
            <a:r>
              <a:rPr lang="en-US" altLang="zh-CN" sz="2400" i="1"/>
              <a:t>Q </a:t>
            </a:r>
            <a:r>
              <a:rPr lang="en-US" altLang="zh-CN" sz="2400"/>
              <a:t>is the number of units the firm sells, </a:t>
            </a:r>
            <a:r>
              <a:rPr lang="en-US" altLang="zh-CN" sz="2400" i="1"/>
              <a:t>P </a:t>
            </a:r>
            <a:r>
              <a:rPr lang="en-US" altLang="zh-CN" sz="2400"/>
              <a:t>the price per unit, and </a:t>
            </a:r>
            <a:r>
              <a:rPr lang="en-US" altLang="zh-CN" sz="2400" i="1"/>
              <a:t>A </a:t>
            </a:r>
            <a:r>
              <a:rPr lang="en-US" altLang="zh-CN" sz="2400"/>
              <a:t>and </a:t>
            </a:r>
            <a:r>
              <a:rPr lang="en-US" altLang="zh-CN" sz="2400" i="1"/>
              <a:t>B </a:t>
            </a:r>
            <a:r>
              <a:rPr lang="en-US" altLang="zh-CN" sz="2400"/>
              <a:t>are constants.</a:t>
            </a:r>
          </a:p>
          <a:p>
            <a:pPr eaLnBrk="1" hangingPunct="1">
              <a:spcBef>
                <a:spcPct val="40000"/>
              </a:spcBef>
            </a:pPr>
            <a:r>
              <a:rPr lang="en-US" altLang="zh-CN" sz="2400" b="1"/>
              <a:t>Marginal revenue</a:t>
            </a:r>
            <a:r>
              <a:rPr lang="en-US" altLang="zh-CN" sz="2400"/>
              <a:t> equals </a:t>
            </a:r>
            <a:r>
              <a:rPr lang="en-US" altLang="zh-CN" sz="2400" i="1"/>
              <a:t>MR</a:t>
            </a:r>
            <a:r>
              <a:rPr lang="en-US" altLang="zh-CN" sz="2400"/>
              <a:t> = </a:t>
            </a:r>
            <a:r>
              <a:rPr lang="en-US" altLang="zh-CN" sz="2400" i="1"/>
              <a:t>P</a:t>
            </a:r>
            <a:r>
              <a:rPr lang="en-US" altLang="zh-CN" sz="2400"/>
              <a:t> – </a:t>
            </a:r>
            <a:r>
              <a:rPr lang="en-US" altLang="zh-CN" sz="2400" i="1"/>
              <a:t>Q</a:t>
            </a:r>
            <a:r>
              <a:rPr lang="en-US" altLang="zh-CN" sz="2400"/>
              <a:t>/</a:t>
            </a:r>
            <a:r>
              <a:rPr lang="en-US" altLang="zh-CN" sz="2400" i="1"/>
              <a:t>B</a:t>
            </a:r>
            <a:r>
              <a:rPr lang="en-US" altLang="zh-CN" sz="2400"/>
              <a:t>.</a:t>
            </a:r>
          </a:p>
          <a:p>
            <a:pPr eaLnBrk="1" hangingPunct="1"/>
            <a:r>
              <a:rPr lang="en-US" altLang="zh-CN" sz="2400"/>
              <a:t>Suppose that </a:t>
            </a:r>
            <a:r>
              <a:rPr lang="en-US" altLang="zh-CN" sz="2400" b="1"/>
              <a:t>total costs</a:t>
            </a:r>
            <a:r>
              <a:rPr lang="en-US" altLang="zh-CN" sz="2400"/>
              <a:t> are </a:t>
            </a:r>
            <a:r>
              <a:rPr lang="en-US" altLang="zh-CN" sz="2400" i="1"/>
              <a:t>C = F + c</a:t>
            </a:r>
            <a:r>
              <a:rPr lang="en-US" altLang="zh-CN" sz="2400"/>
              <a:t>(</a:t>
            </a:r>
            <a:r>
              <a:rPr lang="en-US" altLang="zh-CN" sz="2400" i="1"/>
              <a:t>Q), </a:t>
            </a:r>
            <a:r>
              <a:rPr lang="en-US" altLang="zh-CN" sz="2400"/>
              <a:t>where </a:t>
            </a:r>
            <a:r>
              <a:rPr lang="en-US" altLang="zh-CN" sz="2400" i="1"/>
              <a:t>F</a:t>
            </a:r>
            <a:r>
              <a:rPr lang="en-US" altLang="zh-CN" sz="2400"/>
              <a:t> is fixed costs, those independent of the level of output, and </a:t>
            </a:r>
            <a:r>
              <a:rPr lang="en-US" altLang="zh-CN" sz="2400" i="1"/>
              <a:t>c </a:t>
            </a:r>
            <a:r>
              <a:rPr lang="en-US" altLang="zh-CN" sz="2400"/>
              <a:t>is the constant marginal cost.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strips(downRight)">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strips(downRight)">
                                      <p:cBhvr>
                                        <p:cTn id="12" dur="500"/>
                                        <p:tgtEl>
                                          <p:spTgt spid="159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strips(downRight)">
                                      <p:cBhvr>
                                        <p:cTn id="17" dur="500"/>
                                        <p:tgtEl>
                                          <p:spTgt spid="159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6E450D9-08D3-4889-B706-7518E4A86059}"/>
              </a:ext>
            </a:extLst>
          </p:cNvPr>
          <p:cNvSpPr>
            <a:spLocks noGrp="1" noChangeArrowheads="1"/>
          </p:cNvSpPr>
          <p:nvPr>
            <p:ph type="title"/>
          </p:nvPr>
        </p:nvSpPr>
        <p:spPr/>
        <p:txBody>
          <a:bodyPr/>
          <a:lstStyle/>
          <a:p>
            <a:pPr eaLnBrk="1" hangingPunct="1"/>
            <a:r>
              <a:rPr lang="en-US" altLang="zh-CN" sz="2800"/>
              <a:t>Fig. 8-1: Monopolistic Pricing and Production Decisions</a:t>
            </a:r>
          </a:p>
        </p:txBody>
      </p:sp>
      <p:pic>
        <p:nvPicPr>
          <p:cNvPr id="13315" name="Picture 1" descr="fig08_01.gif">
            <a:extLst>
              <a:ext uri="{FF2B5EF4-FFF2-40B4-BE49-F238E27FC236}">
                <a16:creationId xmlns:a16="http://schemas.microsoft.com/office/drawing/2014/main" id="{1AF9F746-14FD-4EA6-B762-2C452D7CD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5838" y="1384300"/>
            <a:ext cx="4849812"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2826</TotalTime>
  <Words>3599</Words>
  <Application>Microsoft Office PowerPoint</Application>
  <PresentationFormat>全屏显示(4:3)</PresentationFormat>
  <Paragraphs>255</Paragraphs>
  <Slides>69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Adobe Jenson Italic</vt:lpstr>
      <vt:lpstr>ＭＳ Ｐゴシック</vt:lpstr>
      <vt:lpstr>ヒラギノ角ゴ Pro W3</vt:lpstr>
      <vt:lpstr>Arial</vt:lpstr>
      <vt:lpstr>Times</vt:lpstr>
      <vt:lpstr>Verdana</vt:lpstr>
      <vt:lpstr>Wingdings</vt:lpstr>
      <vt:lpstr>Krugman10e_template</vt:lpstr>
      <vt:lpstr>Chapter 8</vt:lpstr>
      <vt:lpstr>Preview</vt:lpstr>
      <vt:lpstr>Introduction</vt:lpstr>
      <vt:lpstr>Introduction (cont.)</vt:lpstr>
      <vt:lpstr>Introduction (cont.)</vt:lpstr>
      <vt:lpstr>The Theory of Imperfect Competition</vt:lpstr>
      <vt:lpstr>Monopoly: A Brief Review</vt:lpstr>
      <vt:lpstr>Monopoly: A Brief Review (cont.)</vt:lpstr>
      <vt:lpstr>Fig. 8-1: Monopolistic Pricing and Production Decisions</vt:lpstr>
      <vt:lpstr>Monopoly: A Brief Review (cont.)</vt:lpstr>
      <vt:lpstr>Fig. 8-2: Average Versus Marginal Cost</vt:lpstr>
      <vt:lpstr>Monopoly: A Brief Review (cont.)</vt:lpstr>
      <vt:lpstr>Monopolistic Competition</vt:lpstr>
      <vt:lpstr>Monopolistic Competition (cont.)</vt:lpstr>
      <vt:lpstr>Monopolistic Competition (cont.)</vt:lpstr>
      <vt:lpstr>Monopolistic Competition (cont.)</vt:lpstr>
      <vt:lpstr>Monopolistic Competition (cont.)</vt:lpstr>
      <vt:lpstr>Fig. 8-3: Equilibrium in a Monopolistically Competitive Market</vt:lpstr>
      <vt:lpstr>Monopolistic Competition (cont.)</vt:lpstr>
      <vt:lpstr>Monopolistic Competition (cont.)</vt:lpstr>
      <vt:lpstr>Monopolistic Competition (cont.)</vt:lpstr>
      <vt:lpstr>Monopolistic Competition (cont.)</vt:lpstr>
      <vt:lpstr>Monopolistic Competition and Trade</vt:lpstr>
      <vt:lpstr>Fig. 8-4: Effects of a Larger Market</vt:lpstr>
      <vt:lpstr>Monopolistic Competition and Trade (cont.)</vt:lpstr>
      <vt:lpstr>Gains from an Integrated Market: A Numerical Example</vt:lpstr>
      <vt:lpstr>Gains from an Integrated Market: A Numerical Example (cont.)</vt:lpstr>
      <vt:lpstr>Gains from an Integrated Market: A Numerical Example (cont.)</vt:lpstr>
      <vt:lpstr>Fig. 8-5: Equilibrium in the Automobile Market</vt:lpstr>
      <vt:lpstr>Fig. 8-5: Equilibrium in the Automobile Market (cont.)</vt:lpstr>
      <vt:lpstr>Table 8-1: Hypothetical Example of Gains from Market Integration</vt:lpstr>
      <vt:lpstr>Monopolistic Competition and Trade (cont.)</vt:lpstr>
      <vt:lpstr>The Significance of Intra-Industry Trade</vt:lpstr>
      <vt:lpstr>The Significance of Intra-Industry Trade (cont.)</vt:lpstr>
      <vt:lpstr>The Significance of Intra-Industry Trade (cont.)</vt:lpstr>
      <vt:lpstr>Table 8-2: Indexes of Intra-Industry Trade for U.S. Industries, 2009</vt:lpstr>
      <vt:lpstr>Firm Responses to Trade</vt:lpstr>
      <vt:lpstr>Fig. 8-6: Performance Differences Across Firms</vt:lpstr>
      <vt:lpstr>Trade Costs and Export Decisions</vt:lpstr>
      <vt:lpstr>Fig. 8-7: Winners and Losers from Economic Integration</vt:lpstr>
      <vt:lpstr>Trade Costs and Export Decisions (cont.)</vt:lpstr>
      <vt:lpstr>Table 8-3: Proportion of U.S. Firms Reporting Export Sales by Industry, 2002</vt:lpstr>
      <vt:lpstr>Fig: 8-8: Export Decisions with Trade Costs</vt:lpstr>
      <vt:lpstr>Dumping</vt:lpstr>
      <vt:lpstr>Dumping (cont.)</vt:lpstr>
      <vt:lpstr>Protectionism and Dumping</vt:lpstr>
      <vt:lpstr>Protectionism and Dumping (cont.)</vt:lpstr>
      <vt:lpstr>Protectionism and Dumping (cont.)</vt:lpstr>
      <vt:lpstr>Multinationals and Outsourcing</vt:lpstr>
      <vt:lpstr>Multinationals and Outsourcing (cont.)</vt:lpstr>
      <vt:lpstr>Multinationals and Outsourcing (cont.)</vt:lpstr>
      <vt:lpstr>Fig. 8-9: Inflows of Foreign Direct Investment, 1970-2012 </vt:lpstr>
      <vt:lpstr>Multinationals and Outsourcing (cont.)</vt:lpstr>
      <vt:lpstr>Multinationals and Outsourcing (cont.)</vt:lpstr>
      <vt:lpstr>Multinationals and Outsourcing (cont.)</vt:lpstr>
      <vt:lpstr>Fig. 8-10: Outward Foreign Direct Investment for Top 25 Countries, 2009-2011</vt:lpstr>
      <vt:lpstr>The Firm’s Decision Regarding Foreign Direct Investment</vt:lpstr>
      <vt:lpstr>The Firm’s Decision Regarding Foreign Direct Investment (cont.)</vt:lpstr>
      <vt:lpstr>The Firm’s Decision Regarding Foreign Direct Investment (cont.)</vt:lpstr>
      <vt:lpstr>The Firm’s Decision Regarding Foreign Direct Investment (cont.)</vt:lpstr>
      <vt:lpstr>The Firm’s Decision Regarding Foreign Direct Investment (cont.)</vt:lpstr>
      <vt:lpstr>Fig. 8-11: U.S. International Trade in Business Services, 1986–2011</vt:lpstr>
      <vt:lpstr>The Firm’s Decision Regarding Foreign Direct Investment (cont.)</vt:lpstr>
      <vt:lpstr>The Firm’s Decision Regarding Foreign Direct Investment (cont.)</vt:lpstr>
      <vt:lpstr>The Firm’s Decision Regarding Foreign Direct Investment (cont.)</vt:lpstr>
      <vt:lpstr>Summary</vt:lpstr>
      <vt:lpstr>Summary (cont.)</vt:lpstr>
      <vt:lpstr>Summary (cont.)</vt:lpstr>
      <vt:lpstr>Summary (cont.)</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subject>Firms in the  Global Economy:  Export Decisions, Outsourcing, and Multinational Enterprises </dc:subject>
  <dc:creator>Krugman/Obstfeld/Melitz </dc:creator>
  <cp:keywords/>
  <dc:description/>
  <cp:lastModifiedBy>Fang Jing</cp:lastModifiedBy>
  <cp:revision>200</cp:revision>
  <dcterms:created xsi:type="dcterms:W3CDTF">2005-08-12T11:47:14Z</dcterms:created>
  <dcterms:modified xsi:type="dcterms:W3CDTF">2018-10-10T04:35:14Z</dcterms:modified>
  <cp:category/>
</cp:coreProperties>
</file>