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60"/>
  </p:notesMasterIdLst>
  <p:sldIdLst>
    <p:sldId id="257" r:id="rId2"/>
    <p:sldId id="258" r:id="rId3"/>
    <p:sldId id="259" r:id="rId4"/>
    <p:sldId id="260" r:id="rId5"/>
    <p:sldId id="261" r:id="rId6"/>
    <p:sldId id="329" r:id="rId7"/>
    <p:sldId id="347" r:id="rId8"/>
    <p:sldId id="325" r:id="rId9"/>
    <p:sldId id="264" r:id="rId10"/>
    <p:sldId id="326" r:id="rId11"/>
    <p:sldId id="266" r:id="rId12"/>
    <p:sldId id="327" r:id="rId13"/>
    <p:sldId id="269" r:id="rId14"/>
    <p:sldId id="348" r:id="rId15"/>
    <p:sldId id="270" r:id="rId16"/>
    <p:sldId id="271" r:id="rId17"/>
    <p:sldId id="328" r:id="rId18"/>
    <p:sldId id="273" r:id="rId19"/>
    <p:sldId id="274" r:id="rId20"/>
    <p:sldId id="275" r:id="rId21"/>
    <p:sldId id="276" r:id="rId22"/>
    <p:sldId id="277" r:id="rId23"/>
    <p:sldId id="337" r:id="rId24"/>
    <p:sldId id="330" r:id="rId25"/>
    <p:sldId id="279" r:id="rId26"/>
    <p:sldId id="331" r:id="rId27"/>
    <p:sldId id="281" r:id="rId28"/>
    <p:sldId id="332" r:id="rId29"/>
    <p:sldId id="283" r:id="rId30"/>
    <p:sldId id="349" r:id="rId31"/>
    <p:sldId id="333" r:id="rId32"/>
    <p:sldId id="351" r:id="rId33"/>
    <p:sldId id="287" r:id="rId34"/>
    <p:sldId id="288" r:id="rId35"/>
    <p:sldId id="334" r:id="rId36"/>
    <p:sldId id="290" r:id="rId37"/>
    <p:sldId id="291" r:id="rId38"/>
    <p:sldId id="353" r:id="rId39"/>
    <p:sldId id="335" r:id="rId40"/>
    <p:sldId id="293" r:id="rId41"/>
    <p:sldId id="294" r:id="rId42"/>
    <p:sldId id="336" r:id="rId43"/>
    <p:sldId id="350" r:id="rId44"/>
    <p:sldId id="296" r:id="rId45"/>
    <p:sldId id="297" r:id="rId46"/>
    <p:sldId id="298" r:id="rId47"/>
    <p:sldId id="299" r:id="rId48"/>
    <p:sldId id="352" r:id="rId49"/>
    <p:sldId id="300" r:id="rId50"/>
    <p:sldId id="301" r:id="rId51"/>
    <p:sldId id="338" r:id="rId52"/>
    <p:sldId id="302" r:id="rId53"/>
    <p:sldId id="303" r:id="rId54"/>
    <p:sldId id="346" r:id="rId55"/>
    <p:sldId id="342" r:id="rId56"/>
    <p:sldId id="343" r:id="rId57"/>
    <p:sldId id="344" r:id="rId58"/>
    <p:sldId id="345"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0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555" y="63"/>
      </p:cViewPr>
      <p:guideLst>
        <p:guide orient="horz" pos="2160"/>
        <p:guide pos="30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14B795-F125-4D35-B1A5-26ED3F7ED1BE}"/>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1027" name="Rectangle 3">
            <a:extLst>
              <a:ext uri="{FF2B5EF4-FFF2-40B4-BE49-F238E27FC236}">
                <a16:creationId xmlns:a16="http://schemas.microsoft.com/office/drawing/2014/main" id="{271129D5-0487-433C-A728-67DF64B7B48B}"/>
              </a:ext>
            </a:extLst>
          </p:cNvPr>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ltLang="en-US"/>
          </a:p>
        </p:txBody>
      </p:sp>
      <p:sp>
        <p:nvSpPr>
          <p:cNvPr id="3076" name="Rectangle 4">
            <a:extLst>
              <a:ext uri="{FF2B5EF4-FFF2-40B4-BE49-F238E27FC236}">
                <a16:creationId xmlns:a16="http://schemas.microsoft.com/office/drawing/2014/main" id="{8E43C10A-1D80-4693-8801-FC53CCC5F36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B71ECF49-AF74-42EF-BA22-621983855A86}"/>
              </a:ext>
            </a:extLst>
          </p:cNvPr>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30" name="Rectangle 6">
            <a:extLst>
              <a:ext uri="{FF2B5EF4-FFF2-40B4-BE49-F238E27FC236}">
                <a16:creationId xmlns:a16="http://schemas.microsoft.com/office/drawing/2014/main" id="{1D8FF593-AAA9-499A-9C35-42A42F955444}"/>
              </a:ext>
            </a:extLst>
          </p:cNvPr>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1031" name="Rectangle 7">
            <a:extLst>
              <a:ext uri="{FF2B5EF4-FFF2-40B4-BE49-F238E27FC236}">
                <a16:creationId xmlns:a16="http://schemas.microsoft.com/office/drawing/2014/main" id="{32524FA1-6CF3-4D0D-A4F1-31180599D04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DA55E6D5-8A08-4210-9C8D-AD2C288962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A89660D-C790-4EF2-93DE-E58729CCC8D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6CF45AD-AECB-401C-9D3B-58E3C5F9B10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panose="02020603050405020304" pitchFamily="18" charset="0"/>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A7A94260-A204-4448-A9CF-5D34F7F0A10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507FE73F-7420-4FCE-83C9-DDBC0EF5BEC1}" type="slidenum">
              <a:rPr lang="en-US" altLang="zh-CN" sz="1200" smtClean="0"/>
              <a:pPr/>
              <a:t>15</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DE5AE6-D7FB-4E9C-A6A4-60FEFC2D82B8}"/>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F861844E-902D-4053-B0D1-197D69247C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B31AB803-D26C-4900-9958-BDF57A7A5CF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853ECB54-771C-4244-AA20-6CD600401B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24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93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1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1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523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71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56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477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3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202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95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F8155C4D-5EFF-4737-99C7-9852A96D4AAE}"/>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540BF407-77BF-4C5B-94C8-3108B8C8DF54}"/>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8F35C75F-5AB3-46F4-8C29-F68549C17DC0}"/>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endParaRPr lang="zh-CN"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762B7EBA-13B1-41C8-9995-954AD3317479}"/>
              </a:ext>
            </a:extLst>
          </p:cNvPr>
          <p:cNvSpPr>
            <a:spLocks noChangeArrowheads="1"/>
          </p:cNvSpPr>
          <p:nvPr/>
        </p:nvSpPr>
        <p:spPr bwMode="gray">
          <a:xfrm>
            <a:off x="392113" y="6553200"/>
            <a:ext cx="53990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3F2484D2-5913-4867-B6A7-82FF50B5D654}"/>
              </a:ext>
            </a:extLst>
          </p:cNvPr>
          <p:cNvSpPr>
            <a:spLocks noChangeArrowheads="1"/>
          </p:cNvSpPr>
          <p:nvPr/>
        </p:nvSpPr>
        <p:spPr bwMode="gray">
          <a:xfrm>
            <a:off x="8382000" y="6553200"/>
            <a:ext cx="36036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r>
              <a:rPr lang="en-GB" altLang="zh-CN" sz="900">
                <a:solidFill>
                  <a:schemeClr val="bg1"/>
                </a:solidFill>
                <a:latin typeface="Verdana" panose="020B0604030504040204" pitchFamily="34" charset="0"/>
              </a:rPr>
              <a:t>9-</a:t>
            </a:r>
            <a:fld id="{F0448100-E9C4-4E45-B6F2-31C424BA3AAC}"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12A2AC69-6B53-4425-9F69-C978A4186C6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8"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cs09.doc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cs09.doc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814362-F2E1-4688-ADAF-23D1D3E26855}"/>
              </a:ext>
            </a:extLst>
          </p:cNvPr>
          <p:cNvSpPr>
            <a:spLocks noGrp="1" noChangeArrowheads="1"/>
          </p:cNvSpPr>
          <p:nvPr>
            <p:ph type="ctrTitle" idx="4294967295"/>
          </p:nvPr>
        </p:nvSpPr>
        <p:spPr>
          <a:xfrm>
            <a:off x="4876800" y="457200"/>
            <a:ext cx="4267200" cy="1143000"/>
          </a:xfrm>
        </p:spPr>
        <p:txBody>
          <a:bodyPr/>
          <a:lstStyle/>
          <a:p>
            <a:pPr algn="ctr" eaLnBrk="1" hangingPunct="1"/>
            <a:r>
              <a:rPr lang="en-US" altLang="zh-CN" sz="2800"/>
              <a:t>Chapter 9</a:t>
            </a:r>
          </a:p>
        </p:txBody>
      </p:sp>
      <p:sp>
        <p:nvSpPr>
          <p:cNvPr id="4099" name="Rectangle 3">
            <a:extLst>
              <a:ext uri="{FF2B5EF4-FFF2-40B4-BE49-F238E27FC236}">
                <a16:creationId xmlns:a16="http://schemas.microsoft.com/office/drawing/2014/main" id="{D6397B6B-AFD0-4067-972E-40840E06E91E}"/>
              </a:ext>
            </a:extLst>
          </p:cNvPr>
          <p:cNvSpPr>
            <a:spLocks noGrp="1" noChangeArrowheads="1"/>
          </p:cNvSpPr>
          <p:nvPr>
            <p:ph type="subTitle" idx="4294967295"/>
          </p:nvPr>
        </p:nvSpPr>
        <p:spPr>
          <a:xfrm>
            <a:off x="4876800" y="2057400"/>
            <a:ext cx="4267200" cy="1752600"/>
          </a:xfrm>
        </p:spPr>
        <p:txBody>
          <a:bodyPr/>
          <a:lstStyle/>
          <a:p>
            <a:pPr marL="0" indent="0" algn="ctr" eaLnBrk="1" hangingPunct="1">
              <a:buFontTx/>
              <a:buNone/>
            </a:pPr>
            <a:r>
              <a:rPr lang="en-US" altLang="zh-CN" b="1"/>
              <a:t>The Instruments </a:t>
            </a:r>
            <a:br>
              <a:rPr lang="en-US" altLang="zh-CN" b="1"/>
            </a:br>
            <a:r>
              <a:rPr lang="en-US" altLang="zh-CN" b="1"/>
              <a:t>of Trade Policy</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B46BBF-6BEF-4DF2-9BD3-E38677AE5CFD}"/>
              </a:ext>
            </a:extLst>
          </p:cNvPr>
          <p:cNvSpPr>
            <a:spLocks noGrp="1" noChangeArrowheads="1"/>
          </p:cNvSpPr>
          <p:nvPr>
            <p:ph type="title"/>
          </p:nvPr>
        </p:nvSpPr>
        <p:spPr/>
        <p:txBody>
          <a:bodyPr/>
          <a:lstStyle/>
          <a:p>
            <a:pPr eaLnBrk="1" hangingPunct="1"/>
            <a:r>
              <a:rPr lang="en-US" altLang="zh-CN" sz="3600"/>
              <a:t>Fig. 9-3: World Equilibrium</a:t>
            </a:r>
          </a:p>
        </p:txBody>
      </p:sp>
      <p:pic>
        <p:nvPicPr>
          <p:cNvPr id="13315" name="Picture 2" descr="fig09_03.gif">
            <a:extLst>
              <a:ext uri="{FF2B5EF4-FFF2-40B4-BE49-F238E27FC236}">
                <a16:creationId xmlns:a16="http://schemas.microsoft.com/office/drawing/2014/main" id="{51B944F1-646A-499F-8B77-16AE0E563B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461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1BEF029-0296-425C-8A90-6CEB5EBA4D08}"/>
              </a:ext>
            </a:extLst>
          </p:cNvPr>
          <p:cNvSpPr>
            <a:spLocks noGrp="1" noChangeArrowheads="1"/>
          </p:cNvSpPr>
          <p:nvPr>
            <p:ph type="title"/>
          </p:nvPr>
        </p:nvSpPr>
        <p:spPr/>
        <p:txBody>
          <a:bodyPr/>
          <a:lstStyle/>
          <a:p>
            <a:pPr eaLnBrk="1" hangingPunct="1"/>
            <a:r>
              <a:rPr lang="en-US" altLang="zh-CN"/>
              <a:t>Effects of a Tariff</a:t>
            </a:r>
          </a:p>
        </p:txBody>
      </p:sp>
      <p:sp>
        <p:nvSpPr>
          <p:cNvPr id="14339" name="Rectangle 3">
            <a:extLst>
              <a:ext uri="{FF2B5EF4-FFF2-40B4-BE49-F238E27FC236}">
                <a16:creationId xmlns:a16="http://schemas.microsoft.com/office/drawing/2014/main" id="{E2DC2178-73D2-4045-B5CD-AD220C6ED610}"/>
              </a:ext>
            </a:extLst>
          </p:cNvPr>
          <p:cNvSpPr>
            <a:spLocks noGrp="1" noChangeArrowheads="1"/>
          </p:cNvSpPr>
          <p:nvPr>
            <p:ph idx="1"/>
          </p:nvPr>
        </p:nvSpPr>
        <p:spPr/>
        <p:txBody>
          <a:bodyPr/>
          <a:lstStyle/>
          <a:p>
            <a:pPr eaLnBrk="1" hangingPunct="1">
              <a:spcBef>
                <a:spcPct val="50000"/>
              </a:spcBef>
            </a:pPr>
            <a:r>
              <a:rPr lang="en-US" altLang="zh-CN"/>
              <a:t>A tariff acts like a transportation cost, making sellers unwilling to ship goods unless the Home price exceeds the Foreign price by the amount of the tariff:</a:t>
            </a:r>
          </a:p>
          <a:p>
            <a:pPr eaLnBrk="1" hangingPunct="1">
              <a:spcBef>
                <a:spcPct val="50000"/>
              </a:spcBef>
              <a:buFontTx/>
              <a:buNone/>
            </a:pPr>
            <a:r>
              <a:rPr lang="en-US" altLang="zh-CN"/>
              <a:t>       </a:t>
            </a:r>
            <a:r>
              <a:rPr lang="en-US" altLang="zh-CN" i="1"/>
              <a:t>P</a:t>
            </a:r>
            <a:r>
              <a:rPr lang="en-US" altLang="zh-CN" i="1" baseline="-25000"/>
              <a:t>T</a:t>
            </a:r>
            <a:r>
              <a:rPr lang="en-US" altLang="zh-CN" i="1"/>
              <a:t> – t = P</a:t>
            </a:r>
            <a:r>
              <a:rPr lang="en-US" altLang="zh-CN" i="1" baseline="-25000"/>
              <a:t>T</a:t>
            </a:r>
            <a:r>
              <a:rPr lang="en-US" altLang="zh-CN" i="1" baseline="30000"/>
              <a:t>*</a:t>
            </a:r>
            <a:endParaRPr lang="en-US" altLang="zh-CN"/>
          </a:p>
          <a:p>
            <a:pPr eaLnBrk="1" hangingPunct="1">
              <a:spcBef>
                <a:spcPct val="50000"/>
              </a:spcBef>
            </a:pPr>
            <a:r>
              <a:rPr lang="en-US" altLang="zh-CN"/>
              <a:t>A tariff makes the price rise in the Home market and fall in the Foreign market.</a:t>
            </a:r>
            <a:r>
              <a:rPr lang="en-US" altLang="zh-CN" i="1"/>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strips(downRigh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strips(downRight)">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strips(downRight)">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864796-BB6F-40E9-A061-3C46DBA43571}"/>
              </a:ext>
            </a:extLst>
          </p:cNvPr>
          <p:cNvSpPr>
            <a:spLocks noGrp="1" noChangeArrowheads="1"/>
          </p:cNvSpPr>
          <p:nvPr>
            <p:ph type="title"/>
          </p:nvPr>
        </p:nvSpPr>
        <p:spPr/>
        <p:txBody>
          <a:bodyPr/>
          <a:lstStyle/>
          <a:p>
            <a:pPr eaLnBrk="1" hangingPunct="1"/>
            <a:r>
              <a:rPr lang="en-US" altLang="zh-CN"/>
              <a:t>Fig. 9-4: Effects of a Tariff</a:t>
            </a:r>
          </a:p>
        </p:txBody>
      </p:sp>
      <p:pic>
        <p:nvPicPr>
          <p:cNvPr id="15363" name="Picture 2" descr="fig09_04.gif">
            <a:extLst>
              <a:ext uri="{FF2B5EF4-FFF2-40B4-BE49-F238E27FC236}">
                <a16:creationId xmlns:a16="http://schemas.microsoft.com/office/drawing/2014/main" id="{2ADEC08F-36AC-4A22-A54A-E60C05CCCA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487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D76487-8A48-45BA-8A9A-EDA16AAECD76}"/>
              </a:ext>
            </a:extLst>
          </p:cNvPr>
          <p:cNvSpPr>
            <a:spLocks noGrp="1" noChangeArrowheads="1"/>
          </p:cNvSpPr>
          <p:nvPr>
            <p:ph type="title"/>
          </p:nvPr>
        </p:nvSpPr>
        <p:spPr/>
        <p:txBody>
          <a:bodyPr/>
          <a:lstStyle/>
          <a:p>
            <a:pPr eaLnBrk="1" hangingPunct="1"/>
            <a:r>
              <a:rPr lang="en-US" altLang="zh-CN"/>
              <a:t>Effects of a Tariff (cont.)</a:t>
            </a:r>
          </a:p>
        </p:txBody>
      </p:sp>
      <p:sp>
        <p:nvSpPr>
          <p:cNvPr id="17411" name="Rectangle 3">
            <a:extLst>
              <a:ext uri="{FF2B5EF4-FFF2-40B4-BE49-F238E27FC236}">
                <a16:creationId xmlns:a16="http://schemas.microsoft.com/office/drawing/2014/main" id="{03F89FB2-A766-40A3-A8A9-F0E21346B954}"/>
              </a:ext>
            </a:extLst>
          </p:cNvPr>
          <p:cNvSpPr>
            <a:spLocks noGrp="1" noChangeArrowheads="1"/>
          </p:cNvSpPr>
          <p:nvPr>
            <p:ph idx="1"/>
          </p:nvPr>
        </p:nvSpPr>
        <p:spPr/>
        <p:txBody>
          <a:bodyPr/>
          <a:lstStyle/>
          <a:p>
            <a:pPr eaLnBrk="1" hangingPunct="1">
              <a:spcBef>
                <a:spcPct val="50000"/>
              </a:spcBef>
            </a:pPr>
            <a:r>
              <a:rPr lang="en-US" altLang="zh-CN"/>
              <a:t>Because the price in the Home market rises from </a:t>
            </a:r>
            <a:r>
              <a:rPr lang="en-US" altLang="zh-CN" i="1"/>
              <a:t>P</a:t>
            </a:r>
            <a:r>
              <a:rPr lang="en-US" altLang="zh-CN" i="1" baseline="-25000"/>
              <a:t>W</a:t>
            </a:r>
            <a:r>
              <a:rPr lang="en-US" altLang="zh-CN"/>
              <a:t> under free trade to </a:t>
            </a:r>
            <a:r>
              <a:rPr lang="en-US" altLang="zh-CN" i="1"/>
              <a:t>P</a:t>
            </a:r>
            <a:r>
              <a:rPr lang="en-US" altLang="zh-CN" i="1" baseline="-25000"/>
              <a:t>T </a:t>
            </a:r>
            <a:r>
              <a:rPr lang="en-US" altLang="zh-CN"/>
              <a:t>with the tariff,</a:t>
            </a:r>
          </a:p>
          <a:p>
            <a:pPr lvl="1" eaLnBrk="1" hangingPunct="1">
              <a:spcBef>
                <a:spcPct val="50000"/>
              </a:spcBef>
            </a:pPr>
            <a:r>
              <a:rPr lang="en-US" altLang="zh-CN"/>
              <a:t>Home producers supply more and Home consumers demand less, so</a:t>
            </a:r>
          </a:p>
          <a:p>
            <a:pPr lvl="1" eaLnBrk="1" hangingPunct="1">
              <a:spcBef>
                <a:spcPct val="50000"/>
              </a:spcBef>
            </a:pPr>
            <a:r>
              <a:rPr lang="en-US" altLang="zh-CN"/>
              <a:t>the quantity of imports falls from </a:t>
            </a:r>
            <a:r>
              <a:rPr lang="en-US" altLang="zh-CN" i="1"/>
              <a:t>Q</a:t>
            </a:r>
            <a:r>
              <a:rPr lang="en-US" altLang="zh-CN" i="1" baseline="-25000"/>
              <a:t>W</a:t>
            </a:r>
            <a:r>
              <a:rPr lang="en-US" altLang="zh-CN"/>
              <a:t> under free trade to </a:t>
            </a:r>
            <a:r>
              <a:rPr lang="en-US" altLang="zh-CN" i="1"/>
              <a:t>Q</a:t>
            </a:r>
            <a:r>
              <a:rPr lang="en-US" altLang="zh-CN" i="1" baseline="-25000"/>
              <a:t>T</a:t>
            </a:r>
            <a:r>
              <a:rPr lang="en-US" altLang="zh-CN" i="1"/>
              <a:t> </a:t>
            </a:r>
            <a:r>
              <a:rPr lang="en-US" altLang="zh-CN"/>
              <a:t>with the tariff.</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trips(downRight)">
                                      <p:cBhvr>
                                        <p:cTn id="7" dur="500"/>
                                        <p:tgtEl>
                                          <p:spTgt spid="1741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strips(downRight)">
                                      <p:cBhvr>
                                        <p:cTn id="10" dur="500"/>
                                        <p:tgtEl>
                                          <p:spTgt spid="174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strips(downRight)">
                                      <p:cBhvr>
                                        <p:cTn id="15"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B646DC-8F84-48AA-A72A-DD4FFCA26E33}"/>
              </a:ext>
            </a:extLst>
          </p:cNvPr>
          <p:cNvSpPr>
            <a:spLocks noGrp="1" noChangeArrowheads="1"/>
          </p:cNvSpPr>
          <p:nvPr>
            <p:ph type="title"/>
          </p:nvPr>
        </p:nvSpPr>
        <p:spPr/>
        <p:txBody>
          <a:bodyPr/>
          <a:lstStyle/>
          <a:p>
            <a:pPr eaLnBrk="1" hangingPunct="1"/>
            <a:r>
              <a:rPr lang="en-US" altLang="zh-CN"/>
              <a:t>Effects of a Tariff (cont.)</a:t>
            </a:r>
          </a:p>
        </p:txBody>
      </p:sp>
      <p:sp>
        <p:nvSpPr>
          <p:cNvPr id="157699" name="Rectangle 3">
            <a:extLst>
              <a:ext uri="{FF2B5EF4-FFF2-40B4-BE49-F238E27FC236}">
                <a16:creationId xmlns:a16="http://schemas.microsoft.com/office/drawing/2014/main" id="{7E50DAF9-A4B4-448A-B482-16F194A5084E}"/>
              </a:ext>
            </a:extLst>
          </p:cNvPr>
          <p:cNvSpPr>
            <a:spLocks noGrp="1" noChangeArrowheads="1"/>
          </p:cNvSpPr>
          <p:nvPr>
            <p:ph idx="1"/>
          </p:nvPr>
        </p:nvSpPr>
        <p:spPr/>
        <p:txBody>
          <a:bodyPr/>
          <a:lstStyle/>
          <a:p>
            <a:pPr eaLnBrk="1" hangingPunct="1">
              <a:spcBef>
                <a:spcPct val="50000"/>
              </a:spcBef>
            </a:pPr>
            <a:r>
              <a:rPr lang="en-US" altLang="zh-CN"/>
              <a:t>Because the price in the Foreign market falls from </a:t>
            </a:r>
            <a:r>
              <a:rPr lang="en-US" altLang="zh-CN" i="1"/>
              <a:t>P</a:t>
            </a:r>
            <a:r>
              <a:rPr lang="en-US" altLang="zh-CN" i="1" baseline="-25000"/>
              <a:t>W</a:t>
            </a:r>
            <a:r>
              <a:rPr lang="en-US" altLang="zh-CN"/>
              <a:t> under free trade to </a:t>
            </a:r>
            <a:r>
              <a:rPr lang="en-US" altLang="zh-CN" i="1"/>
              <a:t>P</a:t>
            </a:r>
            <a:r>
              <a:rPr lang="en-US" altLang="zh-CN" i="1" baseline="-25000"/>
              <a:t>T</a:t>
            </a:r>
            <a:r>
              <a:rPr lang="en-US" altLang="zh-CN" i="1" baseline="30000"/>
              <a:t>*</a:t>
            </a:r>
            <a:r>
              <a:rPr lang="en-US" altLang="zh-CN"/>
              <a:t> with the tariff, </a:t>
            </a:r>
          </a:p>
          <a:p>
            <a:pPr lvl="1" eaLnBrk="1" hangingPunct="1">
              <a:spcBef>
                <a:spcPct val="50000"/>
              </a:spcBef>
            </a:pPr>
            <a:r>
              <a:rPr lang="en-US" altLang="zh-CN"/>
              <a:t>Foreign producers supply less, and Foreign consumers demand more, so</a:t>
            </a:r>
          </a:p>
          <a:p>
            <a:pPr lvl="1" eaLnBrk="1" hangingPunct="1">
              <a:spcBef>
                <a:spcPct val="50000"/>
              </a:spcBef>
            </a:pPr>
            <a:r>
              <a:rPr lang="en-US" altLang="zh-CN"/>
              <a:t>the quantity of exports falls from </a:t>
            </a:r>
            <a:r>
              <a:rPr lang="en-US" altLang="zh-CN" i="1"/>
              <a:t>Q</a:t>
            </a:r>
            <a:r>
              <a:rPr lang="en-US" altLang="zh-CN" i="1" baseline="-25000"/>
              <a:t>W</a:t>
            </a:r>
            <a:r>
              <a:rPr lang="en-US" altLang="zh-CN"/>
              <a:t> to </a:t>
            </a:r>
            <a:r>
              <a:rPr lang="en-US" altLang="zh-CN" i="1"/>
              <a:t>Q</a:t>
            </a:r>
            <a:r>
              <a:rPr lang="en-US" altLang="zh-CN" i="1" baseline="-25000"/>
              <a:t>T</a:t>
            </a:r>
            <a:r>
              <a:rPr lang="en-US" altLang="zh-CN" i="1"/>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strips(downRight)">
                                      <p:cBhvr>
                                        <p:cTn id="7" dur="500"/>
                                        <p:tgtEl>
                                          <p:spTgt spid="1576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strips(downRight)">
                                      <p:cBhvr>
                                        <p:cTn id="10" dur="500"/>
                                        <p:tgtEl>
                                          <p:spTgt spid="15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strips(downRight)">
                                      <p:cBhvr>
                                        <p:cTn id="15" dur="500"/>
                                        <p:tgtEl>
                                          <p:spTgt spid="157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7D44B6-B000-4F59-96A9-ABD97BDA52ED}"/>
              </a:ext>
            </a:extLst>
          </p:cNvPr>
          <p:cNvSpPr>
            <a:spLocks noGrp="1" noChangeArrowheads="1"/>
          </p:cNvSpPr>
          <p:nvPr>
            <p:ph type="title"/>
          </p:nvPr>
        </p:nvSpPr>
        <p:spPr/>
        <p:txBody>
          <a:bodyPr/>
          <a:lstStyle/>
          <a:p>
            <a:pPr eaLnBrk="1" hangingPunct="1"/>
            <a:r>
              <a:rPr lang="en-US" altLang="zh-CN"/>
              <a:t>Effects of a Tariff (cont.)</a:t>
            </a:r>
          </a:p>
        </p:txBody>
      </p:sp>
      <p:sp>
        <p:nvSpPr>
          <p:cNvPr id="18435" name="Rectangle 3">
            <a:extLst>
              <a:ext uri="{FF2B5EF4-FFF2-40B4-BE49-F238E27FC236}">
                <a16:creationId xmlns:a16="http://schemas.microsoft.com/office/drawing/2014/main" id="{063F6156-D104-4620-A78A-B1E284422229}"/>
              </a:ext>
            </a:extLst>
          </p:cNvPr>
          <p:cNvSpPr>
            <a:spLocks noGrp="1" noChangeArrowheads="1"/>
          </p:cNvSpPr>
          <p:nvPr>
            <p:ph idx="1"/>
          </p:nvPr>
        </p:nvSpPr>
        <p:spPr/>
        <p:txBody>
          <a:bodyPr/>
          <a:lstStyle/>
          <a:p>
            <a:pPr eaLnBrk="1" hangingPunct="1">
              <a:spcBef>
                <a:spcPct val="50000"/>
              </a:spcBef>
            </a:pPr>
            <a:r>
              <a:rPr lang="en-US" altLang="zh-CN"/>
              <a:t>The quantity of Home imports demanded equals the quantity of Foreign exports supplied when</a:t>
            </a:r>
          </a:p>
          <a:p>
            <a:pPr eaLnBrk="1" hangingPunct="1">
              <a:spcBef>
                <a:spcPct val="50000"/>
              </a:spcBef>
              <a:buFontTx/>
              <a:buNone/>
            </a:pPr>
            <a:r>
              <a:rPr lang="en-US" altLang="zh-CN"/>
              <a:t>        </a:t>
            </a:r>
            <a:r>
              <a:rPr lang="en-US" altLang="zh-CN" i="1"/>
              <a:t>P</a:t>
            </a:r>
            <a:r>
              <a:rPr lang="en-US" altLang="zh-CN" i="1" baseline="-25000"/>
              <a:t>T</a:t>
            </a:r>
            <a:r>
              <a:rPr lang="en-US" altLang="zh-CN" i="1"/>
              <a:t> – P</a:t>
            </a:r>
            <a:r>
              <a:rPr lang="en-US" altLang="zh-CN" i="1" baseline="-25000"/>
              <a:t>T</a:t>
            </a:r>
            <a:r>
              <a:rPr lang="en-US" altLang="zh-CN" i="1" baseline="30000"/>
              <a:t>*</a:t>
            </a:r>
            <a:r>
              <a:rPr lang="en-US" altLang="zh-CN"/>
              <a:t> </a:t>
            </a:r>
            <a:r>
              <a:rPr lang="en-US" altLang="zh-CN" i="1"/>
              <a:t> = t</a:t>
            </a:r>
          </a:p>
          <a:p>
            <a:pPr eaLnBrk="1" hangingPunct="1">
              <a:spcBef>
                <a:spcPct val="50000"/>
              </a:spcBef>
            </a:pPr>
            <a:r>
              <a:rPr lang="en-US" altLang="zh-CN"/>
              <a:t>The increase in the price in Home can be less than the amount of the tariff.</a:t>
            </a:r>
          </a:p>
          <a:p>
            <a:pPr lvl="1" eaLnBrk="1" hangingPunct="1">
              <a:spcBef>
                <a:spcPct val="50000"/>
              </a:spcBef>
            </a:pPr>
            <a:r>
              <a:rPr lang="en-US" altLang="zh-CN"/>
              <a:t>Part of the effect of the tariff causes the Foreign export price to decline.</a:t>
            </a:r>
          </a:p>
          <a:p>
            <a:pPr lvl="1" eaLnBrk="1" hangingPunct="1">
              <a:spcBef>
                <a:spcPct val="50000"/>
              </a:spcBef>
            </a:pPr>
            <a:r>
              <a:rPr lang="en-US" altLang="zh-CN"/>
              <a:t>But this effect is sometimes very small.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trips(downRight)">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strips(downRight)">
                                      <p:cBhvr>
                                        <p:cTn id="2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3C9FB2-17D8-4830-9B03-8FC07DE1B261}"/>
              </a:ext>
            </a:extLst>
          </p:cNvPr>
          <p:cNvSpPr>
            <a:spLocks noGrp="1" noChangeArrowheads="1"/>
          </p:cNvSpPr>
          <p:nvPr>
            <p:ph type="title"/>
          </p:nvPr>
        </p:nvSpPr>
        <p:spPr/>
        <p:txBody>
          <a:bodyPr/>
          <a:lstStyle/>
          <a:p>
            <a:pPr eaLnBrk="1" hangingPunct="1"/>
            <a:r>
              <a:rPr lang="en-US" altLang="zh-CN" sz="2800"/>
              <a:t>Effects of a Tariff in a Small Country</a:t>
            </a:r>
          </a:p>
        </p:txBody>
      </p:sp>
      <p:sp>
        <p:nvSpPr>
          <p:cNvPr id="19459" name="Rectangle 3">
            <a:extLst>
              <a:ext uri="{FF2B5EF4-FFF2-40B4-BE49-F238E27FC236}">
                <a16:creationId xmlns:a16="http://schemas.microsoft.com/office/drawing/2014/main" id="{5513A359-DA25-450E-9DC4-C83F524136DF}"/>
              </a:ext>
            </a:extLst>
          </p:cNvPr>
          <p:cNvSpPr>
            <a:spLocks noGrp="1" noChangeArrowheads="1"/>
          </p:cNvSpPr>
          <p:nvPr>
            <p:ph idx="1"/>
          </p:nvPr>
        </p:nvSpPr>
        <p:spPr/>
        <p:txBody>
          <a:bodyPr/>
          <a:lstStyle/>
          <a:p>
            <a:pPr eaLnBrk="1" hangingPunct="1">
              <a:spcBef>
                <a:spcPct val="50000"/>
              </a:spcBef>
            </a:pPr>
            <a:r>
              <a:rPr lang="en-US" altLang="zh-CN"/>
              <a:t>When a country is </a:t>
            </a:r>
            <a:r>
              <a:rPr lang="ja-JP" altLang="en-US"/>
              <a:t>“</a:t>
            </a:r>
            <a:r>
              <a:rPr lang="en-US" altLang="ja-JP"/>
              <a:t>small,</a:t>
            </a:r>
            <a:r>
              <a:rPr lang="ja-JP" altLang="en-US"/>
              <a:t>”</a:t>
            </a:r>
            <a:r>
              <a:rPr lang="en-US" altLang="ja-JP"/>
              <a:t> it has no effect on the foreign (world) price because its demand is an insignificant part of world demand for the good.</a:t>
            </a:r>
          </a:p>
          <a:p>
            <a:pPr lvl="1" eaLnBrk="1" hangingPunct="1">
              <a:spcBef>
                <a:spcPct val="50000"/>
              </a:spcBef>
            </a:pPr>
            <a:r>
              <a:rPr lang="en-US" altLang="zh-CN"/>
              <a:t>The foreign price does not fall, but remains at </a:t>
            </a:r>
            <a:r>
              <a:rPr lang="en-US" altLang="zh-CN" i="1"/>
              <a:t>P</a:t>
            </a:r>
            <a:r>
              <a:rPr lang="en-US" altLang="zh-CN" i="1" baseline="-25000"/>
              <a:t>w</a:t>
            </a:r>
            <a:r>
              <a:rPr lang="en-US" altLang="zh-CN" i="1"/>
              <a:t> .</a:t>
            </a:r>
          </a:p>
          <a:p>
            <a:pPr lvl="1" eaLnBrk="1" hangingPunct="1">
              <a:spcBef>
                <a:spcPct val="50000"/>
              </a:spcBef>
            </a:pPr>
            <a:r>
              <a:rPr lang="en-US" altLang="zh-CN"/>
              <a:t>The price in the home market rises by the full amount of the tariff, to </a:t>
            </a:r>
            <a:r>
              <a:rPr lang="en-US" altLang="zh-CN" i="1"/>
              <a:t>P</a:t>
            </a:r>
            <a:r>
              <a:rPr lang="en-US" altLang="zh-CN" i="1" baseline="-25000"/>
              <a:t>T </a:t>
            </a:r>
            <a:r>
              <a:rPr lang="en-US" altLang="zh-CN" i="1"/>
              <a:t>= P</a:t>
            </a:r>
            <a:r>
              <a:rPr lang="en-US" altLang="zh-CN" i="1" baseline="-25000"/>
              <a:t>w</a:t>
            </a:r>
            <a:r>
              <a:rPr lang="en-US" altLang="zh-CN" i="1"/>
              <a:t> + 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Righ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strips(downRigh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strips(downRight)">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B825D54-B105-4CE3-B374-FE0032E49222}"/>
              </a:ext>
            </a:extLst>
          </p:cNvPr>
          <p:cNvSpPr>
            <a:spLocks noGrp="1" noChangeArrowheads="1"/>
          </p:cNvSpPr>
          <p:nvPr>
            <p:ph type="title"/>
          </p:nvPr>
        </p:nvSpPr>
        <p:spPr/>
        <p:txBody>
          <a:bodyPr/>
          <a:lstStyle/>
          <a:p>
            <a:pPr eaLnBrk="1" hangingPunct="1"/>
            <a:r>
              <a:rPr lang="en-US" altLang="zh-CN"/>
              <a:t>Fig. 9-5: A Tariff in a Small Country</a:t>
            </a:r>
          </a:p>
        </p:txBody>
      </p:sp>
      <p:pic>
        <p:nvPicPr>
          <p:cNvPr id="21507" name="Picture 2" descr="fig09_05.gif">
            <a:extLst>
              <a:ext uri="{FF2B5EF4-FFF2-40B4-BE49-F238E27FC236}">
                <a16:creationId xmlns:a16="http://schemas.microsoft.com/office/drawing/2014/main" id="{8DDA6CBB-A27E-4134-B264-4F9BC265C2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5400"/>
            <a:ext cx="46926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222ED3A-50E9-46AF-A283-07075E24BC34}"/>
              </a:ext>
            </a:extLst>
          </p:cNvPr>
          <p:cNvSpPr>
            <a:spLocks noGrp="1" noChangeArrowheads="1"/>
          </p:cNvSpPr>
          <p:nvPr>
            <p:ph type="title"/>
          </p:nvPr>
        </p:nvSpPr>
        <p:spPr/>
        <p:txBody>
          <a:bodyPr/>
          <a:lstStyle/>
          <a:p>
            <a:pPr eaLnBrk="1" hangingPunct="1"/>
            <a:r>
              <a:rPr lang="en-US" altLang="zh-CN"/>
              <a:t>Measuring the Amount of Protection</a:t>
            </a:r>
          </a:p>
        </p:txBody>
      </p:sp>
      <p:sp>
        <p:nvSpPr>
          <p:cNvPr id="21507" name="Rectangle 3">
            <a:extLst>
              <a:ext uri="{FF2B5EF4-FFF2-40B4-BE49-F238E27FC236}">
                <a16:creationId xmlns:a16="http://schemas.microsoft.com/office/drawing/2014/main" id="{AFEBD47F-FABB-463A-86C0-101EB29D6EC0}"/>
              </a:ext>
            </a:extLst>
          </p:cNvPr>
          <p:cNvSpPr>
            <a:spLocks noGrp="1" noChangeArrowheads="1"/>
          </p:cNvSpPr>
          <p:nvPr>
            <p:ph idx="1"/>
          </p:nvPr>
        </p:nvSpPr>
        <p:spPr/>
        <p:txBody>
          <a:bodyPr/>
          <a:lstStyle/>
          <a:p>
            <a:pPr eaLnBrk="1" hangingPunct="1">
              <a:spcBef>
                <a:spcPct val="50000"/>
              </a:spcBef>
            </a:pPr>
            <a:r>
              <a:rPr lang="en-US" altLang="zh-CN" sz="2400"/>
              <a:t>The </a:t>
            </a:r>
            <a:r>
              <a:rPr lang="en-US" altLang="zh-CN" sz="2400" b="1"/>
              <a:t>effective rate of protection</a:t>
            </a:r>
            <a:r>
              <a:rPr lang="en-US" altLang="zh-CN" sz="2400"/>
              <a:t> measures how much protection a tariff (or other trade policy) provides.</a:t>
            </a:r>
          </a:p>
          <a:p>
            <a:pPr lvl="1" eaLnBrk="1" hangingPunct="1">
              <a:spcBef>
                <a:spcPct val="50000"/>
              </a:spcBef>
            </a:pPr>
            <a:r>
              <a:rPr lang="en-US" altLang="zh-CN" sz="2000"/>
              <a:t>It represents the change in value that firms in an industry add to the production process when trade policy changes, which depends on the change in prices the trade policy causes.</a:t>
            </a:r>
          </a:p>
          <a:p>
            <a:pPr eaLnBrk="1" hangingPunct="1">
              <a:spcBef>
                <a:spcPct val="50000"/>
              </a:spcBef>
            </a:pPr>
            <a:r>
              <a:rPr lang="en-US" altLang="zh-CN" sz="2400"/>
              <a:t>Effective rates of protection often differ from tariff rates because tariffs affect sectors other than the protected sector, causing indirect effects on the prices and value added for the protected sector.</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strips(downRigh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strips(downRight)">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strips(downRight)">
                                      <p:cBhvr>
                                        <p:cTn id="17"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3A818B3-CB7B-4684-96EF-D0ED4CADD9D2}"/>
              </a:ext>
            </a:extLst>
          </p:cNvPr>
          <p:cNvSpPr>
            <a:spLocks noGrp="1" noChangeArrowheads="1"/>
          </p:cNvSpPr>
          <p:nvPr>
            <p:ph type="title"/>
          </p:nvPr>
        </p:nvSpPr>
        <p:spPr/>
        <p:txBody>
          <a:bodyPr/>
          <a:lstStyle/>
          <a:p>
            <a:pPr eaLnBrk="1" hangingPunct="1"/>
            <a:r>
              <a:rPr lang="en-US" altLang="zh-CN"/>
              <a:t>Measuring the Amount of Protection (cont.)</a:t>
            </a:r>
          </a:p>
        </p:txBody>
      </p:sp>
      <p:sp>
        <p:nvSpPr>
          <p:cNvPr id="22531" name="Rectangle 3">
            <a:extLst>
              <a:ext uri="{FF2B5EF4-FFF2-40B4-BE49-F238E27FC236}">
                <a16:creationId xmlns:a16="http://schemas.microsoft.com/office/drawing/2014/main" id="{618E08AD-A4F0-4867-9677-882190878C72}"/>
              </a:ext>
            </a:extLst>
          </p:cNvPr>
          <p:cNvSpPr>
            <a:spLocks noGrp="1" noChangeArrowheads="1"/>
          </p:cNvSpPr>
          <p:nvPr>
            <p:ph idx="1"/>
          </p:nvPr>
        </p:nvSpPr>
        <p:spPr>
          <a:xfrm>
            <a:off x="381000" y="1600200"/>
            <a:ext cx="8415338" cy="4724400"/>
          </a:xfrm>
        </p:spPr>
        <p:txBody>
          <a:bodyPr/>
          <a:lstStyle/>
          <a:p>
            <a:pPr eaLnBrk="1" hangingPunct="1"/>
            <a:r>
              <a:rPr lang="en-US" altLang="zh-CN" sz="2400"/>
              <a:t>For example, suppose that automobiles sell in world markets for $8,000, and they are made from factors of production worth $6,000.</a:t>
            </a:r>
          </a:p>
          <a:p>
            <a:pPr lvl="1" eaLnBrk="1" hangingPunct="1"/>
            <a:r>
              <a:rPr lang="en-US" altLang="zh-CN" sz="2000"/>
              <a:t>The value added of the production process is </a:t>
            </a:r>
            <a:br>
              <a:rPr lang="en-US" altLang="zh-CN" sz="2000"/>
            </a:br>
            <a:r>
              <a:rPr lang="en-US" altLang="zh-CN" sz="2000"/>
              <a:t>$8,000 – $6,000. </a:t>
            </a:r>
          </a:p>
          <a:p>
            <a:pPr eaLnBrk="1" hangingPunct="1">
              <a:spcBef>
                <a:spcPct val="40000"/>
              </a:spcBef>
            </a:pPr>
            <a:r>
              <a:rPr lang="en-US" altLang="zh-CN" sz="2400"/>
              <a:t>Suppose that a country puts a 25% tariff on imported autos so that home auto assembly firms can now charge up to $10,000 instead of $8,000.</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strips(downRigh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266745D-140D-44B0-B48E-D70E08AA0203}"/>
              </a:ext>
            </a:extLst>
          </p:cNvPr>
          <p:cNvSpPr>
            <a:spLocks noGrp="1" noChangeArrowheads="1"/>
          </p:cNvSpPr>
          <p:nvPr>
            <p:ph type="title"/>
          </p:nvPr>
        </p:nvSpPr>
        <p:spPr/>
        <p:txBody>
          <a:bodyPr/>
          <a:lstStyle/>
          <a:p>
            <a:pPr eaLnBrk="1" hangingPunct="1"/>
            <a:r>
              <a:rPr lang="en-US" altLang="zh-CN"/>
              <a:t>Preview</a:t>
            </a:r>
          </a:p>
        </p:txBody>
      </p:sp>
      <p:sp>
        <p:nvSpPr>
          <p:cNvPr id="6147" name="Rectangle 3">
            <a:extLst>
              <a:ext uri="{FF2B5EF4-FFF2-40B4-BE49-F238E27FC236}">
                <a16:creationId xmlns:a16="http://schemas.microsoft.com/office/drawing/2014/main" id="{BFB6D4C6-D903-4DD4-9F23-94339D0FA3E1}"/>
              </a:ext>
            </a:extLst>
          </p:cNvPr>
          <p:cNvSpPr>
            <a:spLocks noGrp="1" noChangeArrowheads="1"/>
          </p:cNvSpPr>
          <p:nvPr>
            <p:ph idx="1"/>
          </p:nvPr>
        </p:nvSpPr>
        <p:spPr/>
        <p:txBody>
          <a:bodyPr/>
          <a:lstStyle/>
          <a:p>
            <a:pPr eaLnBrk="1" hangingPunct="1">
              <a:spcBef>
                <a:spcPct val="40000"/>
              </a:spcBef>
            </a:pPr>
            <a:r>
              <a:rPr lang="en-US" altLang="zh-CN"/>
              <a:t>Partial equilibrium analysis of tariffs in a single industry: supply, demand, and trade</a:t>
            </a:r>
          </a:p>
          <a:p>
            <a:pPr eaLnBrk="1" hangingPunct="1">
              <a:spcBef>
                <a:spcPct val="40000"/>
              </a:spcBef>
            </a:pPr>
            <a:r>
              <a:rPr lang="en-US" altLang="zh-CN"/>
              <a:t>Costs and benefits of tariffs</a:t>
            </a:r>
          </a:p>
          <a:p>
            <a:pPr eaLnBrk="1" hangingPunct="1">
              <a:spcBef>
                <a:spcPct val="40000"/>
              </a:spcBef>
            </a:pPr>
            <a:r>
              <a:rPr lang="en-US" altLang="zh-CN"/>
              <a:t>Export subsidies</a:t>
            </a:r>
          </a:p>
          <a:p>
            <a:pPr eaLnBrk="1" hangingPunct="1">
              <a:spcBef>
                <a:spcPct val="40000"/>
              </a:spcBef>
            </a:pPr>
            <a:r>
              <a:rPr lang="en-US" altLang="zh-CN"/>
              <a:t>Import quotas</a:t>
            </a:r>
          </a:p>
          <a:p>
            <a:pPr eaLnBrk="1" hangingPunct="1">
              <a:spcBef>
                <a:spcPct val="40000"/>
              </a:spcBef>
            </a:pPr>
            <a:r>
              <a:rPr lang="en-US" altLang="zh-CN"/>
              <a:t>Voluntary export restraints</a:t>
            </a:r>
          </a:p>
          <a:p>
            <a:pPr eaLnBrk="1" hangingPunct="1">
              <a:spcBef>
                <a:spcPct val="40000"/>
              </a:spcBef>
            </a:pPr>
            <a:r>
              <a:rPr lang="en-US" altLang="zh-CN"/>
              <a:t>Local content requirements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strips(downRight)">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strips(downRight)">
                                      <p:cBhvr>
                                        <p:cTn id="3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BCCC18F-5246-45F5-BFCB-38263580B414}"/>
              </a:ext>
            </a:extLst>
          </p:cNvPr>
          <p:cNvSpPr>
            <a:spLocks noGrp="1" noChangeArrowheads="1"/>
          </p:cNvSpPr>
          <p:nvPr>
            <p:ph type="title"/>
          </p:nvPr>
        </p:nvSpPr>
        <p:spPr/>
        <p:txBody>
          <a:bodyPr/>
          <a:lstStyle/>
          <a:p>
            <a:pPr eaLnBrk="1" hangingPunct="1"/>
            <a:r>
              <a:rPr lang="en-US" altLang="zh-CN"/>
              <a:t>Measuring the Amount of Protection (cont.)</a:t>
            </a:r>
          </a:p>
        </p:txBody>
      </p:sp>
      <p:sp>
        <p:nvSpPr>
          <p:cNvPr id="23555" name="Rectangle 3">
            <a:extLst>
              <a:ext uri="{FF2B5EF4-FFF2-40B4-BE49-F238E27FC236}">
                <a16:creationId xmlns:a16="http://schemas.microsoft.com/office/drawing/2014/main" id="{890F29B3-3D97-4557-858B-CE74D9C5264F}"/>
              </a:ext>
            </a:extLst>
          </p:cNvPr>
          <p:cNvSpPr>
            <a:spLocks noGrp="1" noChangeArrowheads="1"/>
          </p:cNvSpPr>
          <p:nvPr>
            <p:ph idx="1"/>
          </p:nvPr>
        </p:nvSpPr>
        <p:spPr/>
        <p:txBody>
          <a:bodyPr/>
          <a:lstStyle/>
          <a:p>
            <a:pPr eaLnBrk="1" hangingPunct="1">
              <a:spcBef>
                <a:spcPct val="50000"/>
              </a:spcBef>
            </a:pPr>
            <a:r>
              <a:rPr lang="en-US" altLang="zh-CN" sz="2400"/>
              <a:t>The effective rate of protection for home auto assembly firms is the change in value added: </a:t>
            </a:r>
          </a:p>
          <a:p>
            <a:pPr algn="ctr" eaLnBrk="1" hangingPunct="1">
              <a:spcBef>
                <a:spcPct val="50000"/>
              </a:spcBef>
              <a:buFontTx/>
              <a:buNone/>
            </a:pPr>
            <a:r>
              <a:rPr lang="en-US" altLang="zh-CN" sz="2400"/>
              <a:t>($4,000 – $2,000)/$2,000 = 100%</a:t>
            </a:r>
          </a:p>
          <a:p>
            <a:pPr eaLnBrk="1" hangingPunct="1">
              <a:spcBef>
                <a:spcPct val="50000"/>
              </a:spcBef>
            </a:pPr>
            <a:r>
              <a:rPr lang="en-US" altLang="zh-CN" sz="2400"/>
              <a:t>In this case, the effective rate of protection is greater than the tariff rate.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strips(downRigh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strips(downRigh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strips(downRight)">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33E7AF0-A9DE-4090-8352-491DB1FE024E}"/>
              </a:ext>
            </a:extLst>
          </p:cNvPr>
          <p:cNvSpPr>
            <a:spLocks noGrp="1" noChangeArrowheads="1"/>
          </p:cNvSpPr>
          <p:nvPr>
            <p:ph type="title"/>
          </p:nvPr>
        </p:nvSpPr>
        <p:spPr/>
        <p:txBody>
          <a:bodyPr/>
          <a:lstStyle/>
          <a:p>
            <a:pPr eaLnBrk="1" hangingPunct="1"/>
            <a:r>
              <a:rPr lang="en-US" altLang="zh-CN"/>
              <a:t>Costs and Benefits of Tariffs</a:t>
            </a:r>
          </a:p>
        </p:txBody>
      </p:sp>
      <p:sp>
        <p:nvSpPr>
          <p:cNvPr id="24579" name="Rectangle 3">
            <a:extLst>
              <a:ext uri="{FF2B5EF4-FFF2-40B4-BE49-F238E27FC236}">
                <a16:creationId xmlns:a16="http://schemas.microsoft.com/office/drawing/2014/main" id="{CE20D870-5ADD-4248-99AC-C3E07457D7B1}"/>
              </a:ext>
            </a:extLst>
          </p:cNvPr>
          <p:cNvSpPr>
            <a:spLocks noGrp="1" noChangeArrowheads="1"/>
          </p:cNvSpPr>
          <p:nvPr>
            <p:ph idx="1"/>
          </p:nvPr>
        </p:nvSpPr>
        <p:spPr/>
        <p:txBody>
          <a:bodyPr/>
          <a:lstStyle/>
          <a:p>
            <a:pPr eaLnBrk="1" hangingPunct="1">
              <a:spcBef>
                <a:spcPct val="50000"/>
              </a:spcBef>
            </a:pPr>
            <a:r>
              <a:rPr lang="en-US" altLang="zh-CN"/>
              <a:t>A tariff raises the price of a good in the importing country, so it hurts consumers and benefits producers there.</a:t>
            </a:r>
          </a:p>
          <a:p>
            <a:pPr eaLnBrk="1" hangingPunct="1">
              <a:spcBef>
                <a:spcPct val="50000"/>
              </a:spcBef>
            </a:pPr>
            <a:r>
              <a:rPr lang="en-US" altLang="zh-CN"/>
              <a:t>In addition, the government gains tariff revenue.</a:t>
            </a:r>
          </a:p>
          <a:p>
            <a:pPr eaLnBrk="1" hangingPunct="1">
              <a:spcBef>
                <a:spcPct val="50000"/>
              </a:spcBef>
            </a:pPr>
            <a:r>
              <a:rPr lang="en-US" altLang="zh-CN"/>
              <a:t>How to measure these costs and benefits?</a:t>
            </a:r>
          </a:p>
          <a:p>
            <a:pPr eaLnBrk="1" hangingPunct="1">
              <a:spcBef>
                <a:spcPct val="50000"/>
              </a:spcBef>
            </a:pPr>
            <a:r>
              <a:rPr lang="en-US" altLang="zh-CN"/>
              <a:t>Use the concepts of consumer surplus and producer surplus.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strips(downRigh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strips(downRigh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strips(downRigh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strips(downRight)">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1A45C8-84A3-4C61-AF97-325AD140EDA2}"/>
              </a:ext>
            </a:extLst>
          </p:cNvPr>
          <p:cNvSpPr>
            <a:spLocks noGrp="1" noChangeArrowheads="1"/>
          </p:cNvSpPr>
          <p:nvPr>
            <p:ph type="title"/>
          </p:nvPr>
        </p:nvSpPr>
        <p:spPr/>
        <p:txBody>
          <a:bodyPr/>
          <a:lstStyle/>
          <a:p>
            <a:pPr eaLnBrk="1" hangingPunct="1"/>
            <a:r>
              <a:rPr lang="en-US" altLang="zh-CN"/>
              <a:t>Consumer and Producer Surplus</a:t>
            </a:r>
          </a:p>
        </p:txBody>
      </p:sp>
      <p:sp>
        <p:nvSpPr>
          <p:cNvPr id="25603" name="Rectangle 3">
            <a:extLst>
              <a:ext uri="{FF2B5EF4-FFF2-40B4-BE49-F238E27FC236}">
                <a16:creationId xmlns:a16="http://schemas.microsoft.com/office/drawing/2014/main" id="{36299EEA-32F8-498D-806E-C892801AC560}"/>
              </a:ext>
            </a:extLst>
          </p:cNvPr>
          <p:cNvSpPr>
            <a:spLocks noGrp="1" noChangeArrowheads="1"/>
          </p:cNvSpPr>
          <p:nvPr>
            <p:ph idx="1"/>
          </p:nvPr>
        </p:nvSpPr>
        <p:spPr/>
        <p:txBody>
          <a:bodyPr/>
          <a:lstStyle/>
          <a:p>
            <a:pPr eaLnBrk="1" hangingPunct="1">
              <a:spcBef>
                <a:spcPct val="50000"/>
              </a:spcBef>
            </a:pPr>
            <a:r>
              <a:rPr lang="en-US" altLang="zh-CN" b="1"/>
              <a:t>Consumer surplus</a:t>
            </a:r>
            <a:r>
              <a:rPr lang="en-US" altLang="zh-CN"/>
              <a:t> measures the amount that consumers gain from purchases by computing the difference in the price actually paid from the maximum price they would be willing to pay for each unit consumed.</a:t>
            </a:r>
          </a:p>
          <a:p>
            <a:pPr lvl="1" eaLnBrk="1" hangingPunct="1">
              <a:spcBef>
                <a:spcPct val="50000"/>
              </a:spcBef>
            </a:pPr>
            <a:r>
              <a:rPr lang="en-US" altLang="zh-CN"/>
              <a:t>When price increases, the quantity demanded decreases as well as the consumer surplus.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Righ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Right)">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934B5329-ACC0-4DA4-93A6-707D117F88FD}"/>
              </a:ext>
            </a:extLst>
          </p:cNvPr>
          <p:cNvSpPr>
            <a:spLocks noGrp="1" noChangeArrowheads="1"/>
          </p:cNvSpPr>
          <p:nvPr>
            <p:ph type="title"/>
          </p:nvPr>
        </p:nvSpPr>
        <p:spPr/>
        <p:txBody>
          <a:bodyPr/>
          <a:lstStyle/>
          <a:p>
            <a:pPr eaLnBrk="1" hangingPunct="1"/>
            <a:r>
              <a:rPr lang="en-US" altLang="zh-CN" sz="2800"/>
              <a:t>Fig. 9-6: Deriving Consumer Surplus from the Demand Curve</a:t>
            </a:r>
          </a:p>
        </p:txBody>
      </p:sp>
      <p:pic>
        <p:nvPicPr>
          <p:cNvPr id="27651" name="Picture 2" descr="fig09_06.gif">
            <a:extLst>
              <a:ext uri="{FF2B5EF4-FFF2-40B4-BE49-F238E27FC236}">
                <a16:creationId xmlns:a16="http://schemas.microsoft.com/office/drawing/2014/main" id="{A1FA2867-A967-444F-8EB9-F7833CB5FA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5245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742C4B8-C3C2-43E0-9B05-6A562324A3DF}"/>
              </a:ext>
            </a:extLst>
          </p:cNvPr>
          <p:cNvSpPr>
            <a:spLocks noGrp="1" noChangeArrowheads="1"/>
          </p:cNvSpPr>
          <p:nvPr>
            <p:ph type="title"/>
          </p:nvPr>
        </p:nvSpPr>
        <p:spPr/>
        <p:txBody>
          <a:bodyPr/>
          <a:lstStyle/>
          <a:p>
            <a:pPr eaLnBrk="1" hangingPunct="1"/>
            <a:r>
              <a:rPr lang="en-US" altLang="zh-CN" sz="2800"/>
              <a:t>Fig. 9-7: Geometry of Consumer Surplus</a:t>
            </a:r>
          </a:p>
        </p:txBody>
      </p:sp>
      <p:pic>
        <p:nvPicPr>
          <p:cNvPr id="28675" name="Picture 2" descr="fig09_07.gif">
            <a:extLst>
              <a:ext uri="{FF2B5EF4-FFF2-40B4-BE49-F238E27FC236}">
                <a16:creationId xmlns:a16="http://schemas.microsoft.com/office/drawing/2014/main" id="{98016FF2-AA4C-4A3A-A483-B2C3C8F738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5054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D274151-A4EE-46A9-AF6F-BEC8080714BC}"/>
              </a:ext>
            </a:extLst>
          </p:cNvPr>
          <p:cNvSpPr>
            <a:spLocks noGrp="1" noChangeArrowheads="1"/>
          </p:cNvSpPr>
          <p:nvPr>
            <p:ph type="title"/>
          </p:nvPr>
        </p:nvSpPr>
        <p:spPr/>
        <p:txBody>
          <a:bodyPr/>
          <a:lstStyle/>
          <a:p>
            <a:pPr eaLnBrk="1" hangingPunct="1"/>
            <a:r>
              <a:rPr lang="en-US" altLang="zh-CN"/>
              <a:t>Consumer and Producer Surplus (cont.)</a:t>
            </a:r>
          </a:p>
        </p:txBody>
      </p:sp>
      <p:sp>
        <p:nvSpPr>
          <p:cNvPr id="2" name="Rectangle 3">
            <a:extLst>
              <a:ext uri="{FF2B5EF4-FFF2-40B4-BE49-F238E27FC236}">
                <a16:creationId xmlns:a16="http://schemas.microsoft.com/office/drawing/2014/main" id="{438191AB-9F67-4C39-8080-4CF9E69C3688}"/>
              </a:ext>
            </a:extLst>
          </p:cNvPr>
          <p:cNvSpPr>
            <a:spLocks noGrp="1" noChangeArrowheads="1"/>
          </p:cNvSpPr>
          <p:nvPr>
            <p:ph idx="1"/>
          </p:nvPr>
        </p:nvSpPr>
        <p:spPr/>
        <p:txBody>
          <a:bodyPr/>
          <a:lstStyle/>
          <a:p>
            <a:pPr eaLnBrk="1" hangingPunct="1">
              <a:spcBef>
                <a:spcPct val="50000"/>
              </a:spcBef>
            </a:pPr>
            <a:r>
              <a:rPr lang="en-US" altLang="zh-CN" b="1"/>
              <a:t>Producer surplus</a:t>
            </a:r>
            <a:r>
              <a:rPr lang="en-US" altLang="zh-CN"/>
              <a:t> measures the amount that producers gain from sales by computing the difference in the price received from the minimum price at which they would be willing to sell.</a:t>
            </a:r>
          </a:p>
          <a:p>
            <a:pPr lvl="1" eaLnBrk="1" hangingPunct="1">
              <a:spcBef>
                <a:spcPct val="50000"/>
              </a:spcBef>
            </a:pPr>
            <a:r>
              <a:rPr lang="en-US" altLang="zh-CN"/>
              <a:t>When price increases, the quantity supplied increases as well as the producer surplus.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4D45099-F628-43AB-872B-738F9BA09E96}"/>
              </a:ext>
            </a:extLst>
          </p:cNvPr>
          <p:cNvSpPr>
            <a:spLocks noGrp="1" noChangeArrowheads="1"/>
          </p:cNvSpPr>
          <p:nvPr>
            <p:ph type="title"/>
          </p:nvPr>
        </p:nvSpPr>
        <p:spPr/>
        <p:txBody>
          <a:bodyPr/>
          <a:lstStyle/>
          <a:p>
            <a:pPr eaLnBrk="1" hangingPunct="1"/>
            <a:r>
              <a:rPr lang="en-US" altLang="zh-CN" sz="2800"/>
              <a:t>Fig. 9-8: Geometry of Producer Surplus</a:t>
            </a:r>
          </a:p>
        </p:txBody>
      </p:sp>
      <p:pic>
        <p:nvPicPr>
          <p:cNvPr id="30723" name="Picture 2" descr="fig09_08.gif">
            <a:extLst>
              <a:ext uri="{FF2B5EF4-FFF2-40B4-BE49-F238E27FC236}">
                <a16:creationId xmlns:a16="http://schemas.microsoft.com/office/drawing/2014/main" id="{26ECFD98-5867-4526-8187-73ECF18683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55499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D378635-CF6C-4AC1-B81A-46B63A423FE0}"/>
              </a:ext>
            </a:extLst>
          </p:cNvPr>
          <p:cNvSpPr>
            <a:spLocks noGrp="1" noChangeArrowheads="1"/>
          </p:cNvSpPr>
          <p:nvPr>
            <p:ph type="title"/>
          </p:nvPr>
        </p:nvSpPr>
        <p:spPr/>
        <p:txBody>
          <a:bodyPr/>
          <a:lstStyle/>
          <a:p>
            <a:pPr eaLnBrk="1" hangingPunct="1"/>
            <a:r>
              <a:rPr lang="en-US" altLang="zh-CN"/>
              <a:t>Measuring the Costs and Benefits of Tariffs</a:t>
            </a:r>
          </a:p>
        </p:txBody>
      </p:sp>
      <p:sp>
        <p:nvSpPr>
          <p:cNvPr id="2" name="Rectangle 3">
            <a:extLst>
              <a:ext uri="{FF2B5EF4-FFF2-40B4-BE49-F238E27FC236}">
                <a16:creationId xmlns:a16="http://schemas.microsoft.com/office/drawing/2014/main" id="{BD87DA41-AA9D-4CBE-B107-A05A45360316}"/>
              </a:ext>
            </a:extLst>
          </p:cNvPr>
          <p:cNvSpPr>
            <a:spLocks noGrp="1" noChangeArrowheads="1"/>
          </p:cNvSpPr>
          <p:nvPr>
            <p:ph idx="1"/>
          </p:nvPr>
        </p:nvSpPr>
        <p:spPr/>
        <p:txBody>
          <a:bodyPr/>
          <a:lstStyle/>
          <a:p>
            <a:pPr eaLnBrk="1" hangingPunct="1">
              <a:spcBef>
                <a:spcPct val="50000"/>
              </a:spcBef>
            </a:pPr>
            <a:r>
              <a:rPr lang="en-US" altLang="zh-CN" sz="2400"/>
              <a:t>A tariff raises the price in the importing country:</a:t>
            </a:r>
          </a:p>
          <a:p>
            <a:pPr lvl="1" eaLnBrk="1" hangingPunct="1">
              <a:spcBef>
                <a:spcPct val="50000"/>
              </a:spcBef>
            </a:pPr>
            <a:r>
              <a:rPr lang="en-US" altLang="zh-CN" sz="2000"/>
              <a:t>consumer surplus decreases (consumers worse off) </a:t>
            </a:r>
          </a:p>
          <a:p>
            <a:pPr lvl="1" eaLnBrk="1" hangingPunct="1">
              <a:spcBef>
                <a:spcPct val="50000"/>
              </a:spcBef>
            </a:pPr>
            <a:r>
              <a:rPr lang="en-US" altLang="zh-CN" sz="2000"/>
              <a:t>producer surplus increases (producers better off).</a:t>
            </a:r>
          </a:p>
          <a:p>
            <a:pPr lvl="1" eaLnBrk="1" hangingPunct="1">
              <a:spcBef>
                <a:spcPct val="50000"/>
              </a:spcBef>
            </a:pPr>
            <a:r>
              <a:rPr lang="en-US" altLang="zh-CN" sz="2000"/>
              <a:t>the government collects tariff revenue equal to the tariff rate times the quantity of imports with the tariff.</a:t>
            </a:r>
            <a:endParaRPr lang="en-US" altLang="zh-CN" sz="2000" i="1"/>
          </a:p>
          <a:p>
            <a:pPr lvl="1" eaLnBrk="1" hangingPunct="1">
              <a:buFontTx/>
              <a:buNone/>
            </a:pPr>
            <a:r>
              <a:rPr lang="en-US" altLang="zh-CN" sz="2000"/>
              <a:t>      </a:t>
            </a:r>
            <a:r>
              <a:rPr lang="en-US" altLang="zh-CN" sz="2000" i="1"/>
              <a:t>t Q</a:t>
            </a:r>
            <a:r>
              <a:rPr lang="en-US" altLang="zh-CN" sz="2000" i="1" baseline="-25000"/>
              <a:t>T</a:t>
            </a:r>
            <a:r>
              <a:rPr lang="en-US" altLang="zh-CN" sz="2000" i="1"/>
              <a:t> = </a:t>
            </a:r>
            <a:r>
              <a:rPr lang="en-US" altLang="zh-CN" sz="2000"/>
              <a:t>(</a:t>
            </a:r>
            <a:r>
              <a:rPr lang="en-US" altLang="zh-CN" sz="2000" i="1"/>
              <a:t>P</a:t>
            </a:r>
            <a:r>
              <a:rPr lang="en-US" altLang="zh-CN" sz="2000" i="1" baseline="-25000"/>
              <a:t>T</a:t>
            </a:r>
            <a:r>
              <a:rPr lang="en-US" altLang="zh-CN" sz="2000" i="1"/>
              <a:t> –P</a:t>
            </a:r>
            <a:r>
              <a:rPr lang="en-US" altLang="zh-CN" sz="2000" i="1" baseline="-25000"/>
              <a:t>T</a:t>
            </a:r>
            <a:r>
              <a:rPr lang="en-US" altLang="zh-CN" sz="2000" i="1" baseline="30000"/>
              <a:t>*</a:t>
            </a:r>
            <a:r>
              <a:rPr lang="en-US" altLang="zh-CN" sz="2000"/>
              <a:t> </a:t>
            </a:r>
            <a:r>
              <a:rPr lang="en-US" altLang="zh-CN" sz="2000" i="1" baseline="30000"/>
              <a:t> </a:t>
            </a:r>
            <a:r>
              <a:rPr lang="en-US" altLang="zh-CN" sz="2000"/>
              <a:t>) (</a:t>
            </a:r>
            <a:r>
              <a:rPr lang="en-US" altLang="zh-CN" sz="2000" i="1"/>
              <a:t>D</a:t>
            </a:r>
            <a:r>
              <a:rPr lang="en-US" altLang="zh-CN" sz="2000" i="1" baseline="-25000"/>
              <a:t>2</a:t>
            </a:r>
            <a:r>
              <a:rPr lang="en-US" altLang="zh-CN" sz="2000" i="1"/>
              <a:t> – S</a:t>
            </a:r>
            <a:r>
              <a:rPr lang="en-US" altLang="zh-CN" sz="2000" i="1" baseline="-25000"/>
              <a:t>2</a:t>
            </a:r>
            <a:r>
              <a:rPr lang="en-US" altLang="zh-CN" sz="2000"/>
              <a:t>)</a:t>
            </a:r>
            <a:endParaRPr lang="en-US" altLang="zh-CN" sz="2000" i="1"/>
          </a:p>
          <a:p>
            <a:pPr eaLnBrk="1" hangingPunct="1">
              <a:spcBef>
                <a:spcPct val="50000"/>
              </a:spcBef>
            </a:pPr>
            <a:r>
              <a:rPr lang="en-US" altLang="zh-CN" sz="2400"/>
              <a:t>Change in welfare due to the tariff is </a:t>
            </a:r>
            <a:r>
              <a:rPr lang="en-US" altLang="zh-CN" sz="2400" i="1"/>
              <a:t>e</a:t>
            </a:r>
            <a:r>
              <a:rPr lang="en-US" altLang="zh-CN" sz="2400"/>
              <a:t> – (</a:t>
            </a:r>
            <a:r>
              <a:rPr lang="en-US" altLang="zh-CN" sz="2400" i="1"/>
              <a:t>b</a:t>
            </a:r>
            <a:r>
              <a:rPr lang="en-US" altLang="zh-CN" sz="2400"/>
              <a:t> + </a:t>
            </a:r>
            <a:r>
              <a:rPr lang="en-US" altLang="zh-CN" sz="2400" i="1"/>
              <a:t>d</a:t>
            </a:r>
            <a:r>
              <a:rPr lang="en-US" altLang="zh-CN" sz="2400"/>
              <a:t>).</a:t>
            </a:r>
          </a:p>
          <a:p>
            <a:pPr eaLnBrk="1" hangingPunct="1">
              <a:spcBef>
                <a:spcPct val="50000"/>
              </a:spcBef>
            </a:pP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strips(downRight)">
                                      <p:cBhvr>
                                        <p:cTn id="10" dur="500"/>
                                        <p:tgtEl>
                                          <p:spTgt spid="2">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strips(downRight)">
                                      <p:cBhvr>
                                        <p:cTn id="13" dur="500"/>
                                        <p:tgtEl>
                                          <p:spTgt spid="2">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strips(downRight)">
                                      <p:cBhvr>
                                        <p:cTn id="16" dur="500"/>
                                        <p:tgtEl>
                                          <p:spTgt spid="2">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strips(downRight)">
                                      <p:cBhvr>
                                        <p:cTn id="19" dur="500"/>
                                        <p:tgtEl>
                                          <p:spTgt spid="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strips(downRight)">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83B161A-0168-44EB-ABC6-87A68080C049}"/>
              </a:ext>
            </a:extLst>
          </p:cNvPr>
          <p:cNvSpPr>
            <a:spLocks noGrp="1" noChangeArrowheads="1"/>
          </p:cNvSpPr>
          <p:nvPr>
            <p:ph type="title"/>
          </p:nvPr>
        </p:nvSpPr>
        <p:spPr/>
        <p:txBody>
          <a:bodyPr/>
          <a:lstStyle/>
          <a:p>
            <a:pPr eaLnBrk="1" hangingPunct="1"/>
            <a:r>
              <a:rPr lang="en-US" altLang="zh-CN" sz="2800"/>
              <a:t>Fig. 9-9: Costs and Benefits of a Tariff for the Importing Country</a:t>
            </a:r>
          </a:p>
        </p:txBody>
      </p:sp>
      <p:pic>
        <p:nvPicPr>
          <p:cNvPr id="32771" name="Picture 2" descr="fig09_09.gif">
            <a:extLst>
              <a:ext uri="{FF2B5EF4-FFF2-40B4-BE49-F238E27FC236}">
                <a16:creationId xmlns:a16="http://schemas.microsoft.com/office/drawing/2014/main" id="{A7C02D9B-3BE8-4CBC-ACE6-C67C5DC055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434975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38023CA-A98B-43BA-96A6-393B390FDF9C}"/>
              </a:ext>
            </a:extLst>
          </p:cNvPr>
          <p:cNvSpPr>
            <a:spLocks noGrp="1" noChangeArrowheads="1"/>
          </p:cNvSpPr>
          <p:nvPr>
            <p:ph type="title"/>
          </p:nvPr>
        </p:nvSpPr>
        <p:spPr/>
        <p:txBody>
          <a:bodyPr/>
          <a:lstStyle/>
          <a:p>
            <a:pPr eaLnBrk="1" hangingPunct="1"/>
            <a:r>
              <a:rPr lang="en-US" altLang="zh-CN"/>
              <a:t>Measuring the Costs and Benefits of Tariffs (cont.)</a:t>
            </a:r>
          </a:p>
        </p:txBody>
      </p:sp>
      <p:sp>
        <p:nvSpPr>
          <p:cNvPr id="2" name="Rectangle 3">
            <a:extLst>
              <a:ext uri="{FF2B5EF4-FFF2-40B4-BE49-F238E27FC236}">
                <a16:creationId xmlns:a16="http://schemas.microsoft.com/office/drawing/2014/main" id="{3F802493-3DBC-4999-A3B2-D4A5ABF69DF5}"/>
              </a:ext>
            </a:extLst>
          </p:cNvPr>
          <p:cNvSpPr>
            <a:spLocks noGrp="1" noChangeArrowheads="1"/>
          </p:cNvSpPr>
          <p:nvPr>
            <p:ph idx="1"/>
          </p:nvPr>
        </p:nvSpPr>
        <p:spPr/>
        <p:txBody>
          <a:bodyPr/>
          <a:lstStyle/>
          <a:p>
            <a:pPr eaLnBrk="1" hangingPunct="1">
              <a:lnSpc>
                <a:spcPct val="90000"/>
              </a:lnSpc>
              <a:spcBef>
                <a:spcPct val="50000"/>
              </a:spcBef>
            </a:pPr>
            <a:r>
              <a:rPr lang="en-US" altLang="zh-CN" sz="2400"/>
              <a:t>For a </a:t>
            </a:r>
            <a:r>
              <a:rPr lang="ja-JP" altLang="en-US" sz="2400"/>
              <a:t>“</a:t>
            </a:r>
            <a:r>
              <a:rPr lang="en-US" altLang="ja-JP" sz="2400"/>
              <a:t>large</a:t>
            </a:r>
            <a:r>
              <a:rPr lang="ja-JP" altLang="en-US" sz="2400"/>
              <a:t>”</a:t>
            </a:r>
            <a:r>
              <a:rPr lang="en-US" altLang="ja-JP" sz="2400"/>
              <a:t> country, whose imports and exports affect world prices, the welfare effect of a tariff is ambiguous. </a:t>
            </a:r>
          </a:p>
          <a:p>
            <a:pPr eaLnBrk="1" hangingPunct="1">
              <a:lnSpc>
                <a:spcPct val="90000"/>
              </a:lnSpc>
              <a:spcBef>
                <a:spcPct val="50000"/>
              </a:spcBef>
            </a:pPr>
            <a:r>
              <a:rPr lang="en-US" altLang="zh-CN" sz="2400"/>
              <a:t>The triangles </a:t>
            </a:r>
            <a:r>
              <a:rPr lang="en-US" altLang="zh-CN" sz="2400" i="1"/>
              <a:t>b</a:t>
            </a:r>
            <a:r>
              <a:rPr lang="en-US" altLang="zh-CN" sz="2400"/>
              <a:t> and </a:t>
            </a:r>
            <a:r>
              <a:rPr lang="en-US" altLang="zh-CN" sz="2400" i="1"/>
              <a:t>d</a:t>
            </a:r>
            <a:r>
              <a:rPr lang="en-US" altLang="zh-CN" sz="2400"/>
              <a:t> represent the </a:t>
            </a:r>
            <a:r>
              <a:rPr lang="en-US" altLang="zh-CN" sz="2400" b="1"/>
              <a:t>efficiency loss</a:t>
            </a:r>
            <a:r>
              <a:rPr lang="en-US" altLang="zh-CN" sz="2400"/>
              <a:t>.</a:t>
            </a:r>
          </a:p>
          <a:p>
            <a:pPr lvl="1" eaLnBrk="1" hangingPunct="1">
              <a:lnSpc>
                <a:spcPct val="90000"/>
              </a:lnSpc>
              <a:spcBef>
                <a:spcPct val="50000"/>
              </a:spcBef>
            </a:pPr>
            <a:r>
              <a:rPr lang="en-US" altLang="zh-CN" sz="2000"/>
              <a:t>The tariff distorts production and consumption decisions: producers produce too much and consumers consume too little.</a:t>
            </a:r>
          </a:p>
          <a:p>
            <a:pPr eaLnBrk="1" hangingPunct="1">
              <a:lnSpc>
                <a:spcPct val="90000"/>
              </a:lnSpc>
              <a:spcBef>
                <a:spcPct val="50000"/>
              </a:spcBef>
            </a:pPr>
            <a:r>
              <a:rPr lang="en-US" altLang="zh-CN" sz="2400"/>
              <a:t>The rectangle </a:t>
            </a:r>
            <a:r>
              <a:rPr lang="en-US" altLang="zh-CN" sz="2400" i="1"/>
              <a:t>e</a:t>
            </a:r>
            <a:r>
              <a:rPr lang="en-US" altLang="zh-CN" sz="2400"/>
              <a:t> represents the </a:t>
            </a:r>
            <a:r>
              <a:rPr lang="en-US" altLang="zh-CN" sz="2400" b="1"/>
              <a:t>terms of trade gain</a:t>
            </a:r>
            <a:r>
              <a:rPr lang="en-US" altLang="zh-CN" sz="2400"/>
              <a:t>. </a:t>
            </a:r>
          </a:p>
          <a:p>
            <a:pPr lvl="1" eaLnBrk="1" hangingPunct="1">
              <a:lnSpc>
                <a:spcPct val="90000"/>
              </a:lnSpc>
              <a:spcBef>
                <a:spcPct val="50000"/>
              </a:spcBef>
            </a:pPr>
            <a:r>
              <a:rPr lang="en-US" altLang="zh-CN" sz="2000"/>
              <a:t>The tariff lowers the Foreign price, allowing Home to buy its imports cheaper.</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trips(downRigh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6049765-4D52-4DA7-ABF2-424C26BA182E}"/>
              </a:ext>
            </a:extLst>
          </p:cNvPr>
          <p:cNvSpPr>
            <a:spLocks noGrp="1" noChangeArrowheads="1"/>
          </p:cNvSpPr>
          <p:nvPr>
            <p:ph type="title"/>
          </p:nvPr>
        </p:nvSpPr>
        <p:spPr/>
        <p:txBody>
          <a:bodyPr/>
          <a:lstStyle/>
          <a:p>
            <a:pPr eaLnBrk="1" hangingPunct="1"/>
            <a:r>
              <a:rPr lang="en-US" altLang="zh-CN"/>
              <a:t>Types of Tariffs</a:t>
            </a:r>
          </a:p>
        </p:txBody>
      </p:sp>
      <p:sp>
        <p:nvSpPr>
          <p:cNvPr id="7171" name="Rectangle 3">
            <a:extLst>
              <a:ext uri="{FF2B5EF4-FFF2-40B4-BE49-F238E27FC236}">
                <a16:creationId xmlns:a16="http://schemas.microsoft.com/office/drawing/2014/main" id="{E6AA725C-C88E-4F49-BC44-EDA82B0D275F}"/>
              </a:ext>
            </a:extLst>
          </p:cNvPr>
          <p:cNvSpPr>
            <a:spLocks noGrp="1" noChangeArrowheads="1"/>
          </p:cNvSpPr>
          <p:nvPr>
            <p:ph idx="1"/>
          </p:nvPr>
        </p:nvSpPr>
        <p:spPr/>
        <p:txBody>
          <a:bodyPr/>
          <a:lstStyle/>
          <a:p>
            <a:pPr eaLnBrk="1" hangingPunct="1">
              <a:spcBef>
                <a:spcPct val="50000"/>
              </a:spcBef>
            </a:pPr>
            <a:r>
              <a:rPr lang="en-US" altLang="zh-CN"/>
              <a:t>A tariff is a tax levied when a good is imported. </a:t>
            </a:r>
          </a:p>
          <a:p>
            <a:pPr eaLnBrk="1" hangingPunct="1">
              <a:spcBef>
                <a:spcPct val="50000"/>
              </a:spcBef>
            </a:pPr>
            <a:r>
              <a:rPr lang="en-US" altLang="zh-CN"/>
              <a:t>A </a:t>
            </a:r>
            <a:r>
              <a:rPr lang="en-US" altLang="zh-CN" b="1"/>
              <a:t>specific tariff</a:t>
            </a:r>
            <a:r>
              <a:rPr lang="en-US" altLang="zh-CN"/>
              <a:t> is levied as a fixed charge for each unit of imported goods.</a:t>
            </a:r>
          </a:p>
          <a:p>
            <a:pPr lvl="1" eaLnBrk="1" hangingPunct="1">
              <a:spcBef>
                <a:spcPct val="40000"/>
              </a:spcBef>
            </a:pPr>
            <a:r>
              <a:rPr lang="en-US" altLang="zh-CN"/>
              <a:t>For example, $3 per barrel of oil.</a:t>
            </a:r>
          </a:p>
          <a:p>
            <a:pPr eaLnBrk="1" hangingPunct="1">
              <a:spcBef>
                <a:spcPct val="50000"/>
              </a:spcBef>
            </a:pPr>
            <a:r>
              <a:rPr lang="en-US" altLang="zh-CN"/>
              <a:t>An </a:t>
            </a:r>
            <a:r>
              <a:rPr lang="en-US" altLang="zh-CN" b="1"/>
              <a:t>ad valorem tariff</a:t>
            </a:r>
            <a:r>
              <a:rPr lang="en-US" altLang="zh-CN"/>
              <a:t> is levied as a fraction of the value of imported goods.</a:t>
            </a:r>
          </a:p>
          <a:p>
            <a:pPr lvl="1" eaLnBrk="1" hangingPunct="1">
              <a:spcBef>
                <a:spcPct val="40000"/>
              </a:spcBef>
            </a:pPr>
            <a:r>
              <a:rPr lang="en-US" altLang="zh-CN"/>
              <a:t>For example, 25% tariff on the value of imported trucks.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trips(downRigh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trips(downRigh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trips(downRigh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strips(downRigh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strips(downRight)">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6B4480-5BE1-4FE9-81BE-E49B0D840317}"/>
              </a:ext>
            </a:extLst>
          </p:cNvPr>
          <p:cNvSpPr>
            <a:spLocks noGrp="1" noChangeArrowheads="1"/>
          </p:cNvSpPr>
          <p:nvPr>
            <p:ph type="title"/>
          </p:nvPr>
        </p:nvSpPr>
        <p:spPr/>
        <p:txBody>
          <a:bodyPr/>
          <a:lstStyle/>
          <a:p>
            <a:pPr eaLnBrk="1" hangingPunct="1"/>
            <a:r>
              <a:rPr lang="en-US" altLang="zh-CN"/>
              <a:t>Measuring the Costs and Benefits of Tariffs (cont.)</a:t>
            </a:r>
          </a:p>
        </p:txBody>
      </p:sp>
      <p:sp>
        <p:nvSpPr>
          <p:cNvPr id="158723" name="Rectangle 3">
            <a:extLst>
              <a:ext uri="{FF2B5EF4-FFF2-40B4-BE49-F238E27FC236}">
                <a16:creationId xmlns:a16="http://schemas.microsoft.com/office/drawing/2014/main" id="{8D5BFFB0-E6C6-4D82-841D-845CB18D880E}"/>
              </a:ext>
            </a:extLst>
          </p:cNvPr>
          <p:cNvSpPr>
            <a:spLocks noGrp="1" noChangeArrowheads="1"/>
          </p:cNvSpPr>
          <p:nvPr>
            <p:ph idx="1"/>
          </p:nvPr>
        </p:nvSpPr>
        <p:spPr>
          <a:xfrm>
            <a:off x="457200" y="1676400"/>
            <a:ext cx="8339138" cy="4648200"/>
          </a:xfrm>
        </p:spPr>
        <p:txBody>
          <a:bodyPr/>
          <a:lstStyle/>
          <a:p>
            <a:pPr eaLnBrk="1" hangingPunct="1">
              <a:spcBef>
                <a:spcPct val="40000"/>
              </a:spcBef>
            </a:pPr>
            <a:r>
              <a:rPr lang="en-US" altLang="zh-CN" sz="2400"/>
              <a:t>Part of government revenue (rectangle </a:t>
            </a:r>
            <a:r>
              <a:rPr lang="en-US" altLang="zh-CN" sz="2400" i="1"/>
              <a:t>e</a:t>
            </a:r>
            <a:r>
              <a:rPr lang="en-US" altLang="zh-CN" sz="2400"/>
              <a:t>) represents the terms of trade gain, and part (rectangle </a:t>
            </a:r>
            <a:r>
              <a:rPr lang="en-US" altLang="zh-CN" sz="2400" i="1"/>
              <a:t>c</a:t>
            </a:r>
            <a:r>
              <a:rPr lang="en-US" altLang="zh-CN" sz="2400"/>
              <a:t>) represents some of the loss in consumer surplus.</a:t>
            </a:r>
          </a:p>
          <a:p>
            <a:pPr lvl="1" eaLnBrk="1" hangingPunct="1"/>
            <a:r>
              <a:rPr lang="en-US" altLang="zh-CN" sz="2000"/>
              <a:t>The government gains at the expense of consumers and foreigners.</a:t>
            </a:r>
          </a:p>
          <a:p>
            <a:pPr eaLnBrk="1" hangingPunct="1">
              <a:spcBef>
                <a:spcPct val="50000"/>
              </a:spcBef>
            </a:pPr>
            <a:r>
              <a:rPr lang="en-US" altLang="zh-CN" sz="2400"/>
              <a:t>If the terms of trade gain exceed the efficiency loss, then national welfare will increase under a tariff, at the expense of foreign countries.</a:t>
            </a:r>
          </a:p>
          <a:p>
            <a:pPr lvl="1" eaLnBrk="1" hangingPunct="1">
              <a:spcBef>
                <a:spcPct val="50000"/>
              </a:spcBef>
            </a:pPr>
            <a:r>
              <a:rPr lang="en-US" altLang="zh-CN" sz="2000"/>
              <a:t>However, foreign countries are apt to retaliate.</a:t>
            </a:r>
            <a:endParaRPr lang="en-US" altLang="zh-CN" i="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500"/>
                                        <p:tgtEl>
                                          <p:spTgt spid="158723">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0"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3877C7B-3DCC-478B-A83B-A9A23ECE12F3}"/>
              </a:ext>
            </a:extLst>
          </p:cNvPr>
          <p:cNvSpPr>
            <a:spLocks noGrp="1" noChangeArrowheads="1"/>
          </p:cNvSpPr>
          <p:nvPr>
            <p:ph type="title"/>
          </p:nvPr>
        </p:nvSpPr>
        <p:spPr/>
        <p:txBody>
          <a:bodyPr/>
          <a:lstStyle/>
          <a:p>
            <a:pPr eaLnBrk="1" hangingPunct="1"/>
            <a:r>
              <a:rPr lang="en-US" altLang="zh-CN" sz="2800"/>
              <a:t>Fig. 9-10: Net Welfare Effects of a Tariff</a:t>
            </a:r>
          </a:p>
        </p:txBody>
      </p:sp>
      <p:pic>
        <p:nvPicPr>
          <p:cNvPr id="35843" name="Picture 2" descr="fig09_10.gif">
            <a:extLst>
              <a:ext uri="{FF2B5EF4-FFF2-40B4-BE49-F238E27FC236}">
                <a16:creationId xmlns:a16="http://schemas.microsoft.com/office/drawing/2014/main" id="{E797F5D4-AC91-4B17-A770-40CEB35FD2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641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CAE0601-CBCB-4BE3-8316-5179AAAA378D}"/>
              </a:ext>
            </a:extLst>
          </p:cNvPr>
          <p:cNvSpPr>
            <a:spLocks noGrp="1" noChangeArrowheads="1"/>
          </p:cNvSpPr>
          <p:nvPr>
            <p:ph type="title"/>
          </p:nvPr>
        </p:nvSpPr>
        <p:spPr/>
        <p:txBody>
          <a:bodyPr/>
          <a:lstStyle/>
          <a:p>
            <a:pPr eaLnBrk="1" hangingPunct="1"/>
            <a:r>
              <a:rPr lang="en-US" altLang="zh-CN"/>
              <a:t>Measuring the Costs and Benefits of Tariffs (cont.)</a:t>
            </a:r>
          </a:p>
        </p:txBody>
      </p:sp>
      <p:sp>
        <p:nvSpPr>
          <p:cNvPr id="158723" name="Rectangle 3">
            <a:extLst>
              <a:ext uri="{FF2B5EF4-FFF2-40B4-BE49-F238E27FC236}">
                <a16:creationId xmlns:a16="http://schemas.microsoft.com/office/drawing/2014/main" id="{43AB615B-623C-4E7B-9D41-64510203D925}"/>
              </a:ext>
            </a:extLst>
          </p:cNvPr>
          <p:cNvSpPr>
            <a:spLocks noGrp="1" noChangeArrowheads="1"/>
          </p:cNvSpPr>
          <p:nvPr>
            <p:ph idx="1"/>
          </p:nvPr>
        </p:nvSpPr>
        <p:spPr>
          <a:xfrm>
            <a:off x="457200" y="1676400"/>
            <a:ext cx="8339138" cy="4648200"/>
          </a:xfrm>
        </p:spPr>
        <p:txBody>
          <a:bodyPr/>
          <a:lstStyle/>
          <a:p>
            <a:pPr eaLnBrk="1" hangingPunct="1">
              <a:spcBef>
                <a:spcPct val="40000"/>
              </a:spcBef>
            </a:pPr>
            <a:r>
              <a:rPr lang="en-US" altLang="zh-CN"/>
              <a:t>Tariffs can lead trading partners to retaliate with their own tariffs, thus hurting exporters in the country that first adopted the tariff.</a:t>
            </a:r>
          </a:p>
          <a:p>
            <a:pPr eaLnBrk="1" hangingPunct="1">
              <a:spcBef>
                <a:spcPct val="40000"/>
              </a:spcBef>
            </a:pPr>
            <a:r>
              <a:rPr lang="en-US" altLang="zh-CN"/>
              <a:t>Tariffs can be hard to remove and large tariffs may induce producers to engage in wasteful activities to avoid paying tariffs.</a:t>
            </a:r>
          </a:p>
          <a:p>
            <a:pPr lvl="1" eaLnBrk="1" hangingPunct="1">
              <a:spcBef>
                <a:spcPct val="40000"/>
              </a:spcBef>
            </a:pPr>
            <a:r>
              <a:rPr lang="en-US" altLang="zh-CN"/>
              <a:t>Ford and Subaru install (then later remove) seats in vans and pickups trucks to avoid U.S. tariff on imports of light commercial trucks.</a:t>
            </a:r>
          </a:p>
          <a:p>
            <a:pPr eaLnBrk="1" hangingPunct="1">
              <a:spcBef>
                <a:spcPct val="40000"/>
              </a:spcBef>
            </a:pPr>
            <a:r>
              <a:rPr lang="en-US" altLang="zh-CN">
                <a:hlinkClick r:id="rId2" action="ppaction://hlinkfile"/>
              </a:rPr>
              <a:t>Case Study 9.1</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500"/>
                                        <p:tgtEl>
                                          <p:spTgt spid="1587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5" dur="500"/>
                                        <p:tgtEl>
                                          <p:spTgt spid="1587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0"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2640D0A-E9C7-4B06-A6A1-0A646B97C654}"/>
              </a:ext>
            </a:extLst>
          </p:cNvPr>
          <p:cNvSpPr>
            <a:spLocks noGrp="1" noChangeArrowheads="1"/>
          </p:cNvSpPr>
          <p:nvPr>
            <p:ph type="title"/>
          </p:nvPr>
        </p:nvSpPr>
        <p:spPr/>
        <p:txBody>
          <a:bodyPr/>
          <a:lstStyle/>
          <a:p>
            <a:pPr eaLnBrk="1" hangingPunct="1"/>
            <a:r>
              <a:rPr lang="en-US" altLang="zh-CN"/>
              <a:t>Export Subsidy</a:t>
            </a:r>
          </a:p>
        </p:txBody>
      </p:sp>
      <p:sp>
        <p:nvSpPr>
          <p:cNvPr id="2" name="Rectangle 3">
            <a:extLst>
              <a:ext uri="{FF2B5EF4-FFF2-40B4-BE49-F238E27FC236}">
                <a16:creationId xmlns:a16="http://schemas.microsoft.com/office/drawing/2014/main" id="{40133C1A-AE98-4663-AF09-ECFF3B3B0B90}"/>
              </a:ext>
            </a:extLst>
          </p:cNvPr>
          <p:cNvSpPr>
            <a:spLocks noGrp="1" noChangeArrowheads="1"/>
          </p:cNvSpPr>
          <p:nvPr>
            <p:ph idx="1"/>
          </p:nvPr>
        </p:nvSpPr>
        <p:spPr/>
        <p:txBody>
          <a:bodyPr/>
          <a:lstStyle/>
          <a:p>
            <a:pPr eaLnBrk="1" hangingPunct="1">
              <a:spcBef>
                <a:spcPct val="50000"/>
              </a:spcBef>
            </a:pPr>
            <a:r>
              <a:rPr lang="en-US" altLang="zh-CN" sz="2400"/>
              <a:t>An export subsidy can also be </a:t>
            </a:r>
            <a:r>
              <a:rPr lang="en-US" altLang="zh-CN" sz="2400" i="1"/>
              <a:t>specific</a:t>
            </a:r>
            <a:r>
              <a:rPr lang="en-US" altLang="zh-CN" sz="2400"/>
              <a:t> or </a:t>
            </a:r>
            <a:r>
              <a:rPr lang="en-US" altLang="zh-CN" sz="2400" i="1"/>
              <a:t>ad valorem:</a:t>
            </a:r>
            <a:endParaRPr lang="en-US" altLang="zh-CN" sz="2400"/>
          </a:p>
          <a:p>
            <a:pPr lvl="1" eaLnBrk="1" hangingPunct="1">
              <a:spcBef>
                <a:spcPct val="50000"/>
              </a:spcBef>
            </a:pPr>
            <a:r>
              <a:rPr lang="en-US" altLang="zh-CN" sz="2000"/>
              <a:t>A specific subsidy is a payment per unit exported.</a:t>
            </a:r>
          </a:p>
          <a:p>
            <a:pPr lvl="1" eaLnBrk="1" hangingPunct="1">
              <a:spcBef>
                <a:spcPct val="50000"/>
              </a:spcBef>
            </a:pPr>
            <a:r>
              <a:rPr lang="en-US" altLang="zh-CN" sz="2000"/>
              <a:t>An ad valorem subsidy is a payment as a proportion of the value exported.</a:t>
            </a:r>
          </a:p>
          <a:p>
            <a:pPr eaLnBrk="1" hangingPunct="1">
              <a:spcBef>
                <a:spcPct val="50000"/>
              </a:spcBef>
            </a:pPr>
            <a:r>
              <a:rPr lang="en-US" altLang="zh-CN" sz="2400"/>
              <a:t>An export subsidy raises the price in the exporting country, decreasing its consumer surplus (consumers worse off) and increasing its producer surplus (producers better off).</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090929D-A74D-4DA1-A457-A6F2D321DB5E}"/>
              </a:ext>
            </a:extLst>
          </p:cNvPr>
          <p:cNvSpPr>
            <a:spLocks noGrp="1" noChangeArrowheads="1"/>
          </p:cNvSpPr>
          <p:nvPr>
            <p:ph type="title"/>
          </p:nvPr>
        </p:nvSpPr>
        <p:spPr/>
        <p:txBody>
          <a:bodyPr/>
          <a:lstStyle/>
          <a:p>
            <a:pPr eaLnBrk="1" hangingPunct="1"/>
            <a:r>
              <a:rPr lang="en-US" altLang="zh-CN"/>
              <a:t>Export Subsidy (cont.)</a:t>
            </a:r>
          </a:p>
        </p:txBody>
      </p:sp>
      <p:sp>
        <p:nvSpPr>
          <p:cNvPr id="2" name="Rectangle 3">
            <a:extLst>
              <a:ext uri="{FF2B5EF4-FFF2-40B4-BE49-F238E27FC236}">
                <a16:creationId xmlns:a16="http://schemas.microsoft.com/office/drawing/2014/main" id="{54024A54-C48C-44F5-A250-7B790467F51D}"/>
              </a:ext>
            </a:extLst>
          </p:cNvPr>
          <p:cNvSpPr>
            <a:spLocks noGrp="1" noChangeArrowheads="1"/>
          </p:cNvSpPr>
          <p:nvPr>
            <p:ph idx="1"/>
          </p:nvPr>
        </p:nvSpPr>
        <p:spPr/>
        <p:txBody>
          <a:bodyPr/>
          <a:lstStyle/>
          <a:p>
            <a:pPr eaLnBrk="1" hangingPunct="1">
              <a:spcBef>
                <a:spcPct val="40000"/>
              </a:spcBef>
            </a:pPr>
            <a:r>
              <a:rPr lang="en-US" altLang="zh-CN" sz="2400"/>
              <a:t>Also, government revenue falls due to paying     </a:t>
            </a:r>
            <a:br>
              <a:rPr lang="en-US" altLang="zh-CN" sz="2400"/>
            </a:br>
            <a:r>
              <a:rPr lang="en-US" altLang="zh-CN" sz="2400" i="1"/>
              <a:t>s X</a:t>
            </a:r>
            <a:r>
              <a:rPr lang="en-US" altLang="zh-CN" sz="2400" i="1" baseline="-25000"/>
              <a:t>S</a:t>
            </a:r>
            <a:r>
              <a:rPr lang="en-US" altLang="zh-CN" sz="2400" i="1" baseline="30000"/>
              <a:t>* </a:t>
            </a:r>
            <a:r>
              <a:rPr lang="en-US" altLang="zh-CN" sz="2400"/>
              <a:t> for the export subsidy.</a:t>
            </a:r>
          </a:p>
          <a:p>
            <a:pPr eaLnBrk="1" hangingPunct="1">
              <a:spcBef>
                <a:spcPct val="40000"/>
              </a:spcBef>
            </a:pPr>
            <a:r>
              <a:rPr lang="en-US" altLang="zh-CN" sz="2400"/>
              <a:t>An export subsidy lowers the price paid in importing countries </a:t>
            </a:r>
            <a:r>
              <a:rPr lang="en-US" altLang="zh-CN" sz="2400" i="1"/>
              <a:t>P</a:t>
            </a:r>
            <a:r>
              <a:rPr lang="en-US" altLang="zh-CN" sz="2400" i="1" baseline="-25000"/>
              <a:t>S</a:t>
            </a:r>
            <a:r>
              <a:rPr lang="en-US" altLang="zh-CN" sz="2400" i="1" baseline="30000"/>
              <a:t>*</a:t>
            </a:r>
            <a:r>
              <a:rPr lang="en-US" altLang="zh-CN" sz="2400"/>
              <a:t> = </a:t>
            </a:r>
            <a:r>
              <a:rPr lang="en-US" altLang="zh-CN" sz="2400" i="1"/>
              <a:t>P</a:t>
            </a:r>
            <a:r>
              <a:rPr lang="en-US" altLang="zh-CN" sz="2400" i="1" baseline="-25000"/>
              <a:t>S</a:t>
            </a:r>
            <a:r>
              <a:rPr lang="en-US" altLang="zh-CN" sz="2400"/>
              <a:t> – </a:t>
            </a:r>
            <a:r>
              <a:rPr lang="en-US" altLang="zh-CN" sz="2400" i="1"/>
              <a:t>s</a:t>
            </a:r>
            <a:r>
              <a:rPr lang="en-US" altLang="zh-CN" sz="2400"/>
              <a:t>.</a:t>
            </a:r>
          </a:p>
          <a:p>
            <a:pPr eaLnBrk="1" hangingPunct="1">
              <a:spcBef>
                <a:spcPct val="40000"/>
              </a:spcBef>
            </a:pPr>
            <a:r>
              <a:rPr lang="en-US" altLang="zh-CN" sz="2400"/>
              <a:t>In contrast to a tariff, an export subsidy worsens the terms of trade by lowering the price of exports in world markets.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9320282-8721-4009-96E8-60CD962C3AEA}"/>
              </a:ext>
            </a:extLst>
          </p:cNvPr>
          <p:cNvSpPr>
            <a:spLocks noGrp="1" noChangeArrowheads="1"/>
          </p:cNvSpPr>
          <p:nvPr>
            <p:ph type="title"/>
          </p:nvPr>
        </p:nvSpPr>
        <p:spPr/>
        <p:txBody>
          <a:bodyPr/>
          <a:lstStyle/>
          <a:p>
            <a:pPr eaLnBrk="1" hangingPunct="1"/>
            <a:r>
              <a:rPr lang="en-US" altLang="zh-CN" sz="2800"/>
              <a:t>Fig. 9-11: Effects of an Export Subsidy</a:t>
            </a:r>
          </a:p>
        </p:txBody>
      </p:sp>
      <p:pic>
        <p:nvPicPr>
          <p:cNvPr id="39939" name="Picture 2" descr="fig09_11.gif">
            <a:extLst>
              <a:ext uri="{FF2B5EF4-FFF2-40B4-BE49-F238E27FC236}">
                <a16:creationId xmlns:a16="http://schemas.microsoft.com/office/drawing/2014/main" id="{DD992F96-B837-4499-BFC8-A2A1411EF8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7816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BE1CDAA-99E3-44D7-AF84-D59E743223F8}"/>
              </a:ext>
            </a:extLst>
          </p:cNvPr>
          <p:cNvSpPr>
            <a:spLocks noGrp="1" noChangeArrowheads="1"/>
          </p:cNvSpPr>
          <p:nvPr>
            <p:ph type="title"/>
          </p:nvPr>
        </p:nvSpPr>
        <p:spPr/>
        <p:txBody>
          <a:bodyPr/>
          <a:lstStyle/>
          <a:p>
            <a:pPr eaLnBrk="1" hangingPunct="1"/>
            <a:r>
              <a:rPr lang="en-US" altLang="zh-CN"/>
              <a:t>Export Subsidy (cont.)</a:t>
            </a:r>
          </a:p>
        </p:txBody>
      </p:sp>
      <p:sp>
        <p:nvSpPr>
          <p:cNvPr id="2" name="Rectangle 3">
            <a:extLst>
              <a:ext uri="{FF2B5EF4-FFF2-40B4-BE49-F238E27FC236}">
                <a16:creationId xmlns:a16="http://schemas.microsoft.com/office/drawing/2014/main" id="{B6F91092-D1A3-4883-9337-56BAD85237CD}"/>
              </a:ext>
            </a:extLst>
          </p:cNvPr>
          <p:cNvSpPr>
            <a:spLocks noGrp="1" noChangeArrowheads="1"/>
          </p:cNvSpPr>
          <p:nvPr>
            <p:ph idx="1"/>
          </p:nvPr>
        </p:nvSpPr>
        <p:spPr/>
        <p:txBody>
          <a:bodyPr/>
          <a:lstStyle/>
          <a:p>
            <a:pPr eaLnBrk="1" hangingPunct="1">
              <a:spcBef>
                <a:spcPct val="50000"/>
              </a:spcBef>
            </a:pPr>
            <a:r>
              <a:rPr lang="en-US" altLang="zh-CN" sz="2400"/>
              <a:t>An export subsidy damages national welfare.</a:t>
            </a:r>
          </a:p>
          <a:p>
            <a:pPr eaLnBrk="1" hangingPunct="1">
              <a:spcBef>
                <a:spcPct val="50000"/>
              </a:spcBef>
            </a:pPr>
            <a:r>
              <a:rPr lang="en-US" altLang="zh-CN" sz="2400"/>
              <a:t>The triangles </a:t>
            </a:r>
            <a:r>
              <a:rPr lang="en-US" altLang="zh-CN" sz="2400" i="1"/>
              <a:t>b</a:t>
            </a:r>
            <a:r>
              <a:rPr lang="en-US" altLang="zh-CN" sz="2400"/>
              <a:t> and </a:t>
            </a:r>
            <a:r>
              <a:rPr lang="en-US" altLang="zh-CN" sz="2400" i="1"/>
              <a:t>d</a:t>
            </a:r>
            <a:r>
              <a:rPr lang="en-US" altLang="zh-CN" sz="2400"/>
              <a:t> represent the </a:t>
            </a:r>
            <a:r>
              <a:rPr lang="en-US" altLang="zh-CN" sz="2400" b="1"/>
              <a:t>efficiency loss</a:t>
            </a:r>
            <a:r>
              <a:rPr lang="en-US" altLang="zh-CN" sz="2400"/>
              <a:t>.</a:t>
            </a:r>
          </a:p>
          <a:p>
            <a:pPr lvl="1" eaLnBrk="1" hangingPunct="1">
              <a:spcBef>
                <a:spcPct val="50000"/>
              </a:spcBef>
            </a:pPr>
            <a:r>
              <a:rPr lang="en-US" altLang="zh-CN" sz="2000"/>
              <a:t>The export subsidy distorts production and consumption decisions: producers produce too much and consumers consume too little compared to the market outcome.</a:t>
            </a:r>
          </a:p>
          <a:p>
            <a:pPr eaLnBrk="1" hangingPunct="1">
              <a:spcBef>
                <a:spcPct val="50000"/>
              </a:spcBef>
            </a:pPr>
            <a:r>
              <a:rPr lang="en-US" altLang="zh-CN" sz="2400"/>
              <a:t>The area </a:t>
            </a:r>
            <a:r>
              <a:rPr lang="en-US" altLang="zh-CN" sz="2400" i="1"/>
              <a:t>b + c + d + f + g </a:t>
            </a:r>
            <a:r>
              <a:rPr lang="en-US" altLang="zh-CN" sz="2400"/>
              <a:t>represents the </a:t>
            </a:r>
            <a:r>
              <a:rPr lang="en-US" altLang="zh-CN" sz="2400" b="1"/>
              <a:t>cost of the subsidy paid by the government</a:t>
            </a:r>
            <a:r>
              <a:rPr lang="en-US" altLang="zh-CN" sz="2400"/>
              <a:t>. </a:t>
            </a:r>
          </a:p>
          <a:p>
            <a:pPr lvl="1" eaLnBrk="1" hangingPunct="1">
              <a:spcBef>
                <a:spcPct val="50000"/>
              </a:spcBef>
            </a:pPr>
            <a:r>
              <a:rPr lang="en-US" altLang="zh-CN" sz="2000"/>
              <a:t>The terms of trade </a:t>
            </a:r>
            <a:r>
              <a:rPr lang="en-US" altLang="zh-CN" sz="2000" i="1"/>
              <a:t>decrease</a:t>
            </a:r>
            <a:r>
              <a:rPr lang="en-US" altLang="zh-CN" sz="2000"/>
              <a:t>, because the price of exports falls.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trips(downRigh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A75B38B-6DE2-4303-8D6C-E1AE8BBB4F61}"/>
              </a:ext>
            </a:extLst>
          </p:cNvPr>
          <p:cNvSpPr>
            <a:spLocks noGrp="1" noChangeArrowheads="1"/>
          </p:cNvSpPr>
          <p:nvPr>
            <p:ph type="title"/>
          </p:nvPr>
        </p:nvSpPr>
        <p:spPr/>
        <p:txBody>
          <a:bodyPr/>
          <a:lstStyle/>
          <a:p>
            <a:pPr eaLnBrk="1" hangingPunct="1"/>
            <a:r>
              <a:rPr lang="en-US" altLang="zh-CN"/>
              <a:t>Export Subsidy in Europe</a:t>
            </a:r>
          </a:p>
        </p:txBody>
      </p:sp>
      <p:sp>
        <p:nvSpPr>
          <p:cNvPr id="2" name="Rectangle 3">
            <a:extLst>
              <a:ext uri="{FF2B5EF4-FFF2-40B4-BE49-F238E27FC236}">
                <a16:creationId xmlns:a16="http://schemas.microsoft.com/office/drawing/2014/main" id="{94657241-21E2-427F-A44B-FFC8F8B44296}"/>
              </a:ext>
            </a:extLst>
          </p:cNvPr>
          <p:cNvSpPr>
            <a:spLocks noGrp="1" noChangeArrowheads="1"/>
          </p:cNvSpPr>
          <p:nvPr>
            <p:ph idx="1"/>
          </p:nvPr>
        </p:nvSpPr>
        <p:spPr/>
        <p:txBody>
          <a:bodyPr/>
          <a:lstStyle/>
          <a:p>
            <a:pPr eaLnBrk="1" hangingPunct="1">
              <a:spcBef>
                <a:spcPct val="50000"/>
              </a:spcBef>
            </a:pPr>
            <a:r>
              <a:rPr lang="en-US" altLang="zh-CN" sz="2400"/>
              <a:t>The European Union</a:t>
            </a:r>
            <a:r>
              <a:rPr lang="ja-JP" altLang="en-US" sz="2400"/>
              <a:t>’</a:t>
            </a:r>
            <a:r>
              <a:rPr lang="en-US" altLang="ja-JP" sz="2400"/>
              <a:t>s Common Agricultural Policy sets high prices for agricultural products and subsidizes exports to dispose of excess output.</a:t>
            </a:r>
          </a:p>
          <a:p>
            <a:pPr lvl="1" eaLnBrk="1" hangingPunct="1">
              <a:spcBef>
                <a:spcPct val="50000"/>
              </a:spcBef>
            </a:pPr>
            <a:r>
              <a:rPr lang="en-US" altLang="zh-CN" sz="2000"/>
              <a:t>Subsidized exports reduce world prices of agricultural products.</a:t>
            </a:r>
          </a:p>
          <a:p>
            <a:pPr eaLnBrk="1" hangingPunct="1">
              <a:spcBef>
                <a:spcPct val="50000"/>
              </a:spcBef>
            </a:pPr>
            <a:endParaRPr lang="en-US" altLang="zh-CN" sz="20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FD395C2-6092-423D-9ECD-D0C4AC8FD37C}"/>
              </a:ext>
            </a:extLst>
          </p:cNvPr>
          <p:cNvSpPr>
            <a:spLocks noGrp="1" noChangeArrowheads="1"/>
          </p:cNvSpPr>
          <p:nvPr>
            <p:ph type="title"/>
          </p:nvPr>
        </p:nvSpPr>
        <p:spPr/>
        <p:txBody>
          <a:bodyPr/>
          <a:lstStyle/>
          <a:p>
            <a:pPr eaLnBrk="1" hangingPunct="1"/>
            <a:r>
              <a:rPr lang="en-US" altLang="zh-CN"/>
              <a:t>Export Subsidy in Europe</a:t>
            </a:r>
          </a:p>
        </p:txBody>
      </p:sp>
      <p:sp>
        <p:nvSpPr>
          <p:cNvPr id="2" name="Rectangle 3">
            <a:extLst>
              <a:ext uri="{FF2B5EF4-FFF2-40B4-BE49-F238E27FC236}">
                <a16:creationId xmlns:a16="http://schemas.microsoft.com/office/drawing/2014/main" id="{70D4647E-31C8-4348-B237-302E5F7654FE}"/>
              </a:ext>
            </a:extLst>
          </p:cNvPr>
          <p:cNvSpPr>
            <a:spLocks noGrp="1" noChangeArrowheads="1"/>
          </p:cNvSpPr>
          <p:nvPr>
            <p:ph idx="1"/>
          </p:nvPr>
        </p:nvSpPr>
        <p:spPr/>
        <p:txBody>
          <a:bodyPr/>
          <a:lstStyle/>
          <a:p>
            <a:pPr eaLnBrk="1" hangingPunct="1">
              <a:spcBef>
                <a:spcPct val="50000"/>
              </a:spcBef>
            </a:pPr>
            <a:r>
              <a:rPr lang="en-US" altLang="zh-CN" sz="2400"/>
              <a:t>The cost of this policy for European taxpayers is almost $30 billion more than its benefits (in 2007). Subsidy payments are about 22% of the value of farm output.</a:t>
            </a:r>
          </a:p>
          <a:p>
            <a:pPr lvl="1" eaLnBrk="1" hangingPunct="1">
              <a:spcBef>
                <a:spcPct val="50000"/>
              </a:spcBef>
            </a:pPr>
            <a:r>
              <a:rPr lang="en-US" altLang="zh-CN" sz="2000"/>
              <a:t>The EU has proposed that farmers receive direct payments independent of the amount of production to help lower EU prices and reduce production.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C45E69B-4BC4-4BBF-B062-3E68E605669C}"/>
              </a:ext>
            </a:extLst>
          </p:cNvPr>
          <p:cNvSpPr>
            <a:spLocks noGrp="1" noChangeArrowheads="1"/>
          </p:cNvSpPr>
          <p:nvPr>
            <p:ph type="title"/>
          </p:nvPr>
        </p:nvSpPr>
        <p:spPr/>
        <p:txBody>
          <a:bodyPr/>
          <a:lstStyle/>
          <a:p>
            <a:pPr eaLnBrk="1" hangingPunct="1"/>
            <a:r>
              <a:rPr lang="en-US" altLang="zh-CN" sz="2800"/>
              <a:t>Fig. 9-12: Europe</a:t>
            </a:r>
            <a:r>
              <a:rPr lang="ja-JP" altLang="en-US" sz="2800"/>
              <a:t>’</a:t>
            </a:r>
            <a:r>
              <a:rPr lang="en-US" altLang="ja-JP" sz="2800"/>
              <a:t>s Common Agricultural Policy</a:t>
            </a:r>
            <a:endParaRPr lang="en-US" altLang="zh-CN" sz="2800"/>
          </a:p>
        </p:txBody>
      </p:sp>
      <p:pic>
        <p:nvPicPr>
          <p:cNvPr id="44035" name="Picture 2" descr="fig09_12.gif">
            <a:extLst>
              <a:ext uri="{FF2B5EF4-FFF2-40B4-BE49-F238E27FC236}">
                <a16:creationId xmlns:a16="http://schemas.microsoft.com/office/drawing/2014/main" id="{07D5AA69-19CF-42AD-BF20-256C2EE1D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11968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9AD5B95-B98B-40C4-B72D-B02BBB92C06A}"/>
              </a:ext>
            </a:extLst>
          </p:cNvPr>
          <p:cNvSpPr>
            <a:spLocks noGrp="1" noChangeArrowheads="1"/>
          </p:cNvSpPr>
          <p:nvPr>
            <p:ph type="title"/>
          </p:nvPr>
        </p:nvSpPr>
        <p:spPr/>
        <p:txBody>
          <a:bodyPr/>
          <a:lstStyle/>
          <a:p>
            <a:pPr eaLnBrk="1" hangingPunct="1"/>
            <a:r>
              <a:rPr lang="en-US" altLang="zh-CN" sz="2800"/>
              <a:t>Supply, Demand, and Trade in a Single Industry</a:t>
            </a:r>
          </a:p>
        </p:txBody>
      </p:sp>
      <p:sp>
        <p:nvSpPr>
          <p:cNvPr id="8195" name="Rectangle 3">
            <a:extLst>
              <a:ext uri="{FF2B5EF4-FFF2-40B4-BE49-F238E27FC236}">
                <a16:creationId xmlns:a16="http://schemas.microsoft.com/office/drawing/2014/main" id="{24821BC4-2583-49C0-A22D-BC8879E7B446}"/>
              </a:ext>
            </a:extLst>
          </p:cNvPr>
          <p:cNvSpPr>
            <a:spLocks noGrp="1" noChangeArrowheads="1"/>
          </p:cNvSpPr>
          <p:nvPr>
            <p:ph idx="1"/>
          </p:nvPr>
        </p:nvSpPr>
        <p:spPr/>
        <p:txBody>
          <a:bodyPr/>
          <a:lstStyle/>
          <a:p>
            <a:pPr eaLnBrk="1" hangingPunct="1">
              <a:spcBef>
                <a:spcPct val="50000"/>
              </a:spcBef>
            </a:pPr>
            <a:r>
              <a:rPr lang="en-US" altLang="zh-CN"/>
              <a:t>Consider how a tariff affects a single market, say that of wheat.</a:t>
            </a:r>
          </a:p>
          <a:p>
            <a:pPr eaLnBrk="1" hangingPunct="1">
              <a:spcBef>
                <a:spcPct val="50000"/>
              </a:spcBef>
            </a:pPr>
            <a:r>
              <a:rPr lang="en-US" altLang="zh-CN"/>
              <a:t>Suppose that in the absence of trade the price of wheat is higher in Home than it is in Foreign.</a:t>
            </a:r>
          </a:p>
          <a:p>
            <a:pPr eaLnBrk="1" hangingPunct="1">
              <a:spcBef>
                <a:spcPct val="50000"/>
              </a:spcBef>
            </a:pPr>
            <a:r>
              <a:rPr lang="en-US" altLang="zh-CN"/>
              <a:t>With trade, wheat will be shipped from Foreign to Home until the price difference is eliminated.</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trips(downRigh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trips(downRigh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strips(downRight)">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DE0A13-A685-415E-AD19-75076D7BC387}"/>
              </a:ext>
            </a:extLst>
          </p:cNvPr>
          <p:cNvSpPr>
            <a:spLocks noGrp="1" noChangeArrowheads="1"/>
          </p:cNvSpPr>
          <p:nvPr>
            <p:ph type="title"/>
          </p:nvPr>
        </p:nvSpPr>
        <p:spPr/>
        <p:txBody>
          <a:bodyPr/>
          <a:lstStyle/>
          <a:p>
            <a:pPr eaLnBrk="1" hangingPunct="1"/>
            <a:r>
              <a:rPr lang="en-US" altLang="zh-CN"/>
              <a:t>Import Quota</a:t>
            </a:r>
          </a:p>
        </p:txBody>
      </p:sp>
      <p:sp>
        <p:nvSpPr>
          <p:cNvPr id="2" name="Rectangle 3">
            <a:extLst>
              <a:ext uri="{FF2B5EF4-FFF2-40B4-BE49-F238E27FC236}">
                <a16:creationId xmlns:a16="http://schemas.microsoft.com/office/drawing/2014/main" id="{C580E79A-07F1-466F-BD91-C7198114264D}"/>
              </a:ext>
            </a:extLst>
          </p:cNvPr>
          <p:cNvSpPr>
            <a:spLocks noGrp="1" noChangeArrowheads="1"/>
          </p:cNvSpPr>
          <p:nvPr>
            <p:ph idx="1"/>
          </p:nvPr>
        </p:nvSpPr>
        <p:spPr/>
        <p:txBody>
          <a:bodyPr/>
          <a:lstStyle/>
          <a:p>
            <a:pPr eaLnBrk="1" hangingPunct="1">
              <a:spcBef>
                <a:spcPct val="50000"/>
              </a:spcBef>
            </a:pPr>
            <a:r>
              <a:rPr lang="en-US" altLang="zh-CN" sz="2400"/>
              <a:t>An import quota is a restriction on the quantity of a good that may be imported.</a:t>
            </a:r>
          </a:p>
          <a:p>
            <a:pPr eaLnBrk="1" hangingPunct="1">
              <a:spcBef>
                <a:spcPct val="50000"/>
              </a:spcBef>
            </a:pPr>
            <a:r>
              <a:rPr lang="en-US" altLang="zh-CN" sz="2400"/>
              <a:t>This restriction is usually enforced by issuing licenses or quota rights.</a:t>
            </a:r>
          </a:p>
          <a:p>
            <a:pPr eaLnBrk="1" hangingPunct="1">
              <a:spcBef>
                <a:spcPct val="50000"/>
              </a:spcBef>
            </a:pPr>
            <a:r>
              <a:rPr lang="en-US" altLang="zh-CN" sz="2400"/>
              <a:t>A binding import quota will push up the price of the import because the quantity demanded will exceed the quantity supplied by Home producers and from imports.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782069-383C-4D7C-9DB3-3B7B9F2256C2}"/>
              </a:ext>
            </a:extLst>
          </p:cNvPr>
          <p:cNvSpPr>
            <a:spLocks noGrp="1" noChangeArrowheads="1"/>
          </p:cNvSpPr>
          <p:nvPr>
            <p:ph type="title"/>
          </p:nvPr>
        </p:nvSpPr>
        <p:spPr/>
        <p:txBody>
          <a:bodyPr/>
          <a:lstStyle/>
          <a:p>
            <a:pPr eaLnBrk="1" hangingPunct="1"/>
            <a:r>
              <a:rPr lang="en-US" altLang="zh-CN"/>
              <a:t>Import Quota (cont.)</a:t>
            </a:r>
          </a:p>
        </p:txBody>
      </p:sp>
      <p:sp>
        <p:nvSpPr>
          <p:cNvPr id="2" name="Rectangle 3">
            <a:extLst>
              <a:ext uri="{FF2B5EF4-FFF2-40B4-BE49-F238E27FC236}">
                <a16:creationId xmlns:a16="http://schemas.microsoft.com/office/drawing/2014/main" id="{849B504B-F703-4BA5-9DB4-A3246E30F02C}"/>
              </a:ext>
            </a:extLst>
          </p:cNvPr>
          <p:cNvSpPr>
            <a:spLocks noGrp="1" noChangeArrowheads="1"/>
          </p:cNvSpPr>
          <p:nvPr>
            <p:ph idx="1"/>
          </p:nvPr>
        </p:nvSpPr>
        <p:spPr/>
        <p:txBody>
          <a:bodyPr/>
          <a:lstStyle/>
          <a:p>
            <a:pPr eaLnBrk="1" hangingPunct="1">
              <a:spcBef>
                <a:spcPct val="50000"/>
              </a:spcBef>
            </a:pPr>
            <a:r>
              <a:rPr lang="en-US" altLang="zh-CN" sz="2400"/>
              <a:t>When a quota instead of a tariff is used to restrict imports, the government receives no revenue.</a:t>
            </a:r>
          </a:p>
          <a:p>
            <a:pPr lvl="1" eaLnBrk="1" hangingPunct="1">
              <a:spcBef>
                <a:spcPct val="50000"/>
              </a:spcBef>
            </a:pPr>
            <a:r>
              <a:rPr lang="en-US" altLang="zh-CN" sz="2000"/>
              <a:t>Instead, the revenue from selling imports at high prices goes to quota license holders.</a:t>
            </a:r>
          </a:p>
          <a:p>
            <a:pPr lvl="1" eaLnBrk="1" hangingPunct="1">
              <a:spcBef>
                <a:spcPct val="50000"/>
              </a:spcBef>
            </a:pPr>
            <a:r>
              <a:rPr lang="en-US" altLang="zh-CN" sz="2000"/>
              <a:t>These extra revenues are called </a:t>
            </a:r>
            <a:r>
              <a:rPr lang="en-US" altLang="zh-CN" sz="2000" b="1"/>
              <a:t>quota rents</a:t>
            </a:r>
            <a:r>
              <a:rPr lang="en-US" altLang="zh-CN" sz="20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18829DE-4A6B-48F2-A0E5-8D97AC71D2A2}"/>
              </a:ext>
            </a:extLst>
          </p:cNvPr>
          <p:cNvSpPr>
            <a:spLocks noGrp="1" noChangeArrowheads="1"/>
          </p:cNvSpPr>
          <p:nvPr>
            <p:ph type="title"/>
          </p:nvPr>
        </p:nvSpPr>
        <p:spPr/>
        <p:txBody>
          <a:bodyPr/>
          <a:lstStyle/>
          <a:p>
            <a:pPr eaLnBrk="1" hangingPunct="1"/>
            <a:r>
              <a:rPr lang="en-US" altLang="zh-CN" sz="2800"/>
              <a:t>Fig. 9-13: U.S. and World Raw Sugar</a:t>
            </a:r>
            <a:br>
              <a:rPr lang="en-US" altLang="zh-CN" sz="2800"/>
            </a:br>
            <a:r>
              <a:rPr lang="en-US" altLang="zh-CN" sz="2800"/>
              <a:t>Prices in $ per ton, 1989–2011</a:t>
            </a:r>
          </a:p>
        </p:txBody>
      </p:sp>
      <p:pic>
        <p:nvPicPr>
          <p:cNvPr id="47107" name="Picture 2" descr="fig09_13.gif">
            <a:extLst>
              <a:ext uri="{FF2B5EF4-FFF2-40B4-BE49-F238E27FC236}">
                <a16:creationId xmlns:a16="http://schemas.microsoft.com/office/drawing/2014/main" id="{007B7FB1-1EFF-40A7-9559-C6BC5CC8A6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6578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968CB52-CE61-43AD-8A62-FBF252DEE09E}"/>
              </a:ext>
            </a:extLst>
          </p:cNvPr>
          <p:cNvSpPr>
            <a:spLocks noGrp="1" noChangeArrowheads="1"/>
          </p:cNvSpPr>
          <p:nvPr>
            <p:ph type="title"/>
          </p:nvPr>
        </p:nvSpPr>
        <p:spPr/>
        <p:txBody>
          <a:bodyPr/>
          <a:lstStyle/>
          <a:p>
            <a:pPr eaLnBrk="1" hangingPunct="1"/>
            <a:r>
              <a:rPr lang="en-US" altLang="zh-CN" sz="2800"/>
              <a:t>Fig. 9-14: Effects of the U.S. Import Quota on Sugar </a:t>
            </a:r>
          </a:p>
        </p:txBody>
      </p:sp>
      <p:pic>
        <p:nvPicPr>
          <p:cNvPr id="48131" name="Picture 2" descr="fig09_14.gif">
            <a:extLst>
              <a:ext uri="{FF2B5EF4-FFF2-40B4-BE49-F238E27FC236}">
                <a16:creationId xmlns:a16="http://schemas.microsoft.com/office/drawing/2014/main" id="{9405B9A9-3116-4FE1-9BD9-718F178CE7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400800"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383021C-7929-46B9-B7DE-27CEF38DA9EA}"/>
              </a:ext>
            </a:extLst>
          </p:cNvPr>
          <p:cNvSpPr>
            <a:spLocks noGrp="1" noChangeArrowheads="1"/>
          </p:cNvSpPr>
          <p:nvPr>
            <p:ph type="title"/>
          </p:nvPr>
        </p:nvSpPr>
        <p:spPr/>
        <p:txBody>
          <a:bodyPr/>
          <a:lstStyle/>
          <a:p>
            <a:pPr eaLnBrk="1" hangingPunct="1"/>
            <a:r>
              <a:rPr lang="en-US" altLang="zh-CN"/>
              <a:t>Voluntary Export Restraint</a:t>
            </a:r>
          </a:p>
        </p:txBody>
      </p:sp>
      <p:sp>
        <p:nvSpPr>
          <p:cNvPr id="45059" name="Rectangle 3">
            <a:extLst>
              <a:ext uri="{FF2B5EF4-FFF2-40B4-BE49-F238E27FC236}">
                <a16:creationId xmlns:a16="http://schemas.microsoft.com/office/drawing/2014/main" id="{D832D1C3-117B-438A-BAA2-AFAA1BEBDB74}"/>
              </a:ext>
            </a:extLst>
          </p:cNvPr>
          <p:cNvSpPr>
            <a:spLocks noGrp="1" noChangeArrowheads="1"/>
          </p:cNvSpPr>
          <p:nvPr>
            <p:ph idx="1"/>
          </p:nvPr>
        </p:nvSpPr>
        <p:spPr/>
        <p:txBody>
          <a:bodyPr/>
          <a:lstStyle/>
          <a:p>
            <a:pPr eaLnBrk="1" hangingPunct="1">
              <a:spcBef>
                <a:spcPct val="50000"/>
              </a:spcBef>
            </a:pPr>
            <a:r>
              <a:rPr lang="en-US" altLang="zh-CN" sz="2400"/>
              <a:t>A </a:t>
            </a:r>
            <a:r>
              <a:rPr lang="en-US" altLang="zh-CN" sz="2400" b="1"/>
              <a:t>voluntary export restraint</a:t>
            </a:r>
            <a:r>
              <a:rPr lang="en-US" altLang="zh-CN" sz="2400"/>
              <a:t> works like an import quota, except that the quota is imposed by the exporting country rather than the importing country.</a:t>
            </a:r>
          </a:p>
          <a:p>
            <a:pPr eaLnBrk="1" hangingPunct="1">
              <a:spcBef>
                <a:spcPct val="50000"/>
              </a:spcBef>
            </a:pPr>
            <a:r>
              <a:rPr lang="en-US" altLang="zh-CN" sz="2400"/>
              <a:t>These restraints are usually requested by the importing country.</a:t>
            </a:r>
          </a:p>
          <a:p>
            <a:pPr eaLnBrk="1" hangingPunct="1">
              <a:spcBef>
                <a:spcPct val="50000"/>
              </a:spcBef>
            </a:pPr>
            <a:r>
              <a:rPr lang="en-US" altLang="zh-CN" sz="2400"/>
              <a:t>The profits or rents from this policy are earned by foreign governments or foreign producers.</a:t>
            </a:r>
          </a:p>
          <a:p>
            <a:pPr lvl="1" eaLnBrk="1" hangingPunct="1">
              <a:spcBef>
                <a:spcPct val="50000"/>
              </a:spcBef>
            </a:pPr>
            <a:r>
              <a:rPr lang="en-US" altLang="zh-CN" sz="2000"/>
              <a:t>Foreigners sell a restricted quantity at an increased price.</a:t>
            </a:r>
          </a:p>
          <a:p>
            <a:pPr eaLnBrk="1" hangingPunct="1">
              <a:spcBef>
                <a:spcPct val="50000"/>
              </a:spcBef>
            </a:pPr>
            <a:r>
              <a:rPr lang="en-US" altLang="zh-CN" sz="2400">
                <a:hlinkClick r:id="rId2" action="ppaction://hlinkfile"/>
              </a:rPr>
              <a:t>Case Study 9.2</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trips(downRigh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strips(downRight)">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strips(downRight)">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strips(downRight)">
                                      <p:cBhvr>
                                        <p:cTn id="22" dur="500"/>
                                        <p:tgtEl>
                                          <p:spTgt spid="45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strips(downRight)">
                                      <p:cBhvr>
                                        <p:cTn id="2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B3B85AC-0C61-4C5D-B378-312741C76D1C}"/>
              </a:ext>
            </a:extLst>
          </p:cNvPr>
          <p:cNvSpPr>
            <a:spLocks noGrp="1" noChangeArrowheads="1"/>
          </p:cNvSpPr>
          <p:nvPr>
            <p:ph type="title"/>
          </p:nvPr>
        </p:nvSpPr>
        <p:spPr/>
        <p:txBody>
          <a:bodyPr/>
          <a:lstStyle/>
          <a:p>
            <a:pPr eaLnBrk="1" hangingPunct="1"/>
            <a:r>
              <a:rPr lang="en-US" altLang="zh-CN"/>
              <a:t>Local Content Requirement</a:t>
            </a:r>
          </a:p>
        </p:txBody>
      </p:sp>
      <p:sp>
        <p:nvSpPr>
          <p:cNvPr id="46083" name="Rectangle 3">
            <a:extLst>
              <a:ext uri="{FF2B5EF4-FFF2-40B4-BE49-F238E27FC236}">
                <a16:creationId xmlns:a16="http://schemas.microsoft.com/office/drawing/2014/main" id="{7E792349-2AA7-4C61-A3C9-5548D1411E09}"/>
              </a:ext>
            </a:extLst>
          </p:cNvPr>
          <p:cNvSpPr>
            <a:spLocks noGrp="1" noChangeArrowheads="1"/>
          </p:cNvSpPr>
          <p:nvPr>
            <p:ph idx="1"/>
          </p:nvPr>
        </p:nvSpPr>
        <p:spPr/>
        <p:txBody>
          <a:bodyPr/>
          <a:lstStyle/>
          <a:p>
            <a:pPr eaLnBrk="1" hangingPunct="1">
              <a:spcBef>
                <a:spcPct val="50000"/>
              </a:spcBef>
            </a:pPr>
            <a:r>
              <a:rPr lang="en-US" altLang="zh-CN" sz="2400"/>
              <a:t>A</a:t>
            </a:r>
            <a:r>
              <a:rPr lang="en-US" altLang="zh-CN" sz="2400" b="1"/>
              <a:t> local content requirement</a:t>
            </a:r>
            <a:r>
              <a:rPr lang="en-US" altLang="zh-CN" sz="2400"/>
              <a:t> is a regulation that requires a specified fraction of a final good to be produced domestically.</a:t>
            </a:r>
          </a:p>
          <a:p>
            <a:pPr eaLnBrk="1" hangingPunct="1">
              <a:spcBef>
                <a:spcPct val="50000"/>
              </a:spcBef>
            </a:pPr>
            <a:r>
              <a:rPr lang="en-US" altLang="zh-CN" sz="2400"/>
              <a:t>It may be specified in value terms, by requiring that some minimum share of the value of a good represent home value added, or in physical units.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trips(downRigh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trips(downRight)">
                                      <p:cBhvr>
                                        <p:cTn id="12"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E303161-3A51-47DE-85A3-9C166E72AAFE}"/>
              </a:ext>
            </a:extLst>
          </p:cNvPr>
          <p:cNvSpPr>
            <a:spLocks noGrp="1" noChangeArrowheads="1"/>
          </p:cNvSpPr>
          <p:nvPr>
            <p:ph type="title"/>
          </p:nvPr>
        </p:nvSpPr>
        <p:spPr/>
        <p:txBody>
          <a:bodyPr/>
          <a:lstStyle/>
          <a:p>
            <a:pPr eaLnBrk="1" hangingPunct="1"/>
            <a:r>
              <a:rPr lang="en-US" altLang="zh-CN"/>
              <a:t>Local Content Requirement (cont.)</a:t>
            </a:r>
          </a:p>
        </p:txBody>
      </p:sp>
      <p:sp>
        <p:nvSpPr>
          <p:cNvPr id="47107" name="Rectangle 3">
            <a:extLst>
              <a:ext uri="{FF2B5EF4-FFF2-40B4-BE49-F238E27FC236}">
                <a16:creationId xmlns:a16="http://schemas.microsoft.com/office/drawing/2014/main" id="{AA9A90E6-FBD0-46F5-9E1B-8B3406B7CECF}"/>
              </a:ext>
            </a:extLst>
          </p:cNvPr>
          <p:cNvSpPr>
            <a:spLocks noGrp="1" noChangeArrowheads="1"/>
          </p:cNvSpPr>
          <p:nvPr>
            <p:ph idx="1"/>
          </p:nvPr>
        </p:nvSpPr>
        <p:spPr/>
        <p:txBody>
          <a:bodyPr/>
          <a:lstStyle/>
          <a:p>
            <a:pPr eaLnBrk="1" hangingPunct="1">
              <a:spcBef>
                <a:spcPct val="50000"/>
              </a:spcBef>
            </a:pPr>
            <a:r>
              <a:rPr lang="en-US" altLang="zh-CN" sz="2400"/>
              <a:t>From the viewpoint of domestic producers of inputs, a local content requirement provides protection in the same way that an import quota would.</a:t>
            </a:r>
          </a:p>
          <a:p>
            <a:pPr eaLnBrk="1" hangingPunct="1">
              <a:spcBef>
                <a:spcPct val="50000"/>
              </a:spcBef>
            </a:pPr>
            <a:r>
              <a:rPr lang="en-US" altLang="zh-CN" sz="2400"/>
              <a:t>From the viewpoint of firms that must buy home inputs, however, the requirement does not place a strict limit on imports, but allows firms to import more if they also use more home parts.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strips(downRigh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strips(downRight)">
                                      <p:cBhvr>
                                        <p:cTn id="12"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9A7D632-E7C5-4AB7-9A0F-436246D62415}"/>
              </a:ext>
            </a:extLst>
          </p:cNvPr>
          <p:cNvSpPr>
            <a:spLocks noGrp="1" noChangeArrowheads="1"/>
          </p:cNvSpPr>
          <p:nvPr>
            <p:ph type="title"/>
          </p:nvPr>
        </p:nvSpPr>
        <p:spPr/>
        <p:txBody>
          <a:bodyPr/>
          <a:lstStyle/>
          <a:p>
            <a:pPr eaLnBrk="1" hangingPunct="1"/>
            <a:r>
              <a:rPr lang="en-US" altLang="zh-CN"/>
              <a:t>Local Content Requirement (cont.)</a:t>
            </a:r>
          </a:p>
        </p:txBody>
      </p:sp>
      <p:sp>
        <p:nvSpPr>
          <p:cNvPr id="48131" name="Rectangle 3">
            <a:extLst>
              <a:ext uri="{FF2B5EF4-FFF2-40B4-BE49-F238E27FC236}">
                <a16:creationId xmlns:a16="http://schemas.microsoft.com/office/drawing/2014/main" id="{E6D2FB9E-37D6-4130-8235-064BFC8289D2}"/>
              </a:ext>
            </a:extLst>
          </p:cNvPr>
          <p:cNvSpPr>
            <a:spLocks noGrp="1" noChangeArrowheads="1"/>
          </p:cNvSpPr>
          <p:nvPr>
            <p:ph idx="1"/>
          </p:nvPr>
        </p:nvSpPr>
        <p:spPr/>
        <p:txBody>
          <a:bodyPr/>
          <a:lstStyle/>
          <a:p>
            <a:pPr eaLnBrk="1" hangingPunct="1">
              <a:spcBef>
                <a:spcPct val="50000"/>
              </a:spcBef>
            </a:pPr>
            <a:r>
              <a:rPr lang="en-US" altLang="zh-CN" sz="2400"/>
              <a:t>Local content requirement provides neither government revenue (as a tariff would) nor quota rents.</a:t>
            </a:r>
          </a:p>
          <a:p>
            <a:pPr eaLnBrk="1" hangingPunct="1">
              <a:spcBef>
                <a:spcPct val="50000"/>
              </a:spcBef>
            </a:pPr>
            <a:r>
              <a:rPr lang="en-US" altLang="zh-CN" sz="2400"/>
              <a:t>Instead, the difference between the prices of home goods and imports is averaged into the price of the final good and is passed on to consumers.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Righ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strips(downRight)">
                                      <p:cBhvr>
                                        <p:cTn id="12" dur="500"/>
                                        <p:tgtEl>
                                          <p:spTgt spid="4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7470E48-8891-442C-A4B3-82667575E5A0}"/>
              </a:ext>
            </a:extLst>
          </p:cNvPr>
          <p:cNvSpPr>
            <a:spLocks noGrp="1" noChangeArrowheads="1"/>
          </p:cNvSpPr>
          <p:nvPr>
            <p:ph type="title"/>
          </p:nvPr>
        </p:nvSpPr>
        <p:spPr/>
        <p:txBody>
          <a:bodyPr/>
          <a:lstStyle/>
          <a:p>
            <a:pPr eaLnBrk="1" hangingPunct="1"/>
            <a:r>
              <a:rPr lang="en-US" altLang="zh-CN"/>
              <a:t>Local Content Requirement (cont.)</a:t>
            </a:r>
          </a:p>
        </p:txBody>
      </p:sp>
      <p:sp>
        <p:nvSpPr>
          <p:cNvPr id="48131" name="Rectangle 3">
            <a:extLst>
              <a:ext uri="{FF2B5EF4-FFF2-40B4-BE49-F238E27FC236}">
                <a16:creationId xmlns:a16="http://schemas.microsoft.com/office/drawing/2014/main" id="{BD1732E9-D1A7-418C-BD14-EFDC890F1361}"/>
              </a:ext>
            </a:extLst>
          </p:cNvPr>
          <p:cNvSpPr>
            <a:spLocks noGrp="1" noChangeArrowheads="1"/>
          </p:cNvSpPr>
          <p:nvPr>
            <p:ph idx="1"/>
          </p:nvPr>
        </p:nvSpPr>
        <p:spPr/>
        <p:txBody>
          <a:bodyPr/>
          <a:lstStyle/>
          <a:p>
            <a:pPr eaLnBrk="1" hangingPunct="1">
              <a:spcBef>
                <a:spcPct val="50000"/>
              </a:spcBef>
            </a:pPr>
            <a:r>
              <a:rPr lang="en-US" altLang="zh-CN" sz="2400"/>
              <a:t>Any public work project funded by the American Recovery and Re-Investment Act of 2009 (ARRA) must use U.S. iron, steel, and manufactured goods (unless foreign bid more than 25% lower).</a:t>
            </a:r>
          </a:p>
          <a:p>
            <a:pPr lvl="1" eaLnBrk="1" hangingPunct="1">
              <a:spcBef>
                <a:spcPct val="50000"/>
              </a:spcBef>
            </a:pPr>
            <a:r>
              <a:rPr lang="en-US" altLang="zh-CN" sz="2000"/>
              <a:t>The Bay Bridge linking San Francisco and Oakland did not use ARRA funding because some key components would have been 23% ($400 million) more expensive.</a:t>
            </a:r>
          </a:p>
          <a:p>
            <a:pPr eaLnBrk="1" hangingPunct="1">
              <a:spcBef>
                <a:spcPct val="50000"/>
              </a:spcBef>
            </a:pPr>
            <a:r>
              <a:rPr lang="en-US" altLang="zh-CN" sz="2400"/>
              <a:t>Delays due to having to show that some items are unavailable from U.S. sources.</a:t>
            </a:r>
          </a:p>
          <a:p>
            <a:pPr eaLnBrk="1" hangingPunct="1">
              <a:spcBef>
                <a:spcPct val="50000"/>
              </a:spcBef>
            </a:pPr>
            <a:r>
              <a:rPr lang="en-US" altLang="zh-CN" sz="2400"/>
              <a:t>Has triggered protectionist clauses that shut U.S. firms out of opportunities abroad.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Right)">
                                      <p:cBhvr>
                                        <p:cTn id="7" dur="500"/>
                                        <p:tgtEl>
                                          <p:spTgt spid="4813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strips(downRight)">
                                      <p:cBhvr>
                                        <p:cTn id="10" dur="500"/>
                                        <p:tgtEl>
                                          <p:spTgt spid="481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strips(downRight)">
                                      <p:cBhvr>
                                        <p:cTn id="15" dur="500"/>
                                        <p:tgtEl>
                                          <p:spTgt spid="481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strips(downRight)">
                                      <p:cBhvr>
                                        <p:cTn id="20"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C8A6EFB-763C-416A-9F22-A8A47E2A0329}"/>
              </a:ext>
            </a:extLst>
          </p:cNvPr>
          <p:cNvSpPr>
            <a:spLocks noGrp="1" noChangeArrowheads="1"/>
          </p:cNvSpPr>
          <p:nvPr>
            <p:ph type="title"/>
          </p:nvPr>
        </p:nvSpPr>
        <p:spPr/>
        <p:txBody>
          <a:bodyPr/>
          <a:lstStyle/>
          <a:p>
            <a:pPr eaLnBrk="1" hangingPunct="1"/>
            <a:r>
              <a:rPr lang="en-US" altLang="zh-CN"/>
              <a:t>Other Trade Policies</a:t>
            </a:r>
          </a:p>
        </p:txBody>
      </p:sp>
      <p:sp>
        <p:nvSpPr>
          <p:cNvPr id="49155" name="Rectangle 3">
            <a:extLst>
              <a:ext uri="{FF2B5EF4-FFF2-40B4-BE49-F238E27FC236}">
                <a16:creationId xmlns:a16="http://schemas.microsoft.com/office/drawing/2014/main" id="{99FA7317-A4FC-40D6-BC3D-EA67AF2057C3}"/>
              </a:ext>
            </a:extLst>
          </p:cNvPr>
          <p:cNvSpPr>
            <a:spLocks noGrp="1" noChangeArrowheads="1"/>
          </p:cNvSpPr>
          <p:nvPr>
            <p:ph idx="1"/>
          </p:nvPr>
        </p:nvSpPr>
        <p:spPr/>
        <p:txBody>
          <a:bodyPr/>
          <a:lstStyle/>
          <a:p>
            <a:pPr eaLnBrk="1" hangingPunct="1"/>
            <a:r>
              <a:rPr lang="en-US" altLang="zh-CN" sz="2400"/>
              <a:t>Export credit subsidies</a:t>
            </a:r>
          </a:p>
          <a:p>
            <a:pPr lvl="1" eaLnBrk="1" hangingPunct="1"/>
            <a:r>
              <a:rPr lang="en-US" altLang="zh-CN" sz="2000"/>
              <a:t>A subsidized loan to exporters</a:t>
            </a:r>
          </a:p>
          <a:p>
            <a:pPr lvl="1" eaLnBrk="1" hangingPunct="1"/>
            <a:r>
              <a:rPr lang="en-US" altLang="zh-CN" sz="2000"/>
              <a:t>U.S. Export-Import Bank subsidizes loans to U.S. exporters.</a:t>
            </a:r>
          </a:p>
          <a:p>
            <a:pPr eaLnBrk="1" hangingPunct="1">
              <a:spcBef>
                <a:spcPct val="40000"/>
              </a:spcBef>
            </a:pPr>
            <a:r>
              <a:rPr lang="en-US" altLang="zh-CN" sz="2400"/>
              <a:t>Government procurement</a:t>
            </a:r>
          </a:p>
          <a:p>
            <a:pPr lvl="1" eaLnBrk="1" hangingPunct="1"/>
            <a:r>
              <a:rPr lang="en-US" altLang="zh-CN" sz="2000"/>
              <a:t>Government agencies are obligated to purchase from home suppliers, even when they charge higher prices </a:t>
            </a:r>
            <a:br>
              <a:rPr lang="en-US" altLang="zh-CN" sz="2000"/>
            </a:br>
            <a:r>
              <a:rPr lang="en-US" altLang="zh-CN" sz="2000"/>
              <a:t>(or have inferior quality) compared to foreign suppliers.</a:t>
            </a:r>
          </a:p>
          <a:p>
            <a:pPr eaLnBrk="1" hangingPunct="1">
              <a:spcBef>
                <a:spcPct val="40000"/>
              </a:spcBef>
            </a:pPr>
            <a:r>
              <a:rPr lang="en-US" altLang="zh-CN" sz="2400"/>
              <a:t>Bureaucratic regulations (red tape)</a:t>
            </a:r>
          </a:p>
          <a:p>
            <a:pPr lvl="1" eaLnBrk="1" hangingPunct="1"/>
            <a:r>
              <a:rPr lang="en-US" altLang="zh-CN" sz="2000"/>
              <a:t>Safety, health, quality, or customs regulations can act as </a:t>
            </a:r>
            <a:br>
              <a:rPr lang="en-US" altLang="zh-CN" sz="2000"/>
            </a:br>
            <a:r>
              <a:rPr lang="en-US" altLang="zh-CN" sz="2000"/>
              <a:t>a form of protection and trade restriction.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strips(downRight)">
                                      <p:cBhvr>
                                        <p:cTn id="22" dur="5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strips(downRight)">
                                      <p:cBhvr>
                                        <p:cTn id="27" dur="5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strips(downRight)">
                                      <p:cBhvr>
                                        <p:cTn id="32" dur="500"/>
                                        <p:tgtEl>
                                          <p:spTgt spid="491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9155">
                                            <p:txEl>
                                              <p:pRg st="6" end="6"/>
                                            </p:txEl>
                                          </p:spTgt>
                                        </p:tgtEl>
                                        <p:attrNameLst>
                                          <p:attrName>style.visibility</p:attrName>
                                        </p:attrNameLst>
                                      </p:cBhvr>
                                      <p:to>
                                        <p:strVal val="visible"/>
                                      </p:to>
                                    </p:set>
                                    <p:animEffect transition="in" filter="strips(downRight)">
                                      <p:cBhvr>
                                        <p:cTn id="37"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06F21AC-BAA4-4A85-AFFE-F7A47FB2BE7E}"/>
              </a:ext>
            </a:extLst>
          </p:cNvPr>
          <p:cNvSpPr>
            <a:spLocks noGrp="1" noChangeArrowheads="1"/>
          </p:cNvSpPr>
          <p:nvPr>
            <p:ph type="title"/>
          </p:nvPr>
        </p:nvSpPr>
        <p:spPr/>
        <p:txBody>
          <a:bodyPr/>
          <a:lstStyle/>
          <a:p>
            <a:pPr eaLnBrk="1" hangingPunct="1"/>
            <a:r>
              <a:rPr lang="en-US" altLang="zh-CN" sz="2800"/>
              <a:t>Supply, Demand, and Trade in a Single Industry (cont.)</a:t>
            </a:r>
          </a:p>
        </p:txBody>
      </p:sp>
      <p:sp>
        <p:nvSpPr>
          <p:cNvPr id="9219" name="Rectangle 3">
            <a:extLst>
              <a:ext uri="{FF2B5EF4-FFF2-40B4-BE49-F238E27FC236}">
                <a16:creationId xmlns:a16="http://schemas.microsoft.com/office/drawing/2014/main" id="{EF3FF4AF-F608-4428-91A3-EA902F8BF973}"/>
              </a:ext>
            </a:extLst>
          </p:cNvPr>
          <p:cNvSpPr>
            <a:spLocks noGrp="1" noChangeArrowheads="1"/>
          </p:cNvSpPr>
          <p:nvPr>
            <p:ph idx="1"/>
          </p:nvPr>
        </p:nvSpPr>
        <p:spPr>
          <a:xfrm>
            <a:off x="304800" y="1447800"/>
            <a:ext cx="8294688" cy="4800600"/>
          </a:xfrm>
        </p:spPr>
        <p:txBody>
          <a:bodyPr/>
          <a:lstStyle/>
          <a:p>
            <a:pPr eaLnBrk="1" hangingPunct="1">
              <a:spcBef>
                <a:spcPct val="50000"/>
              </a:spcBef>
            </a:pPr>
            <a:r>
              <a:rPr lang="en-US" altLang="zh-CN"/>
              <a:t>An </a:t>
            </a:r>
            <a:r>
              <a:rPr lang="en-US" altLang="zh-CN" b="1"/>
              <a:t>import demand</a:t>
            </a:r>
            <a:r>
              <a:rPr lang="en-US" altLang="zh-CN"/>
              <a:t> curve is the difference between the quantity that Home consumers demand minus the quantity  that Home producers supply, at each price.</a:t>
            </a:r>
          </a:p>
          <a:p>
            <a:pPr eaLnBrk="1" hangingPunct="1"/>
            <a:r>
              <a:rPr lang="en-US" altLang="zh-CN"/>
              <a:t>The Home import demand curve </a:t>
            </a:r>
          </a:p>
          <a:p>
            <a:pPr lvl="4" eaLnBrk="1" hangingPunct="1">
              <a:buFontTx/>
              <a:buNone/>
            </a:pPr>
            <a:r>
              <a:rPr lang="en-US" altLang="zh-CN" sz="2800" i="1"/>
              <a:t>MD = D – S </a:t>
            </a:r>
          </a:p>
          <a:p>
            <a:pPr lvl="1" eaLnBrk="1" hangingPunct="1">
              <a:buFontTx/>
              <a:buNone/>
            </a:pPr>
            <a:r>
              <a:rPr lang="en-US" altLang="zh-CN" sz="2800"/>
              <a:t>intercepts the price axis at </a:t>
            </a:r>
            <a:r>
              <a:rPr lang="en-US" altLang="zh-CN" sz="2800" i="1"/>
              <a:t>P</a:t>
            </a:r>
            <a:r>
              <a:rPr lang="en-US" altLang="zh-CN" sz="2800" i="1" baseline="-25000"/>
              <a:t>A</a:t>
            </a:r>
            <a:r>
              <a:rPr lang="en-US" altLang="zh-CN" sz="2800"/>
              <a:t> and is downward sloping:</a:t>
            </a:r>
            <a:r>
              <a:rPr lang="en-US" altLang="zh-CN"/>
              <a:t> </a:t>
            </a:r>
          </a:p>
          <a:p>
            <a:pPr lvl="1" eaLnBrk="1" hangingPunct="1"/>
            <a:r>
              <a:rPr lang="en-US" altLang="zh-CN"/>
              <a:t>As price increases, the quantity of imports demanded declines.</a:t>
            </a:r>
          </a:p>
          <a:p>
            <a:pPr lvl="1" eaLnBrk="1" hangingPunct="1">
              <a:lnSpc>
                <a:spcPct val="90000"/>
              </a:lnSpc>
              <a:buFontTx/>
              <a:buNone/>
            </a:pP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strips(downRight)">
                                      <p:cBhvr>
                                        <p:cTn id="12" dur="500"/>
                                        <p:tgtEl>
                                          <p:spTgt spid="9219">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strips(downRight)">
                                      <p:cBhvr>
                                        <p:cTn id="15" dur="500"/>
                                        <p:tgtEl>
                                          <p:spTgt spid="9219">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strips(downRight)">
                                      <p:cBhvr>
                                        <p:cTn id="18" dur="500"/>
                                        <p:tgtEl>
                                          <p:spTgt spid="9219">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strips(downRight)">
                                      <p:cBhvr>
                                        <p:cTn id="21"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7175874-FAE7-46AF-9EE7-E35D22A4A151}"/>
              </a:ext>
            </a:extLst>
          </p:cNvPr>
          <p:cNvSpPr>
            <a:spLocks noGrp="1" noChangeArrowheads="1"/>
          </p:cNvSpPr>
          <p:nvPr>
            <p:ph type="title"/>
          </p:nvPr>
        </p:nvSpPr>
        <p:spPr/>
        <p:txBody>
          <a:bodyPr/>
          <a:lstStyle/>
          <a:p>
            <a:pPr eaLnBrk="1" hangingPunct="1"/>
            <a:r>
              <a:rPr lang="en-US" altLang="zh-CN"/>
              <a:t>The Effects of Trade Policy</a:t>
            </a:r>
          </a:p>
        </p:txBody>
      </p:sp>
      <p:sp>
        <p:nvSpPr>
          <p:cNvPr id="55299" name="Rectangle 185">
            <a:extLst>
              <a:ext uri="{FF2B5EF4-FFF2-40B4-BE49-F238E27FC236}">
                <a16:creationId xmlns:a16="http://schemas.microsoft.com/office/drawing/2014/main" id="{04C8F353-5A88-4F9A-A14B-F94E5585572C}"/>
              </a:ext>
            </a:extLst>
          </p:cNvPr>
          <p:cNvSpPr>
            <a:spLocks noGrp="1" noChangeArrowheads="1"/>
          </p:cNvSpPr>
          <p:nvPr>
            <p:ph idx="1"/>
          </p:nvPr>
        </p:nvSpPr>
        <p:spPr/>
        <p:txBody>
          <a:bodyPr/>
          <a:lstStyle/>
          <a:p>
            <a:pPr eaLnBrk="1" hangingPunct="1"/>
            <a:r>
              <a:rPr lang="en-US" altLang="zh-CN" sz="2400"/>
              <a:t>For each trade policy, the price rises in the Home country adopting the policy.</a:t>
            </a:r>
          </a:p>
          <a:p>
            <a:pPr lvl="1" eaLnBrk="1" hangingPunct="1"/>
            <a:r>
              <a:rPr lang="en-US" altLang="zh-CN" sz="2000"/>
              <a:t>Home producers supply more and gain. </a:t>
            </a:r>
          </a:p>
          <a:p>
            <a:pPr lvl="1" eaLnBrk="1" hangingPunct="1"/>
            <a:r>
              <a:rPr lang="en-US" altLang="zh-CN" sz="2000"/>
              <a:t>Home consumers demand less and lose. </a:t>
            </a:r>
          </a:p>
          <a:p>
            <a:pPr eaLnBrk="1" hangingPunct="1"/>
            <a:r>
              <a:rPr lang="en-US" altLang="zh-CN" sz="2400"/>
              <a:t>The world price falls when Home is a </a:t>
            </a:r>
            <a:r>
              <a:rPr lang="ja-JP" altLang="en-US" sz="2400"/>
              <a:t>“</a:t>
            </a:r>
            <a:r>
              <a:rPr lang="en-US" altLang="ja-JP" sz="2400"/>
              <a:t>large</a:t>
            </a:r>
            <a:r>
              <a:rPr lang="ja-JP" altLang="en-US" sz="2400"/>
              <a:t>”</a:t>
            </a:r>
            <a:r>
              <a:rPr lang="en-US" altLang="ja-JP" sz="2400"/>
              <a:t> country that affects world prices.</a:t>
            </a:r>
          </a:p>
          <a:p>
            <a:pPr eaLnBrk="1" hangingPunct="1"/>
            <a:r>
              <a:rPr lang="en-US" altLang="zh-CN" sz="2400"/>
              <a:t>Tariffs generate government revenue; export subsidies drain it; import quotas do not affect government revenue.</a:t>
            </a:r>
          </a:p>
          <a:p>
            <a:pPr eaLnBrk="1" hangingPunct="1"/>
            <a:r>
              <a:rPr lang="en-US" altLang="zh-CN" sz="2400"/>
              <a:t>All these trade policies create production and consumption distortions.</a:t>
            </a: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4EA0C3F9-B8AA-452D-9051-CAC336837A90}"/>
              </a:ext>
            </a:extLst>
          </p:cNvPr>
          <p:cNvSpPr>
            <a:spLocks noGrp="1" noChangeArrowheads="1"/>
          </p:cNvSpPr>
          <p:nvPr>
            <p:ph type="title"/>
          </p:nvPr>
        </p:nvSpPr>
        <p:spPr/>
        <p:txBody>
          <a:bodyPr/>
          <a:lstStyle/>
          <a:p>
            <a:pPr eaLnBrk="1" hangingPunct="1"/>
            <a:r>
              <a:rPr lang="en-US" altLang="zh-CN" sz="2800"/>
              <a:t>Table 9-1: Effects of Alternative Trade Policies</a:t>
            </a:r>
          </a:p>
        </p:txBody>
      </p:sp>
      <p:pic>
        <p:nvPicPr>
          <p:cNvPr id="56323" name="Picture 2" descr="tbl09_01.gif">
            <a:extLst>
              <a:ext uri="{FF2B5EF4-FFF2-40B4-BE49-F238E27FC236}">
                <a16:creationId xmlns:a16="http://schemas.microsoft.com/office/drawing/2014/main" id="{CFAFFACD-7B99-41D6-A1F0-6CAC89B9EC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8534400"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D4441F9-D6D0-4AB0-913E-EA6A69D2E3C9}"/>
              </a:ext>
            </a:extLst>
          </p:cNvPr>
          <p:cNvSpPr>
            <a:spLocks noGrp="1" noChangeArrowheads="1"/>
          </p:cNvSpPr>
          <p:nvPr>
            <p:ph type="title"/>
          </p:nvPr>
        </p:nvSpPr>
        <p:spPr/>
        <p:txBody>
          <a:bodyPr/>
          <a:lstStyle/>
          <a:p>
            <a:pPr eaLnBrk="1" hangingPunct="1"/>
            <a:r>
              <a:rPr lang="en-US" altLang="zh-CN"/>
              <a:t>Summary</a:t>
            </a:r>
          </a:p>
        </p:txBody>
      </p:sp>
      <p:sp>
        <p:nvSpPr>
          <p:cNvPr id="51203" name="Rectangle 3">
            <a:extLst>
              <a:ext uri="{FF2B5EF4-FFF2-40B4-BE49-F238E27FC236}">
                <a16:creationId xmlns:a16="http://schemas.microsoft.com/office/drawing/2014/main" id="{F70AD917-2648-4926-97FA-211327166535}"/>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a:pPr>
            <a:r>
              <a:rPr lang="en-US" altLang="zh-CN" sz="2400"/>
              <a:t>A tariff increases the home price and the quantity supplied and reduces the quantity demanded and the quantity traded; also decreases the world price when the country is </a:t>
            </a:r>
            <a:r>
              <a:rPr lang="ja-JP" altLang="en-US" sz="2400"/>
              <a:t>“</a:t>
            </a:r>
            <a:r>
              <a:rPr lang="en-US" altLang="ja-JP" sz="2400"/>
              <a:t>large.</a:t>
            </a:r>
            <a:r>
              <a:rPr lang="ja-JP" altLang="en-US" sz="2400"/>
              <a:t>”</a:t>
            </a:r>
            <a:endParaRPr lang="en-US" altLang="ja-JP" sz="2400"/>
          </a:p>
          <a:p>
            <a:pPr marL="533400" indent="-533400" eaLnBrk="1" hangingPunct="1">
              <a:spcBef>
                <a:spcPct val="50000"/>
              </a:spcBef>
              <a:buFont typeface="Times" panose="02020603050405020304" pitchFamily="18" charset="0"/>
              <a:buAutoNum type="arabicPeriod"/>
            </a:pPr>
            <a:r>
              <a:rPr lang="en-US" altLang="zh-CN" sz="2400"/>
              <a:t>A quota does the same; an export subsidy does the same.</a:t>
            </a:r>
          </a:p>
          <a:p>
            <a:pPr marL="533400" indent="-533400" eaLnBrk="1" hangingPunct="1">
              <a:spcBef>
                <a:spcPct val="50000"/>
              </a:spcBef>
              <a:buFont typeface="Times" panose="02020603050405020304" pitchFamily="18" charset="0"/>
              <a:buAutoNum type="arabicPeriod"/>
            </a:pPr>
            <a:r>
              <a:rPr lang="en-US" altLang="zh-CN" sz="2400"/>
              <a:t>Tariffs generate government revenue; export subsidies drain it; import quotas are revenue neutral.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trips(downRigh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strips(downRight)">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strips(downRight)">
                                      <p:cBhvr>
                                        <p:cTn id="17"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019F7E6-1078-4150-A9EF-E2C599357732}"/>
              </a:ext>
            </a:extLst>
          </p:cNvPr>
          <p:cNvSpPr>
            <a:spLocks noGrp="1" noChangeArrowheads="1"/>
          </p:cNvSpPr>
          <p:nvPr>
            <p:ph type="title"/>
          </p:nvPr>
        </p:nvSpPr>
        <p:spPr/>
        <p:txBody>
          <a:bodyPr/>
          <a:lstStyle/>
          <a:p>
            <a:pPr eaLnBrk="1" hangingPunct="1"/>
            <a:r>
              <a:rPr lang="en-US" altLang="zh-CN"/>
              <a:t>Summary (cont.)</a:t>
            </a:r>
          </a:p>
        </p:txBody>
      </p:sp>
      <p:sp>
        <p:nvSpPr>
          <p:cNvPr id="52227" name="Rectangle 3">
            <a:extLst>
              <a:ext uri="{FF2B5EF4-FFF2-40B4-BE49-F238E27FC236}">
                <a16:creationId xmlns:a16="http://schemas.microsoft.com/office/drawing/2014/main" id="{62A1BB48-CAB7-4B26-82A9-DD36545D244B}"/>
              </a:ext>
            </a:extLst>
          </p:cNvPr>
          <p:cNvSpPr>
            <a:spLocks noGrp="1" noChangeArrowheads="1"/>
          </p:cNvSpPr>
          <p:nvPr>
            <p:ph idx="1"/>
          </p:nvPr>
        </p:nvSpPr>
        <p:spPr/>
        <p:txBody>
          <a:bodyPr/>
          <a:lstStyle/>
          <a:p>
            <a:pPr marL="533400" indent="-533400" eaLnBrk="1" hangingPunct="1">
              <a:buFont typeface="Times" panose="02020603050405020304" pitchFamily="18" charset="0"/>
              <a:buAutoNum type="arabicPeriod" startAt="4"/>
            </a:pPr>
            <a:r>
              <a:rPr lang="en-US" altLang="zh-CN" sz="2400"/>
              <a:t>The welfare effect of a tariff, quota, or export subsidy can be measured by </a:t>
            </a:r>
          </a:p>
          <a:p>
            <a:pPr marL="914400" lvl="1" indent="-457200" eaLnBrk="1" hangingPunct="1"/>
            <a:r>
              <a:rPr lang="en-US" altLang="zh-CN" sz="2000"/>
              <a:t>efficiency loss from consumption and production distortions.</a:t>
            </a:r>
          </a:p>
          <a:p>
            <a:pPr marL="914400" lvl="1" indent="-457200" eaLnBrk="1" hangingPunct="1"/>
            <a:r>
              <a:rPr lang="en-US" altLang="zh-CN" sz="2000"/>
              <a:t>terms of trade gain or loss.</a:t>
            </a:r>
          </a:p>
          <a:p>
            <a:pPr marL="533400" indent="-533400" eaLnBrk="1" hangingPunct="1">
              <a:spcBef>
                <a:spcPct val="50000"/>
              </a:spcBef>
              <a:buFont typeface="Times" panose="02020603050405020304" pitchFamily="18" charset="0"/>
              <a:buAutoNum type="arabicPeriod" startAt="4"/>
            </a:pPr>
            <a:r>
              <a:rPr lang="en-US" altLang="zh-CN" sz="2400"/>
              <a:t>With import quotas, voluntary export restraints, and local content requirements, the government of the importing country receives no revenue.</a:t>
            </a:r>
          </a:p>
          <a:p>
            <a:pPr marL="533400" indent="-533400" eaLnBrk="1" hangingPunct="1">
              <a:spcBef>
                <a:spcPct val="50000"/>
              </a:spcBef>
              <a:buFont typeface="Times" panose="02020603050405020304" pitchFamily="18" charset="0"/>
              <a:buAutoNum type="arabicPeriod" startAt="4"/>
            </a:pPr>
            <a:r>
              <a:rPr lang="en-US" altLang="zh-CN" sz="2400"/>
              <a:t>With voluntary export restraints and occasionally import quotas, quota rents go to foreigners.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trips(downRigh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strips(downRight)">
                                      <p:cBhvr>
                                        <p:cTn id="12" dur="500"/>
                                        <p:tgtEl>
                                          <p:spTgt spid="5222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Effect transition="in" filter="strips(downRight)">
                                      <p:cBhvr>
                                        <p:cTn id="15" dur="500"/>
                                        <p:tgtEl>
                                          <p:spTgt spid="522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strips(downRight)">
                                      <p:cBhvr>
                                        <p:cTn id="20" dur="500"/>
                                        <p:tgtEl>
                                          <p:spTgt spid="522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Effect transition="in" filter="strips(downRight)">
                                      <p:cBhvr>
                                        <p:cTn id="25"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CC6A7299-CA08-4500-8C65-4F5A8251511C}"/>
              </a:ext>
            </a:extLst>
          </p:cNvPr>
          <p:cNvSpPr>
            <a:spLocks noGrp="1" noChangeArrowheads="1"/>
          </p:cNvSpPr>
          <p:nvPr>
            <p:ph type="ctrTitle" idx="4294967295"/>
          </p:nvPr>
        </p:nvSpPr>
        <p:spPr>
          <a:xfrm>
            <a:off x="4887913" y="457200"/>
            <a:ext cx="4256087" cy="1143000"/>
          </a:xfrm>
          <a:noFill/>
        </p:spPr>
        <p:txBody>
          <a:bodyPr/>
          <a:lstStyle/>
          <a:p>
            <a:pPr algn="ctr" eaLnBrk="1" hangingPunct="1"/>
            <a:r>
              <a:rPr lang="en-US" altLang="zh-CN" sz="2800"/>
              <a:t>Chapter 9</a:t>
            </a:r>
          </a:p>
        </p:txBody>
      </p:sp>
      <p:sp>
        <p:nvSpPr>
          <p:cNvPr id="59395" name="Rectangle 4">
            <a:extLst>
              <a:ext uri="{FF2B5EF4-FFF2-40B4-BE49-F238E27FC236}">
                <a16:creationId xmlns:a16="http://schemas.microsoft.com/office/drawing/2014/main" id="{4E17EE3F-C4E9-4B79-9A19-E489BCC7137C}"/>
              </a:ext>
            </a:extLst>
          </p:cNvPr>
          <p:cNvSpPr>
            <a:spLocks noGrp="1" noChangeArrowheads="1"/>
          </p:cNvSpPr>
          <p:nvPr>
            <p:ph type="subTitle" idx="4294967295"/>
          </p:nvPr>
        </p:nvSpPr>
        <p:spPr>
          <a:xfrm>
            <a:off x="5257800" y="2514600"/>
            <a:ext cx="3505200" cy="2209800"/>
          </a:xfrm>
          <a:noFill/>
        </p:spPr>
        <p:txBody>
          <a:bodyPr/>
          <a:lstStyle/>
          <a:p>
            <a:pPr marL="0" indent="0" algn="ctr" eaLnBrk="1" hangingPunct="1">
              <a:spcBef>
                <a:spcPct val="50000"/>
              </a:spcBef>
              <a:buFontTx/>
              <a:buNone/>
            </a:pPr>
            <a:r>
              <a:rPr lang="en-US" altLang="zh-CN" b="1"/>
              <a:t>Appendix: Tariffs and Import Quotas in the Presence of Monopoly</a:t>
            </a:r>
          </a:p>
          <a:p>
            <a:pPr marL="0" indent="0" algn="ctr" eaLnBrk="1" hangingPunct="1">
              <a:buFontTx/>
              <a:buNone/>
            </a:pPr>
            <a:endParaRPr lang="en-US" altLang="zh-CN" b="1"/>
          </a:p>
        </p:txBody>
      </p:sp>
    </p:spTree>
  </p:cSld>
  <p:clrMapOvr>
    <a:masterClrMapping/>
  </p:clrMapOvr>
  <p:transition spd="med">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B7F91F90-F797-41ED-AC5C-658B45139719}"/>
              </a:ext>
            </a:extLst>
          </p:cNvPr>
          <p:cNvSpPr>
            <a:spLocks noGrp="1" noChangeArrowheads="1"/>
          </p:cNvSpPr>
          <p:nvPr>
            <p:ph type="title"/>
          </p:nvPr>
        </p:nvSpPr>
        <p:spPr/>
        <p:txBody>
          <a:bodyPr/>
          <a:lstStyle/>
          <a:p>
            <a:pPr eaLnBrk="1" hangingPunct="1"/>
            <a:r>
              <a:rPr lang="en-US" altLang="zh-CN" sz="2800"/>
              <a:t>Fig. 9A-1: A Monopolist under Free Trade</a:t>
            </a:r>
          </a:p>
        </p:txBody>
      </p:sp>
      <p:pic>
        <p:nvPicPr>
          <p:cNvPr id="60419" name="Picture 2" descr="fig09A_01.gif">
            <a:extLst>
              <a:ext uri="{FF2B5EF4-FFF2-40B4-BE49-F238E27FC236}">
                <a16:creationId xmlns:a16="http://schemas.microsoft.com/office/drawing/2014/main" id="{FE526984-F554-4209-BB8C-D9BFB49A13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295400"/>
            <a:ext cx="54991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CF01057A-C191-4C17-A3B1-249F1784FCC5}"/>
              </a:ext>
            </a:extLst>
          </p:cNvPr>
          <p:cNvSpPr>
            <a:spLocks noGrp="1" noChangeArrowheads="1"/>
          </p:cNvSpPr>
          <p:nvPr>
            <p:ph type="title"/>
          </p:nvPr>
        </p:nvSpPr>
        <p:spPr/>
        <p:txBody>
          <a:bodyPr/>
          <a:lstStyle/>
          <a:p>
            <a:pPr eaLnBrk="1" hangingPunct="1"/>
            <a:r>
              <a:rPr lang="en-US" altLang="zh-CN" sz="2800"/>
              <a:t>Fig. 9A-2: A Monopolist Protected by a Tariff</a:t>
            </a:r>
          </a:p>
        </p:txBody>
      </p:sp>
      <p:pic>
        <p:nvPicPr>
          <p:cNvPr id="61443" name="Picture 2" descr="fig09A_02.gif">
            <a:extLst>
              <a:ext uri="{FF2B5EF4-FFF2-40B4-BE49-F238E27FC236}">
                <a16:creationId xmlns:a16="http://schemas.microsoft.com/office/drawing/2014/main" id="{6703AEAD-7253-4D7D-B7F1-3A70ECB8F3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58293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49A6BD3A-32A8-48BC-B484-93138ADB4792}"/>
              </a:ext>
            </a:extLst>
          </p:cNvPr>
          <p:cNvSpPr>
            <a:spLocks noGrp="1" noChangeArrowheads="1"/>
          </p:cNvSpPr>
          <p:nvPr>
            <p:ph type="title"/>
          </p:nvPr>
        </p:nvSpPr>
        <p:spPr/>
        <p:txBody>
          <a:bodyPr/>
          <a:lstStyle/>
          <a:p>
            <a:pPr eaLnBrk="1" hangingPunct="1"/>
            <a:r>
              <a:rPr lang="en-US" altLang="zh-CN" sz="2800"/>
              <a:t>Fig. 9A-3: A Monopolist Protected by an Import Quota</a:t>
            </a:r>
          </a:p>
        </p:txBody>
      </p:sp>
      <p:pic>
        <p:nvPicPr>
          <p:cNvPr id="62467" name="Picture 2" descr="fig09A_03.gif">
            <a:extLst>
              <a:ext uri="{FF2B5EF4-FFF2-40B4-BE49-F238E27FC236}">
                <a16:creationId xmlns:a16="http://schemas.microsoft.com/office/drawing/2014/main" id="{75819EBA-F183-4222-A83F-95A9481AC9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546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ABA4EC29-B0BE-47CD-A86E-FABEA8A939E6}"/>
              </a:ext>
            </a:extLst>
          </p:cNvPr>
          <p:cNvSpPr>
            <a:spLocks noGrp="1" noChangeArrowheads="1"/>
          </p:cNvSpPr>
          <p:nvPr>
            <p:ph type="title"/>
          </p:nvPr>
        </p:nvSpPr>
        <p:spPr/>
        <p:txBody>
          <a:bodyPr/>
          <a:lstStyle/>
          <a:p>
            <a:pPr eaLnBrk="1" hangingPunct="1"/>
            <a:r>
              <a:rPr lang="en-US" altLang="zh-CN" sz="2800"/>
              <a:t>Fig. 9A-4: Comparing a Tariff and a Quota</a:t>
            </a:r>
          </a:p>
        </p:txBody>
      </p:sp>
      <p:pic>
        <p:nvPicPr>
          <p:cNvPr id="63491" name="Picture 2" descr="fig09A_04.gif">
            <a:extLst>
              <a:ext uri="{FF2B5EF4-FFF2-40B4-BE49-F238E27FC236}">
                <a16:creationId xmlns:a16="http://schemas.microsoft.com/office/drawing/2014/main" id="{321E152B-E910-40E2-B556-27209E6A28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54641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FF53715-6005-42E6-9DDA-73E8DAA12142}"/>
              </a:ext>
            </a:extLst>
          </p:cNvPr>
          <p:cNvSpPr>
            <a:spLocks noGrp="1" noChangeArrowheads="1"/>
          </p:cNvSpPr>
          <p:nvPr>
            <p:ph type="title"/>
          </p:nvPr>
        </p:nvSpPr>
        <p:spPr/>
        <p:txBody>
          <a:bodyPr/>
          <a:lstStyle/>
          <a:p>
            <a:pPr eaLnBrk="1" hangingPunct="1"/>
            <a:r>
              <a:rPr lang="en-US" altLang="zh-CN"/>
              <a:t>Fig. 9-1: Deriving Home</a:t>
            </a:r>
            <a:r>
              <a:rPr lang="ja-JP" altLang="en-US"/>
              <a:t>’</a:t>
            </a:r>
            <a:r>
              <a:rPr lang="en-US" altLang="ja-JP"/>
              <a:t>s Import Demand Curve</a:t>
            </a:r>
            <a:endParaRPr lang="en-US" altLang="zh-CN"/>
          </a:p>
        </p:txBody>
      </p:sp>
      <p:pic>
        <p:nvPicPr>
          <p:cNvPr id="9219" name="Picture 2" descr="fig09_01.gif">
            <a:extLst>
              <a:ext uri="{FF2B5EF4-FFF2-40B4-BE49-F238E27FC236}">
                <a16:creationId xmlns:a16="http://schemas.microsoft.com/office/drawing/2014/main" id="{9ADFA42E-A4C9-46E2-A45B-68B26F355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66298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F14BFB-BDC6-4EBF-8CC6-C1708CD27EFA}"/>
              </a:ext>
            </a:extLst>
          </p:cNvPr>
          <p:cNvSpPr>
            <a:spLocks noGrp="1" noChangeArrowheads="1"/>
          </p:cNvSpPr>
          <p:nvPr>
            <p:ph type="title"/>
          </p:nvPr>
        </p:nvSpPr>
        <p:spPr/>
        <p:txBody>
          <a:bodyPr/>
          <a:lstStyle/>
          <a:p>
            <a:pPr eaLnBrk="1" hangingPunct="1"/>
            <a:r>
              <a:rPr lang="en-US" altLang="zh-CN" sz="2800"/>
              <a:t>Supply, Demand, and Trade in a Single Industry (cont.)</a:t>
            </a:r>
          </a:p>
        </p:txBody>
      </p:sp>
      <p:sp>
        <p:nvSpPr>
          <p:cNvPr id="156675" name="Rectangle 3">
            <a:extLst>
              <a:ext uri="{FF2B5EF4-FFF2-40B4-BE49-F238E27FC236}">
                <a16:creationId xmlns:a16="http://schemas.microsoft.com/office/drawing/2014/main" id="{610801F8-340C-455A-8FA8-B9B8FCA5F1B9}"/>
              </a:ext>
            </a:extLst>
          </p:cNvPr>
          <p:cNvSpPr>
            <a:spLocks noGrp="1" noChangeArrowheads="1"/>
          </p:cNvSpPr>
          <p:nvPr>
            <p:ph idx="1"/>
          </p:nvPr>
        </p:nvSpPr>
        <p:spPr/>
        <p:txBody>
          <a:bodyPr/>
          <a:lstStyle/>
          <a:p>
            <a:pPr eaLnBrk="1" hangingPunct="1">
              <a:spcBef>
                <a:spcPct val="50000"/>
              </a:spcBef>
            </a:pPr>
            <a:r>
              <a:rPr lang="en-US" altLang="zh-CN"/>
              <a:t>An </a:t>
            </a:r>
            <a:r>
              <a:rPr lang="en-US" altLang="zh-CN" b="1"/>
              <a:t>export supply</a:t>
            </a:r>
            <a:r>
              <a:rPr lang="en-US" altLang="zh-CN"/>
              <a:t> curve is the difference between the quantity that Foreign producers supply minus the quantity that Foreign consumers demand, at each price.</a:t>
            </a:r>
          </a:p>
          <a:p>
            <a:pPr eaLnBrk="1" hangingPunct="1"/>
            <a:r>
              <a:rPr lang="en-US" altLang="zh-CN"/>
              <a:t>The Foreign export supply curve </a:t>
            </a:r>
          </a:p>
          <a:p>
            <a:pPr lvl="4" eaLnBrk="1" hangingPunct="1">
              <a:buFontTx/>
              <a:buNone/>
            </a:pPr>
            <a:r>
              <a:rPr lang="en-US" altLang="zh-CN" sz="2800" i="1"/>
              <a:t>XS</a:t>
            </a:r>
            <a:r>
              <a:rPr lang="en-US" altLang="zh-CN" sz="2800" i="1" baseline="30000"/>
              <a:t>*</a:t>
            </a:r>
            <a:r>
              <a:rPr lang="en-US" altLang="zh-CN" sz="2800" i="1"/>
              <a:t> = S</a:t>
            </a:r>
            <a:r>
              <a:rPr lang="en-US" altLang="zh-CN" sz="2800" i="1" baseline="30000"/>
              <a:t>*</a:t>
            </a:r>
            <a:r>
              <a:rPr lang="en-US" altLang="zh-CN" sz="2800" i="1"/>
              <a:t> – D</a:t>
            </a:r>
            <a:r>
              <a:rPr lang="en-US" altLang="zh-CN" sz="2800" i="1" baseline="30000"/>
              <a:t>*</a:t>
            </a:r>
            <a:endParaRPr lang="en-US" altLang="zh-CN" sz="2800" baseline="30000"/>
          </a:p>
          <a:p>
            <a:pPr lvl="1" eaLnBrk="1" hangingPunct="1">
              <a:buFontTx/>
              <a:buNone/>
            </a:pPr>
            <a:r>
              <a:rPr lang="en-US" altLang="zh-CN" sz="3200" baseline="30000"/>
              <a:t> </a:t>
            </a:r>
            <a:r>
              <a:rPr lang="en-US" altLang="zh-CN" sz="2800"/>
              <a:t>intersects the price axis at </a:t>
            </a:r>
            <a:r>
              <a:rPr lang="en-US" altLang="zh-CN" sz="2800" i="1"/>
              <a:t>P</a:t>
            </a:r>
            <a:r>
              <a:rPr lang="en-US" altLang="zh-CN" sz="2800" i="1" baseline="-25000"/>
              <a:t>A</a:t>
            </a:r>
            <a:r>
              <a:rPr lang="en-US" altLang="zh-CN" sz="2800" baseline="30000"/>
              <a:t>* </a:t>
            </a:r>
            <a:r>
              <a:rPr lang="en-US" altLang="zh-CN" sz="2800"/>
              <a:t>and is upward sloping: </a:t>
            </a:r>
          </a:p>
          <a:p>
            <a:pPr lvl="1" eaLnBrk="1" hangingPunct="1"/>
            <a:r>
              <a:rPr lang="en-US" altLang="zh-CN"/>
              <a:t>As price increases, the quantity of exports supplied rises.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strips(downRight)">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strips(downRight)">
                                      <p:cBhvr>
                                        <p:cTn id="12" dur="500"/>
                                        <p:tgtEl>
                                          <p:spTgt spid="15667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Effect transition="in" filter="strips(downRight)">
                                      <p:cBhvr>
                                        <p:cTn id="15" dur="500"/>
                                        <p:tgtEl>
                                          <p:spTgt spid="156675">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strips(downRight)">
                                      <p:cBhvr>
                                        <p:cTn id="18" dur="500"/>
                                        <p:tgtEl>
                                          <p:spTgt spid="156675">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strips(downRight)">
                                      <p:cBhvr>
                                        <p:cTn id="21" dur="500"/>
                                        <p:tgtEl>
                                          <p:spTgt spid="156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63B3C34-7970-4445-8E12-1D358E5999B6}"/>
              </a:ext>
            </a:extLst>
          </p:cNvPr>
          <p:cNvSpPr>
            <a:spLocks noGrp="1" noChangeArrowheads="1"/>
          </p:cNvSpPr>
          <p:nvPr>
            <p:ph type="title"/>
          </p:nvPr>
        </p:nvSpPr>
        <p:spPr/>
        <p:txBody>
          <a:bodyPr/>
          <a:lstStyle/>
          <a:p>
            <a:pPr eaLnBrk="1" hangingPunct="1"/>
            <a:r>
              <a:rPr lang="en-US" altLang="zh-CN"/>
              <a:t>Fig. 9-2: Deriving Foreign</a:t>
            </a:r>
            <a:r>
              <a:rPr lang="ja-JP" altLang="en-US"/>
              <a:t>’</a:t>
            </a:r>
            <a:r>
              <a:rPr lang="en-US" altLang="ja-JP"/>
              <a:t>s Export Supply Curve</a:t>
            </a:r>
            <a:endParaRPr lang="en-US" altLang="zh-CN"/>
          </a:p>
        </p:txBody>
      </p:sp>
      <p:pic>
        <p:nvPicPr>
          <p:cNvPr id="11267" name="Picture 2" descr="fig09_02.gif">
            <a:extLst>
              <a:ext uri="{FF2B5EF4-FFF2-40B4-BE49-F238E27FC236}">
                <a16:creationId xmlns:a16="http://schemas.microsoft.com/office/drawing/2014/main" id="{B32B8286-249A-4386-944C-E649DEB378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61060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76A8C46-B360-4E5A-BBD8-CEF345DAB307}"/>
              </a:ext>
            </a:extLst>
          </p:cNvPr>
          <p:cNvSpPr>
            <a:spLocks noGrp="1" noChangeArrowheads="1"/>
          </p:cNvSpPr>
          <p:nvPr>
            <p:ph type="title"/>
          </p:nvPr>
        </p:nvSpPr>
        <p:spPr/>
        <p:txBody>
          <a:bodyPr/>
          <a:lstStyle/>
          <a:p>
            <a:pPr eaLnBrk="1" hangingPunct="1"/>
            <a:r>
              <a:rPr lang="en-US" altLang="zh-CN" sz="2800"/>
              <a:t>Supply, Demand, and Trade in a Single Industry (cont.)</a:t>
            </a:r>
          </a:p>
        </p:txBody>
      </p:sp>
      <p:sp>
        <p:nvSpPr>
          <p:cNvPr id="12291" name="Rectangle 3">
            <a:extLst>
              <a:ext uri="{FF2B5EF4-FFF2-40B4-BE49-F238E27FC236}">
                <a16:creationId xmlns:a16="http://schemas.microsoft.com/office/drawing/2014/main" id="{EB3FD03D-5F78-41B7-98AD-A28A0A514D5C}"/>
              </a:ext>
            </a:extLst>
          </p:cNvPr>
          <p:cNvSpPr>
            <a:spLocks noGrp="1" noChangeArrowheads="1"/>
          </p:cNvSpPr>
          <p:nvPr>
            <p:ph idx="1"/>
          </p:nvPr>
        </p:nvSpPr>
        <p:spPr/>
        <p:txBody>
          <a:bodyPr/>
          <a:lstStyle/>
          <a:p>
            <a:pPr eaLnBrk="1" hangingPunct="1"/>
            <a:r>
              <a:rPr lang="en-US" altLang="zh-CN"/>
              <a:t>In equilibrium, </a:t>
            </a:r>
          </a:p>
          <a:p>
            <a:pPr algn="ctr" eaLnBrk="1" hangingPunct="1">
              <a:buFontTx/>
              <a:buNone/>
            </a:pPr>
            <a:r>
              <a:rPr lang="en-US" altLang="zh-CN" sz="2400"/>
              <a:t>import demand = export supply,</a:t>
            </a:r>
          </a:p>
          <a:p>
            <a:pPr algn="ctr" eaLnBrk="1" hangingPunct="1">
              <a:buFontTx/>
              <a:buNone/>
            </a:pPr>
            <a:r>
              <a:rPr lang="en-US" altLang="zh-CN" sz="2400"/>
              <a:t>home demand – home supply</a:t>
            </a:r>
          </a:p>
          <a:p>
            <a:pPr algn="ctr" eaLnBrk="1" hangingPunct="1">
              <a:buFontTx/>
              <a:buNone/>
            </a:pPr>
            <a:r>
              <a:rPr lang="en-US" altLang="zh-CN" sz="2400"/>
              <a:t>               = foreign supply – foreign demand,</a:t>
            </a:r>
          </a:p>
          <a:p>
            <a:pPr algn="ctr" eaLnBrk="1" hangingPunct="1">
              <a:buFontTx/>
              <a:buNone/>
            </a:pPr>
            <a:endParaRPr lang="en-US" altLang="zh-CN" sz="2400"/>
          </a:p>
          <a:p>
            <a:pPr algn="ctr" eaLnBrk="1" hangingPunct="1">
              <a:buFontTx/>
              <a:buNone/>
            </a:pPr>
            <a:r>
              <a:rPr lang="en-US" altLang="zh-CN" sz="2400"/>
              <a:t>home demand + foreign demand </a:t>
            </a:r>
          </a:p>
          <a:p>
            <a:pPr algn="ctr" eaLnBrk="1" hangingPunct="1">
              <a:buFontTx/>
              <a:buNone/>
            </a:pPr>
            <a:r>
              <a:rPr lang="en-US" altLang="zh-CN" sz="2400"/>
              <a:t>    = home supply + foreign supply,</a:t>
            </a:r>
          </a:p>
          <a:p>
            <a:pPr algn="ctr" eaLnBrk="1" hangingPunct="1">
              <a:buFontTx/>
              <a:buNone/>
            </a:pPr>
            <a:r>
              <a:rPr lang="en-US" altLang="zh-CN" sz="2400"/>
              <a:t>world demand = world supply.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strips(downRigh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strips(downRigh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strips(downRight)">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strips(downRight)">
                                      <p:cBhvr>
                                        <p:cTn id="22" dur="5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animEffect transition="in" filter="strips(downRight)">
                                      <p:cBhvr>
                                        <p:cTn id="27" dur="500"/>
                                        <p:tgtEl>
                                          <p:spTgt spid="122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291">
                                            <p:txEl>
                                              <p:pRg st="6" end="6"/>
                                            </p:txEl>
                                          </p:spTgt>
                                        </p:tgtEl>
                                        <p:attrNameLst>
                                          <p:attrName>style.visibility</p:attrName>
                                        </p:attrNameLst>
                                      </p:cBhvr>
                                      <p:to>
                                        <p:strVal val="visible"/>
                                      </p:to>
                                    </p:set>
                                    <p:animEffect transition="in" filter="strips(downRight)">
                                      <p:cBhvr>
                                        <p:cTn id="32" dur="500"/>
                                        <p:tgtEl>
                                          <p:spTgt spid="122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strips(downRight)">
                                      <p:cBhvr>
                                        <p:cTn id="37"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991</TotalTime>
  <Words>2516</Words>
  <Application>Microsoft Office PowerPoint</Application>
  <PresentationFormat>全屏显示(4:3)</PresentationFormat>
  <Paragraphs>204</Paragraphs>
  <Slides>58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Adobe Jenson Italic</vt:lpstr>
      <vt:lpstr>ＭＳ Ｐゴシック</vt:lpstr>
      <vt:lpstr>ヒラギノ角ゴ Pro W3</vt:lpstr>
      <vt:lpstr>Arial</vt:lpstr>
      <vt:lpstr>Times</vt:lpstr>
      <vt:lpstr>Verdana</vt:lpstr>
      <vt:lpstr>Krugman10e_template</vt:lpstr>
      <vt:lpstr>Chapter 9</vt:lpstr>
      <vt:lpstr>Preview</vt:lpstr>
      <vt:lpstr>Types of Tariffs</vt:lpstr>
      <vt:lpstr>Supply, Demand, and Trade in a Single Industry</vt:lpstr>
      <vt:lpstr>Supply, Demand, and Trade in a Single Industry (cont.)</vt:lpstr>
      <vt:lpstr>Fig. 9-1: Deriving Home’s Import Demand Curve</vt:lpstr>
      <vt:lpstr>Supply, Demand, and Trade in a Single Industry (cont.)</vt:lpstr>
      <vt:lpstr>Fig. 9-2: Deriving Foreign’s Export Supply Curve</vt:lpstr>
      <vt:lpstr>Supply, Demand, and Trade in a Single Industry (cont.)</vt:lpstr>
      <vt:lpstr>Fig. 9-3: World Equilibrium</vt:lpstr>
      <vt:lpstr>Effects of a Tariff</vt:lpstr>
      <vt:lpstr>Fig. 9-4: Effects of a Tariff</vt:lpstr>
      <vt:lpstr>Effects of a Tariff (cont.)</vt:lpstr>
      <vt:lpstr>Effects of a Tariff (cont.)</vt:lpstr>
      <vt:lpstr>Effects of a Tariff (cont.)</vt:lpstr>
      <vt:lpstr>Effects of a Tariff in a Small Country</vt:lpstr>
      <vt:lpstr>Fig. 9-5: A Tariff in a Small Country</vt:lpstr>
      <vt:lpstr>Measuring the Amount of Protection</vt:lpstr>
      <vt:lpstr>Measuring the Amount of Protection (cont.)</vt:lpstr>
      <vt:lpstr>Measuring the Amount of Protection (cont.)</vt:lpstr>
      <vt:lpstr>Costs and Benefits of Tariffs</vt:lpstr>
      <vt:lpstr>Consumer and Producer Surplus</vt:lpstr>
      <vt:lpstr>Fig. 9-6: Deriving Consumer Surplus from the Demand Curve</vt:lpstr>
      <vt:lpstr>Fig. 9-7: Geometry of Consumer Surplus</vt:lpstr>
      <vt:lpstr>Consumer and Producer Surplus (cont.)</vt:lpstr>
      <vt:lpstr>Fig. 9-8: Geometry of Producer Surplus</vt:lpstr>
      <vt:lpstr>Measuring the Costs and Benefits of Tariffs</vt:lpstr>
      <vt:lpstr>Fig. 9-9: Costs and Benefits of a Tariff for the Importing Country</vt:lpstr>
      <vt:lpstr>Measuring the Costs and Benefits of Tariffs (cont.)</vt:lpstr>
      <vt:lpstr>Measuring the Costs and Benefits of Tariffs (cont.)</vt:lpstr>
      <vt:lpstr>Fig. 9-10: Net Welfare Effects of a Tariff</vt:lpstr>
      <vt:lpstr>Measuring the Costs and Benefits of Tariffs (cont.)</vt:lpstr>
      <vt:lpstr>Export Subsidy</vt:lpstr>
      <vt:lpstr>Export Subsidy (cont.)</vt:lpstr>
      <vt:lpstr>Fig. 9-11: Effects of an Export Subsidy</vt:lpstr>
      <vt:lpstr>Export Subsidy (cont.)</vt:lpstr>
      <vt:lpstr>Export Subsidy in Europe</vt:lpstr>
      <vt:lpstr>Export Subsidy in Europe</vt:lpstr>
      <vt:lpstr>Fig. 9-12: Europe’s Common Agricultural Policy</vt:lpstr>
      <vt:lpstr>Import Quota</vt:lpstr>
      <vt:lpstr>Import Quota (cont.)</vt:lpstr>
      <vt:lpstr>Fig. 9-13: U.S. and World Raw Sugar Prices in $ per ton, 1989–2011</vt:lpstr>
      <vt:lpstr>Fig. 9-14: Effects of the U.S. Import Quota on Sugar </vt:lpstr>
      <vt:lpstr>Voluntary Export Restraint</vt:lpstr>
      <vt:lpstr>Local Content Requirement</vt:lpstr>
      <vt:lpstr>Local Content Requirement (cont.)</vt:lpstr>
      <vt:lpstr>Local Content Requirement (cont.)</vt:lpstr>
      <vt:lpstr>Local Content Requirement (cont.)</vt:lpstr>
      <vt:lpstr>Other Trade Policies</vt:lpstr>
      <vt:lpstr>The Effects of Trade Policy</vt:lpstr>
      <vt:lpstr>Table 9-1: Effects of Alternative Trade Policies</vt:lpstr>
      <vt:lpstr>Summary</vt:lpstr>
      <vt:lpstr>Summary (cont.)</vt:lpstr>
      <vt:lpstr>Chapter 9</vt:lpstr>
      <vt:lpstr>Fig. 9A-1: A Monopolist under Free Trade</vt:lpstr>
      <vt:lpstr>Fig. 9A-2: A Monopolist Protected by a Tariff</vt:lpstr>
      <vt:lpstr>Fig. 9A-3: A Monopolist Protected by an Import Quota</vt:lpstr>
      <vt:lpstr>Fig. 9A-4: Comparing a Tariff and a Quota</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The Instruments of Trade Policy</dc:subject>
  <dc:creator>Krugman/Obstfeld/Melitz </dc:creator>
  <cp:keywords/>
  <dc:description/>
  <cp:lastModifiedBy>Fang Jing</cp:lastModifiedBy>
  <cp:revision>126</cp:revision>
  <dcterms:created xsi:type="dcterms:W3CDTF">2005-08-12T09:02:56Z</dcterms:created>
  <dcterms:modified xsi:type="dcterms:W3CDTF">2018-10-15T04:34:27Z</dcterms:modified>
  <cp:category/>
</cp:coreProperties>
</file>