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Lst>
  <p:notesMasterIdLst>
    <p:notesMasterId r:id="rId64"/>
  </p:notesMasterIdLst>
  <p:sldIdLst>
    <p:sldId id="257" r:id="rId2"/>
    <p:sldId id="258" r:id="rId3"/>
    <p:sldId id="259" r:id="rId4"/>
    <p:sldId id="317" r:id="rId5"/>
    <p:sldId id="261" r:id="rId6"/>
    <p:sldId id="318" r:id="rId7"/>
    <p:sldId id="263" r:id="rId8"/>
    <p:sldId id="339" r:id="rId9"/>
    <p:sldId id="338" r:id="rId10"/>
    <p:sldId id="266" r:id="rId11"/>
    <p:sldId id="267" r:id="rId12"/>
    <p:sldId id="320" r:id="rId13"/>
    <p:sldId id="269" r:id="rId14"/>
    <p:sldId id="270" r:id="rId15"/>
    <p:sldId id="271" r:id="rId16"/>
    <p:sldId id="272" r:id="rId17"/>
    <p:sldId id="273" r:id="rId18"/>
    <p:sldId id="330" r:id="rId19"/>
    <p:sldId id="274" r:id="rId20"/>
    <p:sldId id="322" r:id="rId21"/>
    <p:sldId id="276" r:id="rId22"/>
    <p:sldId id="277" r:id="rId23"/>
    <p:sldId id="278" r:id="rId24"/>
    <p:sldId id="279" r:id="rId25"/>
    <p:sldId id="280" r:id="rId26"/>
    <p:sldId id="281" r:id="rId27"/>
    <p:sldId id="323" r:id="rId28"/>
    <p:sldId id="283" r:id="rId29"/>
    <p:sldId id="284" r:id="rId30"/>
    <p:sldId id="285" r:id="rId31"/>
    <p:sldId id="286" r:id="rId32"/>
    <p:sldId id="287" r:id="rId33"/>
    <p:sldId id="288" r:id="rId34"/>
    <p:sldId id="324" r:id="rId35"/>
    <p:sldId id="290" r:id="rId36"/>
    <p:sldId id="325" r:id="rId37"/>
    <p:sldId id="292" r:id="rId38"/>
    <p:sldId id="293" r:id="rId39"/>
    <p:sldId id="331" r:id="rId40"/>
    <p:sldId id="295" r:id="rId41"/>
    <p:sldId id="340" r:id="rId42"/>
    <p:sldId id="296" r:id="rId43"/>
    <p:sldId id="341" r:id="rId44"/>
    <p:sldId id="297" r:id="rId45"/>
    <p:sldId id="298" r:id="rId46"/>
    <p:sldId id="299" r:id="rId47"/>
    <p:sldId id="300" r:id="rId48"/>
    <p:sldId id="332" r:id="rId49"/>
    <p:sldId id="333" r:id="rId50"/>
    <p:sldId id="335" r:id="rId51"/>
    <p:sldId id="336" r:id="rId52"/>
    <p:sldId id="301" r:id="rId53"/>
    <p:sldId id="302" r:id="rId54"/>
    <p:sldId id="303" r:id="rId55"/>
    <p:sldId id="304" r:id="rId56"/>
    <p:sldId id="305" r:id="rId57"/>
    <p:sldId id="306" r:id="rId58"/>
    <p:sldId id="307" r:id="rId59"/>
    <p:sldId id="308" r:id="rId60"/>
    <p:sldId id="337" r:id="rId61"/>
    <p:sldId id="328" r:id="rId62"/>
    <p:sldId id="329" r:id="rId6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0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30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A9C7032-4517-4200-B6F9-E6D7AEA11063}"/>
              </a:ext>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Times" charset="0"/>
                <a:ea typeface="+mn-ea"/>
                <a:cs typeface="+mn-cs"/>
              </a:defRPr>
            </a:lvl1pPr>
          </a:lstStyle>
          <a:p>
            <a:pPr>
              <a:defRPr/>
            </a:pPr>
            <a:endParaRPr lang="en-US" altLang="en-US"/>
          </a:p>
        </p:txBody>
      </p:sp>
      <p:sp>
        <p:nvSpPr>
          <p:cNvPr id="1027" name="Rectangle 3">
            <a:extLst>
              <a:ext uri="{FF2B5EF4-FFF2-40B4-BE49-F238E27FC236}">
                <a16:creationId xmlns:a16="http://schemas.microsoft.com/office/drawing/2014/main" id="{36DED33F-42C8-4088-B217-50D13F4B2F7F}"/>
              </a:ext>
            </a:extLst>
          </p:cNvPr>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charset="0"/>
                <a:ea typeface="+mn-ea"/>
                <a:cs typeface="+mn-cs"/>
              </a:defRPr>
            </a:lvl1pPr>
          </a:lstStyle>
          <a:p>
            <a:pPr>
              <a:defRPr/>
            </a:pPr>
            <a:endParaRPr lang="en-US" altLang="en-US"/>
          </a:p>
        </p:txBody>
      </p:sp>
      <p:sp>
        <p:nvSpPr>
          <p:cNvPr id="3076" name="Rectangle 4">
            <a:extLst>
              <a:ext uri="{FF2B5EF4-FFF2-40B4-BE49-F238E27FC236}">
                <a16:creationId xmlns:a16="http://schemas.microsoft.com/office/drawing/2014/main" id="{A71D1396-D065-4C2C-B7A8-FBB8DF170A5D}"/>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a:extLst>
              <a:ext uri="{FF2B5EF4-FFF2-40B4-BE49-F238E27FC236}">
                <a16:creationId xmlns:a16="http://schemas.microsoft.com/office/drawing/2014/main" id="{6EFD9DEC-6534-49B4-9A6C-2FF193AB8BFD}"/>
              </a:ext>
            </a:extLst>
          </p:cNvPr>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30" name="Rectangle 6">
            <a:extLst>
              <a:ext uri="{FF2B5EF4-FFF2-40B4-BE49-F238E27FC236}">
                <a16:creationId xmlns:a16="http://schemas.microsoft.com/office/drawing/2014/main" id="{AF4F4969-34E4-4C2A-ACE8-A13652508C27}"/>
              </a:ext>
            </a:extLst>
          </p:cNvPr>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Times" charset="0"/>
                <a:ea typeface="+mn-ea"/>
                <a:cs typeface="+mn-cs"/>
              </a:defRPr>
            </a:lvl1pPr>
          </a:lstStyle>
          <a:p>
            <a:pPr>
              <a:defRPr/>
            </a:pPr>
            <a:endParaRPr lang="en-US" altLang="en-US"/>
          </a:p>
        </p:txBody>
      </p:sp>
      <p:sp>
        <p:nvSpPr>
          <p:cNvPr id="1031" name="Rectangle 7">
            <a:extLst>
              <a:ext uri="{FF2B5EF4-FFF2-40B4-BE49-F238E27FC236}">
                <a16:creationId xmlns:a16="http://schemas.microsoft.com/office/drawing/2014/main" id="{94289CF6-2B95-4B7A-911E-EF5891DE09CD}"/>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5D9C89B1-6CB1-48A0-8AE8-EF04AA39D36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Arial" charset="0"/>
      </a:defRPr>
    </a:lvl1pPr>
    <a:lvl2pPr marL="457200" algn="l" rtl="0" eaLnBrk="0" fontAlgn="base" hangingPunct="0">
      <a:spcBef>
        <a:spcPct val="30000"/>
      </a:spcBef>
      <a:spcAft>
        <a:spcPct val="0"/>
      </a:spcAft>
      <a:defRPr sz="1200" kern="1200">
        <a:solidFill>
          <a:schemeClr val="tx1"/>
        </a:solidFill>
        <a:latin typeface="Times" charset="0"/>
        <a:ea typeface="Arial" pitchFamily="-1" charset="0"/>
        <a:cs typeface="Arial" charset="0"/>
      </a:defRPr>
    </a:lvl2pPr>
    <a:lvl3pPr marL="914400" algn="l" rtl="0" eaLnBrk="0" fontAlgn="base" hangingPunct="0">
      <a:spcBef>
        <a:spcPct val="30000"/>
      </a:spcBef>
      <a:spcAft>
        <a:spcPct val="0"/>
      </a:spcAft>
      <a:defRPr sz="1200" kern="1200">
        <a:solidFill>
          <a:schemeClr val="tx1"/>
        </a:solidFill>
        <a:latin typeface="Times" charset="0"/>
        <a:ea typeface="Arial" pitchFamily="-1" charset="0"/>
        <a:cs typeface="Arial" charset="0"/>
      </a:defRPr>
    </a:lvl3pPr>
    <a:lvl4pPr marL="1371600" algn="l" rtl="0" eaLnBrk="0" fontAlgn="base" hangingPunct="0">
      <a:spcBef>
        <a:spcPct val="30000"/>
      </a:spcBef>
      <a:spcAft>
        <a:spcPct val="0"/>
      </a:spcAft>
      <a:defRPr sz="1200" kern="1200">
        <a:solidFill>
          <a:schemeClr val="tx1"/>
        </a:solidFill>
        <a:latin typeface="Times" charset="0"/>
        <a:ea typeface="Arial" pitchFamily="-1" charset="0"/>
        <a:cs typeface="Arial" charset="0"/>
      </a:defRPr>
    </a:lvl4pPr>
    <a:lvl5pPr marL="1828800" algn="l" rtl="0" eaLnBrk="0" fontAlgn="base" hangingPunct="0">
      <a:spcBef>
        <a:spcPct val="30000"/>
      </a:spcBef>
      <a:spcAft>
        <a:spcPct val="0"/>
      </a:spcAft>
      <a:defRPr sz="1200" kern="1200">
        <a:solidFill>
          <a:schemeClr val="tx1"/>
        </a:solidFill>
        <a:latin typeface="Times" charset="0"/>
        <a:ea typeface="Arial" pitchFamily="-1"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A1DBF3"/>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E07300-678D-4073-B31E-B5C697EFD317}"/>
              </a:ext>
            </a:extLst>
          </p:cNvPr>
          <p:cNvSpPr>
            <a:spLocks noChangeArrowheads="1"/>
          </p:cNvSpPr>
          <p:nvPr/>
        </p:nvSpPr>
        <p:spPr bwMode="gray">
          <a:xfrm>
            <a:off x="0" y="6400800"/>
            <a:ext cx="9144000" cy="457200"/>
          </a:xfrm>
          <a:prstGeom prst="rect">
            <a:avLst/>
          </a:prstGeom>
          <a:solidFill>
            <a:srgbClr val="1A86C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r">
              <a:defRPr/>
            </a:pPr>
            <a:r>
              <a:rPr lang="en-US" altLang="zh-CN">
                <a:latin typeface="Adobe Jenson Italic" charset="0"/>
                <a:cs typeface="Arial" panose="020B0604020202020204" pitchFamily="34" charset="0"/>
              </a:rPr>
              <a:t> </a:t>
            </a:r>
          </a:p>
        </p:txBody>
      </p:sp>
      <p:pic>
        <p:nvPicPr>
          <p:cNvPr id="3" name="Picture 3" descr="Pearson_Bound_White">
            <a:extLst>
              <a:ext uri="{FF2B5EF4-FFF2-40B4-BE49-F238E27FC236}">
                <a16:creationId xmlns:a16="http://schemas.microsoft.com/office/drawing/2014/main" id="{D792662A-6A7A-47B6-8877-B71488C39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238"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Pearson_Strap_Bound_White">
            <a:extLst>
              <a:ext uri="{FF2B5EF4-FFF2-40B4-BE49-F238E27FC236}">
                <a16:creationId xmlns:a16="http://schemas.microsoft.com/office/drawing/2014/main" id="{973D285C-7AF6-48D8-BC16-7D0F067ED9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6350"/>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krugman_10e_cover.jpg">
            <a:extLst>
              <a:ext uri="{FF2B5EF4-FFF2-40B4-BE49-F238E27FC236}">
                <a16:creationId xmlns:a16="http://schemas.microsoft.com/office/drawing/2014/main" id="{9B5582D3-3472-4086-AB8B-9DA9E41B231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48387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9056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26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54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758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5425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913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040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5735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97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5908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4993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E0CCC010-B1C0-4FAD-AE9F-B0CF1EC51BB1}"/>
              </a:ext>
            </a:extLst>
          </p:cNvPr>
          <p:cNvSpPr>
            <a:spLocks noGrp="1" noChangeArrowheads="1"/>
          </p:cNvSpPr>
          <p:nvPr>
            <p:ph type="body" idx="1"/>
          </p:nvPr>
        </p:nvSpPr>
        <p:spPr bwMode="auto">
          <a:xfrm>
            <a:off x="381000" y="1447800"/>
            <a:ext cx="8382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Rectangle 5">
            <a:extLst>
              <a:ext uri="{FF2B5EF4-FFF2-40B4-BE49-F238E27FC236}">
                <a16:creationId xmlns:a16="http://schemas.microsoft.com/office/drawing/2014/main" id="{E56AF5DF-28BB-4944-B736-C66733384C39}"/>
              </a:ext>
            </a:extLst>
          </p:cNvPr>
          <p:cNvSpPr>
            <a:spLocks noGrp="1" noChangeArrowheads="1"/>
          </p:cNvSpPr>
          <p:nvPr>
            <p:ph type="title"/>
          </p:nvPr>
        </p:nvSpPr>
        <p:spPr bwMode="auto">
          <a:xfrm>
            <a:off x="1143000" y="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CN"/>
              <a:t>Click to edit Master title style</a:t>
            </a:r>
          </a:p>
        </p:txBody>
      </p:sp>
      <p:sp>
        <p:nvSpPr>
          <p:cNvPr id="1028" name="Rectangle 2">
            <a:extLst>
              <a:ext uri="{FF2B5EF4-FFF2-40B4-BE49-F238E27FC236}">
                <a16:creationId xmlns:a16="http://schemas.microsoft.com/office/drawing/2014/main" id="{76F34130-9936-474C-B1BE-F037D57F2F14}"/>
              </a:ext>
            </a:extLst>
          </p:cNvPr>
          <p:cNvSpPr>
            <a:spLocks noChangeArrowheads="1"/>
          </p:cNvSpPr>
          <p:nvPr/>
        </p:nvSpPr>
        <p:spPr bwMode="gray">
          <a:xfrm>
            <a:off x="0" y="6400800"/>
            <a:ext cx="9144000" cy="457200"/>
          </a:xfrm>
          <a:prstGeom prst="rect">
            <a:avLst/>
          </a:prstGeom>
          <a:solidFill>
            <a:srgbClr val="1A86C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r">
              <a:defRPr/>
            </a:pPr>
            <a:endParaRPr lang="zh-CN" altLang="zh-CN">
              <a:latin typeface="Adobe Jenson Italic" charset="0"/>
              <a:cs typeface="Arial" panose="020B0604020202020204" pitchFamily="34" charset="0"/>
            </a:endParaRPr>
          </a:p>
        </p:txBody>
      </p:sp>
      <p:sp>
        <p:nvSpPr>
          <p:cNvPr id="1029" name="Rectangle 6">
            <a:extLst>
              <a:ext uri="{FF2B5EF4-FFF2-40B4-BE49-F238E27FC236}">
                <a16:creationId xmlns:a16="http://schemas.microsoft.com/office/drawing/2014/main" id="{CE4B7543-6F04-4106-8CBC-EB2C42F67848}"/>
              </a:ext>
            </a:extLst>
          </p:cNvPr>
          <p:cNvSpPr>
            <a:spLocks noChangeArrowheads="1"/>
          </p:cNvSpPr>
          <p:nvPr/>
        </p:nvSpPr>
        <p:spPr bwMode="gray">
          <a:xfrm>
            <a:off x="392113" y="6553200"/>
            <a:ext cx="539908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defRPr/>
            </a:pPr>
            <a:r>
              <a:rPr lang="en-US" altLang="zh-CN" sz="900">
                <a:solidFill>
                  <a:schemeClr val="bg1"/>
                </a:solidFill>
                <a:latin typeface="Verdana" panose="020B0604030504040204" pitchFamily="34" charset="0"/>
              </a:rPr>
              <a:t>Copyright ©2015 Pearson Education, Inc. All rights reserved.</a:t>
            </a:r>
            <a:endParaRPr lang="en-GB" altLang="zh-CN" sz="900">
              <a:solidFill>
                <a:schemeClr val="bg1"/>
              </a:solidFill>
              <a:latin typeface="Verdana" panose="020B0604030504040204" pitchFamily="34" charset="0"/>
            </a:endParaRPr>
          </a:p>
        </p:txBody>
      </p:sp>
      <p:sp>
        <p:nvSpPr>
          <p:cNvPr id="1030" name="Rectangle 7">
            <a:extLst>
              <a:ext uri="{FF2B5EF4-FFF2-40B4-BE49-F238E27FC236}">
                <a16:creationId xmlns:a16="http://schemas.microsoft.com/office/drawing/2014/main" id="{4028B63C-B665-4D4E-BFA3-768DD9966AFB}"/>
              </a:ext>
            </a:extLst>
          </p:cNvPr>
          <p:cNvSpPr>
            <a:spLocks noChangeArrowheads="1"/>
          </p:cNvSpPr>
          <p:nvPr/>
        </p:nvSpPr>
        <p:spPr bwMode="gray">
          <a:xfrm>
            <a:off x="8382000" y="6553200"/>
            <a:ext cx="36036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r">
              <a:defRPr/>
            </a:pPr>
            <a:r>
              <a:rPr lang="en-GB" altLang="zh-CN" sz="900">
                <a:solidFill>
                  <a:schemeClr val="bg1"/>
                </a:solidFill>
                <a:latin typeface="Verdana" panose="020B0604030504040204" pitchFamily="34" charset="0"/>
              </a:rPr>
              <a:t>10-</a:t>
            </a:r>
            <a:fld id="{74569372-1BE4-487F-9C82-55C5B5B1E278}" type="slidenum">
              <a:rPr lang="en-GB" altLang="zh-CN" sz="900" smtClean="0">
                <a:solidFill>
                  <a:schemeClr val="bg1"/>
                </a:solidFill>
                <a:latin typeface="Verdana" panose="020B0604030504040204" pitchFamily="34" charset="0"/>
              </a:rPr>
              <a:pPr algn="r">
                <a:defRPr/>
              </a:pPr>
              <a:t>‹#›</a:t>
            </a:fld>
            <a:r>
              <a:rPr lang="en-GB" altLang="zh-CN" sz="900">
                <a:solidFill>
                  <a:schemeClr val="bg1"/>
                </a:solidFill>
                <a:latin typeface="Verdana" panose="020B0604030504040204" pitchFamily="34" charset="0"/>
              </a:rPr>
              <a:t> </a:t>
            </a:r>
          </a:p>
        </p:txBody>
      </p:sp>
      <p:pic>
        <p:nvPicPr>
          <p:cNvPr id="1031" name="Picture 12" descr="cornerkrugman_10e_cover.jpg">
            <a:extLst>
              <a:ext uri="{FF2B5EF4-FFF2-40B4-BE49-F238E27FC236}">
                <a16:creationId xmlns:a16="http://schemas.microsoft.com/office/drawing/2014/main" id="{2CF627A4-FB43-41A4-8A25-3C3D22802D5F}"/>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2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4"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ftr="0" dt="0"/>
  <p:txStyles>
    <p:titleStyle>
      <a:lvl1pPr algn="l" rtl="0" eaLnBrk="0" fontAlgn="base" hangingPunct="0">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ヒラギノ角ゴ Pro W3" pitchFamily="-1" charset="-128"/>
          <a:cs typeface="ヒラギノ角ゴ Pro W3" pitchFamily="-1" charset="-128"/>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pitchFamily="-1" charset="-128"/>
          <a:cs typeface="ヒラギノ角ゴ Pro W3" charset="0"/>
        </a:defRPr>
      </a:lvl2pPr>
      <a:lvl3pPr marL="1143000" indent="-228600" algn="l" rtl="0" eaLnBrk="0" fontAlgn="base" hangingPunct="0">
        <a:spcBef>
          <a:spcPct val="20000"/>
        </a:spcBef>
        <a:spcAft>
          <a:spcPct val="0"/>
        </a:spcAft>
        <a:buChar char="•"/>
        <a:defRPr sz="2000">
          <a:solidFill>
            <a:schemeClr val="tx1"/>
          </a:solidFill>
          <a:latin typeface="+mn-lt"/>
          <a:ea typeface="ヒラギノ角ゴ Pro W3" pitchFamily="-1" charset="-128"/>
          <a:cs typeface="ヒラギノ角ゴ Pro W3" charset="0"/>
        </a:defRPr>
      </a:lvl3pPr>
      <a:lvl4pPr marL="16002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6pPr>
      <a:lvl7pPr marL="29718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7pPr>
      <a:lvl8pPr marL="34290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8pPr>
      <a:lvl9pPr marL="38862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cs10.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cs10.docx"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cs10.doc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cs10.docx"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25D861F-1F44-4226-B831-E16224968670}"/>
              </a:ext>
            </a:extLst>
          </p:cNvPr>
          <p:cNvSpPr>
            <a:spLocks noChangeArrowheads="1"/>
          </p:cNvSpPr>
          <p:nvPr>
            <p:ph type="ctrTitle" idx="4294967295"/>
          </p:nvPr>
        </p:nvSpPr>
        <p:spPr>
          <a:xfrm>
            <a:off x="4876800" y="457200"/>
            <a:ext cx="4267200" cy="1143000"/>
          </a:xfrm>
        </p:spPr>
        <p:txBody>
          <a:bodyPr/>
          <a:lstStyle/>
          <a:p>
            <a:pPr algn="ctr" eaLnBrk="1" hangingPunct="1"/>
            <a:r>
              <a:rPr lang="en-US" altLang="zh-CN" sz="2800">
                <a:ea typeface="ヒラギノ角ゴ Pro W3" pitchFamily="-84" charset="-128"/>
              </a:rPr>
              <a:t>Chapter 10</a:t>
            </a:r>
          </a:p>
        </p:txBody>
      </p:sp>
      <p:sp>
        <p:nvSpPr>
          <p:cNvPr id="4099" name="Rectangle 3">
            <a:extLst>
              <a:ext uri="{FF2B5EF4-FFF2-40B4-BE49-F238E27FC236}">
                <a16:creationId xmlns:a16="http://schemas.microsoft.com/office/drawing/2014/main" id="{7967871A-C074-40E6-A66A-68094453D466}"/>
              </a:ext>
            </a:extLst>
          </p:cNvPr>
          <p:cNvSpPr>
            <a:spLocks noChangeArrowheads="1"/>
          </p:cNvSpPr>
          <p:nvPr>
            <p:ph type="subTitle" idx="4294967295"/>
          </p:nvPr>
        </p:nvSpPr>
        <p:spPr>
          <a:xfrm>
            <a:off x="4876800" y="2057400"/>
            <a:ext cx="4267200" cy="1752600"/>
          </a:xfrm>
        </p:spPr>
        <p:txBody>
          <a:bodyPr/>
          <a:lstStyle/>
          <a:p>
            <a:pPr marL="0" indent="0" algn="ctr" eaLnBrk="1" hangingPunct="1">
              <a:buFontTx/>
              <a:buNone/>
            </a:pPr>
            <a:r>
              <a:rPr lang="en-US" altLang="zh-CN" b="1">
                <a:ea typeface="ヒラギノ角ゴ Pro W3" pitchFamily="-84" charset="-128"/>
              </a:rPr>
              <a:t>The Political Economy of Trade Policy</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C868EED-482C-43F3-8F15-F9D66CBB4780}"/>
              </a:ext>
            </a:extLst>
          </p:cNvPr>
          <p:cNvSpPr>
            <a:spLocks noGrp="1" noChangeArrowheads="1"/>
          </p:cNvSpPr>
          <p:nvPr>
            <p:ph type="title"/>
          </p:nvPr>
        </p:nvSpPr>
        <p:spPr/>
        <p:txBody>
          <a:bodyPr/>
          <a:lstStyle/>
          <a:p>
            <a:pPr eaLnBrk="1" hangingPunct="1"/>
            <a:r>
              <a:rPr lang="en-US" altLang="zh-CN">
                <a:ea typeface="ヒラギノ角ゴ Pro W3" pitchFamily="-84" charset="-128"/>
              </a:rPr>
              <a:t>The Cases for Free Trade (cont.)</a:t>
            </a:r>
          </a:p>
        </p:txBody>
      </p:sp>
      <p:sp>
        <p:nvSpPr>
          <p:cNvPr id="14339" name="Rectangle 3">
            <a:extLst>
              <a:ext uri="{FF2B5EF4-FFF2-40B4-BE49-F238E27FC236}">
                <a16:creationId xmlns:a16="http://schemas.microsoft.com/office/drawing/2014/main" id="{A76A8308-B0BD-44A0-8070-EFDACA7C3869}"/>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The </a:t>
            </a:r>
            <a:r>
              <a:rPr lang="en-US" altLang="zh-CN" b="1">
                <a:ea typeface="ヒラギノ角ゴ Pro W3" pitchFamily="-84" charset="-128"/>
              </a:rPr>
              <a:t>political argument for free trade</a:t>
            </a:r>
            <a:r>
              <a:rPr lang="en-US" altLang="zh-CN">
                <a:ea typeface="ヒラギノ角ゴ Pro W3" pitchFamily="-84" charset="-128"/>
              </a:rPr>
              <a:t> says that free trade is the best </a:t>
            </a:r>
            <a:r>
              <a:rPr lang="en-US" altLang="zh-CN" i="1">
                <a:ea typeface="ヒラギノ角ゴ Pro W3" pitchFamily="-84" charset="-128"/>
              </a:rPr>
              <a:t>feasible</a:t>
            </a:r>
            <a:r>
              <a:rPr lang="en-US" altLang="zh-CN">
                <a:ea typeface="ヒラギノ角ゴ Pro W3" pitchFamily="-84" charset="-128"/>
              </a:rPr>
              <a:t> political policy, even though there may be better policies in principle.</a:t>
            </a:r>
          </a:p>
          <a:p>
            <a:pPr lvl="1" eaLnBrk="1" hangingPunct="1">
              <a:spcBef>
                <a:spcPct val="50000"/>
              </a:spcBef>
            </a:pPr>
            <a:r>
              <a:rPr lang="en-US" altLang="zh-CN">
                <a:ea typeface="ヒラギノ角ゴ Pro W3" pitchFamily="-84" charset="-128"/>
              </a:rPr>
              <a:t>Any policy that deviates from free trade would be quickly manipulated by political groups, leading to decreased national welfare.</a:t>
            </a:r>
          </a:p>
          <a:p>
            <a:pPr eaLnBrk="1" hangingPunct="1">
              <a:spcBef>
                <a:spcPct val="50000"/>
              </a:spcBef>
            </a:pPr>
            <a:r>
              <a:rPr lang="en-US" altLang="zh-CN" sz="2400">
                <a:ea typeface="ヒラギノ角ゴ Pro W3" pitchFamily="-84" charset="-128"/>
                <a:hlinkClick r:id="rId2" action="ppaction://hlinkfile"/>
              </a:rPr>
              <a:t>Case Study 10.1</a:t>
            </a:r>
            <a:endParaRPr lang="en-US" altLang="zh-CN" sz="24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strips(downRight)">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strips(downRight)">
                                      <p:cBhvr>
                                        <p:cTn id="12" dur="500"/>
                                        <p:tgtEl>
                                          <p:spTgt spid="14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strips(downRight)">
                                      <p:cBhvr>
                                        <p:cTn id="17"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D43FC11-FE6F-4F51-B81A-8DC1FB40016C}"/>
              </a:ext>
            </a:extLst>
          </p:cNvPr>
          <p:cNvSpPr>
            <a:spLocks noGrp="1" noChangeArrowheads="1"/>
          </p:cNvSpPr>
          <p:nvPr>
            <p:ph type="title"/>
          </p:nvPr>
        </p:nvSpPr>
        <p:spPr/>
        <p:txBody>
          <a:bodyPr/>
          <a:lstStyle/>
          <a:p>
            <a:pPr eaLnBrk="1" hangingPunct="1"/>
            <a:r>
              <a:rPr lang="en-US" altLang="zh-CN">
                <a:ea typeface="ヒラギノ角ゴ Pro W3" pitchFamily="-84" charset="-128"/>
              </a:rPr>
              <a:t>The Cases against Free Trade </a:t>
            </a:r>
          </a:p>
        </p:txBody>
      </p:sp>
      <p:sp>
        <p:nvSpPr>
          <p:cNvPr id="15363" name="Rectangle 3">
            <a:extLst>
              <a:ext uri="{FF2B5EF4-FFF2-40B4-BE49-F238E27FC236}">
                <a16:creationId xmlns:a16="http://schemas.microsoft.com/office/drawing/2014/main" id="{5C32E961-A471-44A6-A8CE-208D37E563FA}"/>
              </a:ext>
            </a:extLst>
          </p:cNvPr>
          <p:cNvSpPr>
            <a:spLocks noGrp="1" noChangeArrowheads="1"/>
          </p:cNvSpPr>
          <p:nvPr>
            <p:ph idx="1"/>
          </p:nvPr>
        </p:nvSpPr>
        <p:spPr/>
        <p:txBody>
          <a:bodyPr/>
          <a:lstStyle/>
          <a:p>
            <a:pPr eaLnBrk="1" hangingPunct="1">
              <a:lnSpc>
                <a:spcPct val="90000"/>
              </a:lnSpc>
            </a:pPr>
            <a:r>
              <a:rPr lang="en-US" altLang="zh-CN">
                <a:ea typeface="ヒラギノ角ゴ Pro W3" pitchFamily="-84" charset="-128"/>
              </a:rPr>
              <a:t>For a </a:t>
            </a:r>
            <a:r>
              <a:rPr lang="ja-JP" altLang="en-US">
                <a:ea typeface="ヒラギノ角ゴ Pro W3" pitchFamily="-84" charset="-128"/>
              </a:rPr>
              <a:t>“</a:t>
            </a:r>
            <a:r>
              <a:rPr lang="en-US" altLang="ja-JP">
                <a:ea typeface="ヒラギノ角ゴ Pro W3" pitchFamily="-84" charset="-128"/>
              </a:rPr>
              <a:t>large</a:t>
            </a:r>
            <a:r>
              <a:rPr lang="ja-JP" altLang="en-US">
                <a:ea typeface="ヒラギノ角ゴ Pro W3" pitchFamily="-84" charset="-128"/>
              </a:rPr>
              <a:t>”</a:t>
            </a:r>
            <a:r>
              <a:rPr lang="en-US" altLang="ja-JP">
                <a:ea typeface="ヒラギノ角ゴ Pro W3" pitchFamily="-84" charset="-128"/>
              </a:rPr>
              <a:t> country, a tariff lowers the price of imports in world markets and generates a </a:t>
            </a:r>
            <a:r>
              <a:rPr lang="en-US" altLang="ja-JP" b="1">
                <a:ea typeface="ヒラギノ角ゴ Pro W3" pitchFamily="-84" charset="-128"/>
              </a:rPr>
              <a:t>terms of trade gain</a:t>
            </a:r>
            <a:r>
              <a:rPr lang="en-US" altLang="ja-JP">
                <a:ea typeface="ヒラギノ角ゴ Pro W3" pitchFamily="-84" charset="-128"/>
              </a:rPr>
              <a:t>.</a:t>
            </a:r>
          </a:p>
          <a:p>
            <a:pPr lvl="1" eaLnBrk="1" hangingPunct="1">
              <a:lnSpc>
                <a:spcPct val="90000"/>
              </a:lnSpc>
              <a:spcBef>
                <a:spcPct val="40000"/>
              </a:spcBef>
            </a:pPr>
            <a:r>
              <a:rPr lang="en-US" altLang="zh-CN">
                <a:ea typeface="ヒラギノ角ゴ Pro W3" pitchFamily="-84" charset="-128"/>
              </a:rPr>
              <a:t>This benefit may exceed the losses caused by distortions in production and consumption.</a:t>
            </a:r>
          </a:p>
          <a:p>
            <a:pPr eaLnBrk="1" hangingPunct="1">
              <a:lnSpc>
                <a:spcPct val="90000"/>
              </a:lnSpc>
              <a:spcBef>
                <a:spcPct val="70000"/>
              </a:spcBef>
            </a:pPr>
            <a:r>
              <a:rPr lang="en-US" altLang="zh-CN">
                <a:ea typeface="ヒラギノ角ゴ Pro W3" pitchFamily="-84" charset="-128"/>
              </a:rPr>
              <a:t>A small tariff will lead to an increase in national welfare for a large country.</a:t>
            </a:r>
          </a:p>
          <a:p>
            <a:pPr lvl="1" eaLnBrk="1" hangingPunct="1">
              <a:lnSpc>
                <a:spcPct val="90000"/>
              </a:lnSpc>
              <a:spcBef>
                <a:spcPct val="40000"/>
              </a:spcBef>
            </a:pPr>
            <a:r>
              <a:rPr lang="en-US" altLang="zh-CN">
                <a:ea typeface="ヒラギノ角ゴ Pro W3" pitchFamily="-84" charset="-128"/>
              </a:rPr>
              <a:t>But at some tariff rate, the national welfare will begin to decrease as the economic efficiency loss exceeds the terms of trade gain.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strips(downRigh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strips(downRight)">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strips(downRight)">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strips(downRight)">
                                      <p:cBhvr>
                                        <p:cTn id="22"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E710C52-1DC6-4997-90E4-2A9103836A3C}"/>
              </a:ext>
            </a:extLst>
          </p:cNvPr>
          <p:cNvSpPr>
            <a:spLocks noGrp="1" noChangeArrowheads="1"/>
          </p:cNvSpPr>
          <p:nvPr>
            <p:ph type="title"/>
          </p:nvPr>
        </p:nvSpPr>
        <p:spPr/>
        <p:txBody>
          <a:bodyPr/>
          <a:lstStyle/>
          <a:p>
            <a:pPr eaLnBrk="1" hangingPunct="1"/>
            <a:r>
              <a:rPr lang="en-US" altLang="zh-CN">
                <a:ea typeface="ヒラギノ角ゴ Pro W3" pitchFamily="-84" charset="-128"/>
              </a:rPr>
              <a:t>Fig. 10-2: The Optimum Tariff</a:t>
            </a:r>
          </a:p>
        </p:txBody>
      </p:sp>
      <p:pic>
        <p:nvPicPr>
          <p:cNvPr id="15363" name="Picture 2" descr="fig10_02.gif">
            <a:extLst>
              <a:ext uri="{FF2B5EF4-FFF2-40B4-BE49-F238E27FC236}">
                <a16:creationId xmlns:a16="http://schemas.microsoft.com/office/drawing/2014/main" id="{616059F3-BEE3-4D9D-9E60-87760E4F1A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95400"/>
            <a:ext cx="55118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6CD5496-8D89-418D-9FA0-05F6E5105535}"/>
              </a:ext>
            </a:extLst>
          </p:cNvPr>
          <p:cNvSpPr>
            <a:spLocks noGrp="1" noChangeArrowheads="1"/>
          </p:cNvSpPr>
          <p:nvPr>
            <p:ph type="title"/>
          </p:nvPr>
        </p:nvSpPr>
        <p:spPr/>
        <p:txBody>
          <a:bodyPr/>
          <a:lstStyle/>
          <a:p>
            <a:pPr eaLnBrk="1" hangingPunct="1"/>
            <a:r>
              <a:rPr lang="en-US" altLang="zh-CN">
                <a:ea typeface="ヒラギノ角ゴ Pro W3" pitchFamily="-84" charset="-128"/>
              </a:rPr>
              <a:t>The Cases against Free Trade (cont.)</a:t>
            </a:r>
          </a:p>
        </p:txBody>
      </p:sp>
      <p:sp>
        <p:nvSpPr>
          <p:cNvPr id="17411" name="Rectangle 3">
            <a:extLst>
              <a:ext uri="{FF2B5EF4-FFF2-40B4-BE49-F238E27FC236}">
                <a16:creationId xmlns:a16="http://schemas.microsoft.com/office/drawing/2014/main" id="{FEDC44AA-4E9F-4B20-9C42-2D470E497667}"/>
              </a:ext>
            </a:extLst>
          </p:cNvPr>
          <p:cNvSpPr>
            <a:spLocks noGrp="1" noChangeArrowheads="1"/>
          </p:cNvSpPr>
          <p:nvPr>
            <p:ph idx="1"/>
          </p:nvPr>
        </p:nvSpPr>
        <p:spPr/>
        <p:txBody>
          <a:bodyPr/>
          <a:lstStyle/>
          <a:p>
            <a:pPr eaLnBrk="1" hangingPunct="1"/>
            <a:r>
              <a:rPr lang="en-US" altLang="zh-CN">
                <a:ea typeface="ヒラギノ角ゴ Pro W3" pitchFamily="-84" charset="-128"/>
              </a:rPr>
              <a:t>A tariff rate that completely prohibits imports leaves a country worse off, but tariff rate </a:t>
            </a:r>
            <a:r>
              <a:rPr lang="en-US" altLang="zh-CN" i="1">
                <a:ea typeface="ヒラギノ角ゴ Pro W3" pitchFamily="-84" charset="-128"/>
              </a:rPr>
              <a:t>t</a:t>
            </a:r>
            <a:r>
              <a:rPr lang="en-US" altLang="zh-CN" i="1" baseline="-25000">
                <a:ea typeface="ヒラギノ角ゴ Pro W3" pitchFamily="-84" charset="-128"/>
              </a:rPr>
              <a:t>O</a:t>
            </a:r>
            <a:r>
              <a:rPr lang="en-US" altLang="zh-CN">
                <a:ea typeface="ヒラギノ角ゴ Pro W3" pitchFamily="-84" charset="-128"/>
              </a:rPr>
              <a:t> may exist that maximizes national welfare: an </a:t>
            </a:r>
            <a:r>
              <a:rPr lang="en-US" altLang="zh-CN" b="1">
                <a:ea typeface="ヒラギノ角ゴ Pro W3" pitchFamily="-84" charset="-128"/>
              </a:rPr>
              <a:t>optimum tariff</a:t>
            </a:r>
            <a:r>
              <a:rPr lang="en-US" altLang="zh-CN">
                <a:ea typeface="ヒラギノ角ゴ Pro W3" pitchFamily="-84" charset="-128"/>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strips(downRight)">
                                      <p:cBhvr>
                                        <p:cTn id="7" dur="5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17C1C5D-84BD-4EFC-BD96-31C058F07BF3}"/>
              </a:ext>
            </a:extLst>
          </p:cNvPr>
          <p:cNvSpPr>
            <a:spLocks noGrp="1" noChangeArrowheads="1"/>
          </p:cNvSpPr>
          <p:nvPr>
            <p:ph type="title"/>
          </p:nvPr>
        </p:nvSpPr>
        <p:spPr/>
        <p:txBody>
          <a:bodyPr/>
          <a:lstStyle/>
          <a:p>
            <a:pPr eaLnBrk="1" hangingPunct="1"/>
            <a:r>
              <a:rPr lang="en-US" altLang="zh-CN">
                <a:ea typeface="ヒラギノ角ゴ Pro W3" pitchFamily="-84" charset="-128"/>
              </a:rPr>
              <a:t>The Cases against Free Trade (cont.)</a:t>
            </a:r>
          </a:p>
        </p:txBody>
      </p:sp>
      <p:sp>
        <p:nvSpPr>
          <p:cNvPr id="18435" name="Rectangle 3">
            <a:extLst>
              <a:ext uri="{FF2B5EF4-FFF2-40B4-BE49-F238E27FC236}">
                <a16:creationId xmlns:a16="http://schemas.microsoft.com/office/drawing/2014/main" id="{E4CDB420-A55B-4EEC-84F6-8E9959656F56}"/>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An export </a:t>
            </a:r>
            <a:r>
              <a:rPr lang="en-US" altLang="zh-CN" i="1">
                <a:ea typeface="ヒラギノ角ゴ Pro W3" pitchFamily="-84" charset="-128"/>
              </a:rPr>
              <a:t>tax</a:t>
            </a:r>
            <a:r>
              <a:rPr lang="en-US" altLang="zh-CN">
                <a:ea typeface="ヒラギノ角ゴ Pro W3" pitchFamily="-84" charset="-128"/>
              </a:rPr>
              <a:t> (a negative export subsidy) that completely prohibits exports leaves a country worse off, but an export tax rate may exist that maximizes national welfare through the terms of trade.</a:t>
            </a:r>
          </a:p>
          <a:p>
            <a:pPr lvl="1" eaLnBrk="1" hangingPunct="1">
              <a:spcBef>
                <a:spcPct val="50000"/>
              </a:spcBef>
            </a:pPr>
            <a:r>
              <a:rPr lang="en-US" altLang="zh-CN">
                <a:ea typeface="ヒラギノ角ゴ Pro W3" pitchFamily="-84" charset="-128"/>
              </a:rPr>
              <a:t>An export subsidy lowers the terms of trade for a large country; an export tax raises the terms of trade for a large country.</a:t>
            </a:r>
          </a:p>
          <a:p>
            <a:pPr lvl="1" eaLnBrk="1" hangingPunct="1">
              <a:spcBef>
                <a:spcPct val="50000"/>
              </a:spcBef>
            </a:pPr>
            <a:r>
              <a:rPr lang="en-US" altLang="zh-CN">
                <a:ea typeface="ヒラギノ角ゴ Pro W3" pitchFamily="-84" charset="-128"/>
              </a:rPr>
              <a:t>An export tax may raise the price of exports in the world market, increasing the terms of trade.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strips(downRight)">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strips(downRight)">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strips(downRight)">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3E59EB4-1DAD-4406-B09A-13E58D065842}"/>
              </a:ext>
            </a:extLst>
          </p:cNvPr>
          <p:cNvSpPr>
            <a:spLocks noGrp="1" noChangeArrowheads="1"/>
          </p:cNvSpPr>
          <p:nvPr>
            <p:ph type="title"/>
          </p:nvPr>
        </p:nvSpPr>
        <p:spPr/>
        <p:txBody>
          <a:bodyPr/>
          <a:lstStyle/>
          <a:p>
            <a:pPr eaLnBrk="1" hangingPunct="1"/>
            <a:r>
              <a:rPr lang="en-US" altLang="zh-CN">
                <a:ea typeface="ヒラギノ角ゴ Pro W3" pitchFamily="-84" charset="-128"/>
              </a:rPr>
              <a:t>Counter-Argument</a:t>
            </a:r>
          </a:p>
        </p:txBody>
      </p:sp>
      <p:sp>
        <p:nvSpPr>
          <p:cNvPr id="19459" name="Rectangle 3">
            <a:extLst>
              <a:ext uri="{FF2B5EF4-FFF2-40B4-BE49-F238E27FC236}">
                <a16:creationId xmlns:a16="http://schemas.microsoft.com/office/drawing/2014/main" id="{2F2BB61C-0441-4B4D-B481-A37F74F50457}"/>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For some countries like the U.S., an import tariff and/or export tax could improve national welfare at the expense of other countries.</a:t>
            </a:r>
          </a:p>
          <a:p>
            <a:pPr eaLnBrk="1" hangingPunct="1">
              <a:spcBef>
                <a:spcPct val="50000"/>
              </a:spcBef>
            </a:pPr>
            <a:r>
              <a:rPr lang="en-US" altLang="zh-CN">
                <a:ea typeface="ヒラギノ角ゴ Pro W3" pitchFamily="-84" charset="-128"/>
              </a:rPr>
              <a:t>But this argument ignores the likelihood that other countries may retaliate against large countries by enacting their own trade restrictions.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strips(downRight)">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strips(downRight)">
                                      <p:cBhvr>
                                        <p:cTn id="12" dur="500"/>
                                        <p:tgtEl>
                                          <p:spTgt spid="194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F1E241C-4B15-49F8-8DB1-AE94A2FD3E74}"/>
              </a:ext>
            </a:extLst>
          </p:cNvPr>
          <p:cNvSpPr>
            <a:spLocks noGrp="1" noChangeArrowheads="1"/>
          </p:cNvSpPr>
          <p:nvPr>
            <p:ph type="title"/>
          </p:nvPr>
        </p:nvSpPr>
        <p:spPr/>
        <p:txBody>
          <a:bodyPr/>
          <a:lstStyle/>
          <a:p>
            <a:pPr eaLnBrk="1" hangingPunct="1"/>
            <a:r>
              <a:rPr lang="en-US" altLang="zh-CN">
                <a:ea typeface="ヒラギノ角ゴ Pro W3" pitchFamily="-84" charset="-128"/>
              </a:rPr>
              <a:t>The Cases against Free Trade (cont.)</a:t>
            </a:r>
          </a:p>
        </p:txBody>
      </p:sp>
      <p:sp>
        <p:nvSpPr>
          <p:cNvPr id="20483" name="Rectangle 3">
            <a:extLst>
              <a:ext uri="{FF2B5EF4-FFF2-40B4-BE49-F238E27FC236}">
                <a16:creationId xmlns:a16="http://schemas.microsoft.com/office/drawing/2014/main" id="{010D6F31-A10B-4A7E-9220-D8557B4864A0}"/>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A second argument against free trade is that </a:t>
            </a:r>
            <a:r>
              <a:rPr lang="en-US" altLang="zh-CN" b="1">
                <a:ea typeface="ヒラギノ角ゴ Pro W3" pitchFamily="-84" charset="-128"/>
              </a:rPr>
              <a:t>domestic market failures</a:t>
            </a:r>
            <a:r>
              <a:rPr lang="en-US" altLang="zh-CN">
                <a:ea typeface="ヒラギノ角ゴ Pro W3" pitchFamily="-84" charset="-128"/>
              </a:rPr>
              <a:t> may exist that cause free trade to be a suboptimal policy.</a:t>
            </a:r>
          </a:p>
          <a:p>
            <a:pPr lvl="1" eaLnBrk="1" hangingPunct="1">
              <a:spcBef>
                <a:spcPct val="50000"/>
              </a:spcBef>
            </a:pPr>
            <a:r>
              <a:rPr lang="en-US" altLang="zh-CN">
                <a:ea typeface="ヒラギノ角ゴ Pro W3" pitchFamily="-84" charset="-128"/>
              </a:rPr>
              <a:t>The economic efficiency loss calculations using consumer and producer surplus assume that markets function well.</a:t>
            </a:r>
            <a:endParaRPr lang="en-US" altLang="zh-CN" sz="20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strips(downRight)">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strips(downRight)">
                                      <p:cBhvr>
                                        <p:cTn id="12" dur="500"/>
                                        <p:tgtEl>
                                          <p:spTgt spid="20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6CD0302-5FE2-4E46-B18F-D4E22C50F603}"/>
              </a:ext>
            </a:extLst>
          </p:cNvPr>
          <p:cNvSpPr>
            <a:spLocks noGrp="1" noChangeArrowheads="1"/>
          </p:cNvSpPr>
          <p:nvPr>
            <p:ph type="title"/>
          </p:nvPr>
        </p:nvSpPr>
        <p:spPr/>
        <p:txBody>
          <a:bodyPr/>
          <a:lstStyle/>
          <a:p>
            <a:pPr eaLnBrk="1" hangingPunct="1"/>
            <a:r>
              <a:rPr lang="en-US" altLang="zh-CN">
                <a:ea typeface="ヒラギノ角ゴ Pro W3" pitchFamily="-84" charset="-128"/>
              </a:rPr>
              <a:t>The Cases against Free Trade (cont.)</a:t>
            </a:r>
          </a:p>
        </p:txBody>
      </p:sp>
      <p:sp>
        <p:nvSpPr>
          <p:cNvPr id="21507" name="Rectangle 3">
            <a:extLst>
              <a:ext uri="{FF2B5EF4-FFF2-40B4-BE49-F238E27FC236}">
                <a16:creationId xmlns:a16="http://schemas.microsoft.com/office/drawing/2014/main" id="{3FD8FC5C-F2B8-47FC-9175-06FE012D373C}"/>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Types of market failures include</a:t>
            </a:r>
          </a:p>
          <a:p>
            <a:pPr lvl="1" eaLnBrk="1" hangingPunct="1">
              <a:spcBef>
                <a:spcPct val="50000"/>
              </a:spcBef>
            </a:pPr>
            <a:r>
              <a:rPr lang="en-US" altLang="zh-CN">
                <a:ea typeface="ヒラギノ角ゴ Pro W3" pitchFamily="-84" charset="-128"/>
              </a:rPr>
              <a:t>Persistently high underemployment of workers</a:t>
            </a:r>
          </a:p>
          <a:p>
            <a:pPr lvl="2" eaLnBrk="1" hangingPunct="1">
              <a:spcBef>
                <a:spcPct val="50000"/>
              </a:spcBef>
            </a:pPr>
            <a:r>
              <a:rPr lang="en-US" altLang="zh-CN">
                <a:ea typeface="ヒラギノ角ゴ Pro W3" pitchFamily="-84" charset="-128"/>
              </a:rPr>
              <a:t>surpluses that are not eliminated in the market for labor because wages do not adjust</a:t>
            </a:r>
            <a:endParaRPr lang="en-US" altLang="zh-CN" sz="2400">
              <a:ea typeface="ヒラギノ角ゴ Pro W3" pitchFamily="-84" charset="-128"/>
            </a:endParaRPr>
          </a:p>
          <a:p>
            <a:pPr lvl="1" eaLnBrk="1" hangingPunct="1">
              <a:spcBef>
                <a:spcPct val="50000"/>
              </a:spcBef>
            </a:pPr>
            <a:r>
              <a:rPr lang="en-US" altLang="zh-CN">
                <a:ea typeface="ヒラギノ角ゴ Pro W3" pitchFamily="-84" charset="-128"/>
              </a:rPr>
              <a:t>Persistently high underutilization of structures, equipment, and other forms of capital </a:t>
            </a:r>
          </a:p>
          <a:p>
            <a:pPr lvl="2" eaLnBrk="1" hangingPunct="1">
              <a:spcBef>
                <a:spcPct val="50000"/>
              </a:spcBef>
            </a:pPr>
            <a:r>
              <a:rPr lang="en-US" altLang="zh-CN">
                <a:ea typeface="ヒラギノ角ゴ Pro W3" pitchFamily="-84" charset="-128"/>
              </a:rPr>
              <a:t>surpluses that are not eliminated in the market for capital because prices do not adjust</a:t>
            </a:r>
          </a:p>
          <a:p>
            <a:pPr lvl="1" eaLnBrk="1" hangingPunct="1"/>
            <a:r>
              <a:rPr lang="en-US" altLang="zh-CN">
                <a:ea typeface="ヒラギノ角ゴ Pro W3" pitchFamily="-84" charset="-128"/>
              </a:rPr>
              <a:t>Property rights not well defined or well enforced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strips(downRight)">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strips(downRight)">
                                      <p:cBhvr>
                                        <p:cTn id="12" dur="500"/>
                                        <p:tgtEl>
                                          <p:spTgt spid="21507">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strips(downRight)">
                                      <p:cBhvr>
                                        <p:cTn id="15" dur="500"/>
                                        <p:tgtEl>
                                          <p:spTgt spid="2150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21507">
                                            <p:txEl>
                                              <p:pRg st="3" end="3"/>
                                            </p:txEl>
                                          </p:spTgt>
                                        </p:tgtEl>
                                        <p:attrNameLst>
                                          <p:attrName>style.visibility</p:attrName>
                                        </p:attrNameLst>
                                      </p:cBhvr>
                                      <p:to>
                                        <p:strVal val="visible"/>
                                      </p:to>
                                    </p:set>
                                    <p:animEffect transition="in" filter="strips(downRight)">
                                      <p:cBhvr>
                                        <p:cTn id="20" dur="500"/>
                                        <p:tgtEl>
                                          <p:spTgt spid="21507">
                                            <p:txEl>
                                              <p:pRg st="3" end="3"/>
                                            </p:txEl>
                                          </p:spTgt>
                                        </p:tgtEl>
                                      </p:cBhvr>
                                    </p:animEffect>
                                  </p:childTnLst>
                                </p:cTn>
                              </p:par>
                              <p:par>
                                <p:cTn id="21" presetID="18" presetClass="entr" presetSubtype="6" fill="hold" grpId="0" nodeType="with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Effect transition="in" filter="strips(downRight)">
                                      <p:cBhvr>
                                        <p:cTn id="23" dur="500"/>
                                        <p:tgtEl>
                                          <p:spTgt spid="21507">
                                            <p:txEl>
                                              <p:pRg st="4" end="4"/>
                                            </p:txEl>
                                          </p:spTgt>
                                        </p:tgtEl>
                                      </p:cBhvr>
                                    </p:animEffect>
                                  </p:childTnLst>
                                </p:cTn>
                              </p:par>
                              <p:par>
                                <p:cTn id="24" presetID="18" presetClass="entr" presetSubtype="6" fill="hold" grpId="0" nodeType="withEffect">
                                  <p:stCondLst>
                                    <p:cond delay="0"/>
                                  </p:stCondLst>
                                  <p:childTnLst>
                                    <p:set>
                                      <p:cBhvr>
                                        <p:cTn id="25" dur="1" fill="hold">
                                          <p:stCondLst>
                                            <p:cond delay="0"/>
                                          </p:stCondLst>
                                        </p:cTn>
                                        <p:tgtEl>
                                          <p:spTgt spid="21507">
                                            <p:txEl>
                                              <p:pRg st="5" end="5"/>
                                            </p:txEl>
                                          </p:spTgt>
                                        </p:tgtEl>
                                        <p:attrNameLst>
                                          <p:attrName>style.visibility</p:attrName>
                                        </p:attrNameLst>
                                      </p:cBhvr>
                                      <p:to>
                                        <p:strVal val="visible"/>
                                      </p:to>
                                    </p:set>
                                    <p:animEffect transition="in" filter="strips(downRight)">
                                      <p:cBhvr>
                                        <p:cTn id="26"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B88CF6C-4E81-4DC8-90AE-EF081C01F30C}"/>
              </a:ext>
            </a:extLst>
          </p:cNvPr>
          <p:cNvSpPr>
            <a:spLocks noGrp="1" noChangeArrowheads="1"/>
          </p:cNvSpPr>
          <p:nvPr>
            <p:ph type="title"/>
          </p:nvPr>
        </p:nvSpPr>
        <p:spPr/>
        <p:txBody>
          <a:bodyPr/>
          <a:lstStyle/>
          <a:p>
            <a:pPr eaLnBrk="1" hangingPunct="1"/>
            <a:r>
              <a:rPr lang="en-US" altLang="zh-CN">
                <a:ea typeface="ヒラギノ角ゴ Pro W3" pitchFamily="-84" charset="-128"/>
              </a:rPr>
              <a:t>The Cases against Free Trade (cont.)</a:t>
            </a:r>
          </a:p>
        </p:txBody>
      </p:sp>
      <p:sp>
        <p:nvSpPr>
          <p:cNvPr id="89091" name="Rectangle 3">
            <a:extLst>
              <a:ext uri="{FF2B5EF4-FFF2-40B4-BE49-F238E27FC236}">
                <a16:creationId xmlns:a16="http://schemas.microsoft.com/office/drawing/2014/main" id="{F40E5314-675C-4A85-8FB7-497C5EEAB692}"/>
              </a:ext>
            </a:extLst>
          </p:cNvPr>
          <p:cNvSpPr>
            <a:spLocks noGrp="1" noChangeArrowheads="1"/>
          </p:cNvSpPr>
          <p:nvPr>
            <p:ph idx="1"/>
          </p:nvPr>
        </p:nvSpPr>
        <p:spPr/>
        <p:txBody>
          <a:bodyPr/>
          <a:lstStyle/>
          <a:p>
            <a:pPr eaLnBrk="1" hangingPunct="1">
              <a:lnSpc>
                <a:spcPct val="90000"/>
              </a:lnSpc>
              <a:spcBef>
                <a:spcPct val="50000"/>
              </a:spcBef>
            </a:pPr>
            <a:r>
              <a:rPr lang="en-US" altLang="zh-CN">
                <a:ea typeface="ヒラギノ角ゴ Pro W3" pitchFamily="-84" charset="-128"/>
              </a:rPr>
              <a:t>Types of market failures include</a:t>
            </a:r>
            <a:endParaRPr lang="en-US" altLang="zh-CN" sz="2400">
              <a:ea typeface="ヒラギノ角ゴ Pro W3" pitchFamily="-84" charset="-128"/>
            </a:endParaRPr>
          </a:p>
          <a:p>
            <a:pPr lvl="1" eaLnBrk="1" hangingPunct="1">
              <a:lnSpc>
                <a:spcPct val="95000"/>
              </a:lnSpc>
              <a:spcBef>
                <a:spcPct val="50000"/>
              </a:spcBef>
            </a:pPr>
            <a:r>
              <a:rPr lang="en-US" altLang="zh-CN">
                <a:ea typeface="ヒラギノ角ゴ Pro W3" pitchFamily="-84" charset="-128"/>
              </a:rPr>
              <a:t>technological benefits for society discovered through private production, but from which private firms cannot fully profit</a:t>
            </a:r>
          </a:p>
          <a:p>
            <a:pPr lvl="1" eaLnBrk="1" hangingPunct="1">
              <a:lnSpc>
                <a:spcPct val="95000"/>
              </a:lnSpc>
              <a:spcBef>
                <a:spcPct val="50000"/>
              </a:spcBef>
            </a:pPr>
            <a:r>
              <a:rPr lang="en-US" altLang="zh-CN">
                <a:ea typeface="ヒラギノ角ゴ Pro W3" pitchFamily="-84" charset="-128"/>
              </a:rPr>
              <a:t>environmental costs for society caused by private production, but for which private firms do not fully pay</a:t>
            </a:r>
          </a:p>
          <a:p>
            <a:pPr lvl="1" eaLnBrk="1" hangingPunct="1">
              <a:lnSpc>
                <a:spcPct val="95000"/>
              </a:lnSpc>
            </a:pPr>
            <a:r>
              <a:rPr lang="en-US" altLang="zh-CN">
                <a:ea typeface="ヒラギノ角ゴ Pro W3" pitchFamily="-84" charset="-128"/>
              </a:rPr>
              <a:t>sellers that are not well informed about the (opportunity) cost of production or buyers that are not well informed about value from consumption</a:t>
            </a:r>
            <a:endParaRPr lang="en-US" altLang="zh-CN" sz="20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animEffect transition="in" filter="strips(downRight)">
                                      <p:cBhvr>
                                        <p:cTn id="7" dur="500"/>
                                        <p:tgtEl>
                                          <p:spTgt spid="890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9091">
                                            <p:txEl>
                                              <p:pRg st="2" end="2"/>
                                            </p:txEl>
                                          </p:spTgt>
                                        </p:tgtEl>
                                        <p:attrNameLst>
                                          <p:attrName>style.visibility</p:attrName>
                                        </p:attrNameLst>
                                      </p:cBhvr>
                                      <p:to>
                                        <p:strVal val="visible"/>
                                      </p:to>
                                    </p:set>
                                    <p:animEffect transition="in" filter="strips(downRight)">
                                      <p:cBhvr>
                                        <p:cTn id="12" dur="500"/>
                                        <p:tgtEl>
                                          <p:spTgt spid="890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9091">
                                            <p:txEl>
                                              <p:pRg st="3" end="3"/>
                                            </p:txEl>
                                          </p:spTgt>
                                        </p:tgtEl>
                                        <p:attrNameLst>
                                          <p:attrName>style.visibility</p:attrName>
                                        </p:attrNameLst>
                                      </p:cBhvr>
                                      <p:to>
                                        <p:strVal val="visible"/>
                                      </p:to>
                                    </p:set>
                                    <p:animEffect transition="in" filter="strips(downRight)">
                                      <p:cBhvr>
                                        <p:cTn id="17" dur="500"/>
                                        <p:tgtEl>
                                          <p:spTgt spid="89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310CC5F-0277-4840-B4A7-A09F8C91EBE6}"/>
              </a:ext>
            </a:extLst>
          </p:cNvPr>
          <p:cNvSpPr>
            <a:spLocks noGrp="1" noChangeArrowheads="1"/>
          </p:cNvSpPr>
          <p:nvPr>
            <p:ph type="title"/>
          </p:nvPr>
        </p:nvSpPr>
        <p:spPr/>
        <p:txBody>
          <a:bodyPr/>
          <a:lstStyle/>
          <a:p>
            <a:pPr eaLnBrk="1" hangingPunct="1"/>
            <a:r>
              <a:rPr lang="en-US" altLang="zh-CN">
                <a:ea typeface="ヒラギノ角ゴ Pro W3" pitchFamily="-84" charset="-128"/>
              </a:rPr>
              <a:t>The Cases against Free Trade (cont.)</a:t>
            </a:r>
          </a:p>
        </p:txBody>
      </p:sp>
      <p:sp>
        <p:nvSpPr>
          <p:cNvPr id="22531" name="Rectangle 3">
            <a:extLst>
              <a:ext uri="{FF2B5EF4-FFF2-40B4-BE49-F238E27FC236}">
                <a16:creationId xmlns:a16="http://schemas.microsoft.com/office/drawing/2014/main" id="{71858437-70A9-4201-AD33-F7B7C8EFBA81}"/>
              </a:ext>
            </a:extLst>
          </p:cNvPr>
          <p:cNvSpPr>
            <a:spLocks noGrp="1" noChangeArrowheads="1"/>
          </p:cNvSpPr>
          <p:nvPr>
            <p:ph idx="1"/>
          </p:nvPr>
        </p:nvSpPr>
        <p:spPr/>
        <p:txBody>
          <a:bodyPr/>
          <a:lstStyle/>
          <a:p>
            <a:pPr eaLnBrk="1" hangingPunct="1"/>
            <a:r>
              <a:rPr lang="en-US" altLang="zh-CN" sz="2400">
                <a:ea typeface="ヒラギノ角ゴ Pro W3" pitchFamily="-84" charset="-128"/>
              </a:rPr>
              <a:t>Economists calculate the </a:t>
            </a:r>
            <a:r>
              <a:rPr lang="en-US" altLang="zh-CN" sz="2400" b="1">
                <a:ea typeface="ヒラギノ角ゴ Pro W3" pitchFamily="-84" charset="-128"/>
              </a:rPr>
              <a:t>marginal social benefit</a:t>
            </a:r>
            <a:r>
              <a:rPr lang="en-US" altLang="zh-CN" sz="2400">
                <a:ea typeface="ヒラギノ角ゴ Pro W3" pitchFamily="-84" charset="-128"/>
              </a:rPr>
              <a:t> to represent the additional benefit to society from private production. </a:t>
            </a:r>
          </a:p>
          <a:p>
            <a:pPr lvl="1" eaLnBrk="1" hangingPunct="1"/>
            <a:r>
              <a:rPr lang="en-US" altLang="zh-CN" sz="2000">
                <a:ea typeface="ヒラギノ角ゴ Pro W3" pitchFamily="-84" charset="-128"/>
              </a:rPr>
              <a:t>With a market failure, marginal social benefit is not accurately measured by the producer surplus of private firms, so that economic efficiency loss calculations are misleading.</a:t>
            </a:r>
          </a:p>
          <a:p>
            <a:pPr eaLnBrk="1" hangingPunct="1"/>
            <a:r>
              <a:rPr lang="en-US" altLang="zh-CN" sz="2400">
                <a:ea typeface="ヒラギノ角ゴ Pro W3" pitchFamily="-84" charset="-128"/>
              </a:rPr>
              <a:t>It</a:t>
            </a:r>
            <a:r>
              <a:rPr lang="ja-JP" altLang="en-US" sz="2400">
                <a:ea typeface="ヒラギノ角ゴ Pro W3" pitchFamily="-84" charset="-128"/>
              </a:rPr>
              <a:t>’</a:t>
            </a:r>
            <a:r>
              <a:rPr lang="en-US" altLang="ja-JP" sz="2400">
                <a:ea typeface="ヒラギノ角ゴ Pro W3" pitchFamily="-84" charset="-128"/>
              </a:rPr>
              <a:t>s possible that when a tariff increases domestic production, the benefit to domestic society will increase due to a market failure.</a:t>
            </a:r>
            <a:endParaRPr lang="en-US" altLang="zh-CN" sz="24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strips(downRight)">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strips(downRight)">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strips(downRight)">
                                      <p:cBhvr>
                                        <p:cTn id="17" dur="500"/>
                                        <p:tgtEl>
                                          <p:spTgt spid="22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0265F29-11A3-41A9-ADF2-5CBC7D664C48}"/>
              </a:ext>
            </a:extLst>
          </p:cNvPr>
          <p:cNvSpPr>
            <a:spLocks noGrp="1" noChangeArrowheads="1"/>
          </p:cNvSpPr>
          <p:nvPr>
            <p:ph type="title"/>
          </p:nvPr>
        </p:nvSpPr>
        <p:spPr/>
        <p:txBody>
          <a:bodyPr/>
          <a:lstStyle/>
          <a:p>
            <a:pPr eaLnBrk="1" hangingPunct="1"/>
            <a:r>
              <a:rPr lang="en-US" altLang="zh-CN">
                <a:ea typeface="ヒラギノ角ゴ Pro W3" pitchFamily="-84" charset="-128"/>
              </a:rPr>
              <a:t>Preview</a:t>
            </a:r>
          </a:p>
        </p:txBody>
      </p:sp>
      <p:sp>
        <p:nvSpPr>
          <p:cNvPr id="6147" name="Rectangle 3">
            <a:extLst>
              <a:ext uri="{FF2B5EF4-FFF2-40B4-BE49-F238E27FC236}">
                <a16:creationId xmlns:a16="http://schemas.microsoft.com/office/drawing/2014/main" id="{CFEE55FD-F39B-4ADD-BB48-8798C5F3A6E3}"/>
              </a:ext>
            </a:extLst>
          </p:cNvPr>
          <p:cNvSpPr>
            <a:spLocks noGrp="1" noChangeArrowheads="1"/>
          </p:cNvSpPr>
          <p:nvPr>
            <p:ph idx="1"/>
          </p:nvPr>
        </p:nvSpPr>
        <p:spPr/>
        <p:txBody>
          <a:bodyPr/>
          <a:lstStyle/>
          <a:p>
            <a:pPr eaLnBrk="1" hangingPunct="1">
              <a:spcBef>
                <a:spcPct val="40000"/>
              </a:spcBef>
            </a:pPr>
            <a:r>
              <a:rPr lang="en-US" altLang="zh-CN" sz="2400">
                <a:ea typeface="ヒラギノ角ゴ Pro W3" pitchFamily="-84" charset="-128"/>
              </a:rPr>
              <a:t>The cases for free trade</a:t>
            </a:r>
          </a:p>
          <a:p>
            <a:pPr eaLnBrk="1" hangingPunct="1">
              <a:spcBef>
                <a:spcPct val="40000"/>
              </a:spcBef>
            </a:pPr>
            <a:r>
              <a:rPr lang="en-US" altLang="zh-CN" sz="2400">
                <a:ea typeface="ヒラギノ角ゴ Pro W3" pitchFamily="-84" charset="-128"/>
              </a:rPr>
              <a:t>The cases against free trade</a:t>
            </a:r>
          </a:p>
          <a:p>
            <a:pPr eaLnBrk="1" hangingPunct="1">
              <a:spcBef>
                <a:spcPct val="40000"/>
              </a:spcBef>
            </a:pPr>
            <a:r>
              <a:rPr lang="en-US" altLang="zh-CN" sz="2400">
                <a:ea typeface="ヒラギノ角ゴ Pro W3" pitchFamily="-84" charset="-128"/>
              </a:rPr>
              <a:t>Political models of trade policy</a:t>
            </a:r>
          </a:p>
          <a:p>
            <a:pPr eaLnBrk="1" hangingPunct="1">
              <a:spcBef>
                <a:spcPct val="40000"/>
              </a:spcBef>
            </a:pPr>
            <a:r>
              <a:rPr lang="en-US" altLang="zh-CN" sz="2400">
                <a:ea typeface="ヒラギノ角ゴ Pro W3" pitchFamily="-84" charset="-128"/>
              </a:rPr>
              <a:t>International negotiations of trade policy and the World Trade Organization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strips(downRight)">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strips(downRight)">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strips(downRight)">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strips(downRight)">
                                      <p:cBhvr>
                                        <p:cTn id="22"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5C3E678-F01A-4999-8D02-AC3351A3644C}"/>
              </a:ext>
            </a:extLst>
          </p:cNvPr>
          <p:cNvSpPr>
            <a:spLocks noGrp="1" noChangeArrowheads="1"/>
          </p:cNvSpPr>
          <p:nvPr>
            <p:ph type="title"/>
          </p:nvPr>
        </p:nvSpPr>
        <p:spPr>
          <a:xfrm>
            <a:off x="228600" y="1371600"/>
            <a:ext cx="4267200" cy="1676400"/>
          </a:xfrm>
        </p:spPr>
        <p:txBody>
          <a:bodyPr/>
          <a:lstStyle/>
          <a:p>
            <a:pPr eaLnBrk="1" hangingPunct="1"/>
            <a:r>
              <a:rPr lang="en-US" altLang="zh-CN">
                <a:ea typeface="ヒラギノ角ゴ Pro W3" pitchFamily="-84" charset="-128"/>
              </a:rPr>
              <a:t>Fig. 10-3: The Domestic Market Failure Argument for a Tariff</a:t>
            </a:r>
          </a:p>
        </p:txBody>
      </p:sp>
      <p:pic>
        <p:nvPicPr>
          <p:cNvPr id="23555" name="Picture 6" descr="fig10_03.gif">
            <a:extLst>
              <a:ext uri="{FF2B5EF4-FFF2-40B4-BE49-F238E27FC236}">
                <a16:creationId xmlns:a16="http://schemas.microsoft.com/office/drawing/2014/main" id="{62E53937-C3CA-4395-8916-6BBBAF8E1D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28600"/>
            <a:ext cx="4146550" cy="608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6E611CB-5BD5-4AC3-B517-19687BD833BD}"/>
              </a:ext>
            </a:extLst>
          </p:cNvPr>
          <p:cNvSpPr>
            <a:spLocks noGrp="1" noChangeArrowheads="1"/>
          </p:cNvSpPr>
          <p:nvPr>
            <p:ph type="title"/>
          </p:nvPr>
        </p:nvSpPr>
        <p:spPr/>
        <p:txBody>
          <a:bodyPr/>
          <a:lstStyle/>
          <a:p>
            <a:pPr eaLnBrk="1" hangingPunct="1"/>
            <a:r>
              <a:rPr lang="en-US" altLang="zh-CN">
                <a:ea typeface="ヒラギノ角ゴ Pro W3" pitchFamily="-84" charset="-128"/>
              </a:rPr>
              <a:t>The Cases against Free Trade (cont.)</a:t>
            </a:r>
          </a:p>
        </p:txBody>
      </p:sp>
      <p:sp>
        <p:nvSpPr>
          <p:cNvPr id="24579" name="Rectangle 3">
            <a:extLst>
              <a:ext uri="{FF2B5EF4-FFF2-40B4-BE49-F238E27FC236}">
                <a16:creationId xmlns:a16="http://schemas.microsoft.com/office/drawing/2014/main" id="{71E43E85-012A-4BDE-A5A5-27171D19D642}"/>
              </a:ext>
            </a:extLst>
          </p:cNvPr>
          <p:cNvSpPr>
            <a:spLocks noGrp="1" noChangeArrowheads="1"/>
          </p:cNvSpPr>
          <p:nvPr>
            <p:ph idx="1"/>
          </p:nvPr>
        </p:nvSpPr>
        <p:spPr/>
        <p:txBody>
          <a:bodyPr/>
          <a:lstStyle/>
          <a:p>
            <a:pPr eaLnBrk="1" hangingPunct="1">
              <a:lnSpc>
                <a:spcPct val="90000"/>
              </a:lnSpc>
              <a:spcBef>
                <a:spcPct val="50000"/>
              </a:spcBef>
            </a:pPr>
            <a:r>
              <a:rPr lang="en-US" altLang="zh-CN">
                <a:ea typeface="ヒラギノ角ゴ Pro W3" pitchFamily="-84" charset="-128"/>
              </a:rPr>
              <a:t>The domestic market failure argument against free trade is an example of a more general argument called the </a:t>
            </a:r>
            <a:r>
              <a:rPr lang="en-US" altLang="zh-CN" b="1">
                <a:ea typeface="ヒラギノ角ゴ Pro W3" pitchFamily="-84" charset="-128"/>
              </a:rPr>
              <a:t>theory of the second best</a:t>
            </a:r>
            <a:r>
              <a:rPr lang="en-US" altLang="zh-CN">
                <a:ea typeface="ヒラギノ角ゴ Pro W3" pitchFamily="-84" charset="-128"/>
              </a:rPr>
              <a:t>.</a:t>
            </a:r>
          </a:p>
          <a:p>
            <a:pPr eaLnBrk="1" hangingPunct="1">
              <a:lnSpc>
                <a:spcPct val="90000"/>
              </a:lnSpc>
              <a:spcBef>
                <a:spcPct val="50000"/>
              </a:spcBef>
            </a:pPr>
            <a:r>
              <a:rPr lang="en-US" altLang="zh-CN">
                <a:ea typeface="ヒラギノ角ゴ Pro W3" pitchFamily="-84" charset="-128"/>
              </a:rPr>
              <a:t>Government intervention that distorts market incentives in one market may increase national welfare by offsetting the consequences of market failures elsewhere.</a:t>
            </a:r>
          </a:p>
          <a:p>
            <a:pPr lvl="1" eaLnBrk="1" hangingPunct="1">
              <a:lnSpc>
                <a:spcPct val="90000"/>
              </a:lnSpc>
              <a:spcBef>
                <a:spcPct val="50000"/>
              </a:spcBef>
            </a:pPr>
            <a:r>
              <a:rPr lang="en-US" altLang="zh-CN" sz="2000">
                <a:ea typeface="ヒラギノ角ゴ Pro W3" pitchFamily="-84" charset="-128"/>
              </a:rPr>
              <a:t>If the best policy, fixing the market failures, is not feasible, then government intervention in another market may be the </a:t>
            </a:r>
            <a:r>
              <a:rPr lang="ja-JP" altLang="en-US" sz="2000">
                <a:ea typeface="ヒラギノ角ゴ Pro W3" pitchFamily="-84" charset="-128"/>
              </a:rPr>
              <a:t>“</a:t>
            </a:r>
            <a:r>
              <a:rPr lang="en-US" altLang="ja-JP" sz="2000">
                <a:ea typeface="ヒラギノ角ゴ Pro W3" pitchFamily="-84" charset="-128"/>
              </a:rPr>
              <a:t>second-best</a:t>
            </a:r>
            <a:r>
              <a:rPr lang="ja-JP" altLang="en-US" sz="2000">
                <a:ea typeface="ヒラギノ角ゴ Pro W3" pitchFamily="-84" charset="-128"/>
              </a:rPr>
              <a:t>”</a:t>
            </a:r>
            <a:r>
              <a:rPr lang="en-US" altLang="ja-JP" sz="2000">
                <a:ea typeface="ヒラギノ角ゴ Pro W3" pitchFamily="-84" charset="-128"/>
              </a:rPr>
              <a:t> way of fixing the problem.</a:t>
            </a:r>
            <a:endParaRPr lang="en-US" altLang="zh-CN" sz="20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strips(downRight)">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strips(downRight)">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strips(downRight)">
                                      <p:cBhvr>
                                        <p:cTn id="17"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8C19C9C-B9EA-4E13-B72A-3D9C31C4CEAB}"/>
              </a:ext>
            </a:extLst>
          </p:cNvPr>
          <p:cNvSpPr>
            <a:spLocks noGrp="1" noChangeArrowheads="1"/>
          </p:cNvSpPr>
          <p:nvPr>
            <p:ph type="title"/>
          </p:nvPr>
        </p:nvSpPr>
        <p:spPr/>
        <p:txBody>
          <a:bodyPr/>
          <a:lstStyle/>
          <a:p>
            <a:pPr eaLnBrk="1" hangingPunct="1"/>
            <a:r>
              <a:rPr lang="en-US" altLang="zh-CN">
                <a:ea typeface="MS PGothic" panose="020B0600070205080204" pitchFamily="34" charset="-128"/>
              </a:rPr>
              <a:t>Counter-Arguments</a:t>
            </a:r>
            <a:endParaRPr lang="en-US" altLang="zh-CN">
              <a:ea typeface="ヒラギノ角ゴ Pro W3" pitchFamily="-84" charset="-128"/>
            </a:endParaRPr>
          </a:p>
        </p:txBody>
      </p:sp>
      <p:sp>
        <p:nvSpPr>
          <p:cNvPr id="25603" name="Rectangle 3">
            <a:extLst>
              <a:ext uri="{FF2B5EF4-FFF2-40B4-BE49-F238E27FC236}">
                <a16:creationId xmlns:a16="http://schemas.microsoft.com/office/drawing/2014/main" id="{1A2E6323-D2C3-4354-BEF1-DB56FE35FD09}"/>
              </a:ext>
            </a:extLst>
          </p:cNvPr>
          <p:cNvSpPr>
            <a:spLocks noGrp="1" noChangeArrowheads="1"/>
          </p:cNvSpPr>
          <p:nvPr>
            <p:ph idx="1"/>
          </p:nvPr>
        </p:nvSpPr>
        <p:spPr/>
        <p:txBody>
          <a:bodyPr/>
          <a:lstStyle/>
          <a:p>
            <a:pPr eaLnBrk="1" hangingPunct="1">
              <a:lnSpc>
                <a:spcPct val="90000"/>
              </a:lnSpc>
              <a:spcBef>
                <a:spcPct val="50000"/>
              </a:spcBef>
            </a:pPr>
            <a:r>
              <a:rPr lang="en-US" altLang="zh-CN">
                <a:ea typeface="MS PGothic" panose="020B0600070205080204" pitchFamily="34" charset="-128"/>
              </a:rPr>
              <a:t>Economists supporting free trade counter-argue that domestic market failures should be corrected by a </a:t>
            </a:r>
            <a:r>
              <a:rPr lang="ja-JP" altLang="en-US">
                <a:latin typeface="Times" panose="02020603050405020304" pitchFamily="18" charset="0"/>
                <a:ea typeface="MS PGothic" panose="020B0600070205080204" pitchFamily="34" charset="-128"/>
              </a:rPr>
              <a:t>“</a:t>
            </a:r>
            <a:r>
              <a:rPr lang="en-US" altLang="ja-JP">
                <a:ea typeface="MS PGothic" panose="020B0600070205080204" pitchFamily="34" charset="-128"/>
              </a:rPr>
              <a:t>first-best</a:t>
            </a:r>
            <a:r>
              <a:rPr lang="ja-JP" altLang="en-US">
                <a:latin typeface="Times" panose="02020603050405020304" pitchFamily="18" charset="0"/>
                <a:ea typeface="MS PGothic" panose="020B0600070205080204" pitchFamily="34" charset="-128"/>
              </a:rPr>
              <a:t>”</a:t>
            </a:r>
            <a:r>
              <a:rPr lang="en-US" altLang="ja-JP">
                <a:ea typeface="MS PGothic" panose="020B0600070205080204" pitchFamily="34" charset="-128"/>
              </a:rPr>
              <a:t> policy: a domestic policy aimed directly at the source of the problem.</a:t>
            </a:r>
          </a:p>
          <a:p>
            <a:pPr lvl="1" eaLnBrk="1" hangingPunct="1">
              <a:lnSpc>
                <a:spcPct val="90000"/>
              </a:lnSpc>
              <a:spcBef>
                <a:spcPct val="50000"/>
              </a:spcBef>
            </a:pPr>
            <a:r>
              <a:rPr lang="en-US" altLang="zh-CN">
                <a:ea typeface="MS PGothic" panose="020B0600070205080204" pitchFamily="34" charset="-128"/>
              </a:rPr>
              <a:t>If persistently high underemployment of labor is a problem, then the cost of labor or production of labor-intensive products could be subsidized by the government.</a:t>
            </a:r>
          </a:p>
          <a:p>
            <a:pPr lvl="1" eaLnBrk="1" hangingPunct="1">
              <a:lnSpc>
                <a:spcPct val="90000"/>
              </a:lnSpc>
              <a:spcBef>
                <a:spcPct val="50000"/>
              </a:spcBef>
            </a:pPr>
            <a:r>
              <a:rPr lang="en-US" altLang="zh-CN">
                <a:ea typeface="MS PGothic" panose="020B0600070205080204" pitchFamily="34" charset="-128"/>
              </a:rPr>
              <a:t>This policy could avoid economic efficiency losses due to a tariff.</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strips(downRight)">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strips(downRight)">
                                      <p:cBhvr>
                                        <p:cTn id="12" dur="500"/>
                                        <p:tgtEl>
                                          <p:spTgt spid="25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strips(downRight)">
                                      <p:cBhvr>
                                        <p:cTn id="17"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3A51BCC-1630-4AFC-B973-7A3020C735DB}"/>
              </a:ext>
            </a:extLst>
          </p:cNvPr>
          <p:cNvSpPr>
            <a:spLocks noGrp="1" noChangeArrowheads="1"/>
          </p:cNvSpPr>
          <p:nvPr>
            <p:ph type="title"/>
          </p:nvPr>
        </p:nvSpPr>
        <p:spPr/>
        <p:txBody>
          <a:bodyPr/>
          <a:lstStyle/>
          <a:p>
            <a:pPr eaLnBrk="1" hangingPunct="1"/>
            <a:r>
              <a:rPr lang="en-US" altLang="zh-CN">
                <a:ea typeface="MS PGothic" panose="020B0600070205080204" pitchFamily="34" charset="-128"/>
              </a:rPr>
              <a:t>Counter-Arguments (cont.) </a:t>
            </a:r>
            <a:endParaRPr lang="en-US" altLang="zh-CN">
              <a:ea typeface="ヒラギノ角ゴ Pro W3" pitchFamily="-84" charset="-128"/>
            </a:endParaRPr>
          </a:p>
        </p:txBody>
      </p:sp>
      <p:sp>
        <p:nvSpPr>
          <p:cNvPr id="26627" name="Rectangle 3">
            <a:extLst>
              <a:ext uri="{FF2B5EF4-FFF2-40B4-BE49-F238E27FC236}">
                <a16:creationId xmlns:a16="http://schemas.microsoft.com/office/drawing/2014/main" id="{C523C37C-AB75-4758-9B16-C8B8F6FACE63}"/>
              </a:ext>
            </a:extLst>
          </p:cNvPr>
          <p:cNvSpPr>
            <a:spLocks noGrp="1" noChangeArrowheads="1"/>
          </p:cNvSpPr>
          <p:nvPr>
            <p:ph idx="1"/>
          </p:nvPr>
        </p:nvSpPr>
        <p:spPr>
          <a:xfrm>
            <a:off x="381000" y="1600200"/>
            <a:ext cx="8415338" cy="4648200"/>
          </a:xfrm>
        </p:spPr>
        <p:txBody>
          <a:bodyPr/>
          <a:lstStyle/>
          <a:p>
            <a:pPr eaLnBrk="1" hangingPunct="1">
              <a:spcBef>
                <a:spcPct val="50000"/>
              </a:spcBef>
            </a:pPr>
            <a:r>
              <a:rPr lang="en-US" altLang="zh-CN">
                <a:ea typeface="MS PGothic" panose="020B0600070205080204" pitchFamily="34" charset="-128"/>
              </a:rPr>
              <a:t>Unclear when and to what degree a market failure exists in the real world.</a:t>
            </a:r>
          </a:p>
          <a:p>
            <a:pPr eaLnBrk="1" hangingPunct="1">
              <a:spcBef>
                <a:spcPct val="50000"/>
              </a:spcBef>
            </a:pPr>
            <a:r>
              <a:rPr lang="en-US" altLang="zh-CN">
                <a:ea typeface="MS PGothic" panose="020B0600070205080204" pitchFamily="34" charset="-128"/>
              </a:rPr>
              <a:t>Government policies to address market failures are likely to be manipulated by politically powerful groups.</a:t>
            </a:r>
          </a:p>
          <a:p>
            <a:pPr eaLnBrk="1" hangingPunct="1">
              <a:spcBef>
                <a:spcPct val="50000"/>
              </a:spcBef>
            </a:pPr>
            <a:r>
              <a:rPr lang="en-US" altLang="zh-CN">
                <a:ea typeface="MS PGothic" panose="020B0600070205080204" pitchFamily="34" charset="-128"/>
              </a:rPr>
              <a:t>Due to distorting the incentives of producers and consumers, trade policy may have </a:t>
            </a:r>
            <a:r>
              <a:rPr lang="en-US" altLang="zh-CN" i="1">
                <a:ea typeface="MS PGothic" panose="020B0600070205080204" pitchFamily="34" charset="-128"/>
              </a:rPr>
              <a:t>unintended consequences</a:t>
            </a:r>
            <a:r>
              <a:rPr lang="en-US" altLang="zh-CN">
                <a:ea typeface="MS PGothic" panose="020B0600070205080204" pitchFamily="34" charset="-128"/>
              </a:rPr>
              <a:t> that make a situation worse, not better.</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strips(downRight)">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strips(downRight)">
                                      <p:cBhvr>
                                        <p:cTn id="12" dur="5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strips(downRight)">
                                      <p:cBhvr>
                                        <p:cTn id="17"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25A6A90-C733-498B-8FDC-BE9CC0E45F16}"/>
              </a:ext>
            </a:extLst>
          </p:cNvPr>
          <p:cNvSpPr>
            <a:spLocks noGrp="1" noChangeArrowheads="1"/>
          </p:cNvSpPr>
          <p:nvPr>
            <p:ph type="title"/>
          </p:nvPr>
        </p:nvSpPr>
        <p:spPr/>
        <p:txBody>
          <a:bodyPr/>
          <a:lstStyle/>
          <a:p>
            <a:pPr eaLnBrk="1" hangingPunct="1"/>
            <a:r>
              <a:rPr lang="en-US" altLang="zh-CN">
                <a:ea typeface="ヒラギノ角ゴ Pro W3" pitchFamily="-84" charset="-128"/>
              </a:rPr>
              <a:t>Political Models of Trade Policy</a:t>
            </a:r>
          </a:p>
        </p:txBody>
      </p:sp>
      <p:sp>
        <p:nvSpPr>
          <p:cNvPr id="27651" name="Rectangle 3">
            <a:extLst>
              <a:ext uri="{FF2B5EF4-FFF2-40B4-BE49-F238E27FC236}">
                <a16:creationId xmlns:a16="http://schemas.microsoft.com/office/drawing/2014/main" id="{46781418-B4D4-49CF-A2E1-43651DCB4F62}"/>
              </a:ext>
            </a:extLst>
          </p:cNvPr>
          <p:cNvSpPr>
            <a:spLocks noGrp="1" noChangeArrowheads="1"/>
          </p:cNvSpPr>
          <p:nvPr>
            <p:ph idx="1"/>
          </p:nvPr>
        </p:nvSpPr>
        <p:spPr/>
        <p:txBody>
          <a:bodyPr/>
          <a:lstStyle/>
          <a:p>
            <a:pPr marL="609600" indent="-609600" eaLnBrk="1" hangingPunct="1">
              <a:spcBef>
                <a:spcPct val="40000"/>
              </a:spcBef>
            </a:pPr>
            <a:r>
              <a:rPr lang="en-US" altLang="zh-CN">
                <a:ea typeface="ヒラギノ角ゴ Pro W3" pitchFamily="-84" charset="-128"/>
              </a:rPr>
              <a:t>How is trade policy determined?</a:t>
            </a:r>
          </a:p>
          <a:p>
            <a:pPr marL="609600" indent="-609600" eaLnBrk="1" hangingPunct="1">
              <a:spcBef>
                <a:spcPct val="40000"/>
              </a:spcBef>
            </a:pPr>
            <a:r>
              <a:rPr lang="en-US" altLang="zh-CN">
                <a:ea typeface="ヒラギノ角ゴ Pro W3" pitchFamily="-84" charset="-128"/>
              </a:rPr>
              <a:t>Models of governments maximizing political success rather than national welfare:</a:t>
            </a:r>
          </a:p>
          <a:p>
            <a:pPr marL="990600" lvl="1" indent="-533400" eaLnBrk="1" hangingPunct="1">
              <a:spcBef>
                <a:spcPct val="40000"/>
              </a:spcBef>
              <a:buFont typeface="Times" panose="02020603050405020304" pitchFamily="18" charset="0"/>
              <a:buAutoNum type="arabicPeriod"/>
            </a:pPr>
            <a:r>
              <a:rPr lang="en-US" altLang="zh-CN">
                <a:ea typeface="ヒラギノ角ゴ Pro W3" pitchFamily="-84" charset="-128"/>
              </a:rPr>
              <a:t>Median voter theorem</a:t>
            </a:r>
          </a:p>
          <a:p>
            <a:pPr marL="990600" lvl="1" indent="-533400" eaLnBrk="1" hangingPunct="1">
              <a:spcBef>
                <a:spcPct val="40000"/>
              </a:spcBef>
              <a:buFont typeface="Times" panose="02020603050405020304" pitchFamily="18" charset="0"/>
              <a:buAutoNum type="arabicPeriod"/>
            </a:pPr>
            <a:r>
              <a:rPr lang="en-US" altLang="zh-CN">
                <a:ea typeface="ヒラギノ角ゴ Pro W3" pitchFamily="-84" charset="-128"/>
              </a:rPr>
              <a:t>Collective action</a:t>
            </a:r>
          </a:p>
          <a:p>
            <a:pPr marL="990600" lvl="1" indent="-533400" eaLnBrk="1" hangingPunct="1">
              <a:spcBef>
                <a:spcPct val="40000"/>
              </a:spcBef>
              <a:buFont typeface="Times" panose="02020603050405020304" pitchFamily="18" charset="0"/>
              <a:buAutoNum type="arabicPeriod"/>
            </a:pPr>
            <a:r>
              <a:rPr lang="en-US" altLang="zh-CN">
                <a:ea typeface="ヒラギノ角ゴ Pro W3" pitchFamily="-84" charset="-128"/>
              </a:rPr>
              <a:t>A model that combines aspects of collective action and the median voter theorem</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strips(downRight)">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strips(downRight)">
                                      <p:cBhvr>
                                        <p:cTn id="12" dur="500"/>
                                        <p:tgtEl>
                                          <p:spTgt spid="27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strips(downRight)">
                                      <p:cBhvr>
                                        <p:cTn id="17" dur="500"/>
                                        <p:tgtEl>
                                          <p:spTgt spid="27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strips(downRight)">
                                      <p:cBhvr>
                                        <p:cTn id="22" dur="500"/>
                                        <p:tgtEl>
                                          <p:spTgt spid="27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Effect transition="in" filter="strips(downRight)">
                                      <p:cBhvr>
                                        <p:cTn id="27" dur="5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B5D2A4C-5E38-48DC-A251-F9669F595998}"/>
              </a:ext>
            </a:extLst>
          </p:cNvPr>
          <p:cNvSpPr>
            <a:spLocks noGrp="1" noChangeArrowheads="1"/>
          </p:cNvSpPr>
          <p:nvPr>
            <p:ph type="title"/>
          </p:nvPr>
        </p:nvSpPr>
        <p:spPr/>
        <p:txBody>
          <a:bodyPr/>
          <a:lstStyle/>
          <a:p>
            <a:pPr eaLnBrk="1" hangingPunct="1"/>
            <a:r>
              <a:rPr lang="en-US" altLang="zh-CN">
                <a:ea typeface="ヒラギノ角ゴ Pro W3" pitchFamily="-84" charset="-128"/>
              </a:rPr>
              <a:t>Median Voter</a:t>
            </a:r>
          </a:p>
        </p:txBody>
      </p:sp>
      <p:sp>
        <p:nvSpPr>
          <p:cNvPr id="28675" name="Rectangle 3">
            <a:extLst>
              <a:ext uri="{FF2B5EF4-FFF2-40B4-BE49-F238E27FC236}">
                <a16:creationId xmlns:a16="http://schemas.microsoft.com/office/drawing/2014/main" id="{BE58FC36-9F57-4049-820B-3B08B405814F}"/>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The median voter theorem predicts that democratic political parties pick their policies to court the voter in the middle of the ideological spectrum (i.e., the median voter).</a:t>
            </a:r>
          </a:p>
          <a:p>
            <a:pPr eaLnBrk="1" hangingPunct="1">
              <a:spcBef>
                <a:spcPct val="50000"/>
              </a:spcBef>
            </a:pPr>
            <a:r>
              <a:rPr lang="en-US" altLang="zh-CN">
                <a:ea typeface="ヒラギノ角ゴ Pro W3" pitchFamily="-84" charset="-128"/>
              </a:rPr>
              <a:t>Suppose the level of a tariff rate is the policy issue.</a:t>
            </a:r>
          </a:p>
          <a:p>
            <a:pPr lvl="1" eaLnBrk="1" hangingPunct="1">
              <a:spcBef>
                <a:spcPct val="50000"/>
              </a:spcBef>
            </a:pPr>
            <a:r>
              <a:rPr lang="en-US" altLang="zh-CN">
                <a:ea typeface="ヒラギノ角ゴ Pro W3" pitchFamily="-84" charset="-128"/>
              </a:rPr>
              <a:t>Line up all the voters according to the tariff rate they prefer, starting with those who favor the lowest rate.</a:t>
            </a:r>
            <a:endParaRPr lang="en-US" altLang="zh-CN" sz="20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strips(downRight)">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strips(downRight)">
                                      <p:cBhvr>
                                        <p:cTn id="12" dur="5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strips(downRight)">
                                      <p:cBhvr>
                                        <p:cTn id="17"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F7C5E97-6C0D-4507-9BE6-37C048C460FA}"/>
              </a:ext>
            </a:extLst>
          </p:cNvPr>
          <p:cNvSpPr>
            <a:spLocks noGrp="1" noChangeArrowheads="1"/>
          </p:cNvSpPr>
          <p:nvPr>
            <p:ph type="title"/>
          </p:nvPr>
        </p:nvSpPr>
        <p:spPr/>
        <p:txBody>
          <a:bodyPr/>
          <a:lstStyle/>
          <a:p>
            <a:pPr eaLnBrk="1" hangingPunct="1"/>
            <a:r>
              <a:rPr lang="en-US" altLang="zh-CN">
                <a:ea typeface="ヒラギノ角ゴ Pro W3" pitchFamily="-84" charset="-128"/>
              </a:rPr>
              <a:t>Median Voter (cont.)</a:t>
            </a:r>
          </a:p>
        </p:txBody>
      </p:sp>
      <p:sp>
        <p:nvSpPr>
          <p:cNvPr id="29699" name="Rectangle 3">
            <a:extLst>
              <a:ext uri="{FF2B5EF4-FFF2-40B4-BE49-F238E27FC236}">
                <a16:creationId xmlns:a16="http://schemas.microsoft.com/office/drawing/2014/main" id="{23D39B11-8D6B-453A-8D81-25415F587005}"/>
              </a:ext>
            </a:extLst>
          </p:cNvPr>
          <p:cNvSpPr>
            <a:spLocks noGrp="1" noChangeArrowheads="1"/>
          </p:cNvSpPr>
          <p:nvPr>
            <p:ph idx="1"/>
          </p:nvPr>
        </p:nvSpPr>
        <p:spPr/>
        <p:txBody>
          <a:bodyPr/>
          <a:lstStyle/>
          <a:p>
            <a:pPr marL="533400" indent="-533400" eaLnBrk="1" hangingPunct="1"/>
            <a:r>
              <a:rPr lang="en-US" altLang="zh-CN">
                <a:ea typeface="ヒラギノ角ゴ Pro W3" pitchFamily="-84" charset="-128"/>
              </a:rPr>
              <a:t>Assumptions of the model:</a:t>
            </a:r>
          </a:p>
          <a:p>
            <a:pPr marL="914400" lvl="1" indent="-457200" eaLnBrk="1" hangingPunct="1">
              <a:buFont typeface="Times" panose="02020603050405020304" pitchFamily="18" charset="0"/>
              <a:buAutoNum type="arabicPeriod"/>
            </a:pPr>
            <a:r>
              <a:rPr lang="en-US" altLang="zh-CN">
                <a:ea typeface="ヒラギノ角ゴ Pro W3" pitchFamily="-84" charset="-128"/>
              </a:rPr>
              <a:t>There are two competing political parties.</a:t>
            </a:r>
          </a:p>
          <a:p>
            <a:pPr marL="914400" lvl="1" indent="-457200" eaLnBrk="1" hangingPunct="1">
              <a:buFont typeface="Times" panose="02020603050405020304" pitchFamily="18" charset="0"/>
              <a:buAutoNum type="arabicPeriod"/>
            </a:pPr>
            <a:r>
              <a:rPr lang="en-US" altLang="zh-CN">
                <a:ea typeface="ヒラギノ角ゴ Pro W3" pitchFamily="-84" charset="-128"/>
              </a:rPr>
              <a:t>The objective of each party is to get elected by majority vote.</a:t>
            </a:r>
            <a:endParaRPr lang="en-US" altLang="zh-CN" sz="2800">
              <a:ea typeface="ヒラギノ角ゴ Pro W3" pitchFamily="-84" charset="-128"/>
            </a:endParaRPr>
          </a:p>
          <a:p>
            <a:pPr marL="533400" indent="-533400" eaLnBrk="1" hangingPunct="1">
              <a:spcBef>
                <a:spcPct val="50000"/>
              </a:spcBef>
            </a:pPr>
            <a:r>
              <a:rPr lang="en-US" altLang="zh-CN">
                <a:ea typeface="ヒラギノ角ゴ Pro W3" pitchFamily="-84" charset="-128"/>
              </a:rPr>
              <a:t>What policies will the parties promise to follow?</a:t>
            </a:r>
          </a:p>
          <a:p>
            <a:pPr marL="914400" lvl="1" indent="-457200" eaLnBrk="1" hangingPunct="1"/>
            <a:r>
              <a:rPr lang="en-US" altLang="zh-CN">
                <a:ea typeface="ヒラギノ角ゴ Pro W3" pitchFamily="-84" charset="-128"/>
              </a:rPr>
              <a:t>Both parties will offer the same tariff policy to court the median voter (the voter in the middle of the spectrum) in order to capture the most votes.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strips(downRight)">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strips(downRight)">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strips(downRight)">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strips(downRight)">
                                      <p:cBhvr>
                                        <p:cTn id="22" dur="500"/>
                                        <p:tgtEl>
                                          <p:spTgt spid="29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strips(downRight)">
                                      <p:cBhvr>
                                        <p:cTn id="27" dur="5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002243B-9395-4063-895D-29133AA17071}"/>
              </a:ext>
            </a:extLst>
          </p:cNvPr>
          <p:cNvSpPr>
            <a:spLocks noGrp="1" noChangeArrowheads="1"/>
          </p:cNvSpPr>
          <p:nvPr>
            <p:ph type="title"/>
          </p:nvPr>
        </p:nvSpPr>
        <p:spPr/>
        <p:txBody>
          <a:bodyPr/>
          <a:lstStyle/>
          <a:p>
            <a:pPr eaLnBrk="1" hangingPunct="1"/>
            <a:r>
              <a:rPr lang="en-US" altLang="zh-CN">
                <a:ea typeface="ヒラギノ角ゴ Pro W3" pitchFamily="-84" charset="-128"/>
              </a:rPr>
              <a:t>Fig. 10-4: Political Competition</a:t>
            </a:r>
          </a:p>
        </p:txBody>
      </p:sp>
      <p:pic>
        <p:nvPicPr>
          <p:cNvPr id="30723" name="Picture 2" descr="fig10_04.gif">
            <a:extLst>
              <a:ext uri="{FF2B5EF4-FFF2-40B4-BE49-F238E27FC236}">
                <a16:creationId xmlns:a16="http://schemas.microsoft.com/office/drawing/2014/main" id="{5BE002A1-E46B-4E74-8F70-6EF5341256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71600"/>
            <a:ext cx="5435600"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115BC39-4EB9-4C81-8050-3BEDA06FEC85}"/>
              </a:ext>
            </a:extLst>
          </p:cNvPr>
          <p:cNvSpPr>
            <a:spLocks noGrp="1" noChangeArrowheads="1"/>
          </p:cNvSpPr>
          <p:nvPr>
            <p:ph type="title"/>
          </p:nvPr>
        </p:nvSpPr>
        <p:spPr/>
        <p:txBody>
          <a:bodyPr/>
          <a:lstStyle/>
          <a:p>
            <a:pPr eaLnBrk="1" hangingPunct="1"/>
            <a:r>
              <a:rPr lang="en-US" altLang="zh-CN">
                <a:ea typeface="ヒラギノ角ゴ Pro W3" pitchFamily="-84" charset="-128"/>
              </a:rPr>
              <a:t>Median Voter (cont.)</a:t>
            </a:r>
          </a:p>
        </p:txBody>
      </p:sp>
      <p:sp>
        <p:nvSpPr>
          <p:cNvPr id="31747" name="Rectangle 3">
            <a:extLst>
              <a:ext uri="{FF2B5EF4-FFF2-40B4-BE49-F238E27FC236}">
                <a16:creationId xmlns:a16="http://schemas.microsoft.com/office/drawing/2014/main" id="{45EC2D29-AC7A-4A7F-8D9D-1A2E9903064A}"/>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Thus, the median voter theorem implies that a two-party democracy should enact trade policy based on how many voters it pleases. </a:t>
            </a:r>
          </a:p>
          <a:p>
            <a:pPr lvl="1" eaLnBrk="1" hangingPunct="1">
              <a:spcBef>
                <a:spcPct val="50000"/>
              </a:spcBef>
            </a:pPr>
            <a:r>
              <a:rPr lang="en-US" altLang="zh-CN">
                <a:ea typeface="ヒラギノ角ゴ Pro W3" pitchFamily="-84" charset="-128"/>
              </a:rPr>
              <a:t>A policy that inflicts large losses on a few people (import-competing producers) but benefits a large number of people (consumers) should be chosen. </a:t>
            </a:r>
          </a:p>
          <a:p>
            <a:pPr eaLnBrk="1" hangingPunct="1">
              <a:spcBef>
                <a:spcPct val="50000"/>
              </a:spcBef>
            </a:pPr>
            <a:r>
              <a:rPr lang="en-US" altLang="zh-CN">
                <a:ea typeface="ヒラギノ角ゴ Pro W3" pitchFamily="-84" charset="-128"/>
              </a:rPr>
              <a:t>But trade policy doesn</a:t>
            </a:r>
            <a:r>
              <a:rPr lang="ja-JP" altLang="en-US">
                <a:ea typeface="ヒラギノ角ゴ Pro W3" pitchFamily="-84" charset="-128"/>
              </a:rPr>
              <a:t>’</a:t>
            </a:r>
            <a:r>
              <a:rPr lang="en-US" altLang="ja-JP">
                <a:ea typeface="ヒラギノ角ゴ Pro W3" pitchFamily="-84" charset="-128"/>
              </a:rPr>
              <a:t>t follow this prediction. </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strips(downRight)">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strips(downRight)">
                                      <p:cBhvr>
                                        <p:cTn id="12" dur="500"/>
                                        <p:tgtEl>
                                          <p:spTgt spid="31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strips(downRight)">
                                      <p:cBhvr>
                                        <p:cTn id="17" dur="500"/>
                                        <p:tgtEl>
                                          <p:spTgt spid="31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B0BCD5F-AAEB-4A04-98A6-442472FE5A00}"/>
              </a:ext>
            </a:extLst>
          </p:cNvPr>
          <p:cNvSpPr>
            <a:spLocks noGrp="1" noChangeArrowheads="1"/>
          </p:cNvSpPr>
          <p:nvPr>
            <p:ph type="title"/>
          </p:nvPr>
        </p:nvSpPr>
        <p:spPr/>
        <p:txBody>
          <a:bodyPr/>
          <a:lstStyle/>
          <a:p>
            <a:pPr eaLnBrk="1" hangingPunct="1"/>
            <a:r>
              <a:rPr lang="en-US" altLang="zh-CN">
                <a:ea typeface="ヒラギノ角ゴ Pro W3" pitchFamily="-84" charset="-128"/>
              </a:rPr>
              <a:t>Collective Action</a:t>
            </a:r>
          </a:p>
        </p:txBody>
      </p:sp>
      <p:sp>
        <p:nvSpPr>
          <p:cNvPr id="32771" name="Rectangle 3">
            <a:extLst>
              <a:ext uri="{FF2B5EF4-FFF2-40B4-BE49-F238E27FC236}">
                <a16:creationId xmlns:a16="http://schemas.microsoft.com/office/drawing/2014/main" id="{6F9ADABD-7B40-4812-9C72-C8C1F2449821}"/>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Political activity is often described as a </a:t>
            </a:r>
            <a:r>
              <a:rPr lang="en-US" altLang="zh-CN" b="1">
                <a:ea typeface="ヒラギノ角ゴ Pro W3" pitchFamily="-84" charset="-128"/>
              </a:rPr>
              <a:t>collective action problem</a:t>
            </a:r>
            <a:r>
              <a:rPr lang="en-US" altLang="zh-CN">
                <a:ea typeface="ヒラギノ角ゴ Pro W3" pitchFamily="-84" charset="-128"/>
              </a:rPr>
              <a:t>: </a:t>
            </a:r>
          </a:p>
          <a:p>
            <a:pPr lvl="1" eaLnBrk="1" hangingPunct="1">
              <a:spcBef>
                <a:spcPct val="50000"/>
              </a:spcBef>
            </a:pPr>
            <a:r>
              <a:rPr lang="en-US" altLang="zh-CN">
                <a:ea typeface="ヒラギノ角ゴ Pro W3" pitchFamily="-84" charset="-128"/>
              </a:rPr>
              <a:t>While consumers </a:t>
            </a:r>
            <a:r>
              <a:rPr lang="en-US" altLang="zh-CN" i="1">
                <a:ea typeface="ヒラギノ角ゴ Pro W3" pitchFamily="-84" charset="-128"/>
              </a:rPr>
              <a:t>as a group</a:t>
            </a:r>
            <a:r>
              <a:rPr lang="en-US" altLang="zh-CN">
                <a:ea typeface="ヒラギノ角ゴ Pro W3" pitchFamily="-84" charset="-128"/>
              </a:rPr>
              <a:t> have an incentive to advocate free trade, each </a:t>
            </a:r>
            <a:r>
              <a:rPr lang="en-US" altLang="zh-CN" i="1">
                <a:ea typeface="ヒラギノ角ゴ Pro W3" pitchFamily="-84" charset="-128"/>
              </a:rPr>
              <a:t>individual</a:t>
            </a:r>
            <a:r>
              <a:rPr lang="en-US" altLang="zh-CN">
                <a:ea typeface="ヒラギノ角ゴ Pro W3" pitchFamily="-84" charset="-128"/>
              </a:rPr>
              <a:t> consumer has no incentive because his benefit is not large compared to the cost and time required to advocate free trade.</a:t>
            </a:r>
          </a:p>
          <a:p>
            <a:pPr lvl="1" eaLnBrk="1" hangingPunct="1">
              <a:spcBef>
                <a:spcPct val="50000"/>
              </a:spcBef>
            </a:pPr>
            <a:r>
              <a:rPr lang="en-US" altLang="zh-CN">
                <a:ea typeface="ヒラギノ角ゴ Pro W3" pitchFamily="-84" charset="-128"/>
              </a:rPr>
              <a:t>Policies that impose large losses for society as a whole but small losses on each individual may therefore not face strong opposition.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strips(downRigh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strips(downRight)">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strips(downRight)">
                                      <p:cBhvr>
                                        <p:cTn id="17"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678289B-8D83-4B8A-A760-496346A7B987}"/>
              </a:ext>
            </a:extLst>
          </p:cNvPr>
          <p:cNvSpPr>
            <a:spLocks noGrp="1" noChangeArrowheads="1"/>
          </p:cNvSpPr>
          <p:nvPr>
            <p:ph type="title"/>
          </p:nvPr>
        </p:nvSpPr>
        <p:spPr/>
        <p:txBody>
          <a:bodyPr/>
          <a:lstStyle/>
          <a:p>
            <a:pPr eaLnBrk="1" hangingPunct="1"/>
            <a:r>
              <a:rPr lang="en-US" altLang="zh-CN">
                <a:ea typeface="ヒラギノ角ゴ Pro W3" pitchFamily="-84" charset="-128"/>
              </a:rPr>
              <a:t>The Cases for Free Trade</a:t>
            </a:r>
          </a:p>
        </p:txBody>
      </p:sp>
      <p:sp>
        <p:nvSpPr>
          <p:cNvPr id="7171" name="Rectangle 3">
            <a:extLst>
              <a:ext uri="{FF2B5EF4-FFF2-40B4-BE49-F238E27FC236}">
                <a16:creationId xmlns:a16="http://schemas.microsoft.com/office/drawing/2014/main" id="{855E093C-EECA-4F36-ACEE-0B299BB96468}"/>
              </a:ext>
            </a:extLst>
          </p:cNvPr>
          <p:cNvSpPr>
            <a:spLocks noGrp="1" noChangeArrowheads="1"/>
          </p:cNvSpPr>
          <p:nvPr>
            <p:ph idx="1"/>
          </p:nvPr>
        </p:nvSpPr>
        <p:spPr>
          <a:xfrm>
            <a:off x="457200" y="1600200"/>
            <a:ext cx="8339138" cy="4724400"/>
          </a:xfrm>
        </p:spPr>
        <p:txBody>
          <a:bodyPr/>
          <a:lstStyle/>
          <a:p>
            <a:pPr eaLnBrk="1" hangingPunct="1">
              <a:spcBef>
                <a:spcPct val="50000"/>
              </a:spcBef>
            </a:pPr>
            <a:r>
              <a:rPr lang="en-US" altLang="zh-CN">
                <a:ea typeface="ヒラギノ角ゴ Pro W3" pitchFamily="-84" charset="-128"/>
              </a:rPr>
              <a:t>The first case for free trade is the argument that producers and consumers </a:t>
            </a:r>
            <a:r>
              <a:rPr lang="en-US" altLang="zh-CN" b="1">
                <a:ea typeface="ヒラギノ角ゴ Pro W3" pitchFamily="-84" charset="-128"/>
              </a:rPr>
              <a:t>allocate resources most efficiently</a:t>
            </a:r>
            <a:r>
              <a:rPr lang="en-US" altLang="zh-CN">
                <a:ea typeface="ヒラギノ角ゴ Pro W3" pitchFamily="-84" charset="-128"/>
              </a:rPr>
              <a:t> when governments do not distort market prices through trade policy.</a:t>
            </a:r>
          </a:p>
          <a:p>
            <a:pPr lvl="1" eaLnBrk="1" hangingPunct="1">
              <a:spcBef>
                <a:spcPct val="50000"/>
              </a:spcBef>
            </a:pPr>
            <a:r>
              <a:rPr lang="en-US" altLang="zh-CN">
                <a:ea typeface="ヒラギノ角ゴ Pro W3" pitchFamily="-84" charset="-128"/>
              </a:rPr>
              <a:t>National welfare of a small country is highest with free trade.</a:t>
            </a:r>
          </a:p>
          <a:p>
            <a:pPr lvl="1" eaLnBrk="1" hangingPunct="1">
              <a:spcBef>
                <a:spcPct val="50000"/>
              </a:spcBef>
            </a:pPr>
            <a:r>
              <a:rPr lang="en-US" altLang="zh-CN">
                <a:ea typeface="ヒラギノ角ゴ Pro W3" pitchFamily="-84" charset="-128"/>
              </a:rPr>
              <a:t>With restricted trade, consumers pay higher prices and consume too little while firms produce too much.</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strips(downRigh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strips(downRight)">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strips(downRight)">
                                      <p:cBhvr>
                                        <p:cTn id="17"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198774A-E379-4C11-B35D-6241E83B1BCD}"/>
              </a:ext>
            </a:extLst>
          </p:cNvPr>
          <p:cNvSpPr>
            <a:spLocks noGrp="1" noChangeArrowheads="1"/>
          </p:cNvSpPr>
          <p:nvPr>
            <p:ph type="title"/>
          </p:nvPr>
        </p:nvSpPr>
        <p:spPr/>
        <p:txBody>
          <a:bodyPr/>
          <a:lstStyle/>
          <a:p>
            <a:pPr eaLnBrk="1" hangingPunct="1"/>
            <a:r>
              <a:rPr lang="en-US" altLang="zh-CN">
                <a:ea typeface="ヒラギノ角ゴ Pro W3" pitchFamily="-84" charset="-128"/>
              </a:rPr>
              <a:t>Collective Action (cont.)</a:t>
            </a:r>
          </a:p>
        </p:txBody>
      </p:sp>
      <p:sp>
        <p:nvSpPr>
          <p:cNvPr id="33795" name="Rectangle 3">
            <a:extLst>
              <a:ext uri="{FF2B5EF4-FFF2-40B4-BE49-F238E27FC236}">
                <a16:creationId xmlns:a16="http://schemas.microsoft.com/office/drawing/2014/main" id="{4BF90412-B13F-4A37-B781-85B9F4DA4D39}"/>
              </a:ext>
            </a:extLst>
          </p:cNvPr>
          <p:cNvSpPr>
            <a:spLocks noGrp="1" noChangeArrowheads="1"/>
          </p:cNvSpPr>
          <p:nvPr>
            <p:ph idx="1"/>
          </p:nvPr>
        </p:nvSpPr>
        <p:spPr/>
        <p:txBody>
          <a:bodyPr/>
          <a:lstStyle/>
          <a:p>
            <a:pPr eaLnBrk="1" hangingPunct="1"/>
            <a:r>
              <a:rPr lang="en-US" altLang="zh-CN">
                <a:ea typeface="ヒラギノ角ゴ Pro W3" pitchFamily="-84" charset="-128"/>
              </a:rPr>
              <a:t>However, for groups who suffer large losses from free trade (for example, unemployment), each individual in that group has a strong incentive to advocate the policy he desires.</a:t>
            </a:r>
          </a:p>
          <a:p>
            <a:pPr lvl="1" eaLnBrk="1" hangingPunct="1"/>
            <a:r>
              <a:rPr lang="en-US" altLang="zh-CN">
                <a:ea typeface="ヒラギノ角ゴ Pro W3" pitchFamily="-84" charset="-128"/>
              </a:rPr>
              <a:t>In this case, the cost and time required to advocate restricted trade is small compared to the cost of unemployment.</a:t>
            </a:r>
          </a:p>
          <a:p>
            <a:pPr eaLnBrk="1" hangingPunct="1"/>
            <a:r>
              <a:rPr lang="en-US" altLang="zh-CN">
                <a:ea typeface="ヒラギノ角ゴ Pro W3" pitchFamily="-84" charset="-128"/>
                <a:hlinkClick r:id="rId2" action="ppaction://hlinkfile"/>
              </a:rPr>
              <a:t>Case Study 10.2</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strips(downRight)">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strips(downRight)">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strips(downRight)">
                                      <p:cBhvr>
                                        <p:cTn id="17" dur="5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0FFC5D8-95C6-46A8-BCD3-6D4BE4444754}"/>
              </a:ext>
            </a:extLst>
          </p:cNvPr>
          <p:cNvSpPr>
            <a:spLocks noGrp="1" noChangeArrowheads="1"/>
          </p:cNvSpPr>
          <p:nvPr>
            <p:ph type="title"/>
          </p:nvPr>
        </p:nvSpPr>
        <p:spPr/>
        <p:txBody>
          <a:bodyPr/>
          <a:lstStyle/>
          <a:p>
            <a:pPr eaLnBrk="1" hangingPunct="1"/>
            <a:r>
              <a:rPr lang="en-US" altLang="zh-CN">
                <a:ea typeface="ヒラギノ角ゴ Pro W3" pitchFamily="-84" charset="-128"/>
              </a:rPr>
              <a:t>A Model of Trade Policy</a:t>
            </a:r>
          </a:p>
        </p:txBody>
      </p:sp>
      <p:sp>
        <p:nvSpPr>
          <p:cNvPr id="34819" name="Rectangle 3">
            <a:extLst>
              <a:ext uri="{FF2B5EF4-FFF2-40B4-BE49-F238E27FC236}">
                <a16:creationId xmlns:a16="http://schemas.microsoft.com/office/drawing/2014/main" id="{FAC8B4E5-8F53-43DE-A2BB-96CDA38F3139}"/>
              </a:ext>
            </a:extLst>
          </p:cNvPr>
          <p:cNvSpPr>
            <a:spLocks noGrp="1" noChangeArrowheads="1"/>
          </p:cNvSpPr>
          <p:nvPr>
            <p:ph idx="1"/>
          </p:nvPr>
        </p:nvSpPr>
        <p:spPr/>
        <p:txBody>
          <a:bodyPr/>
          <a:lstStyle/>
          <a:p>
            <a:pPr eaLnBrk="1" hangingPunct="1">
              <a:spcBef>
                <a:spcPct val="50000"/>
              </a:spcBef>
            </a:pPr>
            <a:r>
              <a:rPr lang="en-US" altLang="zh-CN" sz="2400">
                <a:ea typeface="ヒラギノ角ゴ Pro W3" pitchFamily="-84" charset="-128"/>
              </a:rPr>
              <a:t>While politicians may win elections partly because they advocate popular policies as implied by the median voter theorem, they also require funds to run campaigns.</a:t>
            </a:r>
          </a:p>
          <a:p>
            <a:pPr eaLnBrk="1" hangingPunct="1">
              <a:spcBef>
                <a:spcPct val="50000"/>
              </a:spcBef>
            </a:pPr>
            <a:r>
              <a:rPr lang="en-US" altLang="zh-CN" sz="2400">
                <a:ea typeface="ヒラギノ角ゴ Pro W3" pitchFamily="-84" charset="-128"/>
              </a:rPr>
              <a:t>These funds may especially come from groups who do not have a collective action problem and are willing to advocate a special interest policy.</a:t>
            </a:r>
          </a:p>
          <a:p>
            <a:pPr eaLnBrk="1" hangingPunct="1">
              <a:spcBef>
                <a:spcPct val="50000"/>
              </a:spcBef>
            </a:pPr>
            <a:r>
              <a:rPr lang="en-US" altLang="zh-CN" sz="2400">
                <a:ea typeface="ヒラギノ角ゴ Pro W3" pitchFamily="-84" charset="-128"/>
              </a:rPr>
              <a:t>Models of trade restrictions try to measure the trade-off between the reduction in welfare of constituents as a whole and the increase in campaign contributions from special interests.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strips(downRight)">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strips(downRight)">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strips(downRight)">
                                      <p:cBhvr>
                                        <p:cTn id="17" dur="500"/>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7029B2C-0230-4BB3-B1ED-6DC011B1EB08}"/>
              </a:ext>
            </a:extLst>
          </p:cNvPr>
          <p:cNvSpPr>
            <a:spLocks noGrp="1" noChangeArrowheads="1"/>
          </p:cNvSpPr>
          <p:nvPr>
            <p:ph type="title"/>
          </p:nvPr>
        </p:nvSpPr>
        <p:spPr/>
        <p:txBody>
          <a:bodyPr/>
          <a:lstStyle/>
          <a:p>
            <a:pPr eaLnBrk="1" hangingPunct="1"/>
            <a:r>
              <a:rPr lang="en-US" altLang="zh-CN">
                <a:ea typeface="ヒラギノ角ゴ Pro W3" pitchFamily="-84" charset="-128"/>
              </a:rPr>
              <a:t>Which Industries Are Protected?</a:t>
            </a:r>
          </a:p>
        </p:txBody>
      </p:sp>
      <p:sp>
        <p:nvSpPr>
          <p:cNvPr id="35843" name="Rectangle 3">
            <a:extLst>
              <a:ext uri="{FF2B5EF4-FFF2-40B4-BE49-F238E27FC236}">
                <a16:creationId xmlns:a16="http://schemas.microsoft.com/office/drawing/2014/main" id="{84F04A76-3C25-4F38-B3A5-9391580E1503}"/>
              </a:ext>
            </a:extLst>
          </p:cNvPr>
          <p:cNvSpPr>
            <a:spLocks noGrp="1" noChangeArrowheads="1"/>
          </p:cNvSpPr>
          <p:nvPr>
            <p:ph idx="1"/>
          </p:nvPr>
        </p:nvSpPr>
        <p:spPr/>
        <p:txBody>
          <a:bodyPr/>
          <a:lstStyle/>
          <a:p>
            <a:pPr eaLnBrk="1" hangingPunct="1">
              <a:spcBef>
                <a:spcPct val="50000"/>
              </a:spcBef>
            </a:pPr>
            <a:r>
              <a:rPr lang="en-US" altLang="zh-CN" b="1">
                <a:ea typeface="ヒラギノ角ゴ Pro W3" pitchFamily="-84" charset="-128"/>
              </a:rPr>
              <a:t>Agriculture</a:t>
            </a:r>
            <a:r>
              <a:rPr lang="en-US" altLang="zh-CN">
                <a:ea typeface="ヒラギノ角ゴ Pro W3" pitchFamily="-84" charset="-128"/>
              </a:rPr>
              <a:t>: In the U.S., Europe, and Japan, farmers make up a small fraction of the electorate but receive generous subsidies and trade protection.</a:t>
            </a:r>
          </a:p>
          <a:p>
            <a:pPr lvl="1" eaLnBrk="1" hangingPunct="1">
              <a:spcBef>
                <a:spcPct val="50000"/>
              </a:spcBef>
            </a:pPr>
            <a:r>
              <a:rPr lang="en-US" altLang="zh-CN">
                <a:ea typeface="ヒラギノ角ゴ Pro W3" pitchFamily="-84" charset="-128"/>
              </a:rPr>
              <a:t>Examples: European Union</a:t>
            </a:r>
            <a:r>
              <a:rPr lang="ja-JP" altLang="en-US">
                <a:ea typeface="ヒラギノ角ゴ Pro W3" pitchFamily="-84" charset="-128"/>
              </a:rPr>
              <a:t>’</a:t>
            </a:r>
            <a:r>
              <a:rPr lang="en-US" altLang="ja-JP">
                <a:ea typeface="ヒラギノ角ゴ Pro W3" pitchFamily="-84" charset="-128"/>
              </a:rPr>
              <a:t>s Common Agricultural Policy, Japan</a:t>
            </a:r>
            <a:r>
              <a:rPr lang="ja-JP" altLang="en-US">
                <a:ea typeface="ヒラギノ角ゴ Pro W3" pitchFamily="-84" charset="-128"/>
              </a:rPr>
              <a:t>’</a:t>
            </a:r>
            <a:r>
              <a:rPr lang="en-US" altLang="ja-JP">
                <a:ea typeface="ヒラギノ角ゴ Pro W3" pitchFamily="-84" charset="-128"/>
              </a:rPr>
              <a:t>s 1000% tariff on imported rice, America</a:t>
            </a:r>
            <a:r>
              <a:rPr lang="ja-JP" altLang="en-US">
                <a:ea typeface="ヒラギノ角ゴ Pro W3" pitchFamily="-84" charset="-128"/>
              </a:rPr>
              <a:t>’</a:t>
            </a:r>
            <a:r>
              <a:rPr lang="en-US" altLang="ja-JP">
                <a:ea typeface="ヒラギノ角ゴ Pro W3" pitchFamily="-84" charset="-128"/>
              </a:rPr>
              <a:t>s sugar quota.</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strips(downRight)">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strips(downRight)">
                                      <p:cBhvr>
                                        <p:cTn id="12" dur="500"/>
                                        <p:tgtEl>
                                          <p:spTgt spid="35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EB4E013-67CC-4320-BD4C-823C18DEDCE8}"/>
              </a:ext>
            </a:extLst>
          </p:cNvPr>
          <p:cNvSpPr>
            <a:spLocks noGrp="1" noChangeArrowheads="1"/>
          </p:cNvSpPr>
          <p:nvPr>
            <p:ph type="title"/>
          </p:nvPr>
        </p:nvSpPr>
        <p:spPr/>
        <p:txBody>
          <a:bodyPr/>
          <a:lstStyle/>
          <a:p>
            <a:pPr eaLnBrk="1" hangingPunct="1"/>
            <a:r>
              <a:rPr lang="en-US" altLang="zh-CN" sz="2800">
                <a:ea typeface="ヒラギノ角ゴ Pro W3" pitchFamily="-84" charset="-128"/>
              </a:rPr>
              <a:t>Which Industries Are Protected? (cont.)</a:t>
            </a:r>
          </a:p>
        </p:txBody>
      </p:sp>
      <p:sp>
        <p:nvSpPr>
          <p:cNvPr id="36867" name="Rectangle 3">
            <a:extLst>
              <a:ext uri="{FF2B5EF4-FFF2-40B4-BE49-F238E27FC236}">
                <a16:creationId xmlns:a16="http://schemas.microsoft.com/office/drawing/2014/main" id="{E549B290-0B01-413F-981D-77BA6B336949}"/>
              </a:ext>
            </a:extLst>
          </p:cNvPr>
          <p:cNvSpPr>
            <a:spLocks noGrp="1" noChangeArrowheads="1"/>
          </p:cNvSpPr>
          <p:nvPr>
            <p:ph idx="1"/>
          </p:nvPr>
        </p:nvSpPr>
        <p:spPr/>
        <p:txBody>
          <a:bodyPr/>
          <a:lstStyle/>
          <a:p>
            <a:pPr eaLnBrk="1" hangingPunct="1">
              <a:spcBef>
                <a:spcPct val="50000"/>
              </a:spcBef>
            </a:pPr>
            <a:r>
              <a:rPr lang="en-US" altLang="zh-CN" b="1">
                <a:ea typeface="ヒラギノ角ゴ Pro W3" pitchFamily="-84" charset="-128"/>
              </a:rPr>
              <a:t>Clothing</a:t>
            </a:r>
            <a:r>
              <a:rPr lang="en-US" altLang="zh-CN">
                <a:ea typeface="ヒラギノ角ゴ Pro W3" pitchFamily="-84" charset="-128"/>
              </a:rPr>
              <a:t>: textiles (fabrication of cloth) and apparel (assembly of cloth into clothing).</a:t>
            </a:r>
            <a:endParaRPr lang="en-US" altLang="zh-CN" sz="2400">
              <a:ea typeface="ヒラギノ角ゴ Pro W3" pitchFamily="-84" charset="-128"/>
            </a:endParaRPr>
          </a:p>
          <a:p>
            <a:pPr lvl="1" eaLnBrk="1" hangingPunct="1">
              <a:spcBef>
                <a:spcPct val="50000"/>
              </a:spcBef>
            </a:pPr>
            <a:r>
              <a:rPr lang="en-US" altLang="zh-CN">
                <a:ea typeface="ヒラギノ角ゴ Pro W3" pitchFamily="-84" charset="-128"/>
              </a:rPr>
              <a:t>Until 2005, quota licenses granted to textile and apparel exporters were specified in the Multi-Fiber Agreement between the United States and many other nations.</a:t>
            </a:r>
          </a:p>
          <a:p>
            <a:pPr lvl="1" eaLnBrk="1" hangingPunct="1">
              <a:spcBef>
                <a:spcPct val="50000"/>
              </a:spcBef>
            </a:pPr>
            <a:r>
              <a:rPr lang="en-US" altLang="zh-CN">
                <a:ea typeface="ヒラギノ角ゴ Pro W3" pitchFamily="-84" charset="-128"/>
              </a:rPr>
              <a:t>Phase-out of MFA drastically reduced the costs of U.S. protection, from 14.1b in 2002 (11.8b from textiles and apparel) to 2.6b estimate for 2015 (only 0.5b from textiles and apparel).</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strips(downRight)">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strips(downRight)">
                                      <p:cBhvr>
                                        <p:cTn id="12" dur="500"/>
                                        <p:tgtEl>
                                          <p:spTgt spid="36867">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animEffect transition="in" filter="strips(downRight)">
                                      <p:cBhvr>
                                        <p:cTn id="15" dur="500"/>
                                        <p:tgtEl>
                                          <p:spTgt spid="36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122BDDA-60A5-4C2A-8538-038F43345603}"/>
              </a:ext>
            </a:extLst>
          </p:cNvPr>
          <p:cNvSpPr>
            <a:spLocks noGrp="1" noChangeArrowheads="1"/>
          </p:cNvSpPr>
          <p:nvPr>
            <p:ph type="title"/>
          </p:nvPr>
        </p:nvSpPr>
        <p:spPr/>
        <p:txBody>
          <a:bodyPr/>
          <a:lstStyle/>
          <a:p>
            <a:pPr eaLnBrk="1" hangingPunct="1"/>
            <a:r>
              <a:rPr lang="en-US" altLang="zh-CN">
                <a:ea typeface="ヒラギノ角ゴ Pro W3" pitchFamily="-84" charset="-128"/>
              </a:rPr>
              <a:t>Table 10-2: Welfare Costs of U.S. Protection ($ billion)</a:t>
            </a:r>
          </a:p>
        </p:txBody>
      </p:sp>
      <p:pic>
        <p:nvPicPr>
          <p:cNvPr id="37891" name="Picture 2" descr="tbl10_02.gif">
            <a:extLst>
              <a:ext uri="{FF2B5EF4-FFF2-40B4-BE49-F238E27FC236}">
                <a16:creationId xmlns:a16="http://schemas.microsoft.com/office/drawing/2014/main" id="{D0043870-4F4B-4328-995F-24311C338B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81788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E86AE32-3802-4659-8DC6-CFC94FDD4E49}"/>
              </a:ext>
            </a:extLst>
          </p:cNvPr>
          <p:cNvSpPr>
            <a:spLocks noGrp="1" noChangeArrowheads="1"/>
          </p:cNvSpPr>
          <p:nvPr>
            <p:ph type="title"/>
          </p:nvPr>
        </p:nvSpPr>
        <p:spPr/>
        <p:txBody>
          <a:bodyPr/>
          <a:lstStyle/>
          <a:p>
            <a:pPr eaLnBrk="1" hangingPunct="1"/>
            <a:r>
              <a:rPr lang="en-US" altLang="zh-CN" sz="2800">
                <a:ea typeface="ヒラギノ角ゴ Pro W3" pitchFamily="-84" charset="-128"/>
              </a:rPr>
              <a:t>International Negotiations of Trade Policy</a:t>
            </a:r>
          </a:p>
        </p:txBody>
      </p:sp>
      <p:sp>
        <p:nvSpPr>
          <p:cNvPr id="38915" name="Rectangle 3">
            <a:extLst>
              <a:ext uri="{FF2B5EF4-FFF2-40B4-BE49-F238E27FC236}">
                <a16:creationId xmlns:a16="http://schemas.microsoft.com/office/drawing/2014/main" id="{7AB523A2-66BB-46A2-82F4-0774A65E99A2}"/>
              </a:ext>
            </a:extLst>
          </p:cNvPr>
          <p:cNvSpPr>
            <a:spLocks noGrp="1" noChangeAspect="1" noChangeArrowheads="1"/>
          </p:cNvSpPr>
          <p:nvPr>
            <p:ph idx="1"/>
          </p:nvPr>
        </p:nvSpPr>
        <p:spPr>
          <a:xfrm>
            <a:off x="304800" y="1600200"/>
            <a:ext cx="8337550" cy="4502150"/>
          </a:xfrm>
        </p:spPr>
        <p:txBody>
          <a:bodyPr/>
          <a:lstStyle/>
          <a:p>
            <a:pPr eaLnBrk="1" hangingPunct="1">
              <a:lnSpc>
                <a:spcPct val="90000"/>
              </a:lnSpc>
              <a:spcBef>
                <a:spcPct val="50000"/>
              </a:spcBef>
            </a:pPr>
            <a:r>
              <a:rPr lang="en-US" altLang="zh-CN">
                <a:ea typeface="ヒラギノ角ゴ Pro W3" pitchFamily="-84" charset="-128"/>
              </a:rPr>
              <a:t>After rising sharply at the beginning of the 1930s, the average U.S. tariff rate has decreased substantially from the mid-1930s to 1998.</a:t>
            </a:r>
          </a:p>
          <a:p>
            <a:pPr eaLnBrk="1" hangingPunct="1">
              <a:lnSpc>
                <a:spcPct val="90000"/>
              </a:lnSpc>
              <a:spcBef>
                <a:spcPct val="50000"/>
              </a:spcBef>
            </a:pPr>
            <a:r>
              <a:rPr lang="en-US" altLang="zh-CN">
                <a:ea typeface="ヒラギノ角ゴ Pro W3" pitchFamily="-84" charset="-128"/>
              </a:rPr>
              <a:t>Since 1944, much of the reduction in tariffs and other trade restrictions has come about through international negotiations.</a:t>
            </a:r>
          </a:p>
          <a:p>
            <a:pPr lvl="1" eaLnBrk="1" hangingPunct="1">
              <a:lnSpc>
                <a:spcPct val="90000"/>
              </a:lnSpc>
              <a:spcBef>
                <a:spcPct val="50000"/>
              </a:spcBef>
            </a:pPr>
            <a:r>
              <a:rPr lang="en-US" altLang="zh-CN" sz="2000">
                <a:ea typeface="ヒラギノ角ゴ Pro W3" pitchFamily="-84" charset="-128"/>
              </a:rPr>
              <a:t>The </a:t>
            </a:r>
            <a:r>
              <a:rPr lang="en-US" altLang="zh-CN" sz="2000" b="1">
                <a:ea typeface="ヒラギノ角ゴ Pro W3" pitchFamily="-84" charset="-128"/>
              </a:rPr>
              <a:t>General Agreement of Tariffs and Trade</a:t>
            </a:r>
            <a:r>
              <a:rPr lang="en-US" altLang="zh-CN" sz="2000">
                <a:ea typeface="ヒラギノ角ゴ Pro W3" pitchFamily="-84" charset="-128"/>
              </a:rPr>
              <a:t> was begun in 1947 as a provisional international agreement and was replaced by a more formal international institution called the </a:t>
            </a:r>
            <a:r>
              <a:rPr lang="en-US" altLang="zh-CN" sz="2000" b="1">
                <a:ea typeface="ヒラギノ角ゴ Pro W3" pitchFamily="-84" charset="-128"/>
              </a:rPr>
              <a:t>World Trade Organization</a:t>
            </a:r>
            <a:r>
              <a:rPr lang="en-US" altLang="zh-CN" sz="2000">
                <a:ea typeface="ヒラギノ角ゴ Pro W3" pitchFamily="-84" charset="-128"/>
              </a:rPr>
              <a:t> in 1995.</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strips(downRight)">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strips(downRight)">
                                      <p:cBhvr>
                                        <p:cTn id="12" dur="500"/>
                                        <p:tgtEl>
                                          <p:spTgt spid="3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strips(downRight)">
                                      <p:cBhvr>
                                        <p:cTn id="17" dur="500"/>
                                        <p:tgtEl>
                                          <p:spTgt spid="3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4C22363-2A2E-45AC-986F-E1CE8F3F90C6}"/>
              </a:ext>
            </a:extLst>
          </p:cNvPr>
          <p:cNvSpPr>
            <a:spLocks noGrp="1" noChangeArrowheads="1"/>
          </p:cNvSpPr>
          <p:nvPr>
            <p:ph type="title"/>
          </p:nvPr>
        </p:nvSpPr>
        <p:spPr/>
        <p:txBody>
          <a:bodyPr/>
          <a:lstStyle/>
          <a:p>
            <a:pPr eaLnBrk="1" hangingPunct="1"/>
            <a:r>
              <a:rPr lang="en-US" altLang="zh-CN" sz="3600">
                <a:ea typeface="ヒラギノ角ゴ Pro W3" pitchFamily="-84" charset="-128"/>
              </a:rPr>
              <a:t>Fig. 10-5: The U.S. Tariff Rate</a:t>
            </a:r>
          </a:p>
        </p:txBody>
      </p:sp>
      <p:pic>
        <p:nvPicPr>
          <p:cNvPr id="39939" name="Picture 2" descr="fig10_05.gif">
            <a:extLst>
              <a:ext uri="{FF2B5EF4-FFF2-40B4-BE49-F238E27FC236}">
                <a16:creationId xmlns:a16="http://schemas.microsoft.com/office/drawing/2014/main" id="{E30C93CB-94DC-4797-B157-DB15241B7C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32775" cy="408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16CC101-4CAD-4E51-989A-E1EE9610455E}"/>
              </a:ext>
            </a:extLst>
          </p:cNvPr>
          <p:cNvSpPr>
            <a:spLocks noGrp="1" noChangeArrowheads="1"/>
          </p:cNvSpPr>
          <p:nvPr>
            <p:ph type="title"/>
          </p:nvPr>
        </p:nvSpPr>
        <p:spPr/>
        <p:txBody>
          <a:bodyPr/>
          <a:lstStyle/>
          <a:p>
            <a:pPr eaLnBrk="1" hangingPunct="1"/>
            <a:r>
              <a:rPr lang="en-US" altLang="zh-CN" sz="2800">
                <a:ea typeface="ヒラギノ角ゴ Pro W3" pitchFamily="-84" charset="-128"/>
              </a:rPr>
              <a:t>International Negotiations of Trade Policy (cont.)</a:t>
            </a:r>
          </a:p>
        </p:txBody>
      </p:sp>
      <p:sp>
        <p:nvSpPr>
          <p:cNvPr id="40963" name="Rectangle 3">
            <a:extLst>
              <a:ext uri="{FF2B5EF4-FFF2-40B4-BE49-F238E27FC236}">
                <a16:creationId xmlns:a16="http://schemas.microsoft.com/office/drawing/2014/main" id="{F4DEB386-7692-4A5F-938A-A6D3C05A6D48}"/>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Multilateral negotiations mobilize exporters to support free trade if they believe export markets will expand.</a:t>
            </a:r>
            <a:endParaRPr lang="en-US" altLang="zh-CN" sz="2400">
              <a:ea typeface="ヒラギノ角ゴ Pro W3" pitchFamily="-84" charset="-128"/>
            </a:endParaRPr>
          </a:p>
          <a:p>
            <a:pPr lvl="1" eaLnBrk="1" hangingPunct="1">
              <a:spcBef>
                <a:spcPct val="50000"/>
              </a:spcBef>
            </a:pPr>
            <a:r>
              <a:rPr lang="en-US" altLang="zh-CN">
                <a:ea typeface="ヒラギノ角ゴ Pro W3" pitchFamily="-84" charset="-128"/>
              </a:rPr>
              <a:t>This support would be lacking in a unilateral push for free trade. The multilateral approach counteracts the support for restricted trade by import-competing groups.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strips(downRight)">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strips(downRight)">
                                      <p:cBhvr>
                                        <p:cTn id="12" dur="500"/>
                                        <p:tgtEl>
                                          <p:spTgt spid="409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C5DDE46-5B14-4326-83E8-9997F65C32EB}"/>
              </a:ext>
            </a:extLst>
          </p:cNvPr>
          <p:cNvSpPr>
            <a:spLocks noGrp="1" noChangeArrowheads="1"/>
          </p:cNvSpPr>
          <p:nvPr>
            <p:ph type="title"/>
          </p:nvPr>
        </p:nvSpPr>
        <p:spPr/>
        <p:txBody>
          <a:bodyPr/>
          <a:lstStyle/>
          <a:p>
            <a:pPr eaLnBrk="1" hangingPunct="1"/>
            <a:r>
              <a:rPr lang="en-US" altLang="zh-CN" sz="2800">
                <a:ea typeface="ヒラギノ角ゴ Pro W3" pitchFamily="-84" charset="-128"/>
              </a:rPr>
              <a:t>International Negotiations of Trade Policy (cont.)</a:t>
            </a:r>
          </a:p>
        </p:txBody>
      </p:sp>
      <p:sp>
        <p:nvSpPr>
          <p:cNvPr id="41987" name="Rectangle 3">
            <a:extLst>
              <a:ext uri="{FF2B5EF4-FFF2-40B4-BE49-F238E27FC236}">
                <a16:creationId xmlns:a16="http://schemas.microsoft.com/office/drawing/2014/main" id="{4C7EE5C7-9D49-491B-8598-F5EA1CBAED5C}"/>
              </a:ext>
            </a:extLst>
          </p:cNvPr>
          <p:cNvSpPr>
            <a:spLocks noGrp="1" noChangeArrowheads="1"/>
          </p:cNvSpPr>
          <p:nvPr>
            <p:ph idx="1"/>
          </p:nvPr>
        </p:nvSpPr>
        <p:spPr/>
        <p:txBody>
          <a:bodyPr/>
          <a:lstStyle/>
          <a:p>
            <a:pPr eaLnBrk="1" hangingPunct="1">
              <a:lnSpc>
                <a:spcPct val="90000"/>
              </a:lnSpc>
            </a:pPr>
            <a:r>
              <a:rPr lang="en-US" altLang="zh-CN">
                <a:ea typeface="ヒラギノ角ゴ Pro W3" pitchFamily="-84" charset="-128"/>
              </a:rPr>
              <a:t>Multilateral negotiations also help avoid a trade war between countries, where each country enacts trade restrictions.</a:t>
            </a:r>
          </a:p>
          <a:p>
            <a:pPr eaLnBrk="1" hangingPunct="1">
              <a:lnSpc>
                <a:spcPct val="90000"/>
              </a:lnSpc>
              <a:spcBef>
                <a:spcPct val="50000"/>
              </a:spcBef>
            </a:pPr>
            <a:r>
              <a:rPr lang="en-US" altLang="zh-CN">
                <a:ea typeface="ヒラギノ角ゴ Pro W3" pitchFamily="-84" charset="-128"/>
              </a:rPr>
              <a:t>A trade war could result if each country has an incentive to adopt protection, </a:t>
            </a:r>
            <a:r>
              <a:rPr lang="en-US" altLang="zh-CN" i="1">
                <a:ea typeface="ヒラギノ角ゴ Pro W3" pitchFamily="-84" charset="-128"/>
              </a:rPr>
              <a:t>regardless of what other countries do.</a:t>
            </a:r>
            <a:r>
              <a:rPr lang="en-US" altLang="zh-CN">
                <a:ea typeface="ヒラギノ角ゴ Pro W3" pitchFamily="-84" charset="-128"/>
              </a:rPr>
              <a:t> </a:t>
            </a:r>
          </a:p>
          <a:p>
            <a:pPr lvl="1" eaLnBrk="1" hangingPunct="1">
              <a:lnSpc>
                <a:spcPct val="90000"/>
              </a:lnSpc>
              <a:spcBef>
                <a:spcPct val="40000"/>
              </a:spcBef>
            </a:pPr>
            <a:r>
              <a:rPr lang="en-US" altLang="zh-CN">
                <a:ea typeface="ヒラギノ角ゴ Pro W3" pitchFamily="-84" charset="-128"/>
              </a:rPr>
              <a:t>All countries could enact trade restrictions, </a:t>
            </a:r>
            <a:r>
              <a:rPr lang="en-US" altLang="zh-CN" i="1">
                <a:ea typeface="ヒラギノ角ゴ Pro W3" pitchFamily="-84" charset="-128"/>
              </a:rPr>
              <a:t>even if it is in the interest of all countries to have free trade</a:t>
            </a:r>
            <a:r>
              <a:rPr lang="en-US" altLang="zh-CN">
                <a:ea typeface="ヒラギノ角ゴ Pro W3" pitchFamily="-84" charset="-128"/>
              </a:rPr>
              <a:t>.</a:t>
            </a:r>
          </a:p>
          <a:p>
            <a:pPr lvl="1" eaLnBrk="1" hangingPunct="1">
              <a:lnSpc>
                <a:spcPct val="90000"/>
              </a:lnSpc>
              <a:spcBef>
                <a:spcPct val="40000"/>
              </a:spcBef>
            </a:pPr>
            <a:r>
              <a:rPr lang="en-US" altLang="zh-CN">
                <a:ea typeface="ヒラギノ角ゴ Pro W3" pitchFamily="-84" charset="-128"/>
              </a:rPr>
              <a:t>Countries need an agreement that prevents a trade war or eliminates the protection from one.</a:t>
            </a:r>
            <a:endParaRPr lang="en-US" altLang="zh-CN" sz="20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strips(downRight)">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strips(downRight)">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strips(downRight)">
                                      <p:cBhvr>
                                        <p:cTn id="17" dur="500"/>
                                        <p:tgtEl>
                                          <p:spTgt spid="41987">
                                            <p:txEl>
                                              <p:pRg st="2" end="2"/>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41987">
                                            <p:txEl>
                                              <p:pRg st="3" end="3"/>
                                            </p:txEl>
                                          </p:spTgt>
                                        </p:tgtEl>
                                        <p:attrNameLst>
                                          <p:attrName>style.visibility</p:attrName>
                                        </p:attrNameLst>
                                      </p:cBhvr>
                                      <p:to>
                                        <p:strVal val="visible"/>
                                      </p:to>
                                    </p:set>
                                    <p:animEffect transition="in" filter="strips(downRight)">
                                      <p:cBhvr>
                                        <p:cTn id="20" dur="500"/>
                                        <p:tgtEl>
                                          <p:spTgt spid="41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2B2ACDB-BC09-44F5-A2CD-50F1BFD7CE7B}"/>
              </a:ext>
            </a:extLst>
          </p:cNvPr>
          <p:cNvSpPr>
            <a:spLocks noGrp="1" noChangeArrowheads="1"/>
          </p:cNvSpPr>
          <p:nvPr>
            <p:ph type="title"/>
          </p:nvPr>
        </p:nvSpPr>
        <p:spPr/>
        <p:txBody>
          <a:bodyPr/>
          <a:lstStyle/>
          <a:p>
            <a:pPr eaLnBrk="1" hangingPunct="1"/>
            <a:r>
              <a:rPr lang="en-US" altLang="zh-CN" sz="2800">
                <a:ea typeface="ヒラギノ角ゴ Pro W3" pitchFamily="-84" charset="-128"/>
              </a:rPr>
              <a:t>Table 10-3: The Problem of Trade Warfare</a:t>
            </a:r>
          </a:p>
        </p:txBody>
      </p:sp>
      <p:pic>
        <p:nvPicPr>
          <p:cNvPr id="43011" name="Picture 2" descr="tbl10_03.gif">
            <a:extLst>
              <a:ext uri="{FF2B5EF4-FFF2-40B4-BE49-F238E27FC236}">
                <a16:creationId xmlns:a16="http://schemas.microsoft.com/office/drawing/2014/main" id="{A48CAD55-2276-41F2-827C-F1DC779376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7645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C8B5806-1AE1-4629-B1E4-E39EB8AC6D10}"/>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10-1: The Efficiency Case for Free Trade</a:t>
            </a:r>
          </a:p>
        </p:txBody>
      </p:sp>
      <p:pic>
        <p:nvPicPr>
          <p:cNvPr id="7171" name="Picture 2" descr="fig10_01.gif">
            <a:extLst>
              <a:ext uri="{FF2B5EF4-FFF2-40B4-BE49-F238E27FC236}">
                <a16:creationId xmlns:a16="http://schemas.microsoft.com/office/drawing/2014/main" id="{EAA2829B-C361-44EC-AF0D-6453A0DC55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55753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FAAC1C9-44AA-4F73-B9B4-FEB44B7ED7E7}"/>
              </a:ext>
            </a:extLst>
          </p:cNvPr>
          <p:cNvSpPr>
            <a:spLocks noGrp="1" noChangeArrowheads="1"/>
          </p:cNvSpPr>
          <p:nvPr>
            <p:ph type="title"/>
          </p:nvPr>
        </p:nvSpPr>
        <p:spPr/>
        <p:txBody>
          <a:bodyPr/>
          <a:lstStyle/>
          <a:p>
            <a:pPr eaLnBrk="1" hangingPunct="1"/>
            <a:r>
              <a:rPr lang="en-US" altLang="zh-CN" sz="2800">
                <a:ea typeface="ヒラギノ角ゴ Pro W3" pitchFamily="-84" charset="-128"/>
              </a:rPr>
              <a:t>International Negotiations of Trade Policy (cont.)</a:t>
            </a:r>
          </a:p>
        </p:txBody>
      </p:sp>
      <p:sp>
        <p:nvSpPr>
          <p:cNvPr id="44035" name="Rectangle 3">
            <a:extLst>
              <a:ext uri="{FF2B5EF4-FFF2-40B4-BE49-F238E27FC236}">
                <a16:creationId xmlns:a16="http://schemas.microsoft.com/office/drawing/2014/main" id="{C020BE50-5184-477E-B319-F764B226BCFE}"/>
              </a:ext>
            </a:extLst>
          </p:cNvPr>
          <p:cNvSpPr>
            <a:spLocks noGrp="1" noChangeArrowheads="1"/>
          </p:cNvSpPr>
          <p:nvPr>
            <p:ph idx="1"/>
          </p:nvPr>
        </p:nvSpPr>
        <p:spPr>
          <a:xfrm>
            <a:off x="304800" y="1447800"/>
            <a:ext cx="8294688" cy="4724400"/>
          </a:xfrm>
        </p:spPr>
        <p:txBody>
          <a:bodyPr/>
          <a:lstStyle/>
          <a:p>
            <a:pPr eaLnBrk="1" hangingPunct="1">
              <a:lnSpc>
                <a:spcPct val="90000"/>
              </a:lnSpc>
              <a:spcBef>
                <a:spcPct val="50000"/>
              </a:spcBef>
            </a:pPr>
            <a:r>
              <a:rPr lang="en-US" altLang="zh-CN">
                <a:ea typeface="ヒラギノ角ゴ Pro W3" pitchFamily="-84" charset="-128"/>
              </a:rPr>
              <a:t>In this example, each country acting individually would be better off with protection (20 &gt; 10), but both would be better off if both chose free trade than if both choose protection (10 &gt; –5).</a:t>
            </a:r>
          </a:p>
          <a:p>
            <a:pPr eaLnBrk="1" hangingPunct="1">
              <a:lnSpc>
                <a:spcPct val="90000"/>
              </a:lnSpc>
              <a:spcBef>
                <a:spcPct val="50000"/>
              </a:spcBef>
            </a:pPr>
            <a:r>
              <a:rPr lang="en-US" altLang="zh-CN">
                <a:ea typeface="ヒラギノ角ゴ Pro W3" pitchFamily="-84" charset="-128"/>
              </a:rPr>
              <a:t>If Japan and the U.S. can establish a binding agreement to maintain free trade, both can avoid the temptation of protection and both can be made better off.</a:t>
            </a:r>
          </a:p>
          <a:p>
            <a:pPr lvl="1" eaLnBrk="1" hangingPunct="1">
              <a:lnSpc>
                <a:spcPct val="90000"/>
              </a:lnSpc>
              <a:spcBef>
                <a:spcPct val="50000"/>
              </a:spcBef>
            </a:pPr>
            <a:r>
              <a:rPr lang="en-US" altLang="zh-CN">
                <a:ea typeface="ヒラギノ角ゴ Pro W3" pitchFamily="-84" charset="-128"/>
              </a:rPr>
              <a:t>Or if the damage has already been done, both countries can agree to return to free trade.</a:t>
            </a:r>
            <a:endParaRPr lang="en-US" altLang="zh-CN" sz="20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strips(downRight)">
                                      <p:cBhvr>
                                        <p:cTn id="7" dur="500"/>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strips(downRight)">
                                      <p:cBhvr>
                                        <p:cTn id="12" dur="500"/>
                                        <p:tgtEl>
                                          <p:spTgt spid="44035">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animEffect transition="in" filter="strips(downRight)">
                                      <p:cBhvr>
                                        <p:cTn id="15" dur="500"/>
                                        <p:tgtEl>
                                          <p:spTgt spid="44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9B9D422-134C-4AB5-BED4-44FBE1BF4077}"/>
              </a:ext>
            </a:extLst>
          </p:cNvPr>
          <p:cNvSpPr>
            <a:spLocks noGrp="1" noChangeArrowheads="1"/>
          </p:cNvSpPr>
          <p:nvPr>
            <p:ph type="title"/>
          </p:nvPr>
        </p:nvSpPr>
        <p:spPr/>
        <p:txBody>
          <a:bodyPr/>
          <a:lstStyle/>
          <a:p>
            <a:pPr eaLnBrk="1" hangingPunct="1"/>
            <a:r>
              <a:rPr lang="en-US" altLang="zh-CN" sz="2800">
                <a:ea typeface="ヒラギノ角ゴ Pro W3" pitchFamily="-84" charset="-128"/>
              </a:rPr>
              <a:t>International Trade Agreements: </a:t>
            </a:r>
            <a:br>
              <a:rPr lang="en-US" altLang="zh-CN" sz="2800">
                <a:ea typeface="ヒラギノ角ゴ Pro W3" pitchFamily="-84" charset="-128"/>
              </a:rPr>
            </a:br>
            <a:r>
              <a:rPr lang="en-US" altLang="zh-CN" sz="2800">
                <a:ea typeface="ヒラギノ角ゴ Pro W3" pitchFamily="-84" charset="-128"/>
              </a:rPr>
              <a:t>A Brief History</a:t>
            </a:r>
          </a:p>
        </p:txBody>
      </p:sp>
      <p:sp>
        <p:nvSpPr>
          <p:cNvPr id="45059" name="Rectangle 3">
            <a:extLst>
              <a:ext uri="{FF2B5EF4-FFF2-40B4-BE49-F238E27FC236}">
                <a16:creationId xmlns:a16="http://schemas.microsoft.com/office/drawing/2014/main" id="{F1F30050-1BF3-4BC5-A0FE-F5E83E874FE3}"/>
              </a:ext>
            </a:extLst>
          </p:cNvPr>
          <p:cNvSpPr>
            <a:spLocks noGrp="1" noChangeArrowheads="1"/>
          </p:cNvSpPr>
          <p:nvPr>
            <p:ph idx="1"/>
          </p:nvPr>
        </p:nvSpPr>
        <p:spPr/>
        <p:txBody>
          <a:bodyPr/>
          <a:lstStyle/>
          <a:p>
            <a:pPr eaLnBrk="1" hangingPunct="1"/>
            <a:r>
              <a:rPr lang="en-US" altLang="zh-CN" sz="2400">
                <a:ea typeface="ヒラギノ角ゴ Pro W3" pitchFamily="-84" charset="-128"/>
              </a:rPr>
              <a:t>In 1930, the United States passed a remarkably irresponsible tariff law, the Smoot-Hawley Act. </a:t>
            </a:r>
          </a:p>
          <a:p>
            <a:pPr lvl="1" eaLnBrk="1" hangingPunct="1"/>
            <a:r>
              <a:rPr lang="en-US" altLang="zh-CN" sz="2000">
                <a:ea typeface="ヒラギノ角ゴ Pro W3" pitchFamily="-84" charset="-128"/>
              </a:rPr>
              <a:t>Tariff rates rose steeply and U.S. trade fell sharply.</a:t>
            </a:r>
          </a:p>
          <a:p>
            <a:pPr eaLnBrk="1" hangingPunct="1"/>
            <a:r>
              <a:rPr lang="en-US" altLang="zh-CN" sz="2400">
                <a:ea typeface="ヒラギノ角ゴ Pro W3" pitchFamily="-84" charset="-128"/>
              </a:rPr>
              <a:t>Initial attempts to reduce tariff rates were undertaken through bilateral trade negotiations: </a:t>
            </a:r>
          </a:p>
          <a:p>
            <a:pPr lvl="1" eaLnBrk="1" hangingPunct="1"/>
            <a:r>
              <a:rPr lang="en-US" altLang="zh-CN" sz="2000">
                <a:ea typeface="ヒラギノ角ゴ Pro W3" pitchFamily="-84" charset="-128"/>
              </a:rPr>
              <a:t>U.S. offered to lower tariffs on some imports if another country would lower its tariffs on some U.S. exports.</a:t>
            </a:r>
          </a:p>
          <a:p>
            <a:pPr eaLnBrk="1" hangingPunct="1"/>
            <a:r>
              <a:rPr lang="en-US" altLang="zh-CN" sz="2400">
                <a:ea typeface="ヒラギノ角ゴ Pro W3" pitchFamily="-84" charset="-128"/>
              </a:rPr>
              <a:t>Bilateral negotiations, however, do not take full advantage of international coordination.</a:t>
            </a:r>
          </a:p>
          <a:p>
            <a:pPr lvl="1" eaLnBrk="1" hangingPunct="1"/>
            <a:r>
              <a:rPr lang="en-US" altLang="zh-CN" sz="2000">
                <a:ea typeface="ヒラギノ角ゴ Pro W3" pitchFamily="-84" charset="-128"/>
              </a:rPr>
              <a:t>Benefits can </a:t>
            </a:r>
            <a:r>
              <a:rPr lang="ja-JP" altLang="en-US" sz="2000">
                <a:ea typeface="ヒラギノ角ゴ Pro W3" pitchFamily="-84" charset="-128"/>
              </a:rPr>
              <a:t>“</a:t>
            </a:r>
            <a:r>
              <a:rPr lang="en-US" altLang="ja-JP" sz="2000">
                <a:ea typeface="ヒラギノ角ゴ Pro W3" pitchFamily="-84" charset="-128"/>
              </a:rPr>
              <a:t>spill over</a:t>
            </a:r>
            <a:r>
              <a:rPr lang="ja-JP" altLang="en-US" sz="2000">
                <a:ea typeface="ヒラギノ角ゴ Pro W3" pitchFamily="-84" charset="-128"/>
              </a:rPr>
              <a:t>”</a:t>
            </a:r>
            <a:r>
              <a:rPr lang="en-US" altLang="ja-JP" sz="2000">
                <a:ea typeface="ヒラギノ角ゴ Pro W3" pitchFamily="-84" charset="-128"/>
              </a:rPr>
              <a:t> to countries that have not made any concessions.</a:t>
            </a:r>
            <a:endParaRPr lang="en-US" altLang="zh-CN" sz="2000">
              <a:ea typeface="ヒラギノ角ゴ Pro W3" pitchFamily="-84" charset="-128"/>
            </a:endParaRPr>
          </a:p>
        </p:txBody>
      </p:sp>
    </p:spTree>
  </p:cSld>
  <p:clrMapOvr>
    <a:masterClrMapping/>
  </p:clrMapOvr>
  <p:transition spd="med">
    <p:pull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36397F8-B020-4445-B9A2-9FBF4E9FF270}"/>
              </a:ext>
            </a:extLst>
          </p:cNvPr>
          <p:cNvSpPr>
            <a:spLocks noGrp="1" noChangeArrowheads="1"/>
          </p:cNvSpPr>
          <p:nvPr>
            <p:ph type="title"/>
          </p:nvPr>
        </p:nvSpPr>
        <p:spPr/>
        <p:txBody>
          <a:bodyPr/>
          <a:lstStyle/>
          <a:p>
            <a:pPr eaLnBrk="1" hangingPunct="1"/>
            <a:r>
              <a:rPr lang="en-US" altLang="zh-CN">
                <a:ea typeface="ヒラギノ角ゴ Pro W3" pitchFamily="-84" charset="-128"/>
              </a:rPr>
              <a:t>World Trade Organization</a:t>
            </a:r>
          </a:p>
        </p:txBody>
      </p:sp>
      <p:sp>
        <p:nvSpPr>
          <p:cNvPr id="2" name="Rectangle 3">
            <a:extLst>
              <a:ext uri="{FF2B5EF4-FFF2-40B4-BE49-F238E27FC236}">
                <a16:creationId xmlns:a16="http://schemas.microsoft.com/office/drawing/2014/main" id="{97C8E6EC-BCDE-4E87-885C-B5CE95CEF11B}"/>
              </a:ext>
            </a:extLst>
          </p:cNvPr>
          <p:cNvSpPr>
            <a:spLocks noGrp="1" noChangeArrowheads="1"/>
          </p:cNvSpPr>
          <p:nvPr>
            <p:ph idx="1"/>
          </p:nvPr>
        </p:nvSpPr>
        <p:spPr/>
        <p:txBody>
          <a:bodyPr/>
          <a:lstStyle/>
          <a:p>
            <a:pPr marL="609600" indent="-609600" eaLnBrk="1" hangingPunct="1">
              <a:spcBef>
                <a:spcPct val="50000"/>
              </a:spcBef>
            </a:pPr>
            <a:r>
              <a:rPr lang="en-US" altLang="zh-CN" sz="2400">
                <a:ea typeface="ヒラギノ角ゴ Pro W3" pitchFamily="-84" charset="-128"/>
              </a:rPr>
              <a:t>In 1947, a group of 23 countries began trade negotiations under a provisional set of rules that became known as the General Agreement on Tariffs and Trade, or GATT.</a:t>
            </a:r>
          </a:p>
          <a:p>
            <a:pPr marL="609600" indent="-609600" eaLnBrk="1" hangingPunct="1">
              <a:spcBef>
                <a:spcPct val="50000"/>
              </a:spcBef>
            </a:pPr>
            <a:r>
              <a:rPr lang="en-US" altLang="zh-CN" sz="2400">
                <a:ea typeface="ヒラギノ角ゴ Pro W3" pitchFamily="-84" charset="-128"/>
              </a:rPr>
              <a:t>In 1995, the </a:t>
            </a:r>
            <a:r>
              <a:rPr lang="en-US" altLang="zh-CN" sz="2400" b="1">
                <a:ea typeface="ヒラギノ角ゴ Pro W3" pitchFamily="-84" charset="-128"/>
              </a:rPr>
              <a:t>World Trade Organization, </a:t>
            </a:r>
            <a:r>
              <a:rPr lang="en-US" altLang="zh-CN" sz="2400">
                <a:ea typeface="ヒラギノ角ゴ Pro W3" pitchFamily="-84" charset="-128"/>
              </a:rPr>
              <a:t>or </a:t>
            </a:r>
            <a:r>
              <a:rPr lang="en-US" altLang="zh-CN" sz="2400" b="1">
                <a:ea typeface="ヒラギノ角ゴ Pro W3" pitchFamily="-84" charset="-128"/>
              </a:rPr>
              <a:t>WTO</a:t>
            </a:r>
            <a:r>
              <a:rPr lang="en-US" altLang="zh-CN" sz="2400">
                <a:ea typeface="ヒラギノ角ゴ Pro W3" pitchFamily="-84" charset="-128"/>
              </a:rPr>
              <a:t>, was established as a formal organization for implementing multilateral trade negotiations (and policing them).</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D1C08B4-7899-4AD7-BA29-667D766721F7}"/>
              </a:ext>
            </a:extLst>
          </p:cNvPr>
          <p:cNvSpPr>
            <a:spLocks noGrp="1" noChangeArrowheads="1"/>
          </p:cNvSpPr>
          <p:nvPr>
            <p:ph type="title"/>
          </p:nvPr>
        </p:nvSpPr>
        <p:spPr/>
        <p:txBody>
          <a:bodyPr/>
          <a:lstStyle/>
          <a:p>
            <a:pPr eaLnBrk="1" hangingPunct="1"/>
            <a:r>
              <a:rPr lang="en-US" altLang="zh-CN">
                <a:ea typeface="ヒラギノ角ゴ Pro W3" pitchFamily="-84" charset="-128"/>
              </a:rPr>
              <a:t>World Trade Organization (cont.)</a:t>
            </a:r>
          </a:p>
        </p:txBody>
      </p:sp>
      <p:sp>
        <p:nvSpPr>
          <p:cNvPr id="142339" name="Rectangle 3">
            <a:extLst>
              <a:ext uri="{FF2B5EF4-FFF2-40B4-BE49-F238E27FC236}">
                <a16:creationId xmlns:a16="http://schemas.microsoft.com/office/drawing/2014/main" id="{66647A70-B57E-4179-BD90-AF211F0C29A5}"/>
              </a:ext>
            </a:extLst>
          </p:cNvPr>
          <p:cNvSpPr>
            <a:spLocks noGrp="1" noChangeArrowheads="1"/>
          </p:cNvSpPr>
          <p:nvPr>
            <p:ph idx="1"/>
          </p:nvPr>
        </p:nvSpPr>
        <p:spPr/>
        <p:txBody>
          <a:bodyPr/>
          <a:lstStyle/>
          <a:p>
            <a:pPr marL="609600" indent="-609600" eaLnBrk="1" hangingPunct="1">
              <a:spcBef>
                <a:spcPct val="50000"/>
              </a:spcBef>
            </a:pPr>
            <a:r>
              <a:rPr lang="en-US" altLang="zh-CN">
                <a:ea typeface="ヒラギノ角ゴ Pro W3" pitchFamily="-84" charset="-128"/>
              </a:rPr>
              <a:t>WTO negotiations address trade restrictions in at least 3 ways:</a:t>
            </a:r>
          </a:p>
          <a:p>
            <a:pPr marL="609600" indent="-609600" eaLnBrk="1" hangingPunct="1">
              <a:spcBef>
                <a:spcPct val="50000"/>
              </a:spcBef>
              <a:buFont typeface="Times" panose="02020603050405020304" pitchFamily="18" charset="0"/>
              <a:buAutoNum type="arabicPeriod"/>
            </a:pPr>
            <a:r>
              <a:rPr lang="en-US" altLang="zh-CN" sz="2400" b="1">
                <a:ea typeface="ヒラギノ角ゴ Pro W3" pitchFamily="-84" charset="-128"/>
              </a:rPr>
              <a:t>Reducing tariff rates</a:t>
            </a:r>
            <a:r>
              <a:rPr lang="en-US" altLang="zh-CN" sz="2400">
                <a:ea typeface="ヒラギノ角ゴ Pro W3" pitchFamily="-84" charset="-128"/>
              </a:rPr>
              <a:t> through multilateral negotiations.</a:t>
            </a:r>
            <a:endParaRPr lang="en-US" altLang="zh-CN" sz="2400" b="1">
              <a:ea typeface="ヒラギノ角ゴ Pro W3" pitchFamily="-84" charset="-128"/>
            </a:endParaRPr>
          </a:p>
          <a:p>
            <a:pPr marL="609600" indent="-609600" eaLnBrk="1" hangingPunct="1">
              <a:spcBef>
                <a:spcPct val="50000"/>
              </a:spcBef>
              <a:buFont typeface="Times" panose="02020603050405020304" pitchFamily="18" charset="0"/>
              <a:buAutoNum type="arabicPeriod"/>
            </a:pPr>
            <a:r>
              <a:rPr lang="en-US" altLang="zh-CN" sz="2400" b="1">
                <a:ea typeface="ヒラギノ角ゴ Pro W3" pitchFamily="-84" charset="-128"/>
              </a:rPr>
              <a:t>Binding tariff rates</a:t>
            </a:r>
            <a:r>
              <a:rPr lang="en-US" altLang="zh-CN" sz="2400">
                <a:ea typeface="ヒラギノ角ゴ Pro W3" pitchFamily="-84" charset="-128"/>
              </a:rPr>
              <a:t>: a tariff is </a:t>
            </a:r>
            <a:r>
              <a:rPr lang="ja-JP" altLang="en-US" sz="2400">
                <a:ea typeface="ヒラギノ角ゴ Pro W3" pitchFamily="-84" charset="-128"/>
              </a:rPr>
              <a:t>“</a:t>
            </a:r>
            <a:r>
              <a:rPr lang="en-US" altLang="ja-JP" sz="2400">
                <a:ea typeface="ヒラギノ角ゴ Pro W3" pitchFamily="-84" charset="-128"/>
              </a:rPr>
              <a:t>bound</a:t>
            </a:r>
            <a:r>
              <a:rPr lang="ja-JP" altLang="en-US" sz="2400">
                <a:ea typeface="ヒラギノ角ゴ Pro W3" pitchFamily="-84" charset="-128"/>
              </a:rPr>
              <a:t>”</a:t>
            </a:r>
            <a:r>
              <a:rPr lang="en-US" altLang="ja-JP" sz="2400">
                <a:ea typeface="ヒラギノ角ゴ Pro W3" pitchFamily="-84" charset="-128"/>
              </a:rPr>
              <a:t> by having the imposing country agree not to raise it in the future.</a:t>
            </a:r>
            <a:endParaRPr lang="en-US" altLang="zh-CN" sz="24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strips(downRight)">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strips(downRight)">
                                      <p:cBhvr>
                                        <p:cTn id="12" dur="500"/>
                                        <p:tgtEl>
                                          <p:spTgt spid="142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strips(downRight)">
                                      <p:cBhvr>
                                        <p:cTn id="17" dur="500"/>
                                        <p:tgtEl>
                                          <p:spTgt spid="142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C09BB80-082D-46E7-ADE9-E12F80E9A73B}"/>
              </a:ext>
            </a:extLst>
          </p:cNvPr>
          <p:cNvSpPr>
            <a:spLocks noGrp="1" noChangeArrowheads="1"/>
          </p:cNvSpPr>
          <p:nvPr>
            <p:ph type="title"/>
          </p:nvPr>
        </p:nvSpPr>
        <p:spPr/>
        <p:txBody>
          <a:bodyPr/>
          <a:lstStyle/>
          <a:p>
            <a:pPr eaLnBrk="1" hangingPunct="1"/>
            <a:r>
              <a:rPr lang="en-US" altLang="zh-CN">
                <a:ea typeface="ヒラギノ角ゴ Pro W3" pitchFamily="-84" charset="-128"/>
              </a:rPr>
              <a:t>World Trade Organization (cont.)</a:t>
            </a:r>
          </a:p>
        </p:txBody>
      </p:sp>
      <p:sp>
        <p:nvSpPr>
          <p:cNvPr id="46083" name="Rectangle 3">
            <a:extLst>
              <a:ext uri="{FF2B5EF4-FFF2-40B4-BE49-F238E27FC236}">
                <a16:creationId xmlns:a16="http://schemas.microsoft.com/office/drawing/2014/main" id="{10A63675-A0C9-4D4C-8D6F-AB155D14397D}"/>
              </a:ext>
            </a:extLst>
          </p:cNvPr>
          <p:cNvSpPr>
            <a:spLocks noGrp="1" noChangeArrowheads="1"/>
          </p:cNvSpPr>
          <p:nvPr>
            <p:ph idx="1"/>
          </p:nvPr>
        </p:nvSpPr>
        <p:spPr/>
        <p:txBody>
          <a:bodyPr/>
          <a:lstStyle/>
          <a:p>
            <a:pPr marL="533400" indent="-533400" eaLnBrk="1" hangingPunct="1">
              <a:spcBef>
                <a:spcPct val="50000"/>
              </a:spcBef>
              <a:buFont typeface="Times" panose="02020603050405020304" pitchFamily="18" charset="0"/>
              <a:buAutoNum type="arabicPeriod" startAt="3"/>
            </a:pPr>
            <a:r>
              <a:rPr lang="en-US" altLang="zh-CN" sz="2400" b="1">
                <a:ea typeface="ヒラギノ角ゴ Pro W3" pitchFamily="-84" charset="-128"/>
              </a:rPr>
              <a:t>Eliminating nontariff barriers</a:t>
            </a:r>
            <a:r>
              <a:rPr lang="en-US" altLang="zh-CN" sz="2400">
                <a:ea typeface="ヒラギノ角ゴ Pro W3" pitchFamily="-84" charset="-128"/>
              </a:rPr>
              <a:t>: quotas and export subsidies are changed to tariffs because the costs of tariff protection are more apparent and easier to negotiate.</a:t>
            </a:r>
            <a:endParaRPr lang="en-US" altLang="zh-CN">
              <a:ea typeface="ヒラギノ角ゴ Pro W3" pitchFamily="-84" charset="-128"/>
            </a:endParaRPr>
          </a:p>
          <a:p>
            <a:pPr marL="914400" lvl="1" indent="-457200" eaLnBrk="1" hangingPunct="1">
              <a:spcBef>
                <a:spcPct val="50000"/>
              </a:spcBef>
            </a:pPr>
            <a:r>
              <a:rPr lang="en-US" altLang="zh-CN">
                <a:ea typeface="ヒラギノ角ゴ Pro W3" pitchFamily="-84" charset="-128"/>
              </a:rPr>
              <a:t>Subsidies for agricultural exports are an exception.</a:t>
            </a:r>
          </a:p>
          <a:p>
            <a:pPr marL="914400" lvl="1" indent="-457200" eaLnBrk="1" hangingPunct="1">
              <a:spcBef>
                <a:spcPct val="50000"/>
              </a:spcBef>
            </a:pPr>
            <a:r>
              <a:rPr lang="en-US" altLang="zh-CN">
                <a:ea typeface="ヒラギノ角ゴ Pro W3" pitchFamily="-84" charset="-128"/>
              </a:rPr>
              <a:t>Exceptions are also allowed for </a:t>
            </a:r>
            <a:r>
              <a:rPr lang="ja-JP" altLang="en-US">
                <a:ea typeface="ヒラギノ角ゴ Pro W3" pitchFamily="-84" charset="-128"/>
              </a:rPr>
              <a:t>“</a:t>
            </a:r>
            <a:r>
              <a:rPr lang="en-US" altLang="ja-JP">
                <a:ea typeface="ヒラギノ角ゴ Pro W3" pitchFamily="-84" charset="-128"/>
              </a:rPr>
              <a:t>market disruptions</a:t>
            </a:r>
            <a:r>
              <a:rPr lang="ja-JP" altLang="en-US">
                <a:ea typeface="ヒラギノ角ゴ Pro W3" pitchFamily="-84" charset="-128"/>
              </a:rPr>
              <a:t>”</a:t>
            </a:r>
            <a:r>
              <a:rPr lang="en-US" altLang="ja-JP">
                <a:ea typeface="ヒラギノ角ゴ Pro W3" pitchFamily="-84" charset="-128"/>
              </a:rPr>
              <a:t> caused by a surge in imports.</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strips(downRight)">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strips(downRight)">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strips(downRight)">
                                      <p:cBhvr>
                                        <p:cTn id="17" dur="5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DC30AF9-0D1D-4D69-B4EE-101C7B7998D4}"/>
              </a:ext>
            </a:extLst>
          </p:cNvPr>
          <p:cNvSpPr>
            <a:spLocks noGrp="1" noChangeArrowheads="1"/>
          </p:cNvSpPr>
          <p:nvPr>
            <p:ph type="title"/>
          </p:nvPr>
        </p:nvSpPr>
        <p:spPr/>
        <p:txBody>
          <a:bodyPr/>
          <a:lstStyle/>
          <a:p>
            <a:pPr eaLnBrk="1" hangingPunct="1"/>
            <a:r>
              <a:rPr lang="en-US" altLang="zh-CN">
                <a:ea typeface="ヒラギノ角ゴ Pro W3" pitchFamily="-84" charset="-128"/>
              </a:rPr>
              <a:t>World Trade Organization (cont.)</a:t>
            </a:r>
          </a:p>
        </p:txBody>
      </p:sp>
      <p:sp>
        <p:nvSpPr>
          <p:cNvPr id="47107" name="Rectangle 3">
            <a:extLst>
              <a:ext uri="{FF2B5EF4-FFF2-40B4-BE49-F238E27FC236}">
                <a16:creationId xmlns:a16="http://schemas.microsoft.com/office/drawing/2014/main" id="{B558A2F1-E472-4C15-9848-BDADD900D2B8}"/>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The World Trade Organization is based on a number of agreements:</a:t>
            </a:r>
          </a:p>
          <a:p>
            <a:pPr lvl="1" eaLnBrk="1" hangingPunct="1">
              <a:spcBef>
                <a:spcPct val="50000"/>
              </a:spcBef>
            </a:pPr>
            <a:r>
              <a:rPr lang="en-US" altLang="zh-CN" i="1">
                <a:ea typeface="ヒラギノ角ゴ Pro W3" pitchFamily="-84" charset="-128"/>
              </a:rPr>
              <a:t>General Agreement on Tariffs and Trade:</a:t>
            </a:r>
            <a:r>
              <a:rPr lang="en-US" altLang="zh-CN">
                <a:ea typeface="ヒラギノ角ゴ Pro W3" pitchFamily="-84" charset="-128"/>
              </a:rPr>
              <a:t>  covers trade in goods.</a:t>
            </a:r>
          </a:p>
          <a:p>
            <a:pPr lvl="1" eaLnBrk="1" hangingPunct="1">
              <a:spcBef>
                <a:spcPct val="50000"/>
              </a:spcBef>
            </a:pPr>
            <a:r>
              <a:rPr lang="en-US" altLang="zh-CN" i="1">
                <a:ea typeface="ヒラギノ角ゴ Pro W3" pitchFamily="-84" charset="-128"/>
              </a:rPr>
              <a:t>General Agreement on Tariffs and Services:</a:t>
            </a:r>
            <a:r>
              <a:rPr lang="en-US" altLang="zh-CN">
                <a:ea typeface="ヒラギノ角ゴ Pro W3" pitchFamily="-84" charset="-128"/>
              </a:rPr>
              <a:t> covers trade in services (ex., insurance, consulting, legal services, banking).</a:t>
            </a:r>
          </a:p>
          <a:p>
            <a:pPr lvl="1" eaLnBrk="1" hangingPunct="1">
              <a:spcBef>
                <a:spcPct val="50000"/>
              </a:spcBef>
            </a:pPr>
            <a:r>
              <a:rPr lang="en-US" altLang="zh-CN" i="1">
                <a:ea typeface="ヒラギノ角ゴ Pro W3" pitchFamily="-84" charset="-128"/>
              </a:rPr>
              <a:t>Agreement on Trade-Related Aspects of Intellectual Property:</a:t>
            </a:r>
            <a:r>
              <a:rPr lang="en-US" altLang="zh-CN">
                <a:ea typeface="ヒラギノ角ゴ Pro W3" pitchFamily="-84" charset="-128"/>
              </a:rPr>
              <a:t> covers international property rights (ex., patents and copyrights).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strips(downRight)">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strips(downRight)">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strips(downRight)">
                                      <p:cBhvr>
                                        <p:cTn id="17" dur="500"/>
                                        <p:tgtEl>
                                          <p:spTgt spid="47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strips(downRight)">
                                      <p:cBhvr>
                                        <p:cTn id="22" dur="500"/>
                                        <p:tgtEl>
                                          <p:spTgt spid="47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71FB477-9992-4D2F-84CE-510523CD1094}"/>
              </a:ext>
            </a:extLst>
          </p:cNvPr>
          <p:cNvSpPr>
            <a:spLocks noGrp="1" noChangeArrowheads="1"/>
          </p:cNvSpPr>
          <p:nvPr>
            <p:ph type="title"/>
          </p:nvPr>
        </p:nvSpPr>
        <p:spPr/>
        <p:txBody>
          <a:bodyPr/>
          <a:lstStyle/>
          <a:p>
            <a:pPr eaLnBrk="1" hangingPunct="1"/>
            <a:r>
              <a:rPr lang="en-US" altLang="zh-CN">
                <a:ea typeface="ヒラギノ角ゴ Pro W3" pitchFamily="-84" charset="-128"/>
              </a:rPr>
              <a:t>World Trade Organization (cont.)</a:t>
            </a:r>
          </a:p>
        </p:txBody>
      </p:sp>
      <p:sp>
        <p:nvSpPr>
          <p:cNvPr id="48131" name="Rectangle 3">
            <a:extLst>
              <a:ext uri="{FF2B5EF4-FFF2-40B4-BE49-F238E27FC236}">
                <a16:creationId xmlns:a16="http://schemas.microsoft.com/office/drawing/2014/main" id="{3C219E84-1AEA-43E2-8B62-ED0AB331AEC9}"/>
              </a:ext>
            </a:extLst>
          </p:cNvPr>
          <p:cNvSpPr>
            <a:spLocks noGrp="1" noChangeArrowheads="1"/>
          </p:cNvSpPr>
          <p:nvPr>
            <p:ph idx="1"/>
          </p:nvPr>
        </p:nvSpPr>
        <p:spPr/>
        <p:txBody>
          <a:bodyPr/>
          <a:lstStyle/>
          <a:p>
            <a:pPr lvl="1" eaLnBrk="1" hangingPunct="1">
              <a:spcBef>
                <a:spcPct val="50000"/>
              </a:spcBef>
            </a:pPr>
            <a:r>
              <a:rPr lang="en-US" altLang="zh-CN" i="1">
                <a:ea typeface="ヒラギノ角ゴ Pro W3" pitchFamily="-84" charset="-128"/>
              </a:rPr>
              <a:t>The dispute settlement procedure:</a:t>
            </a:r>
            <a:r>
              <a:rPr lang="en-US" altLang="zh-CN">
                <a:ea typeface="ヒラギノ角ゴ Pro W3" pitchFamily="-84" charset="-128"/>
              </a:rPr>
              <a:t> a formal procedure where countries in a trade dispute can bring their case to a panel of WTO experts to rule upon.</a:t>
            </a:r>
          </a:p>
          <a:p>
            <a:pPr lvl="2" eaLnBrk="1" hangingPunct="1">
              <a:spcBef>
                <a:spcPct val="50000"/>
              </a:spcBef>
            </a:pPr>
            <a:r>
              <a:rPr lang="en-US" altLang="zh-CN">
                <a:ea typeface="ヒラギノ角ゴ Pro W3" pitchFamily="-84" charset="-128"/>
              </a:rPr>
              <a:t>The panel decides whether member counties are breaking their agreements.</a:t>
            </a:r>
          </a:p>
          <a:p>
            <a:pPr lvl="2" eaLnBrk="1" hangingPunct="1">
              <a:spcBef>
                <a:spcPct val="50000"/>
              </a:spcBef>
            </a:pPr>
            <a:r>
              <a:rPr lang="en-US" altLang="zh-CN">
                <a:ea typeface="ヒラギノ角ゴ Pro W3" pitchFamily="-84" charset="-128"/>
              </a:rPr>
              <a:t>A country that refuses to adhere to the panel</a:t>
            </a:r>
            <a:r>
              <a:rPr lang="ja-JP" altLang="en-US">
                <a:ea typeface="ヒラギノ角ゴ Pro W3" pitchFamily="-84" charset="-128"/>
              </a:rPr>
              <a:t>’</a:t>
            </a:r>
            <a:r>
              <a:rPr lang="en-US" altLang="ja-JP">
                <a:ea typeface="ヒラギノ角ゴ Pro W3" pitchFamily="-84" charset="-128"/>
              </a:rPr>
              <a:t>s decision may be punished by the WTO allowing other countries to impose trade restrictions on its exports.</a:t>
            </a:r>
          </a:p>
          <a:p>
            <a:pPr marL="457200" eaLnBrk="1" hangingPunct="1">
              <a:spcBef>
                <a:spcPct val="50000"/>
              </a:spcBef>
            </a:pPr>
            <a:r>
              <a:rPr lang="en-US" altLang="zh-CN">
                <a:ea typeface="ヒラギノ角ゴ Pro W3" pitchFamily="-84" charset="-128"/>
                <a:hlinkClick r:id="rId2" action="ppaction://hlinkfile"/>
              </a:rPr>
              <a:t>Case Study 10.3</a:t>
            </a:r>
            <a:endParaRPr lang="en-US" altLang="zh-CN">
              <a:ea typeface="ヒラギノ角ゴ Pro W3" pitchFamily="-84" charset="-128"/>
            </a:endParaRPr>
          </a:p>
          <a:p>
            <a:pPr marL="457200" eaLnBrk="1" hangingPunct="1">
              <a:spcBef>
                <a:spcPct val="50000"/>
              </a:spcBef>
            </a:pPr>
            <a:r>
              <a:rPr lang="en-US" altLang="zh-CN">
                <a:ea typeface="ヒラギノ角ゴ Pro W3" pitchFamily="-84" charset="-128"/>
                <a:hlinkClick r:id="rId2" action="ppaction://hlinkfile"/>
              </a:rPr>
              <a:t>Case Study 10.4</a:t>
            </a:r>
            <a:endParaRPr lang="en-US" altLang="zh-CN">
              <a:ea typeface="ヒラギノ角ゴ Pro W3" pitchFamily="-84" charset="-128"/>
            </a:endParaRPr>
          </a:p>
          <a:p>
            <a:pPr marL="457200" eaLnBrk="1" hangingPunct="1">
              <a:spcBef>
                <a:spcPct val="50000"/>
              </a:spcBef>
            </a:pP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strips(downRight)">
                                      <p:cBhvr>
                                        <p:cTn id="7" dur="500"/>
                                        <p:tgtEl>
                                          <p:spTgt spid="48131">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strips(downRight)">
                                      <p:cBhvr>
                                        <p:cTn id="10" dur="500"/>
                                        <p:tgtEl>
                                          <p:spTgt spid="48131">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animEffect transition="in" filter="strips(downRight)">
                                      <p:cBhvr>
                                        <p:cTn id="13" dur="500"/>
                                        <p:tgtEl>
                                          <p:spTgt spid="4813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48131">
                                            <p:txEl>
                                              <p:pRg st="3" end="3"/>
                                            </p:txEl>
                                          </p:spTgt>
                                        </p:tgtEl>
                                        <p:attrNameLst>
                                          <p:attrName>style.visibility</p:attrName>
                                        </p:attrNameLst>
                                      </p:cBhvr>
                                      <p:to>
                                        <p:strVal val="visible"/>
                                      </p:to>
                                    </p:set>
                                    <p:animEffect transition="in" filter="strips(downRight)">
                                      <p:cBhvr>
                                        <p:cTn id="18" dur="500"/>
                                        <p:tgtEl>
                                          <p:spTgt spid="4813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animEffect transition="in" filter="strips(downRight)">
                                      <p:cBhvr>
                                        <p:cTn id="23"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79C24E8-29A5-4024-9C69-7D822647AA93}"/>
              </a:ext>
            </a:extLst>
          </p:cNvPr>
          <p:cNvSpPr>
            <a:spLocks noGrp="1" noChangeArrowheads="1"/>
          </p:cNvSpPr>
          <p:nvPr>
            <p:ph type="title"/>
          </p:nvPr>
        </p:nvSpPr>
        <p:spPr/>
        <p:txBody>
          <a:bodyPr/>
          <a:lstStyle/>
          <a:p>
            <a:pPr eaLnBrk="1" hangingPunct="1"/>
            <a:r>
              <a:rPr lang="en-US" altLang="zh-CN">
                <a:ea typeface="ヒラギノ角ゴ Pro W3" pitchFamily="-84" charset="-128"/>
              </a:rPr>
              <a:t>World Trade Organization (cont.)</a:t>
            </a:r>
          </a:p>
        </p:txBody>
      </p:sp>
      <p:sp>
        <p:nvSpPr>
          <p:cNvPr id="49155" name="Rectangle 3">
            <a:extLst>
              <a:ext uri="{FF2B5EF4-FFF2-40B4-BE49-F238E27FC236}">
                <a16:creationId xmlns:a16="http://schemas.microsoft.com/office/drawing/2014/main" id="{F5AF9A11-AD7F-469F-82D4-D04C197973D6}"/>
              </a:ext>
            </a:extLst>
          </p:cNvPr>
          <p:cNvSpPr>
            <a:spLocks noGrp="1" noChangeArrowheads="1"/>
          </p:cNvSpPr>
          <p:nvPr>
            <p:ph idx="1"/>
          </p:nvPr>
        </p:nvSpPr>
        <p:spPr/>
        <p:txBody>
          <a:bodyPr/>
          <a:lstStyle/>
          <a:p>
            <a:pPr eaLnBrk="1" hangingPunct="1"/>
            <a:r>
              <a:rPr lang="en-US" altLang="zh-CN">
                <a:ea typeface="ヒラギノ角ゴ Pro W3" pitchFamily="-84" charset="-128"/>
              </a:rPr>
              <a:t>The GATT multilateral negotiations in the Uruguay Round, ratified in 1994:</a:t>
            </a:r>
          </a:p>
          <a:p>
            <a:pPr lvl="1" eaLnBrk="1" hangingPunct="1">
              <a:spcBef>
                <a:spcPct val="40000"/>
              </a:spcBef>
            </a:pPr>
            <a:r>
              <a:rPr lang="en-US" altLang="zh-CN">
                <a:ea typeface="ヒラギノ角ゴ Pro W3" pitchFamily="-84" charset="-128"/>
              </a:rPr>
              <a:t>agreed that all quantitative restrictions (ex., quotas) on trade in textiles and clothing as previously specified in the Multi-Fiber Agreement were to be eliminated by 2005.</a:t>
            </a:r>
          </a:p>
          <a:p>
            <a:pPr eaLnBrk="1" hangingPunct="1">
              <a:spcBef>
                <a:spcPct val="50000"/>
              </a:spcBef>
            </a:pPr>
            <a:r>
              <a:rPr lang="en-US" altLang="zh-CN">
                <a:ea typeface="ヒラギノ角ゴ Pro W3" pitchFamily="-84" charset="-128"/>
              </a:rPr>
              <a:t>Quotas on imports from China had to be temporarily reimposed due to surge in Chinese clothing exports when MFA expired.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strips(downRight)">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strips(downRight)">
                                      <p:cBhvr>
                                        <p:cTn id="12" dur="500"/>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strips(downRight)">
                                      <p:cBhvr>
                                        <p:cTn id="17" dur="500"/>
                                        <p:tgtEl>
                                          <p:spTgt spid="49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0F07C20-11B3-4C1D-B592-A405D10B14B4}"/>
              </a:ext>
            </a:extLst>
          </p:cNvPr>
          <p:cNvSpPr>
            <a:spLocks noGrp="1" noChangeArrowheads="1"/>
          </p:cNvSpPr>
          <p:nvPr>
            <p:ph type="title"/>
          </p:nvPr>
        </p:nvSpPr>
        <p:spPr/>
        <p:txBody>
          <a:bodyPr/>
          <a:lstStyle/>
          <a:p>
            <a:pPr eaLnBrk="1" hangingPunct="1"/>
            <a:r>
              <a:rPr lang="en-US" altLang="zh-CN">
                <a:ea typeface="ヒラギノ角ゴ Pro W3" pitchFamily="-84" charset="-128"/>
              </a:rPr>
              <a:t>World Trade Organization (cont.)</a:t>
            </a:r>
          </a:p>
        </p:txBody>
      </p:sp>
      <p:sp>
        <p:nvSpPr>
          <p:cNvPr id="91139" name="Rectangle 3">
            <a:extLst>
              <a:ext uri="{FF2B5EF4-FFF2-40B4-BE49-F238E27FC236}">
                <a16:creationId xmlns:a16="http://schemas.microsoft.com/office/drawing/2014/main" id="{4427C285-64A4-4E46-B607-A2CA078CAFCB}"/>
              </a:ext>
            </a:extLst>
          </p:cNvPr>
          <p:cNvSpPr>
            <a:spLocks noGrp="1" noChangeArrowheads="1"/>
          </p:cNvSpPr>
          <p:nvPr>
            <p:ph idx="1"/>
          </p:nvPr>
        </p:nvSpPr>
        <p:spPr/>
        <p:txBody>
          <a:bodyPr/>
          <a:lstStyle/>
          <a:p>
            <a:pPr eaLnBrk="1" hangingPunct="1"/>
            <a:r>
              <a:rPr lang="en-US" altLang="zh-CN">
                <a:ea typeface="ヒラギノ角ゴ Pro W3" pitchFamily="-84" charset="-128"/>
              </a:rPr>
              <a:t>In 2001, a new round of negotiations was started in Doha, Qatar, but these negotiations have not yet produced an agreement.</a:t>
            </a:r>
          </a:p>
          <a:p>
            <a:pPr lvl="1" eaLnBrk="1" hangingPunct="1"/>
            <a:r>
              <a:rPr lang="en-US" altLang="zh-CN">
                <a:ea typeface="ヒラギノ角ゴ Pro W3" pitchFamily="-84" charset="-128"/>
              </a:rPr>
              <a:t>Most of the remaining forms of protection are in agriculture, textiles, and clothing—industries that are politically well organized.</a:t>
            </a:r>
          </a:p>
        </p:txBody>
      </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strips(downRight)">
                                      <p:cBhvr>
                                        <p:cTn id="7" dur="500"/>
                                        <p:tgtEl>
                                          <p:spTgt spid="91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strips(downRight)">
                                      <p:cBhvr>
                                        <p:cTn id="12" dur="500"/>
                                        <p:tgtEl>
                                          <p:spTgt spid="911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8E0ED8B-F5A8-4ECE-BFF7-74034D124209}"/>
              </a:ext>
            </a:extLst>
          </p:cNvPr>
          <p:cNvSpPr>
            <a:spLocks noGrp="1" noChangeArrowheads="1"/>
          </p:cNvSpPr>
          <p:nvPr>
            <p:ph type="title"/>
          </p:nvPr>
        </p:nvSpPr>
        <p:spPr/>
        <p:txBody>
          <a:bodyPr/>
          <a:lstStyle/>
          <a:p>
            <a:pPr eaLnBrk="1" hangingPunct="1"/>
            <a:r>
              <a:rPr lang="en-US" altLang="zh-CN" sz="2800">
                <a:ea typeface="ヒラギノ角ゴ Pro W3" pitchFamily="-84" charset="-128"/>
              </a:rPr>
              <a:t>Table 10-4: Percentage Distribution of Potential Gains from Free Trade</a:t>
            </a:r>
          </a:p>
        </p:txBody>
      </p:sp>
      <p:pic>
        <p:nvPicPr>
          <p:cNvPr id="53251" name="Picture 2" descr="tbl10_04.gif">
            <a:extLst>
              <a:ext uri="{FF2B5EF4-FFF2-40B4-BE49-F238E27FC236}">
                <a16:creationId xmlns:a16="http://schemas.microsoft.com/office/drawing/2014/main" id="{924003C4-5D00-4102-925D-F0EE761DBD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0"/>
            <a:ext cx="84709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797A280-CBA9-4E4D-9B48-EE71FC820D2F}"/>
              </a:ext>
            </a:extLst>
          </p:cNvPr>
          <p:cNvSpPr>
            <a:spLocks noGrp="1" noChangeArrowheads="1"/>
          </p:cNvSpPr>
          <p:nvPr>
            <p:ph type="title"/>
          </p:nvPr>
        </p:nvSpPr>
        <p:spPr/>
        <p:txBody>
          <a:bodyPr/>
          <a:lstStyle/>
          <a:p>
            <a:pPr eaLnBrk="1" hangingPunct="1"/>
            <a:r>
              <a:rPr lang="en-US" altLang="zh-CN">
                <a:ea typeface="ヒラギノ角ゴ Pro W3" pitchFamily="-84" charset="-128"/>
              </a:rPr>
              <a:t>The Cases for Free Trade (cont.)</a:t>
            </a:r>
          </a:p>
        </p:txBody>
      </p:sp>
      <p:sp>
        <p:nvSpPr>
          <p:cNvPr id="9219" name="Rectangle 3">
            <a:extLst>
              <a:ext uri="{FF2B5EF4-FFF2-40B4-BE49-F238E27FC236}">
                <a16:creationId xmlns:a16="http://schemas.microsoft.com/office/drawing/2014/main" id="{2CCB930C-C4C0-4119-9327-D25CE677CC71}"/>
              </a:ext>
            </a:extLst>
          </p:cNvPr>
          <p:cNvSpPr>
            <a:spLocks noGrp="1" noChangeArrowheads="1"/>
          </p:cNvSpPr>
          <p:nvPr>
            <p:ph idx="1"/>
          </p:nvPr>
        </p:nvSpPr>
        <p:spPr/>
        <p:txBody>
          <a:bodyPr/>
          <a:lstStyle/>
          <a:p>
            <a:pPr eaLnBrk="1" hangingPunct="1"/>
            <a:r>
              <a:rPr lang="en-US" altLang="zh-CN">
                <a:ea typeface="ヒラギノ角ゴ Pro W3" pitchFamily="-84" charset="-128"/>
              </a:rPr>
              <a:t>However, because tariff rates are already low for most countries, the estimated benefits of moving to free trade are only a small fraction of national income for most countries. </a:t>
            </a:r>
          </a:p>
          <a:p>
            <a:pPr lvl="1" eaLnBrk="1" hangingPunct="1"/>
            <a:r>
              <a:rPr lang="en-US" altLang="zh-CN">
                <a:ea typeface="ヒラギノ角ゴ Pro W3" pitchFamily="-84" charset="-128"/>
              </a:rPr>
              <a:t>For the world as a whole, protection costs less than 1 percent of GDP. </a:t>
            </a:r>
          </a:p>
          <a:p>
            <a:pPr lvl="1" eaLnBrk="1" hangingPunct="1"/>
            <a:r>
              <a:rPr lang="en-US" altLang="zh-CN">
                <a:ea typeface="ヒラギノ角ゴ Pro W3" pitchFamily="-84" charset="-128"/>
              </a:rPr>
              <a:t>The gains from free trade are somewhat smaller for advanced economies such as the United States and Europe and somewhat larger for poorer developing countries.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strips(downRight)">
                                      <p:cBhvr>
                                        <p:cTn id="7" dur="500"/>
                                        <p:tgtEl>
                                          <p:spTgt spid="921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strips(downRight)">
                                      <p:cBhvr>
                                        <p:cTn id="10" dur="500"/>
                                        <p:tgtEl>
                                          <p:spTgt spid="9219">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strips(downRight)">
                                      <p:cBhvr>
                                        <p:cTn id="13"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67F93FC-090D-4EF4-B796-5862637FD3B5}"/>
              </a:ext>
            </a:extLst>
          </p:cNvPr>
          <p:cNvSpPr>
            <a:spLocks noGrp="1" noChangeArrowheads="1"/>
          </p:cNvSpPr>
          <p:nvPr>
            <p:ph type="title"/>
          </p:nvPr>
        </p:nvSpPr>
        <p:spPr/>
        <p:txBody>
          <a:bodyPr/>
          <a:lstStyle/>
          <a:p>
            <a:pPr eaLnBrk="1" hangingPunct="1"/>
            <a:r>
              <a:rPr lang="en-US" altLang="zh-CN" sz="2800">
                <a:ea typeface="ヒラギノ角ゴ Pro W3" pitchFamily="-84" charset="-128"/>
              </a:rPr>
              <a:t>Do Agricultural Subsidies in Rich Countries Hurt Poor Countries?</a:t>
            </a:r>
          </a:p>
        </p:txBody>
      </p:sp>
      <p:sp>
        <p:nvSpPr>
          <p:cNvPr id="94211" name="Rectangle 3">
            <a:extLst>
              <a:ext uri="{FF2B5EF4-FFF2-40B4-BE49-F238E27FC236}">
                <a16:creationId xmlns:a16="http://schemas.microsoft.com/office/drawing/2014/main" id="{6D470B84-1897-43AC-84C7-7B9B8A84C6FE}"/>
              </a:ext>
            </a:extLst>
          </p:cNvPr>
          <p:cNvSpPr>
            <a:spLocks noGrp="1" noChangeArrowheads="1"/>
          </p:cNvSpPr>
          <p:nvPr>
            <p:ph idx="1"/>
          </p:nvPr>
        </p:nvSpPr>
        <p:spPr/>
        <p:txBody>
          <a:bodyPr/>
          <a:lstStyle/>
          <a:p>
            <a:pPr eaLnBrk="1" hangingPunct="1"/>
            <a:r>
              <a:rPr lang="en-US" altLang="zh-CN">
                <a:ea typeface="ヒラギノ角ゴ Pro W3" pitchFamily="-84" charset="-128"/>
              </a:rPr>
              <a:t>We learned in Chapter 9 that subsidies lower the </a:t>
            </a:r>
            <a:r>
              <a:rPr lang="en-US" altLang="zh-CN" i="1">
                <a:ea typeface="ヒラギノ角ゴ Pro W3" pitchFamily="-84" charset="-128"/>
              </a:rPr>
              <a:t>world</a:t>
            </a:r>
            <a:r>
              <a:rPr lang="en-US" altLang="zh-CN">
                <a:ea typeface="ヒラギノ角ゴ Pro W3" pitchFamily="-84" charset="-128"/>
              </a:rPr>
              <a:t> price of products.</a:t>
            </a:r>
          </a:p>
          <a:p>
            <a:pPr lvl="1" eaLnBrk="1" hangingPunct="1"/>
            <a:r>
              <a:rPr lang="en-US" altLang="zh-CN">
                <a:ea typeface="ヒラギノ角ゴ Pro W3" pitchFamily="-84" charset="-128"/>
              </a:rPr>
              <a:t>Since importing countries benefit from cheaper food, why would poor countries want rich countries to remove their agricultural subsidies?</a:t>
            </a:r>
          </a:p>
          <a:p>
            <a:pPr lvl="1" eaLnBrk="1" hangingPunct="1"/>
            <a:r>
              <a:rPr lang="en-US" altLang="zh-CN">
                <a:ea typeface="ヒラギノ角ゴ Pro W3" pitchFamily="-84" charset="-128"/>
              </a:rPr>
              <a:t>Subsidies harm farmers in poor countries who compete with farmers in rich countries.</a:t>
            </a:r>
          </a:p>
        </p:txBody>
      </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strips(downRight)">
                                      <p:cBhvr>
                                        <p:cTn id="7" dur="500"/>
                                        <p:tgtEl>
                                          <p:spTgt spid="94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strips(downRight)">
                                      <p:cBhvr>
                                        <p:cTn id="12" dur="500"/>
                                        <p:tgtEl>
                                          <p:spTgt spid="94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strips(downRight)">
                                      <p:cBhvr>
                                        <p:cTn id="17" dur="500"/>
                                        <p:tgtEl>
                                          <p:spTgt spid="942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BC4AABA-A01C-4C55-B96B-D82A19C771CA}"/>
              </a:ext>
            </a:extLst>
          </p:cNvPr>
          <p:cNvSpPr>
            <a:spLocks noGrp="1" noChangeArrowheads="1"/>
          </p:cNvSpPr>
          <p:nvPr>
            <p:ph type="title"/>
          </p:nvPr>
        </p:nvSpPr>
        <p:spPr/>
        <p:txBody>
          <a:bodyPr/>
          <a:lstStyle/>
          <a:p>
            <a:pPr eaLnBrk="1" hangingPunct="1"/>
            <a:r>
              <a:rPr lang="en-US" altLang="zh-CN" sz="2800">
                <a:ea typeface="ヒラギノ角ゴ Pro W3" pitchFamily="-84" charset="-128"/>
              </a:rPr>
              <a:t>Table 10-5: Percentage Gains in Income under Two Doha Scenarios</a:t>
            </a:r>
          </a:p>
        </p:txBody>
      </p:sp>
      <p:pic>
        <p:nvPicPr>
          <p:cNvPr id="55299" name="Picture 2" descr="tbl10_05.gif">
            <a:extLst>
              <a:ext uri="{FF2B5EF4-FFF2-40B4-BE49-F238E27FC236}">
                <a16:creationId xmlns:a16="http://schemas.microsoft.com/office/drawing/2014/main" id="{2510AC42-3769-4D97-92EC-031F282FEC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400" y="2133600"/>
            <a:ext cx="835660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49A56E8-1515-4B17-B486-163177EED395}"/>
              </a:ext>
            </a:extLst>
          </p:cNvPr>
          <p:cNvSpPr>
            <a:spLocks noGrp="1" noChangeArrowheads="1"/>
          </p:cNvSpPr>
          <p:nvPr>
            <p:ph type="title"/>
          </p:nvPr>
        </p:nvSpPr>
        <p:spPr/>
        <p:txBody>
          <a:bodyPr/>
          <a:lstStyle/>
          <a:p>
            <a:pPr eaLnBrk="1" hangingPunct="1"/>
            <a:r>
              <a:rPr lang="en-US" altLang="zh-CN">
                <a:ea typeface="ヒラギノ角ゴ Pro W3" pitchFamily="-84" charset="-128"/>
              </a:rPr>
              <a:t>Preferential Trading Agreements</a:t>
            </a:r>
          </a:p>
        </p:txBody>
      </p:sp>
      <p:sp>
        <p:nvSpPr>
          <p:cNvPr id="50179" name="Rectangle 3">
            <a:extLst>
              <a:ext uri="{FF2B5EF4-FFF2-40B4-BE49-F238E27FC236}">
                <a16:creationId xmlns:a16="http://schemas.microsoft.com/office/drawing/2014/main" id="{C91B402C-C536-46C7-8A28-2D303C4481B2}"/>
              </a:ext>
            </a:extLst>
          </p:cNvPr>
          <p:cNvSpPr>
            <a:spLocks noGrp="1" noChangeArrowheads="1"/>
          </p:cNvSpPr>
          <p:nvPr>
            <p:ph idx="1"/>
          </p:nvPr>
        </p:nvSpPr>
        <p:spPr/>
        <p:txBody>
          <a:bodyPr/>
          <a:lstStyle/>
          <a:p>
            <a:pPr eaLnBrk="1" hangingPunct="1">
              <a:spcBef>
                <a:spcPct val="50000"/>
              </a:spcBef>
            </a:pPr>
            <a:r>
              <a:rPr lang="en-US" altLang="zh-CN" sz="2400">
                <a:ea typeface="ヒラギノ角ゴ Pro W3" pitchFamily="-84" charset="-128"/>
              </a:rPr>
              <a:t>Preferential trading agreements are trade agreements between countries in which they lower tariffs for each other but not for the rest of the world.</a:t>
            </a:r>
          </a:p>
          <a:p>
            <a:pPr eaLnBrk="1" hangingPunct="1">
              <a:spcBef>
                <a:spcPct val="50000"/>
              </a:spcBef>
            </a:pPr>
            <a:r>
              <a:rPr lang="en-US" altLang="zh-CN" sz="2400">
                <a:ea typeface="ヒラギノ角ゴ Pro W3" pitchFamily="-84" charset="-128"/>
              </a:rPr>
              <a:t>Under the WTO, such discriminatory trade policies are generally not allowed:</a:t>
            </a:r>
          </a:p>
          <a:p>
            <a:pPr lvl="1" eaLnBrk="1" hangingPunct="1">
              <a:spcBef>
                <a:spcPct val="50000"/>
              </a:spcBef>
            </a:pPr>
            <a:r>
              <a:rPr lang="en-US" altLang="zh-CN" sz="2000">
                <a:ea typeface="ヒラギノ角ゴ Pro W3" pitchFamily="-84" charset="-128"/>
              </a:rPr>
              <a:t>Each country in the WTO promises that all countries will pay tariffs no higher than the nation that pays the lowest: called the </a:t>
            </a:r>
            <a:r>
              <a:rPr lang="ja-JP" altLang="en-US" sz="2000">
                <a:ea typeface="ヒラギノ角ゴ Pro W3" pitchFamily="-84" charset="-128"/>
              </a:rPr>
              <a:t>“</a:t>
            </a:r>
            <a:r>
              <a:rPr lang="en-US" altLang="ja-JP" sz="2000">
                <a:ea typeface="ヒラギノ角ゴ Pro W3" pitchFamily="-84" charset="-128"/>
              </a:rPr>
              <a:t>most favored nation</a:t>
            </a:r>
            <a:r>
              <a:rPr lang="ja-JP" altLang="en-US" sz="2000">
                <a:ea typeface="ヒラギノ角ゴ Pro W3" pitchFamily="-84" charset="-128"/>
              </a:rPr>
              <a:t>”</a:t>
            </a:r>
            <a:r>
              <a:rPr lang="en-US" altLang="ja-JP" sz="2000">
                <a:ea typeface="ヒラギノ角ゴ Pro W3" pitchFamily="-84" charset="-128"/>
              </a:rPr>
              <a:t> (MFN) principle.</a:t>
            </a:r>
          </a:p>
          <a:p>
            <a:pPr lvl="1" eaLnBrk="1" hangingPunct="1">
              <a:spcBef>
                <a:spcPct val="50000"/>
              </a:spcBef>
            </a:pPr>
            <a:r>
              <a:rPr lang="en-US" altLang="zh-CN" sz="2000">
                <a:ea typeface="ヒラギノ角ゴ Pro W3" pitchFamily="-84" charset="-128"/>
              </a:rPr>
              <a:t>An exception is allowed only if the lowest tariff rate is set at zero.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strips(downRight)">
                                      <p:cBhvr>
                                        <p:cTn id="7" dur="500"/>
                                        <p:tgtEl>
                                          <p:spTgt spid="50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strips(downRight)">
                                      <p:cBhvr>
                                        <p:cTn id="12" dur="500"/>
                                        <p:tgtEl>
                                          <p:spTgt spid="501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animEffect transition="in" filter="strips(downRight)">
                                      <p:cBhvr>
                                        <p:cTn id="17" dur="500"/>
                                        <p:tgtEl>
                                          <p:spTgt spid="501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0179">
                                            <p:txEl>
                                              <p:pRg st="3" end="3"/>
                                            </p:txEl>
                                          </p:spTgt>
                                        </p:tgtEl>
                                        <p:attrNameLst>
                                          <p:attrName>style.visibility</p:attrName>
                                        </p:attrNameLst>
                                      </p:cBhvr>
                                      <p:to>
                                        <p:strVal val="visible"/>
                                      </p:to>
                                    </p:set>
                                    <p:animEffect transition="in" filter="strips(downRight)">
                                      <p:cBhvr>
                                        <p:cTn id="22" dur="500"/>
                                        <p:tgtEl>
                                          <p:spTgt spid="50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082FEFA-F297-4B6D-AE6E-633F70A933CF}"/>
              </a:ext>
            </a:extLst>
          </p:cNvPr>
          <p:cNvSpPr>
            <a:spLocks noGrp="1" noChangeArrowheads="1"/>
          </p:cNvSpPr>
          <p:nvPr>
            <p:ph type="title"/>
          </p:nvPr>
        </p:nvSpPr>
        <p:spPr/>
        <p:txBody>
          <a:bodyPr/>
          <a:lstStyle/>
          <a:p>
            <a:pPr eaLnBrk="1" hangingPunct="1"/>
            <a:r>
              <a:rPr lang="en-US" altLang="zh-CN" sz="2800">
                <a:ea typeface="ヒラギノ角ゴ Pro W3" pitchFamily="-84" charset="-128"/>
              </a:rPr>
              <a:t>Preferential Trading Agreements (cont.)</a:t>
            </a:r>
          </a:p>
        </p:txBody>
      </p:sp>
      <p:sp>
        <p:nvSpPr>
          <p:cNvPr id="51203" name="Rectangle 3">
            <a:extLst>
              <a:ext uri="{FF2B5EF4-FFF2-40B4-BE49-F238E27FC236}">
                <a16:creationId xmlns:a16="http://schemas.microsoft.com/office/drawing/2014/main" id="{30104B45-DBAA-4E0D-BCBD-18E4181EF877}"/>
              </a:ext>
            </a:extLst>
          </p:cNvPr>
          <p:cNvSpPr>
            <a:spLocks noGrp="1" noChangeArrowheads="1"/>
          </p:cNvSpPr>
          <p:nvPr>
            <p:ph idx="1"/>
          </p:nvPr>
        </p:nvSpPr>
        <p:spPr/>
        <p:txBody>
          <a:bodyPr/>
          <a:lstStyle/>
          <a:p>
            <a:pPr marL="609600" indent="-609600" eaLnBrk="1" hangingPunct="1"/>
            <a:r>
              <a:rPr lang="en-US" altLang="zh-CN" sz="2400">
                <a:ea typeface="ヒラギノ角ゴ Pro W3" pitchFamily="-84" charset="-128"/>
              </a:rPr>
              <a:t>There are two types of preferential trading agreements in which tariff rates are set at or near zero:</a:t>
            </a:r>
          </a:p>
          <a:p>
            <a:pPr marL="609600" indent="-609600" eaLnBrk="1" hangingPunct="1">
              <a:buFontTx/>
              <a:buNone/>
            </a:pPr>
            <a:endParaRPr lang="en-US" altLang="zh-CN" sz="2400">
              <a:ea typeface="ヒラギノ角ゴ Pro W3" pitchFamily="-84" charset="-128"/>
            </a:endParaRPr>
          </a:p>
          <a:p>
            <a:pPr marL="609600" indent="-609600" eaLnBrk="1" hangingPunct="1">
              <a:buFont typeface="Times" panose="02020603050405020304" pitchFamily="18" charset="0"/>
              <a:buAutoNum type="arabicPeriod"/>
            </a:pPr>
            <a:r>
              <a:rPr lang="en-US" altLang="zh-CN" sz="2400">
                <a:ea typeface="ヒラギノ角ゴ Pro W3" pitchFamily="-84" charset="-128"/>
              </a:rPr>
              <a:t>A </a:t>
            </a:r>
            <a:r>
              <a:rPr lang="en-US" altLang="zh-CN" sz="2400" b="1">
                <a:ea typeface="ヒラギノ角ゴ Pro W3" pitchFamily="-84" charset="-128"/>
              </a:rPr>
              <a:t>free trade area</a:t>
            </a:r>
            <a:r>
              <a:rPr lang="en-US" altLang="zh-CN" sz="2400">
                <a:ea typeface="ヒラギノ角ゴ Pro W3" pitchFamily="-84" charset="-128"/>
              </a:rPr>
              <a:t>: an agreement that allows free trade among members, but each member can have its own trade policy towards non-member countries.</a:t>
            </a:r>
          </a:p>
          <a:p>
            <a:pPr marL="990600" lvl="1" indent="-533400" eaLnBrk="1" hangingPunct="1"/>
            <a:r>
              <a:rPr lang="en-US" altLang="zh-CN" sz="2000">
                <a:ea typeface="ヒラギノ角ゴ Pro W3" pitchFamily="-84" charset="-128"/>
              </a:rPr>
              <a:t>An example is the North America Free Trade Agreement (NAFTA).</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strips(downRight)">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1203">
                                            <p:txEl>
                                              <p:pRg st="2" end="2"/>
                                            </p:txEl>
                                          </p:spTgt>
                                        </p:tgtEl>
                                        <p:attrNameLst>
                                          <p:attrName>style.visibility</p:attrName>
                                        </p:attrNameLst>
                                      </p:cBhvr>
                                      <p:to>
                                        <p:strVal val="visible"/>
                                      </p:to>
                                    </p:set>
                                    <p:animEffect transition="in" filter="strips(downRight)">
                                      <p:cBhvr>
                                        <p:cTn id="12" dur="500"/>
                                        <p:tgtEl>
                                          <p:spTgt spid="512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1203">
                                            <p:txEl>
                                              <p:pRg st="3" end="3"/>
                                            </p:txEl>
                                          </p:spTgt>
                                        </p:tgtEl>
                                        <p:attrNameLst>
                                          <p:attrName>style.visibility</p:attrName>
                                        </p:attrNameLst>
                                      </p:cBhvr>
                                      <p:to>
                                        <p:strVal val="visible"/>
                                      </p:to>
                                    </p:set>
                                    <p:animEffect transition="in" filter="strips(downRight)">
                                      <p:cBhvr>
                                        <p:cTn id="17" dur="500"/>
                                        <p:tgtEl>
                                          <p:spTgt spid="51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4151152-F61D-45AE-8387-7BA2CAEDC718}"/>
              </a:ext>
            </a:extLst>
          </p:cNvPr>
          <p:cNvSpPr>
            <a:spLocks noGrp="1" noChangeArrowheads="1"/>
          </p:cNvSpPr>
          <p:nvPr>
            <p:ph type="title"/>
          </p:nvPr>
        </p:nvSpPr>
        <p:spPr/>
        <p:txBody>
          <a:bodyPr/>
          <a:lstStyle/>
          <a:p>
            <a:pPr eaLnBrk="1" hangingPunct="1"/>
            <a:r>
              <a:rPr lang="en-US" altLang="zh-CN" sz="2800">
                <a:ea typeface="ヒラギノ角ゴ Pro W3" pitchFamily="-84" charset="-128"/>
              </a:rPr>
              <a:t>Preferential Trading Agreements (cont.)</a:t>
            </a:r>
          </a:p>
        </p:txBody>
      </p:sp>
      <p:sp>
        <p:nvSpPr>
          <p:cNvPr id="52227" name="Rectangle 3">
            <a:extLst>
              <a:ext uri="{FF2B5EF4-FFF2-40B4-BE49-F238E27FC236}">
                <a16:creationId xmlns:a16="http://schemas.microsoft.com/office/drawing/2014/main" id="{A947C541-D77C-4DB6-B9DF-0F4CCF67F8E7}"/>
              </a:ext>
            </a:extLst>
          </p:cNvPr>
          <p:cNvSpPr>
            <a:spLocks noGrp="1" noChangeArrowheads="1"/>
          </p:cNvSpPr>
          <p:nvPr>
            <p:ph idx="1"/>
          </p:nvPr>
        </p:nvSpPr>
        <p:spPr/>
        <p:txBody>
          <a:bodyPr/>
          <a:lstStyle/>
          <a:p>
            <a:pPr marL="609600" indent="-609600" eaLnBrk="1" hangingPunct="1">
              <a:buFont typeface="Times" panose="02020603050405020304" pitchFamily="18" charset="0"/>
              <a:buAutoNum type="arabicPeriod" startAt="2"/>
            </a:pPr>
            <a:r>
              <a:rPr lang="en-US" altLang="zh-CN" sz="2400">
                <a:ea typeface="ヒラギノ角ゴ Pro W3" pitchFamily="-84" charset="-128"/>
              </a:rPr>
              <a:t>A </a:t>
            </a:r>
            <a:r>
              <a:rPr lang="en-US" altLang="zh-CN" sz="2400" b="1">
                <a:ea typeface="ヒラギノ角ゴ Pro W3" pitchFamily="-84" charset="-128"/>
              </a:rPr>
              <a:t>customs union</a:t>
            </a:r>
            <a:r>
              <a:rPr lang="en-US" altLang="zh-CN" sz="2400">
                <a:ea typeface="ヒラギノ角ゴ Pro W3" pitchFamily="-84" charset="-128"/>
              </a:rPr>
              <a:t>: an agreement that allows free trade among members and requires a common external trade policy towards non-member countries.</a:t>
            </a:r>
          </a:p>
          <a:p>
            <a:pPr marL="990600" lvl="1" indent="-533400" eaLnBrk="1" hangingPunct="1"/>
            <a:r>
              <a:rPr lang="en-US" altLang="zh-CN" sz="2000">
                <a:ea typeface="ヒラギノ角ゴ Pro W3" pitchFamily="-84" charset="-128"/>
              </a:rPr>
              <a:t>An example is the European Union.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strips(downRight)">
                                      <p:cBhvr>
                                        <p:cTn id="7" dur="5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strips(downRight)">
                                      <p:cBhvr>
                                        <p:cTn id="12" dur="500"/>
                                        <p:tgtEl>
                                          <p:spTgt spid="52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F7EBEBC-8031-41AF-99D5-8B919F502A8D}"/>
              </a:ext>
            </a:extLst>
          </p:cNvPr>
          <p:cNvSpPr>
            <a:spLocks noGrp="1" noChangeArrowheads="1"/>
          </p:cNvSpPr>
          <p:nvPr>
            <p:ph type="title"/>
          </p:nvPr>
        </p:nvSpPr>
        <p:spPr/>
        <p:txBody>
          <a:bodyPr/>
          <a:lstStyle/>
          <a:p>
            <a:pPr eaLnBrk="1" hangingPunct="1"/>
            <a:r>
              <a:rPr lang="en-US" altLang="zh-CN" sz="2800">
                <a:ea typeface="ヒラギノ角ゴ Pro W3" pitchFamily="-84" charset="-128"/>
              </a:rPr>
              <a:t>Preferential Trading Agreements (cont.)</a:t>
            </a:r>
          </a:p>
        </p:txBody>
      </p:sp>
      <p:sp>
        <p:nvSpPr>
          <p:cNvPr id="53251" name="Rectangle 3">
            <a:extLst>
              <a:ext uri="{FF2B5EF4-FFF2-40B4-BE49-F238E27FC236}">
                <a16:creationId xmlns:a16="http://schemas.microsoft.com/office/drawing/2014/main" id="{D0359B9A-7E40-43CD-A6B5-D3482A63F289}"/>
              </a:ext>
            </a:extLst>
          </p:cNvPr>
          <p:cNvSpPr>
            <a:spLocks noGrp="1" noChangeArrowheads="1"/>
          </p:cNvSpPr>
          <p:nvPr>
            <p:ph idx="1"/>
          </p:nvPr>
        </p:nvSpPr>
        <p:spPr/>
        <p:txBody>
          <a:bodyPr/>
          <a:lstStyle/>
          <a:p>
            <a:pPr eaLnBrk="1" hangingPunct="1">
              <a:spcBef>
                <a:spcPct val="50000"/>
              </a:spcBef>
            </a:pPr>
            <a:r>
              <a:rPr lang="en-US" altLang="zh-CN" sz="2400">
                <a:ea typeface="ヒラギノ角ゴ Pro W3" pitchFamily="-84" charset="-128"/>
              </a:rPr>
              <a:t>Are preferential trading agreements necessarily good for national welfare?</a:t>
            </a:r>
          </a:p>
          <a:p>
            <a:pPr eaLnBrk="1" hangingPunct="1">
              <a:spcBef>
                <a:spcPct val="50000"/>
              </a:spcBef>
            </a:pPr>
            <a:r>
              <a:rPr lang="en-US" altLang="zh-CN" sz="2400">
                <a:ea typeface="ヒラギノ角ゴ Pro W3" pitchFamily="-84" charset="-128"/>
              </a:rPr>
              <a:t>No, it is possible that national welfare decreases under a preferential trading agreement.</a:t>
            </a:r>
          </a:p>
          <a:p>
            <a:pPr eaLnBrk="1" hangingPunct="1">
              <a:spcBef>
                <a:spcPct val="50000"/>
              </a:spcBef>
            </a:pPr>
            <a:r>
              <a:rPr lang="en-US" altLang="zh-CN" sz="2400">
                <a:ea typeface="ヒラギノ角ゴ Pro W3" pitchFamily="-84" charset="-128"/>
              </a:rPr>
              <a:t>How? Rather than gaining tariff revenue from inexpensive imports from world markets, a country may import expensive products from member countries but not gain any tariff revenue.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strips(downRight)">
                                      <p:cBhvr>
                                        <p:cTn id="7" dur="500"/>
                                        <p:tgtEl>
                                          <p:spTgt spid="5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strips(downRight)">
                                      <p:cBhvr>
                                        <p:cTn id="12" dur="500"/>
                                        <p:tgtEl>
                                          <p:spTgt spid="53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3251">
                                            <p:txEl>
                                              <p:pRg st="2" end="2"/>
                                            </p:txEl>
                                          </p:spTgt>
                                        </p:tgtEl>
                                        <p:attrNameLst>
                                          <p:attrName>style.visibility</p:attrName>
                                        </p:attrNameLst>
                                      </p:cBhvr>
                                      <p:to>
                                        <p:strVal val="visible"/>
                                      </p:to>
                                    </p:set>
                                    <p:animEffect transition="in" filter="strips(downRight)">
                                      <p:cBhvr>
                                        <p:cTn id="17" dur="500"/>
                                        <p:tgtEl>
                                          <p:spTgt spid="53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BD50D10-5530-480F-989B-3252AF3BA690}"/>
              </a:ext>
            </a:extLst>
          </p:cNvPr>
          <p:cNvSpPr>
            <a:spLocks noGrp="1" noChangeArrowheads="1"/>
          </p:cNvSpPr>
          <p:nvPr>
            <p:ph type="title"/>
          </p:nvPr>
        </p:nvSpPr>
        <p:spPr/>
        <p:txBody>
          <a:bodyPr/>
          <a:lstStyle/>
          <a:p>
            <a:pPr eaLnBrk="1" hangingPunct="1"/>
            <a:r>
              <a:rPr lang="en-US" altLang="zh-CN" sz="2800">
                <a:ea typeface="ヒラギノ角ゴ Pro W3" pitchFamily="-84" charset="-128"/>
              </a:rPr>
              <a:t>Preferential Trading Agreements (cont.)</a:t>
            </a:r>
          </a:p>
        </p:txBody>
      </p:sp>
      <p:sp>
        <p:nvSpPr>
          <p:cNvPr id="54275" name="Rectangle 3">
            <a:extLst>
              <a:ext uri="{FF2B5EF4-FFF2-40B4-BE49-F238E27FC236}">
                <a16:creationId xmlns:a16="http://schemas.microsoft.com/office/drawing/2014/main" id="{77E4C52E-B841-468C-88F8-C192EDC72778}"/>
              </a:ext>
            </a:extLst>
          </p:cNvPr>
          <p:cNvSpPr>
            <a:spLocks noGrp="1" noChangeArrowheads="1"/>
          </p:cNvSpPr>
          <p:nvPr>
            <p:ph idx="1"/>
          </p:nvPr>
        </p:nvSpPr>
        <p:spPr/>
        <p:txBody>
          <a:bodyPr/>
          <a:lstStyle/>
          <a:p>
            <a:pPr eaLnBrk="1" hangingPunct="1"/>
            <a:r>
              <a:rPr lang="en-US" altLang="zh-CN" sz="2000">
                <a:ea typeface="ヒラギノ角ゴ Pro W3" pitchFamily="-84" charset="-128"/>
              </a:rPr>
              <a:t>Preferential trading agreements increase national welfare when new trade is created, but not when existing trade from the outside world is diverted to trade with member countries.</a:t>
            </a:r>
          </a:p>
          <a:p>
            <a:pPr eaLnBrk="1" hangingPunct="1">
              <a:spcBef>
                <a:spcPct val="50000"/>
              </a:spcBef>
            </a:pPr>
            <a:r>
              <a:rPr lang="en-US" altLang="zh-CN" sz="2000">
                <a:ea typeface="ヒラギノ角ゴ Pro W3" pitchFamily="-84" charset="-128"/>
              </a:rPr>
              <a:t>Trade creation </a:t>
            </a:r>
          </a:p>
          <a:p>
            <a:pPr lvl="1" eaLnBrk="1" hangingPunct="1"/>
            <a:r>
              <a:rPr lang="en-US" altLang="zh-CN" sz="2000">
                <a:ea typeface="ヒラギノ角ゴ Pro W3" pitchFamily="-84" charset="-128"/>
              </a:rPr>
              <a:t>occurs when high-cost domestic production is replaced by </a:t>
            </a:r>
            <a:r>
              <a:rPr lang="en-US" altLang="zh-CN" sz="2000" i="1">
                <a:ea typeface="ヒラギノ角ゴ Pro W3" pitchFamily="-84" charset="-128"/>
              </a:rPr>
              <a:t>low-cost imports from other members</a:t>
            </a:r>
            <a:r>
              <a:rPr lang="en-US" altLang="zh-CN" sz="2000">
                <a:ea typeface="ヒラギノ角ゴ Pro W3" pitchFamily="-84" charset="-128"/>
              </a:rPr>
              <a:t>.</a:t>
            </a:r>
          </a:p>
          <a:p>
            <a:pPr eaLnBrk="1" hangingPunct="1">
              <a:spcBef>
                <a:spcPct val="50000"/>
              </a:spcBef>
            </a:pPr>
            <a:r>
              <a:rPr lang="en-US" altLang="zh-CN" sz="2000">
                <a:ea typeface="ヒラギノ角ゴ Pro W3" pitchFamily="-84" charset="-128"/>
              </a:rPr>
              <a:t>Trade diversion </a:t>
            </a:r>
          </a:p>
          <a:p>
            <a:pPr lvl="1" eaLnBrk="1" hangingPunct="1"/>
            <a:r>
              <a:rPr lang="en-US" altLang="zh-CN" sz="2000">
                <a:ea typeface="ヒラギノ角ゴ Pro W3" pitchFamily="-84" charset="-128"/>
              </a:rPr>
              <a:t>occurs when low-cost imports from nonmembers are diverted to </a:t>
            </a:r>
            <a:r>
              <a:rPr lang="en-US" altLang="zh-CN" sz="2000" i="1">
                <a:ea typeface="ヒラギノ角ゴ Pro W3" pitchFamily="-84" charset="-128"/>
              </a:rPr>
              <a:t>high-cost imports from member nations.</a:t>
            </a:r>
          </a:p>
          <a:p>
            <a:pPr eaLnBrk="1" hangingPunct="1"/>
            <a:r>
              <a:rPr lang="en-US" altLang="zh-CN" sz="2000">
                <a:ea typeface="ヒラギノ角ゴ Pro W3" pitchFamily="-84" charset="-128"/>
                <a:hlinkClick r:id="rId2" action="ppaction://hlinkfile"/>
              </a:rPr>
              <a:t>Case Study 10.5</a:t>
            </a:r>
            <a:endParaRPr lang="en-US" altLang="zh-CN" sz="2000">
              <a:ea typeface="ヒラギノ角ゴ Pro W3" pitchFamily="-84" charset="-128"/>
            </a:endParaRPr>
          </a:p>
          <a:p>
            <a:pPr eaLnBrk="1" hangingPunct="1"/>
            <a:r>
              <a:rPr lang="en-US" altLang="zh-CN" sz="2000">
                <a:ea typeface="ヒラギノ角ゴ Pro W3" pitchFamily="-84" charset="-128"/>
                <a:hlinkClick r:id="rId2" action="ppaction://hlinkfile"/>
              </a:rPr>
              <a:t>Case Study 10.6</a:t>
            </a:r>
            <a:endParaRPr lang="en-US" altLang="zh-CN" sz="2000">
              <a:ea typeface="ヒラギノ角ゴ Pro W3" pitchFamily="-84" charset="-128"/>
            </a:endParaRPr>
          </a:p>
          <a:p>
            <a:pPr eaLnBrk="1" hangingPunct="1"/>
            <a:r>
              <a:rPr lang="en-US" altLang="zh-CN" sz="2000">
                <a:ea typeface="ヒラギノ角ゴ Pro W3" pitchFamily="-84" charset="-128"/>
                <a:hlinkClick r:id="rId2" action="ppaction://hlinkfile"/>
              </a:rPr>
              <a:t>Case Study 10.7</a:t>
            </a:r>
            <a:endParaRPr lang="en-US" altLang="zh-CN" sz="2000">
              <a:ea typeface="ヒラギノ角ゴ Pro W3" pitchFamily="-84" charset="-128"/>
            </a:endParaRPr>
          </a:p>
          <a:p>
            <a:pPr eaLnBrk="1" hangingPunct="1"/>
            <a:endParaRPr lang="en-US" altLang="zh-CN" sz="20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strips(downRight)">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strips(downRight)">
                                      <p:cBhvr>
                                        <p:cTn id="12" dur="500"/>
                                        <p:tgtEl>
                                          <p:spTgt spid="54275">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strips(downRight)">
                                      <p:cBhvr>
                                        <p:cTn id="15" dur="500"/>
                                        <p:tgtEl>
                                          <p:spTgt spid="5427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54275">
                                            <p:txEl>
                                              <p:pRg st="3" end="3"/>
                                            </p:txEl>
                                          </p:spTgt>
                                        </p:tgtEl>
                                        <p:attrNameLst>
                                          <p:attrName>style.visibility</p:attrName>
                                        </p:attrNameLst>
                                      </p:cBhvr>
                                      <p:to>
                                        <p:strVal val="visible"/>
                                      </p:to>
                                    </p:set>
                                    <p:animEffect transition="in" filter="strips(downRight)">
                                      <p:cBhvr>
                                        <p:cTn id="20" dur="500"/>
                                        <p:tgtEl>
                                          <p:spTgt spid="54275">
                                            <p:txEl>
                                              <p:pRg st="3" end="3"/>
                                            </p:txEl>
                                          </p:spTgt>
                                        </p:tgtEl>
                                      </p:cBhvr>
                                    </p:animEffect>
                                  </p:childTnLst>
                                </p:cTn>
                              </p:par>
                              <p:par>
                                <p:cTn id="21" presetID="18" presetClass="entr" presetSubtype="6" fill="hold" grpId="0" nodeType="with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animEffect transition="in" filter="strips(downRight)">
                                      <p:cBhvr>
                                        <p:cTn id="23" dur="500"/>
                                        <p:tgtEl>
                                          <p:spTgt spid="5427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54275">
                                            <p:txEl>
                                              <p:pRg st="5" end="5"/>
                                            </p:txEl>
                                          </p:spTgt>
                                        </p:tgtEl>
                                        <p:attrNameLst>
                                          <p:attrName>style.visibility</p:attrName>
                                        </p:attrNameLst>
                                      </p:cBhvr>
                                      <p:to>
                                        <p:strVal val="visible"/>
                                      </p:to>
                                    </p:set>
                                    <p:animEffect transition="in" filter="strips(downRight)">
                                      <p:cBhvr>
                                        <p:cTn id="28" dur="500"/>
                                        <p:tgtEl>
                                          <p:spTgt spid="5427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54275">
                                            <p:txEl>
                                              <p:pRg st="6" end="6"/>
                                            </p:txEl>
                                          </p:spTgt>
                                        </p:tgtEl>
                                        <p:attrNameLst>
                                          <p:attrName>style.visibility</p:attrName>
                                        </p:attrNameLst>
                                      </p:cBhvr>
                                      <p:to>
                                        <p:strVal val="visible"/>
                                      </p:to>
                                    </p:set>
                                    <p:animEffect transition="in" filter="strips(downRight)">
                                      <p:cBhvr>
                                        <p:cTn id="33" dur="500"/>
                                        <p:tgtEl>
                                          <p:spTgt spid="54275">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54275">
                                            <p:txEl>
                                              <p:pRg st="7" end="7"/>
                                            </p:txEl>
                                          </p:spTgt>
                                        </p:tgtEl>
                                        <p:attrNameLst>
                                          <p:attrName>style.visibility</p:attrName>
                                        </p:attrNameLst>
                                      </p:cBhvr>
                                      <p:to>
                                        <p:strVal val="visible"/>
                                      </p:to>
                                    </p:set>
                                    <p:animEffect transition="in" filter="strips(downRight)">
                                      <p:cBhvr>
                                        <p:cTn id="38" dur="500"/>
                                        <p:tgtEl>
                                          <p:spTgt spid="54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8EFEF02-6A3E-401E-80D7-1DC40C9E3C4A}"/>
              </a:ext>
            </a:extLst>
          </p:cNvPr>
          <p:cNvSpPr>
            <a:spLocks noGrp="1" noChangeArrowheads="1"/>
          </p:cNvSpPr>
          <p:nvPr>
            <p:ph type="title"/>
          </p:nvPr>
        </p:nvSpPr>
        <p:spPr/>
        <p:txBody>
          <a:bodyPr/>
          <a:lstStyle/>
          <a:p>
            <a:pPr eaLnBrk="1" hangingPunct="1"/>
            <a:r>
              <a:rPr lang="en-US" altLang="zh-CN">
                <a:ea typeface="ヒラギノ角ゴ Pro W3" pitchFamily="-84" charset="-128"/>
              </a:rPr>
              <a:t>Summary</a:t>
            </a:r>
          </a:p>
        </p:txBody>
      </p:sp>
      <p:sp>
        <p:nvSpPr>
          <p:cNvPr id="55299" name="Rectangle 3">
            <a:extLst>
              <a:ext uri="{FF2B5EF4-FFF2-40B4-BE49-F238E27FC236}">
                <a16:creationId xmlns:a16="http://schemas.microsoft.com/office/drawing/2014/main" id="{59A8B9FA-D7C5-4E69-BFD7-C2FE0B505A27}"/>
              </a:ext>
            </a:extLst>
          </p:cNvPr>
          <p:cNvSpPr>
            <a:spLocks noGrp="1" noChangeArrowheads="1"/>
          </p:cNvSpPr>
          <p:nvPr>
            <p:ph idx="1"/>
          </p:nvPr>
        </p:nvSpPr>
        <p:spPr>
          <a:xfrm>
            <a:off x="381000" y="1600200"/>
            <a:ext cx="8415338" cy="4648200"/>
          </a:xfrm>
        </p:spPr>
        <p:txBody>
          <a:bodyPr/>
          <a:lstStyle/>
          <a:p>
            <a:pPr marL="533400" indent="-533400" eaLnBrk="1" hangingPunct="1">
              <a:buFont typeface="Times" panose="02020603050405020304" pitchFamily="18" charset="0"/>
              <a:buAutoNum type="arabicPeriod"/>
            </a:pPr>
            <a:r>
              <a:rPr lang="en-US" altLang="zh-CN" sz="2400">
                <a:ea typeface="ヒラギノ角ゴ Pro W3" pitchFamily="-84" charset="-128"/>
              </a:rPr>
              <a:t>The cases for free trade are that freer trade</a:t>
            </a:r>
          </a:p>
          <a:p>
            <a:pPr marL="914400" lvl="1" indent="-457200" eaLnBrk="1" hangingPunct="1"/>
            <a:r>
              <a:rPr lang="en-US" altLang="zh-CN" sz="2000">
                <a:ea typeface="ヒラギノ角ゴ Pro W3" pitchFamily="-84" charset="-128"/>
              </a:rPr>
              <a:t>allows consumers and producers to allocate their resources freely and efficiently, without </a:t>
            </a:r>
            <a:br>
              <a:rPr lang="en-US" altLang="zh-CN" sz="2000">
                <a:ea typeface="ヒラギノ角ゴ Pro W3" pitchFamily="-84" charset="-128"/>
              </a:rPr>
            </a:br>
            <a:r>
              <a:rPr lang="en-US" altLang="zh-CN" sz="2000">
                <a:ea typeface="ヒラギノ角ゴ Pro W3" pitchFamily="-84" charset="-128"/>
              </a:rPr>
              <a:t>price distortions.</a:t>
            </a:r>
          </a:p>
          <a:p>
            <a:pPr marL="914400" lvl="1" indent="-457200" eaLnBrk="1" hangingPunct="1"/>
            <a:r>
              <a:rPr lang="en-US" altLang="zh-CN" sz="2000">
                <a:ea typeface="ヒラギノ角ゴ Pro W3" pitchFamily="-84" charset="-128"/>
              </a:rPr>
              <a:t>may allow for economies of scale.</a:t>
            </a:r>
          </a:p>
          <a:p>
            <a:pPr marL="914400" lvl="1" indent="-457200" eaLnBrk="1" hangingPunct="1"/>
            <a:r>
              <a:rPr lang="en-US" altLang="zh-CN" sz="2000">
                <a:ea typeface="ヒラギノ角ゴ Pro W3" pitchFamily="-84" charset="-128"/>
              </a:rPr>
              <a:t>increases competition and innovation.</a:t>
            </a:r>
          </a:p>
          <a:p>
            <a:pPr marL="533400" indent="-533400" eaLnBrk="1" hangingPunct="1">
              <a:spcBef>
                <a:spcPct val="50000"/>
              </a:spcBef>
              <a:buFont typeface="Times" panose="02020603050405020304" pitchFamily="18" charset="0"/>
              <a:buAutoNum type="arabicPeriod"/>
            </a:pPr>
            <a:r>
              <a:rPr lang="en-US" altLang="zh-CN" sz="2400">
                <a:ea typeface="ヒラギノ角ゴ Pro W3" pitchFamily="-84" charset="-128"/>
              </a:rPr>
              <a:t>The cases against free trade are that trade restrictions may allow</a:t>
            </a:r>
          </a:p>
          <a:p>
            <a:pPr marL="914400" lvl="1" indent="-457200" eaLnBrk="1" hangingPunct="1"/>
            <a:r>
              <a:rPr lang="en-US" altLang="zh-CN" sz="2000">
                <a:ea typeface="ヒラギノ角ゴ Pro W3" pitchFamily="-84" charset="-128"/>
              </a:rPr>
              <a:t>terms of trade gains.</a:t>
            </a:r>
          </a:p>
          <a:p>
            <a:pPr marL="914400" lvl="1" indent="-457200" eaLnBrk="1" hangingPunct="1"/>
            <a:r>
              <a:rPr lang="en-US" altLang="zh-CN" sz="2000">
                <a:ea typeface="ヒラギノ角ゴ Pro W3" pitchFamily="-84" charset="-128"/>
              </a:rPr>
              <a:t>a government to address a market failure when better policies are not feasible.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strips(downRight)">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strips(downRight)">
                                      <p:cBhvr>
                                        <p:cTn id="12" dur="500"/>
                                        <p:tgtEl>
                                          <p:spTgt spid="55299">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animEffect transition="in" filter="strips(downRight)">
                                      <p:cBhvr>
                                        <p:cTn id="15" dur="500"/>
                                        <p:tgtEl>
                                          <p:spTgt spid="55299">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55299">
                                            <p:txEl>
                                              <p:pRg st="3" end="3"/>
                                            </p:txEl>
                                          </p:spTgt>
                                        </p:tgtEl>
                                        <p:attrNameLst>
                                          <p:attrName>style.visibility</p:attrName>
                                        </p:attrNameLst>
                                      </p:cBhvr>
                                      <p:to>
                                        <p:strVal val="visible"/>
                                      </p:to>
                                    </p:set>
                                    <p:animEffect transition="in" filter="strips(downRight)">
                                      <p:cBhvr>
                                        <p:cTn id="18" dur="500"/>
                                        <p:tgtEl>
                                          <p:spTgt spid="5529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55299">
                                            <p:txEl>
                                              <p:pRg st="4" end="4"/>
                                            </p:txEl>
                                          </p:spTgt>
                                        </p:tgtEl>
                                        <p:attrNameLst>
                                          <p:attrName>style.visibility</p:attrName>
                                        </p:attrNameLst>
                                      </p:cBhvr>
                                      <p:to>
                                        <p:strVal val="visible"/>
                                      </p:to>
                                    </p:set>
                                    <p:animEffect transition="in" filter="strips(downRight)">
                                      <p:cBhvr>
                                        <p:cTn id="23" dur="500"/>
                                        <p:tgtEl>
                                          <p:spTgt spid="5529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55299">
                                            <p:txEl>
                                              <p:pRg st="5" end="5"/>
                                            </p:txEl>
                                          </p:spTgt>
                                        </p:tgtEl>
                                        <p:attrNameLst>
                                          <p:attrName>style.visibility</p:attrName>
                                        </p:attrNameLst>
                                      </p:cBhvr>
                                      <p:to>
                                        <p:strVal val="visible"/>
                                      </p:to>
                                    </p:set>
                                    <p:animEffect transition="in" filter="strips(downRight)">
                                      <p:cBhvr>
                                        <p:cTn id="28" dur="500"/>
                                        <p:tgtEl>
                                          <p:spTgt spid="55299">
                                            <p:txEl>
                                              <p:pRg st="5" end="5"/>
                                            </p:txEl>
                                          </p:spTgt>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55299">
                                            <p:txEl>
                                              <p:pRg st="6" end="6"/>
                                            </p:txEl>
                                          </p:spTgt>
                                        </p:tgtEl>
                                        <p:attrNameLst>
                                          <p:attrName>style.visibility</p:attrName>
                                        </p:attrNameLst>
                                      </p:cBhvr>
                                      <p:to>
                                        <p:strVal val="visible"/>
                                      </p:to>
                                    </p:set>
                                    <p:animEffect transition="in" filter="strips(downRight)">
                                      <p:cBhvr>
                                        <p:cTn id="31" dur="500"/>
                                        <p:tgtEl>
                                          <p:spTgt spid="552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4F5C530-343C-4A7C-BB11-EBD2C7C4EDCD}"/>
              </a:ext>
            </a:extLst>
          </p:cNvPr>
          <p:cNvSpPr>
            <a:spLocks noGrp="1" noChangeArrowheads="1"/>
          </p:cNvSpPr>
          <p:nvPr>
            <p:ph type="title"/>
          </p:nvPr>
        </p:nvSpPr>
        <p:spPr/>
        <p:txBody>
          <a:bodyPr/>
          <a:lstStyle/>
          <a:p>
            <a:pPr eaLnBrk="1" hangingPunct="1"/>
            <a:r>
              <a:rPr lang="en-US" altLang="zh-CN">
                <a:ea typeface="ヒラギノ角ゴ Pro W3" pitchFamily="-84" charset="-128"/>
              </a:rPr>
              <a:t>Summary (cont.)</a:t>
            </a:r>
          </a:p>
        </p:txBody>
      </p:sp>
      <p:sp>
        <p:nvSpPr>
          <p:cNvPr id="56323" name="Rectangle 3">
            <a:extLst>
              <a:ext uri="{FF2B5EF4-FFF2-40B4-BE49-F238E27FC236}">
                <a16:creationId xmlns:a16="http://schemas.microsoft.com/office/drawing/2014/main" id="{A1F4B58B-F649-47F1-ADB8-1B0404A39E7E}"/>
              </a:ext>
            </a:extLst>
          </p:cNvPr>
          <p:cNvSpPr>
            <a:spLocks noGrp="1" noChangeArrowheads="1"/>
          </p:cNvSpPr>
          <p:nvPr>
            <p:ph idx="1"/>
          </p:nvPr>
        </p:nvSpPr>
        <p:spPr/>
        <p:txBody>
          <a:bodyPr/>
          <a:lstStyle/>
          <a:p>
            <a:pPr marL="609600" indent="-609600" eaLnBrk="1" hangingPunct="1">
              <a:spcBef>
                <a:spcPct val="40000"/>
              </a:spcBef>
              <a:buFont typeface="Times" panose="02020603050405020304" pitchFamily="18" charset="0"/>
              <a:buAutoNum type="arabicPeriod" startAt="3"/>
            </a:pPr>
            <a:r>
              <a:rPr lang="en-US" altLang="zh-CN" sz="2400">
                <a:ea typeface="ヒラギノ角ゴ Pro W3" pitchFamily="-84" charset="-128"/>
              </a:rPr>
              <a:t>Models of trade policy choice consider the incentives politicians face given their desire to be reelected, and the tendency for groups that gain from protection to be better organized than consumers who lose.</a:t>
            </a:r>
          </a:p>
          <a:p>
            <a:pPr marL="609600" indent="-609600" eaLnBrk="1" hangingPunct="1">
              <a:spcBef>
                <a:spcPct val="40000"/>
              </a:spcBef>
              <a:buFont typeface="Times" panose="02020603050405020304" pitchFamily="18" charset="0"/>
              <a:buAutoNum type="arabicPeriod" startAt="3"/>
            </a:pPr>
            <a:r>
              <a:rPr lang="en-US" altLang="zh-CN" sz="2400">
                <a:ea typeface="ヒラギノ角ゴ Pro W3" pitchFamily="-84" charset="-128"/>
              </a:rPr>
              <a:t>Agricultural and clothing industries are the most protected industries in many countries.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strips(downRight)">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strips(downRight)">
                                      <p:cBhvr>
                                        <p:cTn id="12" dur="500"/>
                                        <p:tgtEl>
                                          <p:spTgt spid="56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55D3679-2313-4305-860D-E55D691602E4}"/>
              </a:ext>
            </a:extLst>
          </p:cNvPr>
          <p:cNvSpPr>
            <a:spLocks noGrp="1" noChangeArrowheads="1"/>
          </p:cNvSpPr>
          <p:nvPr>
            <p:ph type="title"/>
          </p:nvPr>
        </p:nvSpPr>
        <p:spPr/>
        <p:txBody>
          <a:bodyPr/>
          <a:lstStyle/>
          <a:p>
            <a:pPr eaLnBrk="1" hangingPunct="1"/>
            <a:r>
              <a:rPr lang="en-US" altLang="zh-CN">
                <a:ea typeface="ヒラギノ角ゴ Pro W3" pitchFamily="-84" charset="-128"/>
              </a:rPr>
              <a:t>Summary (cont.)</a:t>
            </a:r>
          </a:p>
        </p:txBody>
      </p:sp>
      <p:sp>
        <p:nvSpPr>
          <p:cNvPr id="57347" name="Rectangle 3">
            <a:extLst>
              <a:ext uri="{FF2B5EF4-FFF2-40B4-BE49-F238E27FC236}">
                <a16:creationId xmlns:a16="http://schemas.microsoft.com/office/drawing/2014/main" id="{B1C35DAE-6E5B-486E-A54B-955A36BCD3CE}"/>
              </a:ext>
            </a:extLst>
          </p:cNvPr>
          <p:cNvSpPr>
            <a:spLocks noGrp="1" noChangeArrowheads="1"/>
          </p:cNvSpPr>
          <p:nvPr>
            <p:ph idx="1"/>
          </p:nvPr>
        </p:nvSpPr>
        <p:spPr>
          <a:xfrm>
            <a:off x="381000" y="1524000"/>
            <a:ext cx="8415338" cy="4724400"/>
          </a:xfrm>
        </p:spPr>
        <p:txBody>
          <a:bodyPr/>
          <a:lstStyle/>
          <a:p>
            <a:pPr marL="533400" indent="-533400" eaLnBrk="1" hangingPunct="1">
              <a:spcBef>
                <a:spcPct val="50000"/>
              </a:spcBef>
              <a:buFont typeface="Times" panose="02020603050405020304" pitchFamily="18" charset="0"/>
              <a:buAutoNum type="arabicPeriod" startAt="5"/>
            </a:pPr>
            <a:r>
              <a:rPr lang="en-US" altLang="zh-CN" sz="2400">
                <a:ea typeface="ヒラギノ角ゴ Pro W3" pitchFamily="-84" charset="-128"/>
              </a:rPr>
              <a:t>Multilateral negotiations of free trade may mobilize domestic political support for free trade, as well as make countries agree not to engage in a trade war.</a:t>
            </a:r>
          </a:p>
          <a:p>
            <a:pPr marL="533400" indent="-533400" eaLnBrk="1" hangingPunct="1">
              <a:spcBef>
                <a:spcPct val="50000"/>
              </a:spcBef>
              <a:buFont typeface="Times" panose="02020603050405020304" pitchFamily="18" charset="0"/>
              <a:buAutoNum type="arabicPeriod" startAt="5"/>
            </a:pPr>
            <a:r>
              <a:rPr lang="en-US" altLang="zh-CN" sz="2400">
                <a:ea typeface="ヒラギノ角ゴ Pro W3" pitchFamily="-84" charset="-128"/>
              </a:rPr>
              <a:t>The WTO and its predecessor have reduced tariffs substantially in the last 50 years, and the WTO has a dispute settlement procedure for trade disputes.</a:t>
            </a:r>
          </a:p>
          <a:p>
            <a:pPr marL="533400" indent="-533400" eaLnBrk="1" hangingPunct="1">
              <a:spcBef>
                <a:spcPct val="50000"/>
              </a:spcBef>
              <a:buFont typeface="Times" panose="02020603050405020304" pitchFamily="18" charset="0"/>
              <a:buAutoNum type="arabicPeriod" startAt="5"/>
            </a:pPr>
            <a:r>
              <a:rPr lang="en-US" altLang="zh-CN" sz="2400">
                <a:ea typeface="ヒラギノ角ゴ Pro W3" pitchFamily="-84" charset="-128"/>
              </a:rPr>
              <a:t>A preferential trading agreement is beneficial for a country if it creates new trade but is harmful if it diverts existing trade to higher-cost alternatives.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strips(downRight)">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strips(downRight)">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strips(downRight)">
                                      <p:cBhvr>
                                        <p:cTn id="17" dur="500"/>
                                        <p:tgtEl>
                                          <p:spTgt spid="57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AF949E4-71D0-4AEF-BA9F-4847B139F044}"/>
              </a:ext>
            </a:extLst>
          </p:cNvPr>
          <p:cNvSpPr>
            <a:spLocks noGrp="1" noChangeArrowheads="1"/>
          </p:cNvSpPr>
          <p:nvPr>
            <p:ph type="title"/>
          </p:nvPr>
        </p:nvSpPr>
        <p:spPr>
          <a:xfrm>
            <a:off x="1143000" y="0"/>
            <a:ext cx="8001000" cy="1143000"/>
          </a:xfrm>
        </p:spPr>
        <p:txBody>
          <a:bodyPr/>
          <a:lstStyle/>
          <a:p>
            <a:pPr eaLnBrk="1" hangingPunct="1"/>
            <a:r>
              <a:rPr lang="en-US" altLang="zh-CN" sz="2800">
                <a:ea typeface="ヒラギノ角ゴ Pro W3" pitchFamily="-84" charset="-128"/>
              </a:rPr>
              <a:t>Table 10-1: Benefits of a Move to Worldwide Free Trade (percent of GDP)</a:t>
            </a:r>
          </a:p>
        </p:txBody>
      </p:sp>
      <p:pic>
        <p:nvPicPr>
          <p:cNvPr id="9219" name="Picture 2" descr="tbl10_01.gif">
            <a:extLst>
              <a:ext uri="{FF2B5EF4-FFF2-40B4-BE49-F238E27FC236}">
                <a16:creationId xmlns:a16="http://schemas.microsoft.com/office/drawing/2014/main" id="{C47D8197-1945-48CB-ADFA-E8FE7798E2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8534400"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EC741093-F0F2-4D61-A044-795F628075F9}"/>
              </a:ext>
            </a:extLst>
          </p:cNvPr>
          <p:cNvSpPr>
            <a:spLocks noGrp="1" noChangeArrowheads="1"/>
          </p:cNvSpPr>
          <p:nvPr>
            <p:ph type="ctrTitle" idx="4294967295"/>
          </p:nvPr>
        </p:nvSpPr>
        <p:spPr>
          <a:xfrm>
            <a:off x="4876800" y="381000"/>
            <a:ext cx="4267200" cy="1143000"/>
          </a:xfrm>
          <a:noFill/>
        </p:spPr>
        <p:txBody>
          <a:bodyPr/>
          <a:lstStyle/>
          <a:p>
            <a:pPr algn="ctr" eaLnBrk="1" hangingPunct="1"/>
            <a:r>
              <a:rPr lang="en-US" altLang="zh-CN" sz="2800">
                <a:ea typeface="ヒラギノ角ゴ Pro W3" pitchFamily="-84" charset="-128"/>
              </a:rPr>
              <a:t>Chapter 10</a:t>
            </a:r>
          </a:p>
        </p:txBody>
      </p:sp>
      <p:sp>
        <p:nvSpPr>
          <p:cNvPr id="64515" name="Rectangle 4">
            <a:extLst>
              <a:ext uri="{FF2B5EF4-FFF2-40B4-BE49-F238E27FC236}">
                <a16:creationId xmlns:a16="http://schemas.microsoft.com/office/drawing/2014/main" id="{8C85FAAA-21A9-46D8-A37E-A4EB85CA352B}"/>
              </a:ext>
            </a:extLst>
          </p:cNvPr>
          <p:cNvSpPr>
            <a:spLocks noGrp="1" noChangeArrowheads="1"/>
          </p:cNvSpPr>
          <p:nvPr>
            <p:ph type="subTitle" idx="4294967295"/>
          </p:nvPr>
        </p:nvSpPr>
        <p:spPr>
          <a:xfrm>
            <a:off x="5334000" y="2362200"/>
            <a:ext cx="3352800" cy="1752600"/>
          </a:xfrm>
          <a:noFill/>
        </p:spPr>
        <p:txBody>
          <a:bodyPr/>
          <a:lstStyle/>
          <a:p>
            <a:pPr marL="0" indent="0" algn="ctr" eaLnBrk="1" hangingPunct="1">
              <a:spcBef>
                <a:spcPct val="50000"/>
              </a:spcBef>
              <a:buFontTx/>
              <a:buNone/>
            </a:pPr>
            <a:r>
              <a:rPr lang="en-US" altLang="zh-CN" b="1">
                <a:ea typeface="ヒラギノ角ゴ Pro W3" pitchFamily="-84" charset="-128"/>
              </a:rPr>
              <a:t>Appendix: Proving that the Optimum Tariff Is Positive</a:t>
            </a:r>
          </a:p>
          <a:p>
            <a:pPr marL="0" indent="0" algn="ctr" eaLnBrk="1" hangingPunct="1">
              <a:buFontTx/>
              <a:buNone/>
            </a:pPr>
            <a:endParaRPr lang="en-US" altLang="zh-CN" b="1">
              <a:ea typeface="ヒラギノ角ゴ Pro W3" pitchFamily="-84" charset="-128"/>
            </a:endParaRPr>
          </a:p>
        </p:txBody>
      </p:sp>
    </p:spTree>
  </p:cSld>
  <p:clrMapOvr>
    <a:masterClrMapping/>
  </p:clrMapOvr>
  <p:transition spd="med">
    <p:pull dir="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a:extLst>
              <a:ext uri="{FF2B5EF4-FFF2-40B4-BE49-F238E27FC236}">
                <a16:creationId xmlns:a16="http://schemas.microsoft.com/office/drawing/2014/main" id="{D612C8AE-32EF-426E-B837-9B7FDFA3C257}"/>
              </a:ext>
            </a:extLst>
          </p:cNvPr>
          <p:cNvSpPr>
            <a:spLocks noGrp="1" noChangeArrowheads="1"/>
          </p:cNvSpPr>
          <p:nvPr>
            <p:ph type="title"/>
          </p:nvPr>
        </p:nvSpPr>
        <p:spPr/>
        <p:txBody>
          <a:bodyPr/>
          <a:lstStyle/>
          <a:p>
            <a:pPr eaLnBrk="1" hangingPunct="1"/>
            <a:r>
              <a:rPr lang="en-US" altLang="zh-CN">
                <a:ea typeface="ヒラギノ角ゴ Pro W3" pitchFamily="-84" charset="-128"/>
              </a:rPr>
              <a:t>Fig. 10A-1: Effects of a Tariff on Prices</a:t>
            </a:r>
          </a:p>
        </p:txBody>
      </p:sp>
      <p:pic>
        <p:nvPicPr>
          <p:cNvPr id="65539" name="Picture 3" descr="fig10App_01.gif">
            <a:extLst>
              <a:ext uri="{FF2B5EF4-FFF2-40B4-BE49-F238E27FC236}">
                <a16:creationId xmlns:a16="http://schemas.microsoft.com/office/drawing/2014/main" id="{2BDB51E3-B519-4223-A4F9-030F6F25A9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76400"/>
            <a:ext cx="5511800"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a:extLst>
              <a:ext uri="{FF2B5EF4-FFF2-40B4-BE49-F238E27FC236}">
                <a16:creationId xmlns:a16="http://schemas.microsoft.com/office/drawing/2014/main" id="{66927F14-50E9-406F-8080-4E3EE82234C9}"/>
              </a:ext>
            </a:extLst>
          </p:cNvPr>
          <p:cNvSpPr>
            <a:spLocks noGrp="1" noChangeArrowheads="1"/>
          </p:cNvSpPr>
          <p:nvPr>
            <p:ph type="title"/>
          </p:nvPr>
        </p:nvSpPr>
        <p:spPr/>
        <p:txBody>
          <a:bodyPr/>
          <a:lstStyle/>
          <a:p>
            <a:pPr eaLnBrk="1" hangingPunct="1"/>
            <a:r>
              <a:rPr lang="en-US" altLang="zh-CN">
                <a:ea typeface="ヒラギノ角ゴ Pro W3" pitchFamily="-84" charset="-128"/>
              </a:rPr>
              <a:t>Fig. 10A-2: Welfare Effects of a Tariff</a:t>
            </a:r>
          </a:p>
        </p:txBody>
      </p:sp>
      <p:pic>
        <p:nvPicPr>
          <p:cNvPr id="66563" name="Picture 3" descr="fig10App_02.gif">
            <a:extLst>
              <a:ext uri="{FF2B5EF4-FFF2-40B4-BE49-F238E27FC236}">
                <a16:creationId xmlns:a16="http://schemas.microsoft.com/office/drawing/2014/main" id="{7F95F555-AED2-48B5-A671-A8294D48F7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371600"/>
            <a:ext cx="482441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1EE9899-2C0B-47E1-8FB8-6F89E9D63467}"/>
              </a:ext>
            </a:extLst>
          </p:cNvPr>
          <p:cNvSpPr>
            <a:spLocks noGrp="1" noChangeArrowheads="1"/>
          </p:cNvSpPr>
          <p:nvPr>
            <p:ph type="title"/>
          </p:nvPr>
        </p:nvSpPr>
        <p:spPr/>
        <p:txBody>
          <a:bodyPr/>
          <a:lstStyle/>
          <a:p>
            <a:pPr eaLnBrk="1" hangingPunct="1"/>
            <a:r>
              <a:rPr lang="en-US" altLang="zh-CN">
                <a:ea typeface="ヒラギノ角ゴ Pro W3" pitchFamily="-84" charset="-128"/>
              </a:rPr>
              <a:t>The Cases for Free Trade (cont.)</a:t>
            </a:r>
          </a:p>
        </p:txBody>
      </p:sp>
      <p:sp>
        <p:nvSpPr>
          <p:cNvPr id="11267" name="Rectangle 3">
            <a:extLst>
              <a:ext uri="{FF2B5EF4-FFF2-40B4-BE49-F238E27FC236}">
                <a16:creationId xmlns:a16="http://schemas.microsoft.com/office/drawing/2014/main" id="{3C41CE4C-5987-4AF3-B368-CD43DF71B8E7}"/>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Free trade allows firms or industry to take advantage of </a:t>
            </a:r>
            <a:r>
              <a:rPr lang="en-US" altLang="zh-CN" b="1">
                <a:ea typeface="ヒラギノ角ゴ Pro W3" pitchFamily="-84" charset="-128"/>
              </a:rPr>
              <a:t>economies of scale</a:t>
            </a:r>
            <a:r>
              <a:rPr lang="en-US" altLang="zh-CN">
                <a:ea typeface="ヒラギノ角ゴ Pro W3" pitchFamily="-84" charset="-128"/>
              </a:rPr>
              <a:t>.</a:t>
            </a:r>
          </a:p>
          <a:p>
            <a:pPr eaLnBrk="1" hangingPunct="1"/>
            <a:r>
              <a:rPr lang="en-US" altLang="zh-CN">
                <a:ea typeface="ヒラギノ角ゴ Pro W3" pitchFamily="-84" charset="-128"/>
              </a:rPr>
              <a:t>Protected markets limit gains from external economies of scale by inhibiting the concentration of industries: </a:t>
            </a:r>
          </a:p>
          <a:p>
            <a:pPr lvl="1" eaLnBrk="1" hangingPunct="1"/>
            <a:r>
              <a:rPr lang="en-US" altLang="zh-CN" sz="2800">
                <a:ea typeface="ヒラギノ角ゴ Pro W3" pitchFamily="-84" charset="-128"/>
              </a:rPr>
              <a:t>Too many firms to enter the protected industry. </a:t>
            </a:r>
          </a:p>
          <a:p>
            <a:pPr lvl="1" eaLnBrk="1" hangingPunct="1"/>
            <a:r>
              <a:rPr lang="en-US" altLang="zh-CN" sz="2800">
                <a:ea typeface="ヒラギノ角ゴ Pro W3" pitchFamily="-84" charset="-128"/>
              </a:rPr>
              <a:t>The scale of production of each firm becomes inefficient.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strips(downRight)">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strips(downRight)">
                                      <p:cBhvr>
                                        <p:cTn id="12" dur="500"/>
                                        <p:tgtEl>
                                          <p:spTgt spid="11267">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strips(downRight)">
                                      <p:cBhvr>
                                        <p:cTn id="15" dur="500"/>
                                        <p:tgtEl>
                                          <p:spTgt spid="11267">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11267">
                                            <p:txEl>
                                              <p:pRg st="3" end="3"/>
                                            </p:txEl>
                                          </p:spTgt>
                                        </p:tgtEl>
                                        <p:attrNameLst>
                                          <p:attrName>style.visibility</p:attrName>
                                        </p:attrNameLst>
                                      </p:cBhvr>
                                      <p:to>
                                        <p:strVal val="visible"/>
                                      </p:to>
                                    </p:set>
                                    <p:animEffect transition="in" filter="strips(downRight)">
                                      <p:cBhvr>
                                        <p:cTn id="18"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FD35883-7BBF-4DA0-A5EF-15AF0215F865}"/>
              </a:ext>
            </a:extLst>
          </p:cNvPr>
          <p:cNvSpPr>
            <a:spLocks noGrp="1" noChangeArrowheads="1"/>
          </p:cNvSpPr>
          <p:nvPr>
            <p:ph type="title"/>
          </p:nvPr>
        </p:nvSpPr>
        <p:spPr/>
        <p:txBody>
          <a:bodyPr/>
          <a:lstStyle/>
          <a:p>
            <a:pPr eaLnBrk="1" hangingPunct="1"/>
            <a:r>
              <a:rPr lang="en-US" altLang="zh-CN">
                <a:ea typeface="ヒラギノ角ゴ Pro W3" pitchFamily="-84" charset="-128"/>
              </a:rPr>
              <a:t>The Cases for Free Trade (cont.)</a:t>
            </a:r>
          </a:p>
        </p:txBody>
      </p:sp>
      <p:sp>
        <p:nvSpPr>
          <p:cNvPr id="130051" name="Rectangle 3">
            <a:extLst>
              <a:ext uri="{FF2B5EF4-FFF2-40B4-BE49-F238E27FC236}">
                <a16:creationId xmlns:a16="http://schemas.microsoft.com/office/drawing/2014/main" id="{74049BF1-06F7-4C76-B50B-001111009C8D}"/>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Free trade provides </a:t>
            </a:r>
            <a:r>
              <a:rPr lang="en-US" altLang="zh-CN" b="1">
                <a:ea typeface="ヒラギノ角ゴ Pro W3" pitchFamily="-84" charset="-128"/>
              </a:rPr>
              <a:t>competition and opportunities for innovation </a:t>
            </a:r>
            <a:r>
              <a:rPr lang="en-US" altLang="zh-CN">
                <a:ea typeface="ヒラギノ角ゴ Pro W3" pitchFamily="-84" charset="-128"/>
              </a:rPr>
              <a:t>(dynamic benefits).</a:t>
            </a:r>
          </a:p>
          <a:p>
            <a:pPr eaLnBrk="1" hangingPunct="1"/>
            <a:r>
              <a:rPr lang="en-US" altLang="zh-CN">
                <a:ea typeface="ヒラギノ角ゴ Pro W3" pitchFamily="-84" charset="-128"/>
              </a:rPr>
              <a:t>By providing entrepreneurs with an incentive to seek new ways to export or compete with imports, free trade offers more opportunities for learning and innovation.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strips(downRight)">
                                      <p:cBhvr>
                                        <p:cTn id="7" dur="500"/>
                                        <p:tgtEl>
                                          <p:spTgt spid="130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strips(downRight)">
                                      <p:cBhvr>
                                        <p:cTn id="12" dur="500"/>
                                        <p:tgtEl>
                                          <p:spTgt spid="1300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C0152C6-DABA-44F6-995C-BE75CD1ABED1}"/>
              </a:ext>
            </a:extLst>
          </p:cNvPr>
          <p:cNvSpPr>
            <a:spLocks noGrp="1" noChangeArrowheads="1"/>
          </p:cNvSpPr>
          <p:nvPr>
            <p:ph type="title"/>
          </p:nvPr>
        </p:nvSpPr>
        <p:spPr/>
        <p:txBody>
          <a:bodyPr/>
          <a:lstStyle/>
          <a:p>
            <a:pPr eaLnBrk="1" hangingPunct="1"/>
            <a:r>
              <a:rPr lang="en-US" altLang="zh-CN">
                <a:ea typeface="ヒラギノ角ゴ Pro W3" pitchFamily="-84" charset="-128"/>
              </a:rPr>
              <a:t>The Cases for Free Trade (cont.)</a:t>
            </a:r>
          </a:p>
        </p:txBody>
      </p:sp>
      <p:sp>
        <p:nvSpPr>
          <p:cNvPr id="129027" name="Rectangle 3">
            <a:extLst>
              <a:ext uri="{FF2B5EF4-FFF2-40B4-BE49-F238E27FC236}">
                <a16:creationId xmlns:a16="http://schemas.microsoft.com/office/drawing/2014/main" id="{E8424B50-17FB-43C9-B297-20C6F95E1173}"/>
              </a:ext>
            </a:extLst>
          </p:cNvPr>
          <p:cNvSpPr>
            <a:spLocks noGrp="1" noChangeArrowheads="1"/>
          </p:cNvSpPr>
          <p:nvPr>
            <p:ph idx="1"/>
          </p:nvPr>
        </p:nvSpPr>
        <p:spPr/>
        <p:txBody>
          <a:bodyPr/>
          <a:lstStyle/>
          <a:p>
            <a:pPr eaLnBrk="1" hangingPunct="1"/>
            <a:r>
              <a:rPr lang="en-US" altLang="zh-CN">
                <a:ea typeface="ヒラギノ角ゴ Pro W3" pitchFamily="-84" charset="-128"/>
              </a:rPr>
              <a:t>Free trade avoids the loss of resources through </a:t>
            </a:r>
            <a:r>
              <a:rPr lang="en-US" altLang="zh-CN" b="1">
                <a:ea typeface="ヒラギノ角ゴ Pro W3" pitchFamily="-84" charset="-128"/>
              </a:rPr>
              <a:t>rent seeking</a:t>
            </a:r>
            <a:r>
              <a:rPr lang="en-US" altLang="zh-CN">
                <a:ea typeface="ヒラギノ角ゴ Pro W3" pitchFamily="-84" charset="-128"/>
              </a:rPr>
              <a:t>.</a:t>
            </a:r>
          </a:p>
          <a:p>
            <a:pPr lvl="1" eaLnBrk="1" hangingPunct="1"/>
            <a:r>
              <a:rPr lang="en-US" altLang="zh-CN">
                <a:ea typeface="ヒラギノ角ゴ Pro W3" pitchFamily="-84" charset="-128"/>
              </a:rPr>
              <a:t>Spend time and other resources seeking quota rights and the profit that they will earn.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strips(downRight)">
                                      <p:cBhvr>
                                        <p:cTn id="7" dur="500"/>
                                        <p:tgtEl>
                                          <p:spTgt spid="129027">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29027">
                                            <p:txEl>
                                              <p:pRg st="1" end="1"/>
                                            </p:txEl>
                                          </p:spTgt>
                                        </p:tgtEl>
                                        <p:attrNameLst>
                                          <p:attrName>style.visibility</p:attrName>
                                        </p:attrNameLst>
                                      </p:cBhvr>
                                      <p:to>
                                        <p:strVal val="visible"/>
                                      </p:to>
                                    </p:set>
                                    <p:animEffect transition="in" filter="strips(downRight)">
                                      <p:cBhvr>
                                        <p:cTn id="10" dur="500"/>
                                        <p:tgtEl>
                                          <p:spTgt spid="129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autoUpdateAnimBg="0"/>
    </p:bldLst>
  </p:timing>
</p:sld>
</file>

<file path=ppt/theme/theme1.xml><?xml version="1.0" encoding="utf-8"?>
<a:theme xmlns:a="http://schemas.openxmlformats.org/drawingml/2006/main" name="Krugman10e_template">
  <a:themeElements>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arson_PowerPoint_Template_Bekaer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arson_PowerPoint_Template_Bekae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arson_PowerPoint_Template_Bekae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arson_PowerPoint_Template_Bekae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arson_PowerPoint_Template_Bekae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arson_PowerPoint_Template_Bekae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arson_PowerPoint_Template_Bekaer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arson_PowerPoint_Template_Bekae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arson_PowerPoint_Template_Bekae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arson_PowerPoint_Template_Bekae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arson_PowerPoint_Template_Bekae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arson_PowerPoint_Template_Bekae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Krugman10e_template.potx</Template>
  <TotalTime>978</TotalTime>
  <Words>3274</Words>
  <Application>Microsoft Office PowerPoint</Application>
  <PresentationFormat>全屏显示(4:3)</PresentationFormat>
  <Paragraphs>225</Paragraphs>
  <Slides>62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62</vt:i4>
      </vt:variant>
    </vt:vector>
  </HeadingPairs>
  <TitlesOfParts>
    <vt:vector size="69" baseType="lpstr">
      <vt:lpstr>Times</vt:lpstr>
      <vt:lpstr>MS PGothic</vt:lpstr>
      <vt:lpstr>Arial</vt:lpstr>
      <vt:lpstr>Verdana</vt:lpstr>
      <vt:lpstr>ヒラギノ角ゴ Pro W3</vt:lpstr>
      <vt:lpstr>Adobe Jenson Italic</vt:lpstr>
      <vt:lpstr>Krugman10e_template</vt:lpstr>
      <vt:lpstr>Chapter 10</vt:lpstr>
      <vt:lpstr>Preview</vt:lpstr>
      <vt:lpstr>The Cases for Free Trade</vt:lpstr>
      <vt:lpstr>Fig. 10-1: The Efficiency Case for Free Trade</vt:lpstr>
      <vt:lpstr>The Cases for Free Trade (cont.)</vt:lpstr>
      <vt:lpstr>Table 10-1: Benefits of a Move to Worldwide Free Trade (percent of GDP)</vt:lpstr>
      <vt:lpstr>The Cases for Free Trade (cont.)</vt:lpstr>
      <vt:lpstr>The Cases for Free Trade (cont.)</vt:lpstr>
      <vt:lpstr>The Cases for Free Trade (cont.)</vt:lpstr>
      <vt:lpstr>The Cases for Free Trade (cont.)</vt:lpstr>
      <vt:lpstr>The Cases against Free Trade </vt:lpstr>
      <vt:lpstr>Fig. 10-2: The Optimum Tariff</vt:lpstr>
      <vt:lpstr>The Cases against Free Trade (cont.)</vt:lpstr>
      <vt:lpstr>The Cases against Free Trade (cont.)</vt:lpstr>
      <vt:lpstr>Counter-Argument</vt:lpstr>
      <vt:lpstr>The Cases against Free Trade (cont.)</vt:lpstr>
      <vt:lpstr>The Cases against Free Trade (cont.)</vt:lpstr>
      <vt:lpstr>The Cases against Free Trade (cont.)</vt:lpstr>
      <vt:lpstr>The Cases against Free Trade (cont.)</vt:lpstr>
      <vt:lpstr>Fig. 10-3: The Domestic Market Failure Argument for a Tariff</vt:lpstr>
      <vt:lpstr>The Cases against Free Trade (cont.)</vt:lpstr>
      <vt:lpstr>Counter-Arguments</vt:lpstr>
      <vt:lpstr>Counter-Arguments (cont.) </vt:lpstr>
      <vt:lpstr>Political Models of Trade Policy</vt:lpstr>
      <vt:lpstr>Median Voter</vt:lpstr>
      <vt:lpstr>Median Voter (cont.)</vt:lpstr>
      <vt:lpstr>Fig. 10-4: Political Competition</vt:lpstr>
      <vt:lpstr>Median Voter (cont.)</vt:lpstr>
      <vt:lpstr>Collective Action</vt:lpstr>
      <vt:lpstr>Collective Action (cont.)</vt:lpstr>
      <vt:lpstr>A Model of Trade Policy</vt:lpstr>
      <vt:lpstr>Which Industries Are Protected?</vt:lpstr>
      <vt:lpstr>Which Industries Are Protected? (cont.)</vt:lpstr>
      <vt:lpstr>Table 10-2: Welfare Costs of U.S. Protection ($ billion)</vt:lpstr>
      <vt:lpstr>International Negotiations of Trade Policy</vt:lpstr>
      <vt:lpstr>Fig. 10-5: The U.S. Tariff Rate</vt:lpstr>
      <vt:lpstr>International Negotiations of Trade Policy (cont.)</vt:lpstr>
      <vt:lpstr>International Negotiations of Trade Policy (cont.)</vt:lpstr>
      <vt:lpstr>Table 10-3: The Problem of Trade Warfare</vt:lpstr>
      <vt:lpstr>International Negotiations of Trade Policy (cont.)</vt:lpstr>
      <vt:lpstr>International Trade Agreements:  A Brief History</vt:lpstr>
      <vt:lpstr>World Trade Organization</vt:lpstr>
      <vt:lpstr>World Trade Organization (cont.)</vt:lpstr>
      <vt:lpstr>World Trade Organization (cont.)</vt:lpstr>
      <vt:lpstr>World Trade Organization (cont.)</vt:lpstr>
      <vt:lpstr>World Trade Organization (cont.)</vt:lpstr>
      <vt:lpstr>World Trade Organization (cont.)</vt:lpstr>
      <vt:lpstr>World Trade Organization (cont.)</vt:lpstr>
      <vt:lpstr>Table 10-4: Percentage Distribution of Potential Gains from Free Trade</vt:lpstr>
      <vt:lpstr>Do Agricultural Subsidies in Rich Countries Hurt Poor Countries?</vt:lpstr>
      <vt:lpstr>Table 10-5: Percentage Gains in Income under Two Doha Scenarios</vt:lpstr>
      <vt:lpstr>Preferential Trading Agreements</vt:lpstr>
      <vt:lpstr>Preferential Trading Agreements (cont.)</vt:lpstr>
      <vt:lpstr>Preferential Trading Agreements (cont.)</vt:lpstr>
      <vt:lpstr>Preferential Trading Agreements (cont.)</vt:lpstr>
      <vt:lpstr>Preferential Trading Agreements (cont.)</vt:lpstr>
      <vt:lpstr>Summary</vt:lpstr>
      <vt:lpstr>Summary (cont.)</vt:lpstr>
      <vt:lpstr>Summary (cont.)</vt:lpstr>
      <vt:lpstr>Chapter 10</vt:lpstr>
      <vt:lpstr>Fig. 10A-1: Effects of a Tariff on Prices</vt:lpstr>
      <vt:lpstr>Fig. 10A-2: Welfare Effects of a Tariff</vt:lpstr>
    </vt:vector>
  </TitlesOfParts>
  <Manager/>
  <Company>Copyright ©2015 Pearson Education, Inc. All rights reserved.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subject>The Political Economy of Trade Policy</dc:subject>
  <dc:creator>Krugman/Obstfeld/Melitz </dc:creator>
  <cp:keywords/>
  <dc:description/>
  <cp:lastModifiedBy>Fang Jing</cp:lastModifiedBy>
  <cp:revision>128</cp:revision>
  <dcterms:created xsi:type="dcterms:W3CDTF">2005-08-12T07:51:37Z</dcterms:created>
  <dcterms:modified xsi:type="dcterms:W3CDTF">2018-08-29T22:01:34Z</dcterms:modified>
  <cp:category/>
</cp:coreProperties>
</file>