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</p:sldMasterIdLst>
  <p:notesMasterIdLst>
    <p:notesMasterId r:id="rId28"/>
  </p:notesMasterIdLst>
  <p:sldIdLst>
    <p:sldId id="257" r:id="rId2"/>
    <p:sldId id="258" r:id="rId3"/>
    <p:sldId id="283" r:id="rId4"/>
    <p:sldId id="284" r:id="rId5"/>
    <p:sldId id="259" r:id="rId6"/>
    <p:sldId id="285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90" r:id="rId15"/>
    <p:sldId id="287" r:id="rId16"/>
    <p:sldId id="289" r:id="rId17"/>
    <p:sldId id="272" r:id="rId18"/>
    <p:sldId id="273" r:id="rId19"/>
    <p:sldId id="274" r:id="rId20"/>
    <p:sldId id="275" r:id="rId21"/>
    <p:sldId id="291" r:id="rId22"/>
    <p:sldId id="292" r:id="rId23"/>
    <p:sldId id="277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B5C83E-1E4F-41AD-9723-BC6CCCE4AF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CEDFA7D-A7C5-4D1B-BC35-514BDD9D1B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FED428-90AC-4F71-A8D7-C6DC8AE962E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FBBA09B-566C-4DA0-BB4A-C978E4056C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4C1D95F-3363-49B8-BA3D-2DA93E1AE1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68212CF-577A-4B5F-AAB5-24A7B32B0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39F0415-6255-481F-A7C2-EE33C1C8F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A1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A67517-BE03-4E72-BF6B-1B089E1249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rgbClr val="1A8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latin typeface="Adobe Jenson Italic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" descr="Pearson_Bound_White">
            <a:extLst>
              <a:ext uri="{FF2B5EF4-FFF2-40B4-BE49-F238E27FC236}">
                <a16:creationId xmlns:a16="http://schemas.microsoft.com/office/drawing/2014/main" id="{F79663F7-2338-4065-8D09-E9646F9D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356350"/>
            <a:ext cx="1655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Pearson_Strap_Bound_White">
            <a:extLst>
              <a:ext uri="{FF2B5EF4-FFF2-40B4-BE49-F238E27FC236}">
                <a16:creationId xmlns:a16="http://schemas.microsoft.com/office/drawing/2014/main" id="{5B769D2D-58CE-4EBE-8F57-3DCC251A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908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krugman_10e_cover.jpg">
            <a:extLst>
              <a:ext uri="{FF2B5EF4-FFF2-40B4-BE49-F238E27FC236}">
                <a16:creationId xmlns:a16="http://schemas.microsoft.com/office/drawing/2014/main" id="{272634EA-B387-4518-8607-75E2D9292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8387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1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83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58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9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6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2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2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4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9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30AF3EAE-37E3-40BA-AB11-25F115574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56997FE8-711D-4759-9E6F-E2386502B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EB1A55B8-71F9-4785-B766-0F91775CD5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rgbClr val="1A8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Adobe Jenson Italic" charset="0"/>
              <a:cs typeface="Arial" panose="020B0604020202020204" pitchFamily="34" charset="0"/>
            </a:endParaRP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A3EF9F5D-196F-497D-83A2-C890820CB3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113" y="6553200"/>
            <a:ext cx="5399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900">
                <a:solidFill>
                  <a:schemeClr val="bg1"/>
                </a:solidFill>
                <a:latin typeface="Verdana" panose="020B0604030504040204" pitchFamily="34" charset="0"/>
              </a:rPr>
              <a:t>Copyright ©2015 Pearson Education, Inc. All rights reserved.</a:t>
            </a:r>
            <a:endParaRPr lang="en-GB" altLang="zh-CN" sz="9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5016DBCF-DAFB-4904-999F-C1ED866B77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t>11-</a:t>
            </a:r>
            <a:fld id="{FE568156-FB17-4399-A00B-8EA22453D743}" type="slidenum">
              <a:rPr lang="en-GB" altLang="zh-CN" sz="900" smtClean="0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defRPr/>
              </a:pPr>
              <a:t>‹#›</a:t>
            </a:fld>
            <a:r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1031" name="Picture 12" descr="cornerkrugman_10e_cover.jpg">
            <a:extLst>
              <a:ext uri="{FF2B5EF4-FFF2-40B4-BE49-F238E27FC236}">
                <a16:creationId xmlns:a16="http://schemas.microsoft.com/office/drawing/2014/main" id="{031FC0DF-334C-4E7F-8CBB-CE8325078F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s11.doc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s11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F3A71A-3B4E-4B15-97CE-43FCE70DDF49}"/>
              </a:ext>
            </a:extLst>
          </p:cNvPr>
          <p:cNvSpPr>
            <a:spLocks noChangeArrowheads="1"/>
          </p:cNvSpPr>
          <p:nvPr>
            <p:ph type="ctrTitle" idx="4294967295"/>
          </p:nvPr>
        </p:nvSpPr>
        <p:spPr>
          <a:xfrm>
            <a:off x="5562600" y="457200"/>
            <a:ext cx="3048000" cy="1143000"/>
          </a:xfrm>
        </p:spPr>
        <p:txBody>
          <a:bodyPr/>
          <a:lstStyle/>
          <a:p>
            <a:pPr algn="ctr" eaLnBrk="1" hangingPunct="1"/>
            <a:r>
              <a:rPr lang="en-US" altLang="zh-CN" sz="2800"/>
              <a:t>Chapter 11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45785E-2C52-45BF-8ECD-0A9437A667E9}"/>
              </a:ext>
            </a:extLst>
          </p:cNvPr>
          <p:cNvSpPr>
            <a:spLocks noChangeArrowheads="1"/>
          </p:cNvSpPr>
          <p:nvPr>
            <p:ph type="subTitle" idx="4294967295"/>
          </p:nvPr>
        </p:nvSpPr>
        <p:spPr>
          <a:xfrm>
            <a:off x="5562600" y="2057400"/>
            <a:ext cx="30480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b="1"/>
              <a:t>Trade Policy in Developing Countries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C38A33B-A831-4FC7-983A-B818452B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Infant Industries </a:t>
            </a:r>
            <a:br>
              <a:rPr lang="en-US" altLang="zh-CN" sz="2800"/>
            </a:br>
            <a:r>
              <a:rPr lang="en-US" altLang="zh-CN" sz="2800"/>
              <a:t>and Market Failures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BF6236-C06C-4D2B-B9BF-711F863DC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2"/>
            </a:pPr>
            <a:r>
              <a:rPr lang="en-US" altLang="zh-CN" sz="2400"/>
              <a:t>The problem of appropriability </a:t>
            </a:r>
          </a:p>
          <a:p>
            <a:pPr marL="914400" lvl="1" indent="-457200" eaLnBrk="1" hangingPunct="1">
              <a:spcBef>
                <a:spcPct val="50000"/>
              </a:spcBef>
            </a:pPr>
            <a:r>
              <a:rPr lang="en-US" altLang="zh-CN" sz="2000"/>
              <a:t>Firms may not be able to privately appropriate the benefits of their investment in new industries because those benefits are public goods.</a:t>
            </a:r>
          </a:p>
          <a:p>
            <a:pPr marL="914400" lvl="1" indent="-457200" eaLnBrk="1" hangingPunct="1">
              <a:spcBef>
                <a:spcPct val="50000"/>
              </a:spcBef>
            </a:pPr>
            <a:r>
              <a:rPr lang="en-US" altLang="zh-CN" sz="2000"/>
              <a:t>The knowledge created when starting an industry may not be appropriable (may be a public good) because of a lack of property rights.</a:t>
            </a:r>
          </a:p>
          <a:p>
            <a:pPr marL="914400" lvl="1" indent="-457200" eaLnBrk="1" hangingPunct="1">
              <a:spcBef>
                <a:spcPct val="50000"/>
              </a:spcBef>
            </a:pPr>
            <a:r>
              <a:rPr lang="en-US" altLang="zh-CN" sz="2000"/>
              <a:t>If establishing a system of property rights is not feasible, then high tariffs would be a second-best policy to encourage growth in new industries.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A8E311-7A7E-4919-9395-B4250D7A9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Import-Substituting Industrialization (cont.)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B04AB80-C0F1-4E4C-80CE-77AEDB8A9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Import-substituting industrialization in Latin American countries worked to encourage manufacturing industries in the 1950s and 1960s.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But economic development, not encouraging manufacturing, was the ultimate goal of the policy.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Did import-substituting industrialization promote economic development?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No, countries adopting these policies grew more slowly than others.</a:t>
            </a:r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DE33127-A4B1-4C90-921A-8F37C718C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Import-Substituting Industrialization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9063E-E22B-4831-A484-D2B4EF0B9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It appeared that the infant industry argument was not as valid as some had initially believed.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New industries did not become competitive despite or because of trade restrictions.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Import-substitution industrialization involved costs and promoted wasteful use of resources: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It involved complex, time-consuming regulations.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It set high tariff rates for consumers, including firms that needed to buy imported inputs for their products.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It promoted inefficiently small industries.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4139D7E-1434-485C-97C9-3F9317EB8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Liberalization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0161E4-7095-493D-9E26-89D4C13C3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Some low- and middle-income countries that had relatively free trade had higher average economic growth than those that followed import substitution.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By the mid-1980s, many governments had lost faith in import substitution and began to liberalize trade.</a:t>
            </a:r>
          </a:p>
          <a:p>
            <a:pPr lvl="1" eaLnBrk="1" hangingPunct="1"/>
            <a:r>
              <a:rPr lang="en-US" altLang="zh-CN" sz="1800"/>
              <a:t>Dramatic fall in tariff rates in India and Brazil, and less drastic reductions in many other developing countries.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86F1D3-F0E3-4334-9016-9112747F5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Liberalization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1C0F0F4-D65A-4FDF-B479-8112DEBF2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Trade liberalization in developing countries occurred along with a dramatic increase in the volume of trade.</a:t>
            </a:r>
          </a:p>
          <a:p>
            <a:pPr lvl="1" eaLnBrk="1" hangingPunct="1"/>
            <a:r>
              <a:rPr lang="en-US" altLang="zh-CN" sz="2000"/>
              <a:t>The share of trade in GDP has tripled over 1970–1998, with most of the growth happening after 1985. </a:t>
            </a:r>
          </a:p>
          <a:p>
            <a:pPr lvl="1" eaLnBrk="1" hangingPunct="1"/>
            <a:r>
              <a:rPr lang="en-US" altLang="zh-CN" sz="2000"/>
              <a:t>The share of manufactured goods in developing-country exports surged, coming to dominate the exports of the biggest developing economies.</a:t>
            </a:r>
          </a:p>
          <a:p>
            <a:pPr eaLnBrk="1" hangingPunct="1"/>
            <a:r>
              <a:rPr lang="en-US" altLang="zh-CN" sz="2400"/>
              <a:t>A number of developing countries have achieved extraordinary growth while becoming more, not less, open to trade.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EF02090-0DDE-4F1D-BB27-C86F0D158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Fig. 11-1: Tariff Rates in Developing Countries</a:t>
            </a:r>
          </a:p>
        </p:txBody>
      </p:sp>
      <p:pic>
        <p:nvPicPr>
          <p:cNvPr id="18435" name="Picture 2" descr="fig11_01.gif">
            <a:extLst>
              <a:ext uri="{FF2B5EF4-FFF2-40B4-BE49-F238E27FC236}">
                <a16:creationId xmlns:a16="http://schemas.microsoft.com/office/drawing/2014/main" id="{66DE803B-2881-4E07-B497-21FB8CA9E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883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6E24410-3559-4627-8108-94E63F791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Fig. 11-2: The Growth of Developing-Country Trade</a:t>
            </a:r>
          </a:p>
        </p:txBody>
      </p:sp>
      <p:pic>
        <p:nvPicPr>
          <p:cNvPr id="19459" name="Picture 2" descr="fig11_02.gif">
            <a:extLst>
              <a:ext uri="{FF2B5EF4-FFF2-40B4-BE49-F238E27FC236}">
                <a16:creationId xmlns:a16="http://schemas.microsoft.com/office/drawing/2014/main" id="{69C36AC8-58FE-4793-99C3-8E3E3600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91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87B8A5-29D7-4BFA-B0EC-C68BD340E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Liberalization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A93CB04-D4C5-4798-838E-9995977CB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Has trade liberalization promoted development? The evidence is mixed.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Growth rates in Brazil and other Latin American countries have been slower since trade liberalization than they were during import-substituting industrialization.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/>
              <a:t>But unstable macroeconomic policies and financial crises contributed to slower growth since the 1980s.</a:t>
            </a:r>
            <a:endParaRPr lang="en-US" altLang="zh-CN" sz="1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F84F2A-021A-473A-ACFF-7B2BA0959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Liberalization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BD58381-FB7B-4FBF-B575-224E7828D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Other countries like India have grown rapidly since liberalizing trade in the 1980s, but it is unclear to what degree liberalized trade contributed to growth.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Some economists also argue that trade liberalization has contributed to income inequality, as the Heckscher-Ohlin model predicts.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53B2D48-3601-456F-A895-EDBD243B7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and Growth: Takeoff in Asia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DDCA9F-6BB8-4F90-80E4-082904C40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Instead of import substitution, several countries in East Asia adopted trade policies that promoted exports in targeted industries.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000"/>
              <a:t>Japan, Hong Kong, Taiwan, South Korea, Singapore, Malaysia, Thailand, Indonesia, and China have experienced rapid growth in various export sectors and rapid economic growth in general.</a:t>
            </a: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3F71768-6182-425C-BFC4-682592070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5098031-E02B-4E35-9584-D3E2F8604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Import-substituting industrialization</a:t>
            </a:r>
          </a:p>
          <a:p>
            <a:pPr eaLnBrk="1" hangingPunct="1"/>
            <a:r>
              <a:rPr lang="en-US" altLang="zh-CN"/>
              <a:t>Trade liberalization since 1985</a:t>
            </a:r>
          </a:p>
          <a:p>
            <a:pPr eaLnBrk="1" hangingPunct="1"/>
            <a:r>
              <a:rPr lang="en-US" altLang="zh-CN"/>
              <a:t>Trade and growth: takeoff in Asia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C58C9B0-A693-48A9-9CF2-D0305D1A7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Trade and Growth: Takeoff in Asia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829E1A7-C4CD-46E7-898A-8FB32D02C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z="2000"/>
              <a:t>These high-performance Asian economies generated a high volume of exports and imports relative to total production.</a:t>
            </a:r>
          </a:p>
          <a:p>
            <a:pPr eaLnBrk="1" hangingPunct="1">
              <a:spcBef>
                <a:spcPct val="10000"/>
              </a:spcBef>
            </a:pPr>
            <a:endParaRPr lang="en-US" altLang="zh-CN" sz="2000"/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Their policy reforms were followed by a large increase in openness, as measured by their share of exports in GDP.</a:t>
            </a:r>
          </a:p>
          <a:p>
            <a:pPr eaLnBrk="1" hangingPunct="1">
              <a:spcBef>
                <a:spcPct val="10000"/>
              </a:spcBef>
            </a:pPr>
            <a:endParaRPr lang="en-US" altLang="zh-CN" sz="2000"/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So it is possible to develop through export-oriented growth.</a:t>
            </a:r>
          </a:p>
          <a:p>
            <a:pPr eaLnBrk="1" hangingPunct="1">
              <a:spcBef>
                <a:spcPct val="10000"/>
              </a:spcBef>
            </a:pPr>
            <a:endParaRPr lang="en-US" altLang="zh-CN" sz="2000"/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However, Latin American nations such as Mexico and Brazil, which also sharply liberalized trade and shifted toward exports, did not see comparable economic takeoffs.</a:t>
            </a:r>
          </a:p>
          <a:p>
            <a:pPr eaLnBrk="1" hangingPunct="1">
              <a:spcBef>
                <a:spcPct val="10000"/>
              </a:spcBef>
            </a:pPr>
            <a:endParaRPr lang="en-US" altLang="zh-CN" sz="2000"/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These Latin American results suggest that other factors must have played a crucial role in the Asian miracle.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A4E3068-9547-43CB-BF02-34A982AA5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11-3: The Asian Takeoff</a:t>
            </a:r>
          </a:p>
        </p:txBody>
      </p:sp>
      <p:pic>
        <p:nvPicPr>
          <p:cNvPr id="24579" name="Picture 2" descr="fig11_03.gif">
            <a:extLst>
              <a:ext uri="{FF2B5EF4-FFF2-40B4-BE49-F238E27FC236}">
                <a16:creationId xmlns:a16="http://schemas.microsoft.com/office/drawing/2014/main" id="{1C448752-7160-4307-8388-4D827A4D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8100"/>
            <a:ext cx="79248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08B22AB-596F-4ACD-A500-B7670CB48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11-4: Asia</a:t>
            </a:r>
            <a:r>
              <a:rPr lang="ja-JP" altLang="en-US"/>
              <a:t>’</a:t>
            </a:r>
            <a:r>
              <a:rPr lang="en-US" altLang="ja-JP"/>
              <a:t>s Surging Trade</a:t>
            </a:r>
            <a:endParaRPr lang="en-US" altLang="zh-CN"/>
          </a:p>
        </p:txBody>
      </p:sp>
      <p:pic>
        <p:nvPicPr>
          <p:cNvPr id="25603" name="Picture 2" descr="fig11_04.gif">
            <a:extLst>
              <a:ext uri="{FF2B5EF4-FFF2-40B4-BE49-F238E27FC236}">
                <a16:creationId xmlns:a16="http://schemas.microsoft.com/office/drawing/2014/main" id="{CFEBF34D-3CF9-4DBE-B01E-0C7D6E6E4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945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MEL_RTD_logo.gif">
            <a:extLst>
              <a:ext uri="{FF2B5EF4-FFF2-40B4-BE49-F238E27FC236}">
                <a16:creationId xmlns:a16="http://schemas.microsoft.com/office/drawing/2014/main" id="{563D374D-0358-44FF-8D17-30CB50C49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A0A8FF9-F279-4EA2-9C01-898BDC96A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Trade and Growth: Takeoff in Asia (cont.)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5F299D3-EA4E-4ECB-8822-8555E854A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/>
              <a:t>It</a:t>
            </a:r>
            <a:r>
              <a:rPr lang="ja-JP" altLang="en-US" sz="2400" dirty="0"/>
              <a:t>’</a:t>
            </a:r>
            <a:r>
              <a:rPr lang="en-US" altLang="ja-JP" sz="2400" dirty="0"/>
              <a:t>s unclear if the high volume of exports and imports </a:t>
            </a:r>
            <a:r>
              <a:rPr lang="en-US" altLang="ja-JP" sz="2400" i="1" dirty="0"/>
              <a:t>caused </a:t>
            </a:r>
            <a:r>
              <a:rPr lang="en-US" altLang="ja-JP" sz="2400" dirty="0"/>
              <a:t>rapid economic growth or was merely </a:t>
            </a:r>
            <a:r>
              <a:rPr lang="en-US" altLang="ja-JP" sz="2400" i="1" dirty="0"/>
              <a:t>correlated</a:t>
            </a:r>
            <a:r>
              <a:rPr lang="en-US" altLang="ja-JP" sz="2400" dirty="0"/>
              <a:t> with rapid economic growth.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dirty="0"/>
              <a:t>High saving and investment rates could have led to both rapid economic growth in general and rapid economic growth in export sectors. 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2000" dirty="0"/>
              <a:t>Rapid growth in education led to high literacy and numeracy rates important for a productive labor force.</a:t>
            </a:r>
          </a:p>
          <a:p>
            <a:pPr lvl="1" eaLnBrk="1" hangingPunct="1">
              <a:defRPr/>
            </a:pPr>
            <a:r>
              <a:rPr lang="en-US" altLang="zh-CN" sz="2000" dirty="0"/>
              <a:t>These nations also undertook other economic reforms.</a:t>
            </a:r>
          </a:p>
          <a:p>
            <a:pPr marL="400050" eaLnBrk="1" hangingPunct="1">
              <a:defRPr/>
            </a:pPr>
            <a:r>
              <a:rPr lang="en-US" altLang="zh-CN" sz="2400" dirty="0">
                <a:hlinkClick r:id="rId2" action="ppaction://hlinkfile"/>
              </a:rPr>
              <a:t>Case Study 11.2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323D966-1D1A-4E82-9686-4930E682F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33736D2-F206-43A3-AD44-3AC0024A9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 marL="533400" indent="-533400" eaLnBrk="1" hangingPunct="1">
              <a:spcBef>
                <a:spcPct val="4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/>
              <a:t>Import-substituting industrialization aimed to promote economic growth by restricting imports that competed with domestic products in low- and middle-income countries. </a:t>
            </a:r>
          </a:p>
          <a:p>
            <a:pPr marL="533400" indent="-533400" eaLnBrk="1" hangingPunct="1">
              <a:spcBef>
                <a:spcPct val="4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/>
              <a:t>The infant industry argument says that new industries need temporary trade protection due to market failures:</a:t>
            </a:r>
          </a:p>
          <a:p>
            <a:pPr marL="914400" lvl="1" indent="-457200" eaLnBrk="1" hangingPunct="1">
              <a:spcBef>
                <a:spcPct val="40000"/>
              </a:spcBef>
            </a:pPr>
            <a:r>
              <a:rPr lang="en-US" altLang="zh-CN" sz="2000"/>
              <a:t>imperfect asset markets that restrict saving, borrowing,</a:t>
            </a:r>
            <a:r>
              <a:rPr lang="en-US" altLang="zh-CN" sz="1800"/>
              <a:t> </a:t>
            </a:r>
            <a:r>
              <a:rPr lang="en-US" altLang="zh-CN" sz="2000"/>
              <a:t>and</a:t>
            </a:r>
            <a:r>
              <a:rPr lang="en-US" altLang="zh-CN" sz="1800"/>
              <a:t> </a:t>
            </a:r>
            <a:r>
              <a:rPr lang="en-US" altLang="zh-CN" sz="2000"/>
              <a:t>investment</a:t>
            </a:r>
            <a:r>
              <a:rPr lang="en-US" altLang="zh-CN" sz="1800"/>
              <a:t> </a:t>
            </a:r>
            <a:r>
              <a:rPr lang="en-US" altLang="zh-CN" sz="2000"/>
              <a:t>in</a:t>
            </a:r>
            <a:r>
              <a:rPr lang="en-US" altLang="zh-CN" sz="1800"/>
              <a:t> </a:t>
            </a:r>
            <a:r>
              <a:rPr lang="en-US" altLang="zh-CN" sz="2000"/>
              <a:t>production</a:t>
            </a:r>
            <a:r>
              <a:rPr lang="en-US" altLang="zh-CN" sz="1800"/>
              <a:t> </a:t>
            </a:r>
            <a:r>
              <a:rPr lang="en-US" altLang="zh-CN" sz="2000"/>
              <a:t>processes</a:t>
            </a:r>
          </a:p>
          <a:p>
            <a:pPr marL="914400" lvl="1" indent="-457200" eaLnBrk="1" hangingPunct="1">
              <a:spcBef>
                <a:spcPct val="40000"/>
              </a:spcBef>
            </a:pPr>
            <a:r>
              <a:rPr lang="en-US" altLang="zh-CN" sz="2000"/>
              <a:t>problems of appropriating gains from private investment in production processes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F0B6B-F848-462A-8921-90756C4FD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16C4522-E308-4203-AB86-BA8D36F54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932738" cy="4419600"/>
          </a:xfrm>
        </p:spPr>
        <p:txBody>
          <a:bodyPr/>
          <a:lstStyle/>
          <a:p>
            <a:pPr marL="533400" indent="-533400" eaLnBrk="1" hangingPunct="1">
              <a:spcBef>
                <a:spcPct val="40000"/>
              </a:spcBef>
              <a:buFont typeface="Times" panose="02020603050405020304" pitchFamily="18" charset="0"/>
              <a:buAutoNum type="arabicPeriod" startAt="3"/>
            </a:pPr>
            <a:r>
              <a:rPr lang="en-US" altLang="zh-CN" sz="2400"/>
              <a:t>Import-substituting industrialization was tried in the 1950s and 1960s but by the mid-1980s it was abandoned for trade liberalization.</a:t>
            </a:r>
          </a:p>
          <a:p>
            <a:pPr marL="533400" indent="-533400" eaLnBrk="1" hangingPunct="1">
              <a:spcBef>
                <a:spcPct val="40000"/>
              </a:spcBef>
              <a:buFont typeface="Times" panose="02020603050405020304" pitchFamily="18" charset="0"/>
              <a:buAutoNum type="arabicPeriod" startAt="3"/>
            </a:pPr>
            <a:r>
              <a:rPr lang="en-US" altLang="zh-CN" sz="2400"/>
              <a:t>The effect of liberalized trade on national welfare is still being debated.</a:t>
            </a:r>
          </a:p>
          <a:p>
            <a:pPr marL="914400" lvl="1" indent="-457200" eaLnBrk="1" hangingPunct="1">
              <a:spcBef>
                <a:spcPct val="40000"/>
              </a:spcBef>
            </a:pPr>
            <a:r>
              <a:rPr lang="en-US" altLang="zh-CN" sz="2000"/>
              <a:t>Trade helped growth in some sectors, but saying that trade </a:t>
            </a:r>
            <a:r>
              <a:rPr lang="en-US" altLang="zh-CN" sz="2000" i="1"/>
              <a:t>caused</a:t>
            </a:r>
            <a:r>
              <a:rPr lang="en-US" altLang="zh-CN" sz="2000"/>
              <a:t> higher overall economic growth has attracted some skepticism. </a:t>
            </a:r>
          </a:p>
          <a:p>
            <a:pPr marL="914400" lvl="1" indent="-457200" eaLnBrk="1" hangingPunct="1">
              <a:spcBef>
                <a:spcPct val="40000"/>
              </a:spcBef>
            </a:pPr>
            <a:r>
              <a:rPr lang="en-US" altLang="zh-CN" sz="2000"/>
              <a:t>Some argue that trade has caused increased income inequality.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9D4933A-B502-4349-AFA7-1B875C278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A0A3EE-33D2-484F-AAF2-7DA7A6248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Times" panose="02020603050405020304" pitchFamily="18" charset="0"/>
              <a:buAutoNum type="arabicPeriod" startAt="5"/>
            </a:pPr>
            <a:r>
              <a:rPr lang="en-US" altLang="zh-CN" sz="2400"/>
              <a:t>Several East Asian economies adopted export- oriented instead of import-substituting industrialization.</a:t>
            </a:r>
          </a:p>
          <a:p>
            <a:pPr marL="914400" lvl="1" indent="-457200" eaLnBrk="1" hangingPunct="1"/>
            <a:r>
              <a:rPr lang="en-US" altLang="zh-CN" sz="2000"/>
              <a:t>High export and import volumes and relatively low trade restrictions were characteristics of this policy.</a:t>
            </a:r>
          </a:p>
          <a:p>
            <a:pPr marL="914400" lvl="1" indent="-457200" eaLnBrk="1" hangingPunct="1"/>
            <a:r>
              <a:rPr lang="en-US" altLang="zh-CN" sz="2000"/>
              <a:t>It</a:t>
            </a:r>
            <a:r>
              <a:rPr lang="ja-JP" altLang="en-US" sz="2000"/>
              <a:t>’</a:t>
            </a:r>
            <a:r>
              <a:rPr lang="en-US" altLang="ja-JP" sz="2000"/>
              <a:t>s unclear to what degree this policy contributed to overall economic growth, especially since other countries have not had similar successes.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2F83DB-51C3-49DA-9F34-A8E9758B3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Introduction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C09A0E1-785E-4DCF-990F-B9EDC30C5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Which countries are </a:t>
            </a:r>
            <a:r>
              <a:rPr lang="ja-JP" altLang="en-US" sz="2400"/>
              <a:t>“</a:t>
            </a:r>
            <a:r>
              <a:rPr lang="en-US" altLang="ja-JP" sz="2400"/>
              <a:t>developing countries</a:t>
            </a:r>
            <a:r>
              <a:rPr lang="ja-JP" altLang="en-US" sz="2400"/>
              <a:t>”</a:t>
            </a:r>
            <a:r>
              <a:rPr lang="en-US" altLang="ja-JP" sz="2400"/>
              <a:t>?</a:t>
            </a:r>
          </a:p>
          <a:p>
            <a:pPr eaLnBrk="1" hangingPunct="1"/>
            <a:r>
              <a:rPr lang="en-US" altLang="zh-CN" sz="2400"/>
              <a:t>The term </a:t>
            </a:r>
            <a:r>
              <a:rPr lang="ja-JP" altLang="en-US" sz="2400"/>
              <a:t>“</a:t>
            </a:r>
            <a:r>
              <a:rPr lang="en-US" altLang="ja-JP" sz="2400"/>
              <a:t>developing countries</a:t>
            </a:r>
            <a:r>
              <a:rPr lang="ja-JP" altLang="en-US" sz="2400"/>
              <a:t>”</a:t>
            </a:r>
            <a:r>
              <a:rPr lang="en-US" altLang="ja-JP" sz="2400"/>
              <a:t> does not have a precise definition, but it is a name given to many low- and middle-income countries.</a:t>
            </a: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C0403E3-FF0F-4CF9-990C-3D84117E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Table 11-1: Gross Domestic Product Per Capita, 2009 (dollars)</a:t>
            </a:r>
          </a:p>
        </p:txBody>
      </p:sp>
      <p:pic>
        <p:nvPicPr>
          <p:cNvPr id="7171" name="Picture 2" descr="tbl11_01.gif">
            <a:extLst>
              <a:ext uri="{FF2B5EF4-FFF2-40B4-BE49-F238E27FC236}">
                <a16:creationId xmlns:a16="http://schemas.microsoft.com/office/drawing/2014/main" id="{E8F3D899-D0D6-453D-995E-5EF33E0F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18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 descr="MEL_RTD_logo.gif">
            <a:extLst>
              <a:ext uri="{FF2B5EF4-FFF2-40B4-BE49-F238E27FC236}">
                <a16:creationId xmlns:a16="http://schemas.microsoft.com/office/drawing/2014/main" id="{391C103F-C650-4873-AB3F-50EEADF3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8E1FB5B-F05B-4192-BAFE-BE20ABCB6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Import-Substituting Industrialization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A26890D-3A23-461C-9A83-C831790D5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Import-substituting industrialization was a trade policy adopted by many low- and middle-income countries before the 1980s.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The policy aimed to encourage domestic industries by limiting competing imports.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hlinkClick r:id="rId2" action="ppaction://hlinkfile"/>
              </a:rPr>
              <a:t>Case Study 11.1</a:t>
            </a: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BC3DBD-79D1-4365-86AE-20DBF0B5C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Table 11-2: Effective Protection of Manufacturing in Some Developing Countries (percent) </a:t>
            </a:r>
          </a:p>
        </p:txBody>
      </p:sp>
      <p:pic>
        <p:nvPicPr>
          <p:cNvPr id="9219" name="Picture 2" descr="tbl11_02.gif">
            <a:extLst>
              <a:ext uri="{FF2B5EF4-FFF2-40B4-BE49-F238E27FC236}">
                <a16:creationId xmlns:a16="http://schemas.microsoft.com/office/drawing/2014/main" id="{E613AC5C-DF2A-469B-8E21-30F1A97E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934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90398F-F965-4F5D-83FC-9838BFE94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Import-Substituting Industrialization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B2CFD7C-6656-4AB5-9AD7-A0F753FC8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The principal justification of this policy was/is the </a:t>
            </a:r>
            <a:r>
              <a:rPr lang="en-US" altLang="zh-CN" sz="2400" i="1"/>
              <a:t>infant industry argument:</a:t>
            </a:r>
            <a:r>
              <a:rPr lang="en-US" altLang="zh-CN" i="1"/>
              <a:t>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Countries may have a potential comparative advantage in some industries, but these industries cannot initially compete with well-established industries in other countries.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To allow these industries to establish themselves, governments should temporarily support them until they have grown strong enough to compete internationally.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D6DC298-2CA4-47A3-B64D-42E1FE5A4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Problems with the </a:t>
            </a:r>
            <a:br>
              <a:rPr lang="en-US" altLang="zh-CN" sz="2800"/>
            </a:br>
            <a:r>
              <a:rPr lang="en-US" altLang="zh-CN" sz="2800"/>
              <a:t>Infant Industry Argument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89295AF-4376-426D-82B1-869DE38C4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/>
              <a:t>It may be wasteful to support industries now that will have a comparative advantage in the future.</a:t>
            </a:r>
          </a:p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/>
              <a:t>With protection, infant industries may never </a:t>
            </a:r>
            <a:r>
              <a:rPr lang="ja-JP" altLang="en-US" sz="2400"/>
              <a:t>“</a:t>
            </a:r>
            <a:r>
              <a:rPr lang="en-US" altLang="ja-JP" sz="2400"/>
              <a:t>grow up</a:t>
            </a:r>
            <a:r>
              <a:rPr lang="ja-JP" altLang="en-US" sz="2400"/>
              <a:t>”</a:t>
            </a:r>
            <a:r>
              <a:rPr lang="en-US" altLang="ja-JP" sz="2400"/>
              <a:t> or become competitive.</a:t>
            </a:r>
          </a:p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/>
              <a:t>There is no justification for government intervention unless there is a market failure that prevents the private sector from investing in the infant industry.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5226DD5-7237-4870-8950-390BAA290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Infant Industries and Market Failures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414074B-191C-415F-8F59-71DB7ABE1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8359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sz="2400"/>
              <a:t>Two arguments for how market failures prevent infant industries from becoming competitive: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4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/>
              <a:t>Imperfect financial asset markets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Because of poorly working financial laws and markets (and more generally, a lack of property rights), firms cannot or do not save and borrow to invest sufficiently in their production processes.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If creating better functioning markets and enforcing laws is not feasible, then high tariffs would be a second-best policy to increase profits in new industries, leading to more rapid growth.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theme1.xml><?xml version="1.0" encoding="utf-8"?>
<a:theme xmlns:a="http://schemas.openxmlformats.org/drawingml/2006/main" name="Krugman10e_template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Krugman10e_template.potx</Template>
  <TotalTime>1322</TotalTime>
  <Words>1268</Words>
  <Application>Microsoft Office PowerPoint</Application>
  <PresentationFormat>全屏显示(4:3)</PresentationFormat>
  <Paragraphs>98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Times</vt:lpstr>
      <vt:lpstr>ＭＳ Ｐゴシック</vt:lpstr>
      <vt:lpstr>Arial</vt:lpstr>
      <vt:lpstr>Verdana</vt:lpstr>
      <vt:lpstr>ヒラギノ角ゴ Pro W3</vt:lpstr>
      <vt:lpstr>Adobe Jenson Italic</vt:lpstr>
      <vt:lpstr>Krugman10e_template</vt:lpstr>
      <vt:lpstr>Chapter 11</vt:lpstr>
      <vt:lpstr>Preview</vt:lpstr>
      <vt:lpstr>Introduction</vt:lpstr>
      <vt:lpstr>Table 11-1: Gross Domestic Product Per Capita, 2009 (dollars)</vt:lpstr>
      <vt:lpstr>Import-Substituting Industrialization</vt:lpstr>
      <vt:lpstr>Table 11-2: Effective Protection of Manufacturing in Some Developing Countries (percent) </vt:lpstr>
      <vt:lpstr>Import-Substituting Industrialization (cont.)</vt:lpstr>
      <vt:lpstr>Problems with the  Infant Industry Argument</vt:lpstr>
      <vt:lpstr>Infant Industries and Market Failures</vt:lpstr>
      <vt:lpstr>Infant Industries  and Market Failures (cont.)</vt:lpstr>
      <vt:lpstr>Import-Substituting Industrialization (cont.)</vt:lpstr>
      <vt:lpstr>Import-Substituting Industrialization (cont.)</vt:lpstr>
      <vt:lpstr>Trade Liberalization</vt:lpstr>
      <vt:lpstr>Trade Liberalization (cont.)</vt:lpstr>
      <vt:lpstr>Fig. 11-1: Tariff Rates in Developing Countries</vt:lpstr>
      <vt:lpstr>Fig. 11-2: The Growth of Developing-Country Trade</vt:lpstr>
      <vt:lpstr>Trade Liberalization (cont.)</vt:lpstr>
      <vt:lpstr>Trade Liberalization (cont.)</vt:lpstr>
      <vt:lpstr>Trade and Growth: Takeoff in Asia</vt:lpstr>
      <vt:lpstr>Trade and Growth: Takeoff in Asia (cont.)</vt:lpstr>
      <vt:lpstr>Fig. 11-3: The Asian Takeoff</vt:lpstr>
      <vt:lpstr>Fig. 11-4: Asia’s Surging Trade</vt:lpstr>
      <vt:lpstr>Trade and Growth: Takeoff in Asia (cont.)</vt:lpstr>
      <vt:lpstr>Summary</vt:lpstr>
      <vt:lpstr>Summary (cont.)</vt:lpstr>
      <vt:lpstr>Summary (cont.)</vt:lpstr>
    </vt:vector>
  </TitlesOfParts>
  <Manager/>
  <Company>Copyright ©2015 Pearson Education, Inc. All rights reserved.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>Trade Policy in Developing Countries</dc:subject>
  <dc:creator>Krugman/Obstfeld/Melitz </dc:creator>
  <cp:keywords/>
  <dc:description/>
  <cp:lastModifiedBy>Fang Jing</cp:lastModifiedBy>
  <cp:revision>64</cp:revision>
  <dcterms:created xsi:type="dcterms:W3CDTF">2005-08-12T07:12:44Z</dcterms:created>
  <dcterms:modified xsi:type="dcterms:W3CDTF">2018-08-29T22:01:50Z</dcterms:modified>
  <cp:category/>
</cp:coreProperties>
</file>