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Lst>
  <p:notesMasterIdLst>
    <p:notesMasterId r:id="rId40"/>
  </p:notesMasterIdLst>
  <p:handoutMasterIdLst>
    <p:handoutMasterId r:id="rId41"/>
  </p:handoutMasterIdLst>
  <p:sldIdLst>
    <p:sldId id="257" r:id="rId2"/>
    <p:sldId id="258" r:id="rId3"/>
    <p:sldId id="259" r:id="rId4"/>
    <p:sldId id="260" r:id="rId5"/>
    <p:sldId id="261" r:id="rId6"/>
    <p:sldId id="262" r:id="rId7"/>
    <p:sldId id="263" r:id="rId8"/>
    <p:sldId id="264" r:id="rId9"/>
    <p:sldId id="309" r:id="rId10"/>
    <p:sldId id="310" r:id="rId11"/>
    <p:sldId id="311" r:id="rId12"/>
    <p:sldId id="265" r:id="rId13"/>
    <p:sldId id="266" r:id="rId14"/>
    <p:sldId id="296" r:id="rId15"/>
    <p:sldId id="268" r:id="rId16"/>
    <p:sldId id="297" r:id="rId17"/>
    <p:sldId id="270" r:id="rId18"/>
    <p:sldId id="271" r:id="rId19"/>
    <p:sldId id="272" r:id="rId20"/>
    <p:sldId id="276" r:id="rId21"/>
    <p:sldId id="277" r:id="rId22"/>
    <p:sldId id="278" r:id="rId23"/>
    <p:sldId id="279" r:id="rId24"/>
    <p:sldId id="280" r:id="rId25"/>
    <p:sldId id="304" r:id="rId26"/>
    <p:sldId id="281" r:id="rId27"/>
    <p:sldId id="282" r:id="rId28"/>
    <p:sldId id="283" r:id="rId29"/>
    <p:sldId id="284" r:id="rId30"/>
    <p:sldId id="300" r:id="rId31"/>
    <p:sldId id="301" r:id="rId32"/>
    <p:sldId id="302" r:id="rId33"/>
    <p:sldId id="305" r:id="rId34"/>
    <p:sldId id="303" r:id="rId35"/>
    <p:sldId id="285" r:id="rId36"/>
    <p:sldId id="286" r:id="rId37"/>
    <p:sldId id="287" r:id="rId38"/>
    <p:sldId id="288" r:id="rId39"/>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960">
          <p15:clr>
            <a:srgbClr val="A4A3A4"/>
          </p15:clr>
        </p15:guide>
        <p15:guide id="2" pos="30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960"/>
        <p:guide pos="30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440967C-B366-4E06-87D6-9E380664151A}"/>
              </a:ext>
            </a:extLst>
          </p:cNvPr>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l" defTabSz="966788">
              <a:defRPr sz="1300">
                <a:latin typeface="Times" charset="0"/>
                <a:ea typeface="+mn-ea"/>
                <a:cs typeface="+mn-cs"/>
              </a:defRPr>
            </a:lvl1pPr>
          </a:lstStyle>
          <a:p>
            <a:pPr>
              <a:defRPr/>
            </a:pPr>
            <a:endParaRPr lang="en-US" altLang="en-US"/>
          </a:p>
        </p:txBody>
      </p:sp>
      <p:sp>
        <p:nvSpPr>
          <p:cNvPr id="89091" name="Rectangle 3">
            <a:extLst>
              <a:ext uri="{FF2B5EF4-FFF2-40B4-BE49-F238E27FC236}">
                <a16:creationId xmlns:a16="http://schemas.microsoft.com/office/drawing/2014/main" id="{D3A974C1-20C6-426D-9A43-27C04793C055}"/>
              </a:ext>
            </a:extLst>
          </p:cNvPr>
          <p:cNvSpPr>
            <a:spLocks noGrp="1" noChangeArrowheads="1"/>
          </p:cNvSpPr>
          <p:nvPr>
            <p:ph type="dt" sz="quarter" idx="1"/>
          </p:nvPr>
        </p:nvSpPr>
        <p:spPr bwMode="auto">
          <a:xfrm>
            <a:off x="4143375"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atin typeface="Times" charset="0"/>
                <a:ea typeface="+mn-ea"/>
                <a:cs typeface="+mn-cs"/>
              </a:defRPr>
            </a:lvl1pPr>
          </a:lstStyle>
          <a:p>
            <a:pPr>
              <a:defRPr/>
            </a:pPr>
            <a:endParaRPr lang="en-US" altLang="en-US"/>
          </a:p>
        </p:txBody>
      </p:sp>
      <p:sp>
        <p:nvSpPr>
          <p:cNvPr id="89092" name="Rectangle 4">
            <a:extLst>
              <a:ext uri="{FF2B5EF4-FFF2-40B4-BE49-F238E27FC236}">
                <a16:creationId xmlns:a16="http://schemas.microsoft.com/office/drawing/2014/main" id="{679075DE-DBCF-482F-9567-B80672BF90A0}"/>
              </a:ext>
            </a:extLst>
          </p:cNvPr>
          <p:cNvSpPr>
            <a:spLocks noGrp="1" noChangeArrowheads="1"/>
          </p:cNvSpPr>
          <p:nvPr>
            <p:ph type="ftr" sz="quarter" idx="2"/>
          </p:nvPr>
        </p:nvSpPr>
        <p:spPr bwMode="auto">
          <a:xfrm>
            <a:off x="0" y="9120188"/>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l" defTabSz="966788">
              <a:defRPr sz="1300">
                <a:latin typeface="Times" charset="0"/>
                <a:ea typeface="+mn-ea"/>
                <a:cs typeface="+mn-cs"/>
              </a:defRPr>
            </a:lvl1pPr>
          </a:lstStyle>
          <a:p>
            <a:pPr>
              <a:defRPr/>
            </a:pPr>
            <a:endParaRPr lang="en-US" altLang="en-US"/>
          </a:p>
        </p:txBody>
      </p:sp>
      <p:sp>
        <p:nvSpPr>
          <p:cNvPr id="89093" name="Rectangle 5">
            <a:extLst>
              <a:ext uri="{FF2B5EF4-FFF2-40B4-BE49-F238E27FC236}">
                <a16:creationId xmlns:a16="http://schemas.microsoft.com/office/drawing/2014/main" id="{0662E437-BBC5-4928-B078-246711AC0BCA}"/>
              </a:ext>
            </a:extLst>
          </p:cNvPr>
          <p:cNvSpPr>
            <a:spLocks noGrp="1" noChangeArrowheads="1"/>
          </p:cNvSpPr>
          <p:nvPr>
            <p:ph type="sldNum" sz="quarter" idx="3"/>
          </p:nvPr>
        </p:nvSpPr>
        <p:spPr bwMode="auto">
          <a:xfrm>
            <a:off x="4143375" y="9120188"/>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A762CE8D-8BC8-4381-8A5C-D41A514D578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5303903-DA33-4A44-811C-E558AE8B37E7}"/>
              </a:ext>
            </a:extLst>
          </p:cNvPr>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l" defTabSz="966788">
              <a:defRPr sz="1300">
                <a:latin typeface="Times" charset="0"/>
                <a:ea typeface="+mn-ea"/>
                <a:cs typeface="+mn-cs"/>
              </a:defRPr>
            </a:lvl1pPr>
          </a:lstStyle>
          <a:p>
            <a:pPr>
              <a:defRPr/>
            </a:pPr>
            <a:endParaRPr lang="en-US" altLang="en-US"/>
          </a:p>
        </p:txBody>
      </p:sp>
      <p:sp>
        <p:nvSpPr>
          <p:cNvPr id="1027" name="Rectangle 3">
            <a:extLst>
              <a:ext uri="{FF2B5EF4-FFF2-40B4-BE49-F238E27FC236}">
                <a16:creationId xmlns:a16="http://schemas.microsoft.com/office/drawing/2014/main" id="{72A04538-99F9-42EE-B13A-F18E16404BD6}"/>
              </a:ext>
            </a:extLst>
          </p:cNvPr>
          <p:cNvSpPr>
            <a:spLocks noGrp="1" noChangeArrowheads="1"/>
          </p:cNvSpPr>
          <p:nvPr>
            <p:ph type="dt" idx="1"/>
          </p:nvPr>
        </p:nvSpPr>
        <p:spPr bwMode="auto">
          <a:xfrm>
            <a:off x="4144963" y="0"/>
            <a:ext cx="3170237"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atin typeface="Times" charset="0"/>
                <a:ea typeface="+mn-ea"/>
                <a:cs typeface="+mn-cs"/>
              </a:defRPr>
            </a:lvl1pPr>
          </a:lstStyle>
          <a:p>
            <a:pPr>
              <a:defRPr/>
            </a:pPr>
            <a:endParaRPr lang="en-US" altLang="en-US"/>
          </a:p>
        </p:txBody>
      </p:sp>
      <p:sp>
        <p:nvSpPr>
          <p:cNvPr id="3076" name="Rectangle 4">
            <a:extLst>
              <a:ext uri="{FF2B5EF4-FFF2-40B4-BE49-F238E27FC236}">
                <a16:creationId xmlns:a16="http://schemas.microsoft.com/office/drawing/2014/main" id="{88DDC0E5-FCA8-42CB-B9C5-6A86EA46BB73}"/>
              </a:ext>
            </a:extLst>
          </p:cNvPr>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a:extLst>
              <a:ext uri="{FF2B5EF4-FFF2-40B4-BE49-F238E27FC236}">
                <a16:creationId xmlns:a16="http://schemas.microsoft.com/office/drawing/2014/main" id="{34AA2CA8-B415-40E8-9812-EB28AD1E0101}"/>
              </a:ext>
            </a:extLst>
          </p:cNvPr>
          <p:cNvSpPr>
            <a:spLocks noGrp="1" noChangeArrowheads="1"/>
          </p:cNvSpPr>
          <p:nvPr>
            <p:ph type="body" sz="quarter" idx="3"/>
          </p:nvPr>
        </p:nvSpPr>
        <p:spPr bwMode="auto">
          <a:xfrm>
            <a:off x="974725" y="4560888"/>
            <a:ext cx="5365750" cy="4319587"/>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30" name="Rectangle 6">
            <a:extLst>
              <a:ext uri="{FF2B5EF4-FFF2-40B4-BE49-F238E27FC236}">
                <a16:creationId xmlns:a16="http://schemas.microsoft.com/office/drawing/2014/main" id="{14CB440A-AF8F-466E-A8C1-B8A7B1867896}"/>
              </a:ext>
            </a:extLst>
          </p:cNvPr>
          <p:cNvSpPr>
            <a:spLocks noGrp="1" noChangeArrowheads="1"/>
          </p:cNvSpPr>
          <p:nvPr>
            <p:ph type="ftr" sz="quarter" idx="4"/>
          </p:nvPr>
        </p:nvSpPr>
        <p:spPr bwMode="auto">
          <a:xfrm>
            <a:off x="0" y="9121775"/>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l" defTabSz="966788">
              <a:defRPr sz="1300">
                <a:latin typeface="Times" charset="0"/>
                <a:ea typeface="+mn-ea"/>
                <a:cs typeface="+mn-cs"/>
              </a:defRPr>
            </a:lvl1pPr>
          </a:lstStyle>
          <a:p>
            <a:pPr>
              <a:defRPr/>
            </a:pPr>
            <a:endParaRPr lang="en-US" altLang="en-US"/>
          </a:p>
        </p:txBody>
      </p:sp>
      <p:sp>
        <p:nvSpPr>
          <p:cNvPr id="1031" name="Rectangle 7">
            <a:extLst>
              <a:ext uri="{FF2B5EF4-FFF2-40B4-BE49-F238E27FC236}">
                <a16:creationId xmlns:a16="http://schemas.microsoft.com/office/drawing/2014/main" id="{B7DE9E72-5F25-446C-9C95-119B0B4D58C6}"/>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4888D35C-0A7E-472F-A230-94C31BD25FD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pitchFamily="-1"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A1DBF3"/>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1DA10BC-149B-4194-A74F-123DACB81663}"/>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lgn="r">
              <a:defRPr sz="2400">
                <a:solidFill>
                  <a:schemeClr val="tx1"/>
                </a:solidFill>
                <a:latin typeface="Times" panose="02020603050405020304" pitchFamily="18" charset="0"/>
                <a:ea typeface="ＭＳ Ｐゴシック" panose="020B0600070205080204" pitchFamily="34" charset="-128"/>
              </a:defRPr>
            </a:lvl1pPr>
            <a:lvl2pPr marL="742950" indent="-285750" algn="r">
              <a:defRPr sz="2400">
                <a:solidFill>
                  <a:schemeClr val="tx1"/>
                </a:solidFill>
                <a:latin typeface="Times" panose="02020603050405020304" pitchFamily="18" charset="0"/>
                <a:ea typeface="ＭＳ Ｐゴシック" panose="020B0600070205080204" pitchFamily="34" charset="-128"/>
              </a:defRPr>
            </a:lvl2pPr>
            <a:lvl3pPr marL="1143000" indent="-228600" algn="r">
              <a:defRPr sz="2400">
                <a:solidFill>
                  <a:schemeClr val="tx1"/>
                </a:solidFill>
                <a:latin typeface="Times" panose="02020603050405020304" pitchFamily="18" charset="0"/>
                <a:ea typeface="ＭＳ Ｐゴシック" panose="020B0600070205080204" pitchFamily="34" charset="-128"/>
              </a:defRPr>
            </a:lvl3pPr>
            <a:lvl4pPr marL="1600200" indent="-228600" algn="r">
              <a:defRPr sz="2400">
                <a:solidFill>
                  <a:schemeClr val="tx1"/>
                </a:solidFill>
                <a:latin typeface="Times" panose="02020603050405020304" pitchFamily="18" charset="0"/>
                <a:ea typeface="ＭＳ Ｐゴシック" panose="020B0600070205080204" pitchFamily="34" charset="-128"/>
              </a:defRPr>
            </a:lvl4pPr>
            <a:lvl5pPr marL="2057400" indent="-228600" algn="r">
              <a:defRPr sz="2400">
                <a:solidFill>
                  <a:schemeClr val="tx1"/>
                </a:solidFill>
                <a:latin typeface="Times" panose="02020603050405020304" pitchFamily="18"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zh-CN">
                <a:latin typeface="Adobe Jenson Italic" charset="0"/>
                <a:cs typeface="Arial" panose="020B0604020202020204" pitchFamily="34" charset="0"/>
              </a:rPr>
              <a:t> </a:t>
            </a:r>
          </a:p>
        </p:txBody>
      </p:sp>
      <p:pic>
        <p:nvPicPr>
          <p:cNvPr id="3" name="Picture 3" descr="Pearson_Bound_White">
            <a:extLst>
              <a:ext uri="{FF2B5EF4-FFF2-40B4-BE49-F238E27FC236}">
                <a16:creationId xmlns:a16="http://schemas.microsoft.com/office/drawing/2014/main" id="{0D9FBACE-359A-4524-9993-986DD968D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238"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Pearson_Strap_Bound_White">
            <a:extLst>
              <a:ext uri="{FF2B5EF4-FFF2-40B4-BE49-F238E27FC236}">
                <a16:creationId xmlns:a16="http://schemas.microsoft.com/office/drawing/2014/main" id="{64DA8FCA-DC5D-4BB5-8119-728CD13F5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6350"/>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krugman_10e_cover.jpg">
            <a:extLst>
              <a:ext uri="{FF2B5EF4-FFF2-40B4-BE49-F238E27FC236}">
                <a16:creationId xmlns:a16="http://schemas.microsoft.com/office/drawing/2014/main" id="{99A3DE8F-5231-4B15-B8AC-35AD6F7E4D4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8387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56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213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76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9108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7043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7825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120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926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33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23001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34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F981BC61-4203-48D1-95AC-FB8F2133110F}"/>
              </a:ext>
            </a:extLst>
          </p:cNvPr>
          <p:cNvSpPr>
            <a:spLocks noGrp="1" noChangeArrowheads="1"/>
          </p:cNvSpPr>
          <p:nvPr>
            <p:ph type="body" idx="1"/>
          </p:nvPr>
        </p:nvSpPr>
        <p:spPr bwMode="auto">
          <a:xfrm>
            <a:off x="381000" y="1447800"/>
            <a:ext cx="8382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5">
            <a:extLst>
              <a:ext uri="{FF2B5EF4-FFF2-40B4-BE49-F238E27FC236}">
                <a16:creationId xmlns:a16="http://schemas.microsoft.com/office/drawing/2014/main" id="{8DB356F4-84FB-49A3-B767-6C7FB62233BE}"/>
              </a:ext>
            </a:extLst>
          </p:cNvPr>
          <p:cNvSpPr>
            <a:spLocks noGrp="1" noChangeArrowheads="1"/>
          </p:cNvSpPr>
          <p:nvPr>
            <p:ph type="title"/>
          </p:nvPr>
        </p:nvSpPr>
        <p:spPr bwMode="auto">
          <a:xfrm>
            <a:off x="1143000" y="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CN"/>
              <a:t>Click to edit Master title style</a:t>
            </a:r>
          </a:p>
        </p:txBody>
      </p:sp>
      <p:sp>
        <p:nvSpPr>
          <p:cNvPr id="1028" name="Rectangle 2">
            <a:extLst>
              <a:ext uri="{FF2B5EF4-FFF2-40B4-BE49-F238E27FC236}">
                <a16:creationId xmlns:a16="http://schemas.microsoft.com/office/drawing/2014/main" id="{065F7D63-21F4-40A3-AFAE-2E34033531B8}"/>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lgn="r">
              <a:defRPr sz="2400">
                <a:solidFill>
                  <a:schemeClr val="tx1"/>
                </a:solidFill>
                <a:latin typeface="Times" panose="02020603050405020304" pitchFamily="18" charset="0"/>
                <a:ea typeface="ＭＳ Ｐゴシック" panose="020B0600070205080204" pitchFamily="34" charset="-128"/>
              </a:defRPr>
            </a:lvl1pPr>
            <a:lvl2pPr marL="742950" indent="-285750" algn="r">
              <a:defRPr sz="2400">
                <a:solidFill>
                  <a:schemeClr val="tx1"/>
                </a:solidFill>
                <a:latin typeface="Times" panose="02020603050405020304" pitchFamily="18" charset="0"/>
                <a:ea typeface="ＭＳ Ｐゴシック" panose="020B0600070205080204" pitchFamily="34" charset="-128"/>
              </a:defRPr>
            </a:lvl2pPr>
            <a:lvl3pPr marL="1143000" indent="-228600" algn="r">
              <a:defRPr sz="2400">
                <a:solidFill>
                  <a:schemeClr val="tx1"/>
                </a:solidFill>
                <a:latin typeface="Times" panose="02020603050405020304" pitchFamily="18" charset="0"/>
                <a:ea typeface="ＭＳ Ｐゴシック" panose="020B0600070205080204" pitchFamily="34" charset="-128"/>
              </a:defRPr>
            </a:lvl3pPr>
            <a:lvl4pPr marL="1600200" indent="-228600" algn="r">
              <a:defRPr sz="2400">
                <a:solidFill>
                  <a:schemeClr val="tx1"/>
                </a:solidFill>
                <a:latin typeface="Times" panose="02020603050405020304" pitchFamily="18" charset="0"/>
                <a:ea typeface="ＭＳ Ｐゴシック" panose="020B0600070205080204" pitchFamily="34" charset="-128"/>
              </a:defRPr>
            </a:lvl4pPr>
            <a:lvl5pPr marL="2057400" indent="-228600" algn="r">
              <a:defRPr sz="2400">
                <a:solidFill>
                  <a:schemeClr val="tx1"/>
                </a:solidFill>
                <a:latin typeface="Times" panose="02020603050405020304" pitchFamily="18"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zh-CN">
              <a:latin typeface="Adobe Jenson Italic" charset="0"/>
              <a:cs typeface="Arial" panose="020B0604020202020204" pitchFamily="34" charset="0"/>
            </a:endParaRPr>
          </a:p>
        </p:txBody>
      </p:sp>
      <p:sp>
        <p:nvSpPr>
          <p:cNvPr id="1029" name="Rectangle 6">
            <a:extLst>
              <a:ext uri="{FF2B5EF4-FFF2-40B4-BE49-F238E27FC236}">
                <a16:creationId xmlns:a16="http://schemas.microsoft.com/office/drawing/2014/main" id="{CA28EED3-C15D-43D1-B238-F88B91809716}"/>
              </a:ext>
            </a:extLst>
          </p:cNvPr>
          <p:cNvSpPr>
            <a:spLocks noChangeArrowheads="1"/>
          </p:cNvSpPr>
          <p:nvPr/>
        </p:nvSpPr>
        <p:spPr bwMode="gray">
          <a:xfrm>
            <a:off x="392113" y="6553200"/>
            <a:ext cx="5399087" cy="179388"/>
          </a:xfrm>
          <a:prstGeom prst="rect">
            <a:avLst/>
          </a:prstGeom>
          <a:noFill/>
          <a:ln w="9525">
            <a:noFill/>
            <a:miter lim="800000"/>
            <a:headEnd/>
            <a:tailEnd/>
          </a:ln>
        </p:spPr>
        <p:txBody>
          <a:bodyPr lIns="0" tIns="0" rIns="0" bIns="0"/>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defRPr/>
            </a:pPr>
            <a:r>
              <a:rPr lang="en-US" altLang="zh-CN" sz="900">
                <a:solidFill>
                  <a:schemeClr val="bg1"/>
                </a:solidFill>
                <a:latin typeface="Verdana" panose="020B0604030504040204" pitchFamily="34" charset="0"/>
              </a:rPr>
              <a:t>Copyright ©2015 Pearson Education, Inc. All rights reserved.</a:t>
            </a:r>
            <a:endParaRPr lang="en-GB" altLang="zh-CN" sz="900">
              <a:solidFill>
                <a:schemeClr val="bg1"/>
              </a:solidFill>
              <a:latin typeface="Verdana" panose="020B0604030504040204" pitchFamily="34" charset="0"/>
            </a:endParaRPr>
          </a:p>
        </p:txBody>
      </p:sp>
      <p:sp>
        <p:nvSpPr>
          <p:cNvPr id="1030" name="Rectangle 7">
            <a:extLst>
              <a:ext uri="{FF2B5EF4-FFF2-40B4-BE49-F238E27FC236}">
                <a16:creationId xmlns:a16="http://schemas.microsoft.com/office/drawing/2014/main" id="{5B4E779E-CC62-4FF3-8EF5-93358813EA71}"/>
              </a:ext>
            </a:extLst>
          </p:cNvPr>
          <p:cNvSpPr>
            <a:spLocks noChangeArrowheads="1"/>
          </p:cNvSpPr>
          <p:nvPr/>
        </p:nvSpPr>
        <p:spPr bwMode="gray">
          <a:xfrm>
            <a:off x="8382000" y="6553200"/>
            <a:ext cx="360363" cy="179388"/>
          </a:xfrm>
          <a:prstGeom prst="rect">
            <a:avLst/>
          </a:prstGeom>
          <a:noFill/>
          <a:ln w="9525">
            <a:noFill/>
            <a:miter lim="800000"/>
            <a:headEnd/>
            <a:tailEnd/>
          </a:ln>
        </p:spPr>
        <p:txBody>
          <a:bodyPr lIns="0" tIns="0" rIns="0" bIns="0"/>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r">
              <a:defRPr/>
            </a:pPr>
            <a:r>
              <a:rPr lang="en-GB" altLang="zh-CN" sz="900">
                <a:solidFill>
                  <a:schemeClr val="bg1"/>
                </a:solidFill>
                <a:latin typeface="Verdana" panose="020B0604030504040204" pitchFamily="34" charset="0"/>
              </a:rPr>
              <a:t>12-</a:t>
            </a:r>
            <a:fld id="{E46AD029-2BF9-494D-9070-FB2C29846390}" type="slidenum">
              <a:rPr lang="en-GB" altLang="zh-CN" sz="900" smtClean="0">
                <a:solidFill>
                  <a:schemeClr val="bg1"/>
                </a:solidFill>
                <a:latin typeface="Verdana" panose="020B0604030504040204" pitchFamily="34" charset="0"/>
              </a:rPr>
              <a:pPr algn="r">
                <a:defRPr/>
              </a:pPr>
              <a:t>‹#›</a:t>
            </a:fld>
            <a:r>
              <a:rPr lang="en-GB" altLang="zh-CN" sz="900">
                <a:solidFill>
                  <a:schemeClr val="bg1"/>
                </a:solidFill>
                <a:latin typeface="Verdana" panose="020B0604030504040204" pitchFamily="34" charset="0"/>
              </a:rPr>
              <a:t> </a:t>
            </a:r>
          </a:p>
        </p:txBody>
      </p:sp>
      <p:pic>
        <p:nvPicPr>
          <p:cNvPr id="1031" name="Picture 12" descr="cornerkrugman_10e_cover.jpg">
            <a:extLst>
              <a:ext uri="{FF2B5EF4-FFF2-40B4-BE49-F238E27FC236}">
                <a16:creationId xmlns:a16="http://schemas.microsoft.com/office/drawing/2014/main" id="{3E2C3C64-F001-4E80-8DAA-0BEBF0CD2DBB}"/>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2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4"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ftr="0" dt="0"/>
  <p:txStyles>
    <p:titleStyle>
      <a:lvl1pPr algn="l" rtl="0" eaLnBrk="0" fontAlgn="base" hangingPunct="0">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pitchFamily="-1" charset="-128"/>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pitchFamily="-1" charset="-128"/>
          <a:cs typeface="ヒラギノ角ゴ Pro W3" charset="0"/>
        </a:defRPr>
      </a:lvl2pPr>
      <a:lvl3pPr marL="1143000" indent="-228600"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charset="0"/>
        </a:defRPr>
      </a:lvl3pPr>
      <a:lvl4pPr marL="16002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6pPr>
      <a:lvl7pPr marL="29718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7pPr>
      <a:lvl8pPr marL="34290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8pPr>
      <a:lvl9pPr marL="38862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cs12.doc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cs12.doc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2C6CDBE-E4D5-473C-8CE6-74FCCE20B96E}"/>
              </a:ext>
            </a:extLst>
          </p:cNvPr>
          <p:cNvSpPr>
            <a:spLocks noChangeArrowheads="1"/>
          </p:cNvSpPr>
          <p:nvPr>
            <p:ph type="ctrTitle" idx="4294967295"/>
          </p:nvPr>
        </p:nvSpPr>
        <p:spPr>
          <a:xfrm>
            <a:off x="4800600" y="381000"/>
            <a:ext cx="4343400" cy="1143000"/>
          </a:xfrm>
        </p:spPr>
        <p:txBody>
          <a:bodyPr/>
          <a:lstStyle/>
          <a:p>
            <a:pPr algn="ctr" eaLnBrk="1" hangingPunct="1"/>
            <a:r>
              <a:rPr lang="en-US" altLang="zh-CN" sz="2800"/>
              <a:t>Chapter 12</a:t>
            </a:r>
          </a:p>
        </p:txBody>
      </p:sp>
      <p:sp>
        <p:nvSpPr>
          <p:cNvPr id="5123" name="Rectangle 3">
            <a:extLst>
              <a:ext uri="{FF2B5EF4-FFF2-40B4-BE49-F238E27FC236}">
                <a16:creationId xmlns:a16="http://schemas.microsoft.com/office/drawing/2014/main" id="{5760AC79-521B-4CF4-866A-A5A8997F2D40}"/>
              </a:ext>
            </a:extLst>
          </p:cNvPr>
          <p:cNvSpPr>
            <a:spLocks noChangeArrowheads="1"/>
          </p:cNvSpPr>
          <p:nvPr>
            <p:ph type="subTitle" idx="4294967295"/>
          </p:nvPr>
        </p:nvSpPr>
        <p:spPr>
          <a:xfrm>
            <a:off x="4800600" y="1981200"/>
            <a:ext cx="4343400" cy="1752600"/>
          </a:xfrm>
        </p:spPr>
        <p:txBody>
          <a:bodyPr/>
          <a:lstStyle/>
          <a:p>
            <a:pPr marL="0" indent="0" algn="ctr" eaLnBrk="1" hangingPunct="1">
              <a:buFontTx/>
              <a:buNone/>
            </a:pPr>
            <a:r>
              <a:rPr lang="en-US" altLang="zh-CN" b="1"/>
              <a:t>Controversies in Trade Policy</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9B4413C-ADB8-4201-871B-9265652CABE0}"/>
              </a:ext>
            </a:extLst>
          </p:cNvPr>
          <p:cNvSpPr>
            <a:spLocks noGrp="1" noChangeArrowheads="1"/>
          </p:cNvSpPr>
          <p:nvPr>
            <p:ph type="title"/>
          </p:nvPr>
        </p:nvSpPr>
        <p:spPr/>
        <p:txBody>
          <a:bodyPr/>
          <a:lstStyle/>
          <a:p>
            <a:pPr eaLnBrk="1" hangingPunct="1"/>
            <a:r>
              <a:rPr lang="en-US" altLang="zh-CN" sz="2800"/>
              <a:t>Fig. 12-1: The U.S. Trade Balance in Information Goods</a:t>
            </a:r>
          </a:p>
        </p:txBody>
      </p:sp>
      <p:pic>
        <p:nvPicPr>
          <p:cNvPr id="14339" name="Picture 2" descr="fig12_01.gif">
            <a:extLst>
              <a:ext uri="{FF2B5EF4-FFF2-40B4-BE49-F238E27FC236}">
                <a16:creationId xmlns:a16="http://schemas.microsoft.com/office/drawing/2014/main" id="{747DAF79-4418-4AFE-B963-3EA19BE233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78232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67429B5-E73A-47A4-84B1-52B3CBB654DC}"/>
              </a:ext>
            </a:extLst>
          </p:cNvPr>
          <p:cNvSpPr>
            <a:spLocks noGrp="1" noChangeArrowheads="1"/>
          </p:cNvSpPr>
          <p:nvPr>
            <p:ph type="title"/>
          </p:nvPr>
        </p:nvSpPr>
        <p:spPr/>
        <p:txBody>
          <a:bodyPr/>
          <a:lstStyle/>
          <a:p>
            <a:pPr eaLnBrk="1" hangingPunct="1"/>
            <a:r>
              <a:rPr lang="en-US" altLang="zh-CN" sz="2800"/>
              <a:t>Fig. 12-2: U.S. Manufacturing Employment</a:t>
            </a:r>
          </a:p>
        </p:txBody>
      </p:sp>
      <p:pic>
        <p:nvPicPr>
          <p:cNvPr id="15363" name="Picture 2" descr="fig12_02.gif">
            <a:extLst>
              <a:ext uri="{FF2B5EF4-FFF2-40B4-BE49-F238E27FC236}">
                <a16:creationId xmlns:a16="http://schemas.microsoft.com/office/drawing/2014/main" id="{4243E9D7-4408-4146-A549-3AAB9C96D3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75596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3" descr="MEL_RTD_logo.gif">
            <a:extLst>
              <a:ext uri="{FF2B5EF4-FFF2-40B4-BE49-F238E27FC236}">
                <a16:creationId xmlns:a16="http://schemas.microsoft.com/office/drawing/2014/main" id="{C8973376-2D37-4AA1-AC07-AAC2CE458D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19200"/>
            <a:ext cx="2819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20BB116-BE34-4684-902A-F8F565705291}"/>
              </a:ext>
            </a:extLst>
          </p:cNvPr>
          <p:cNvSpPr>
            <a:spLocks noGrp="1" noChangeArrowheads="1"/>
          </p:cNvSpPr>
          <p:nvPr>
            <p:ph type="title"/>
          </p:nvPr>
        </p:nvSpPr>
        <p:spPr/>
        <p:txBody>
          <a:bodyPr/>
          <a:lstStyle/>
          <a:p>
            <a:pPr eaLnBrk="1" hangingPunct="1"/>
            <a:r>
              <a:rPr lang="en-US" altLang="zh-CN" sz="2800"/>
              <a:t>Imperfect Competition and Strategic Trade Policy</a:t>
            </a:r>
          </a:p>
        </p:txBody>
      </p:sp>
      <p:sp>
        <p:nvSpPr>
          <p:cNvPr id="13315" name="Rectangle 3">
            <a:extLst>
              <a:ext uri="{FF2B5EF4-FFF2-40B4-BE49-F238E27FC236}">
                <a16:creationId xmlns:a16="http://schemas.microsoft.com/office/drawing/2014/main" id="{93BE6492-4E92-4C94-8733-47D34EF9CEED}"/>
              </a:ext>
            </a:extLst>
          </p:cNvPr>
          <p:cNvSpPr>
            <a:spLocks noGrp="1" noChangeArrowheads="1"/>
          </p:cNvSpPr>
          <p:nvPr>
            <p:ph idx="1"/>
          </p:nvPr>
        </p:nvSpPr>
        <p:spPr/>
        <p:txBody>
          <a:bodyPr/>
          <a:lstStyle/>
          <a:p>
            <a:pPr eaLnBrk="1" hangingPunct="1"/>
            <a:r>
              <a:rPr lang="en-US" altLang="zh-CN" sz="2400"/>
              <a:t>Imperfectly competitive industries are typically dominated by a few firms that generate monopoly profits or </a:t>
            </a:r>
            <a:r>
              <a:rPr lang="en-US" altLang="zh-CN" sz="2400" b="1"/>
              <a:t>excess profits</a:t>
            </a:r>
            <a:r>
              <a:rPr lang="en-US" altLang="zh-CN" sz="2400"/>
              <a:t>.</a:t>
            </a:r>
          </a:p>
          <a:p>
            <a:pPr lvl="1" eaLnBrk="1" hangingPunct="1">
              <a:spcBef>
                <a:spcPct val="40000"/>
              </a:spcBef>
            </a:pPr>
            <a:r>
              <a:rPr lang="en-US" altLang="zh-CN" sz="2000"/>
              <a:t>Excess profits are revenues that exceed all opportunity costs:  profits higher than what equally risky investments elsewhere in the economy earn.</a:t>
            </a:r>
          </a:p>
          <a:p>
            <a:pPr eaLnBrk="1" hangingPunct="1">
              <a:spcBef>
                <a:spcPct val="50000"/>
              </a:spcBef>
            </a:pPr>
            <a:r>
              <a:rPr lang="en-US" altLang="zh-CN" sz="2400"/>
              <a:t>In an imperfectly competitive industry, government subsidies can shift excess profits  from a foreign firm to a domestic firm.</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strips(downRight)">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strips(downRight)">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strips(downRight)">
                                      <p:cBhvr>
                                        <p:cTn id="17"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5B6BC72-DF8A-4E1D-85D2-675E92E67282}"/>
              </a:ext>
            </a:extLst>
          </p:cNvPr>
          <p:cNvSpPr>
            <a:spLocks noGrp="1" noChangeArrowheads="1"/>
          </p:cNvSpPr>
          <p:nvPr>
            <p:ph type="title"/>
          </p:nvPr>
        </p:nvSpPr>
        <p:spPr/>
        <p:txBody>
          <a:bodyPr/>
          <a:lstStyle/>
          <a:p>
            <a:pPr eaLnBrk="1" hangingPunct="1"/>
            <a:r>
              <a:rPr lang="en-US" altLang="zh-CN" sz="2800"/>
              <a:t>Imperfect Competition and Strategic Trade Policy (cont.)</a:t>
            </a:r>
          </a:p>
        </p:txBody>
      </p:sp>
      <p:sp>
        <p:nvSpPr>
          <p:cNvPr id="14339" name="Rectangle 3">
            <a:extLst>
              <a:ext uri="{FF2B5EF4-FFF2-40B4-BE49-F238E27FC236}">
                <a16:creationId xmlns:a16="http://schemas.microsoft.com/office/drawing/2014/main" id="{1E7C3F36-5994-4336-9400-170F8FA911E3}"/>
              </a:ext>
            </a:extLst>
          </p:cNvPr>
          <p:cNvSpPr>
            <a:spLocks noGrp="1" noChangeArrowheads="1"/>
          </p:cNvSpPr>
          <p:nvPr>
            <p:ph idx="1"/>
          </p:nvPr>
        </p:nvSpPr>
        <p:spPr/>
        <p:txBody>
          <a:bodyPr/>
          <a:lstStyle/>
          <a:p>
            <a:pPr eaLnBrk="1" hangingPunct="1">
              <a:spcBef>
                <a:spcPct val="50000"/>
              </a:spcBef>
            </a:pPr>
            <a:r>
              <a:rPr lang="en-US" altLang="zh-CN" sz="2400"/>
              <a:t>Example (called the Brander-Spencer analysis):</a:t>
            </a:r>
          </a:p>
          <a:p>
            <a:pPr lvl="1" eaLnBrk="1" hangingPunct="1">
              <a:spcBef>
                <a:spcPct val="50000"/>
              </a:spcBef>
            </a:pPr>
            <a:r>
              <a:rPr lang="en-US" altLang="zh-CN" sz="2000"/>
              <a:t>Two firms (Boeing and Airbus) compete in the international market but are located in two different countries (U.S. and EU).</a:t>
            </a:r>
          </a:p>
          <a:p>
            <a:pPr lvl="1" eaLnBrk="1" hangingPunct="1">
              <a:spcBef>
                <a:spcPct val="50000"/>
              </a:spcBef>
            </a:pPr>
            <a:r>
              <a:rPr lang="en-US" altLang="zh-CN" sz="2000"/>
              <a:t>Both firms manufacture airplanes, but each firm</a:t>
            </a:r>
            <a:r>
              <a:rPr lang="ja-JP" altLang="en-US" sz="2000"/>
              <a:t>’</a:t>
            </a:r>
            <a:r>
              <a:rPr lang="en-US" altLang="ja-JP" sz="2000"/>
              <a:t>s profits depends on the actions of the other. </a:t>
            </a:r>
          </a:p>
          <a:p>
            <a:pPr lvl="1" eaLnBrk="1" hangingPunct="1">
              <a:spcBef>
                <a:spcPct val="50000"/>
              </a:spcBef>
            </a:pPr>
            <a:r>
              <a:rPr lang="en-US" altLang="zh-CN" sz="2000"/>
              <a:t>Each firm decides to produce or not depending on profit levels.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strips(downRight)">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strips(downRight)">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strips(downRight)">
                                      <p:cBhvr>
                                        <p:cTn id="17" dur="500"/>
                                        <p:tgtEl>
                                          <p:spTgt spid="14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strips(downRight)">
                                      <p:cBhvr>
                                        <p:cTn id="22"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61372C17-C370-406C-96F2-3CCDD3FBD510}"/>
              </a:ext>
            </a:extLst>
          </p:cNvPr>
          <p:cNvSpPr>
            <a:spLocks noGrp="1" noChangeArrowheads="1"/>
          </p:cNvSpPr>
          <p:nvPr>
            <p:ph type="title"/>
          </p:nvPr>
        </p:nvSpPr>
        <p:spPr/>
        <p:txBody>
          <a:bodyPr/>
          <a:lstStyle/>
          <a:p>
            <a:pPr eaLnBrk="1" hangingPunct="1"/>
            <a:r>
              <a:rPr lang="en-US" altLang="zh-CN"/>
              <a:t>Table 12-1: Two-Firm Competition</a:t>
            </a:r>
          </a:p>
        </p:txBody>
      </p:sp>
      <p:pic>
        <p:nvPicPr>
          <p:cNvPr id="18435" name="Picture 2" descr="tbl12_01.gif">
            <a:extLst>
              <a:ext uri="{FF2B5EF4-FFF2-40B4-BE49-F238E27FC236}">
                <a16:creationId xmlns:a16="http://schemas.microsoft.com/office/drawing/2014/main" id="{9BB01DD0-B3C9-4F97-8DD2-7E4B1E5975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8013700"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F539807-F413-4553-8542-2D61B45EAFB8}"/>
              </a:ext>
            </a:extLst>
          </p:cNvPr>
          <p:cNvSpPr>
            <a:spLocks noGrp="1" noChangeArrowheads="1"/>
          </p:cNvSpPr>
          <p:nvPr>
            <p:ph type="title"/>
          </p:nvPr>
        </p:nvSpPr>
        <p:spPr/>
        <p:txBody>
          <a:bodyPr/>
          <a:lstStyle/>
          <a:p>
            <a:pPr eaLnBrk="1" hangingPunct="1"/>
            <a:r>
              <a:rPr lang="en-US" altLang="zh-CN" sz="2800"/>
              <a:t>Imperfect Competition and Strategic Trade Policy (cont.)</a:t>
            </a:r>
          </a:p>
        </p:txBody>
      </p:sp>
      <p:sp>
        <p:nvSpPr>
          <p:cNvPr id="16387" name="Rectangle 3">
            <a:extLst>
              <a:ext uri="{FF2B5EF4-FFF2-40B4-BE49-F238E27FC236}">
                <a16:creationId xmlns:a16="http://schemas.microsoft.com/office/drawing/2014/main" id="{F9E97689-0240-480E-ADEE-26E0047D7CAB}"/>
              </a:ext>
            </a:extLst>
          </p:cNvPr>
          <p:cNvSpPr>
            <a:spLocks noGrp="1" noChangeArrowheads="1"/>
          </p:cNvSpPr>
          <p:nvPr>
            <p:ph idx="1"/>
          </p:nvPr>
        </p:nvSpPr>
        <p:spPr/>
        <p:txBody>
          <a:bodyPr/>
          <a:lstStyle/>
          <a:p>
            <a:pPr eaLnBrk="1" hangingPunct="1">
              <a:spcBef>
                <a:spcPct val="40000"/>
              </a:spcBef>
            </a:pPr>
            <a:r>
              <a:rPr lang="en-US" altLang="zh-CN" sz="2400"/>
              <a:t>The predicted outcome depends on which firms invest/produce first.</a:t>
            </a:r>
          </a:p>
          <a:p>
            <a:pPr lvl="1" eaLnBrk="1" hangingPunct="1">
              <a:spcBef>
                <a:spcPct val="40000"/>
              </a:spcBef>
            </a:pPr>
            <a:r>
              <a:rPr lang="en-US" altLang="zh-CN" sz="2000"/>
              <a:t>If Boeing produces first, then Airbus will not find it profitable to produce.</a:t>
            </a:r>
          </a:p>
          <a:p>
            <a:pPr lvl="1" eaLnBrk="1" hangingPunct="1">
              <a:spcBef>
                <a:spcPct val="40000"/>
              </a:spcBef>
            </a:pPr>
            <a:r>
              <a:rPr lang="en-US" altLang="zh-CN" sz="2000"/>
              <a:t>If Airbus produces first, then Boeing will not find it profitable to produce.</a:t>
            </a:r>
          </a:p>
          <a:p>
            <a:pPr eaLnBrk="1" hangingPunct="1">
              <a:spcBef>
                <a:spcPct val="50000"/>
              </a:spcBef>
            </a:pPr>
            <a:r>
              <a:rPr lang="en-US" altLang="zh-CN" sz="2400"/>
              <a:t>But a subsidy by the European Union can alter the outcome by making it profitable for Airbus to produce </a:t>
            </a:r>
            <a:r>
              <a:rPr lang="en-US" altLang="zh-CN" sz="2400" i="1"/>
              <a:t>regardless of Boeing</a:t>
            </a:r>
            <a:r>
              <a:rPr lang="ja-JP" altLang="en-US" sz="2400" i="1"/>
              <a:t>’</a:t>
            </a:r>
            <a:r>
              <a:rPr lang="en-US" altLang="ja-JP" sz="2400" i="1"/>
              <a:t>s action.</a:t>
            </a:r>
            <a:endParaRPr lang="en-US" altLang="zh-CN" sz="2400" i="1"/>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strips(downRight)">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strips(downRight)">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strips(downRight)">
                                      <p:cBhvr>
                                        <p:cTn id="17" dur="500"/>
                                        <p:tgtEl>
                                          <p:spTgt spid="16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strips(downRight)">
                                      <p:cBhvr>
                                        <p:cTn id="22"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CF23BFFD-A243-482D-90EC-7187B7F409C4}"/>
              </a:ext>
            </a:extLst>
          </p:cNvPr>
          <p:cNvSpPr>
            <a:spLocks noGrp="1" noChangeArrowheads="1"/>
          </p:cNvSpPr>
          <p:nvPr>
            <p:ph type="title"/>
          </p:nvPr>
        </p:nvSpPr>
        <p:spPr/>
        <p:txBody>
          <a:bodyPr/>
          <a:lstStyle/>
          <a:p>
            <a:pPr eaLnBrk="1" hangingPunct="1"/>
            <a:r>
              <a:rPr lang="en-US" altLang="zh-CN" sz="2800"/>
              <a:t>Table 12-2: Effects of a Subsidy to Airbus</a:t>
            </a:r>
          </a:p>
        </p:txBody>
      </p:sp>
      <p:pic>
        <p:nvPicPr>
          <p:cNvPr id="20483" name="Picture 2" descr="tbl12_02.gif">
            <a:extLst>
              <a:ext uri="{FF2B5EF4-FFF2-40B4-BE49-F238E27FC236}">
                <a16:creationId xmlns:a16="http://schemas.microsoft.com/office/drawing/2014/main" id="{5D9E2F8F-A690-4F3B-BB44-ECEC48E7C6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38400"/>
            <a:ext cx="79756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AC61C31-D6FB-4A5C-88A5-C67507083179}"/>
              </a:ext>
            </a:extLst>
          </p:cNvPr>
          <p:cNvSpPr>
            <a:spLocks noGrp="1" noChangeArrowheads="1"/>
          </p:cNvSpPr>
          <p:nvPr>
            <p:ph type="title"/>
          </p:nvPr>
        </p:nvSpPr>
        <p:spPr/>
        <p:txBody>
          <a:bodyPr/>
          <a:lstStyle/>
          <a:p>
            <a:pPr eaLnBrk="1" hangingPunct="1"/>
            <a:r>
              <a:rPr lang="en-US" altLang="zh-CN" sz="2800"/>
              <a:t>Imperfect Competition and Strategic Trade Policy (cont.)</a:t>
            </a:r>
          </a:p>
        </p:txBody>
      </p:sp>
      <p:sp>
        <p:nvSpPr>
          <p:cNvPr id="18435" name="Rectangle 3">
            <a:extLst>
              <a:ext uri="{FF2B5EF4-FFF2-40B4-BE49-F238E27FC236}">
                <a16:creationId xmlns:a16="http://schemas.microsoft.com/office/drawing/2014/main" id="{D1C53FC0-F4B9-42F6-9F8E-717E5D2D4575}"/>
              </a:ext>
            </a:extLst>
          </p:cNvPr>
          <p:cNvSpPr>
            <a:spLocks noGrp="1" noChangeArrowheads="1"/>
          </p:cNvSpPr>
          <p:nvPr>
            <p:ph idx="1"/>
          </p:nvPr>
        </p:nvSpPr>
        <p:spPr/>
        <p:txBody>
          <a:bodyPr/>
          <a:lstStyle/>
          <a:p>
            <a:pPr eaLnBrk="1" hangingPunct="1">
              <a:spcBef>
                <a:spcPct val="50000"/>
              </a:spcBef>
            </a:pPr>
            <a:r>
              <a:rPr lang="en-US" altLang="zh-CN" sz="2400"/>
              <a:t>If Boeing expects that the European Union will subsidize Airbus, Boeing will be deterred from entering the industry.</a:t>
            </a:r>
          </a:p>
          <a:p>
            <a:pPr lvl="1" eaLnBrk="1" hangingPunct="1">
              <a:spcBef>
                <a:spcPct val="50000"/>
              </a:spcBef>
            </a:pPr>
            <a:r>
              <a:rPr lang="en-US" altLang="zh-CN" sz="2000"/>
              <a:t>Thus, the subsidy of 25 will generate profits of 125 for Airbus. </a:t>
            </a:r>
          </a:p>
          <a:p>
            <a:pPr lvl="1" eaLnBrk="1" hangingPunct="1">
              <a:spcBef>
                <a:spcPct val="50000"/>
              </a:spcBef>
            </a:pPr>
            <a:r>
              <a:rPr lang="en-US" altLang="zh-CN" sz="2000"/>
              <a:t>The subsidy raises profits more than the amount of the subsidy itself due to its deterrent effect on foreign competition.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trips(downRight)">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strips(downRight)">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strips(downRight)">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7B452C5-C70F-4061-989D-CF133F136F0D}"/>
              </a:ext>
            </a:extLst>
          </p:cNvPr>
          <p:cNvSpPr>
            <a:spLocks noGrp="1" noChangeArrowheads="1"/>
          </p:cNvSpPr>
          <p:nvPr>
            <p:ph type="title"/>
          </p:nvPr>
        </p:nvSpPr>
        <p:spPr/>
        <p:txBody>
          <a:bodyPr/>
          <a:lstStyle/>
          <a:p>
            <a:pPr eaLnBrk="1" hangingPunct="1"/>
            <a:r>
              <a:rPr lang="en-US" altLang="zh-CN" sz="2800"/>
              <a:t>Imperfect Competition and Strategic Trade Policy (cont.)</a:t>
            </a:r>
          </a:p>
        </p:txBody>
      </p:sp>
      <p:sp>
        <p:nvSpPr>
          <p:cNvPr id="19459" name="Rectangle 3">
            <a:extLst>
              <a:ext uri="{FF2B5EF4-FFF2-40B4-BE49-F238E27FC236}">
                <a16:creationId xmlns:a16="http://schemas.microsoft.com/office/drawing/2014/main" id="{66DAAE3D-7386-4208-85B4-FF7C2815B9D3}"/>
              </a:ext>
            </a:extLst>
          </p:cNvPr>
          <p:cNvSpPr>
            <a:spLocks noGrp="1" noChangeArrowheads="1"/>
          </p:cNvSpPr>
          <p:nvPr>
            <p:ph idx="1"/>
          </p:nvPr>
        </p:nvSpPr>
        <p:spPr/>
        <p:txBody>
          <a:bodyPr/>
          <a:lstStyle/>
          <a:p>
            <a:pPr eaLnBrk="1" hangingPunct="1"/>
            <a:r>
              <a:rPr lang="en-US" altLang="zh-CN" sz="2400"/>
              <a:t>A government policy to give a domestic firm a strategic advantage in production is called a </a:t>
            </a:r>
            <a:r>
              <a:rPr lang="en-US" altLang="zh-CN" sz="2400" b="1"/>
              <a:t>strategic trade policy</a:t>
            </a:r>
            <a:r>
              <a:rPr lang="en-US" altLang="zh-CN" sz="2400"/>
              <a:t>.</a:t>
            </a:r>
            <a:endParaRPr lang="en-US" altLang="zh-CN"/>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strips(downRight)">
                                      <p:cBhvr>
                                        <p:cTn id="7" dur="500"/>
                                        <p:tgtEl>
                                          <p:spTgt spid="19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06ED8C0-81E2-4126-8C88-3192BC63CB7E}"/>
              </a:ext>
            </a:extLst>
          </p:cNvPr>
          <p:cNvSpPr>
            <a:spLocks noGrp="1" noChangeArrowheads="1"/>
          </p:cNvSpPr>
          <p:nvPr>
            <p:ph type="title"/>
          </p:nvPr>
        </p:nvSpPr>
        <p:spPr/>
        <p:txBody>
          <a:bodyPr/>
          <a:lstStyle/>
          <a:p>
            <a:pPr eaLnBrk="1" hangingPunct="1"/>
            <a:r>
              <a:rPr lang="en-US" altLang="zh-CN" sz="2800"/>
              <a:t>Imperfect Competition and Strategic Trade Policy (cont.)</a:t>
            </a:r>
          </a:p>
        </p:txBody>
      </p:sp>
      <p:sp>
        <p:nvSpPr>
          <p:cNvPr id="20483" name="Rectangle 3">
            <a:extLst>
              <a:ext uri="{FF2B5EF4-FFF2-40B4-BE49-F238E27FC236}">
                <a16:creationId xmlns:a16="http://schemas.microsoft.com/office/drawing/2014/main" id="{072E8BD5-4674-415E-AF6B-7E03C6930F00}"/>
              </a:ext>
            </a:extLst>
          </p:cNvPr>
          <p:cNvSpPr>
            <a:spLocks noGrp="1" noChangeArrowheads="1"/>
          </p:cNvSpPr>
          <p:nvPr>
            <p:ph idx="1"/>
          </p:nvPr>
        </p:nvSpPr>
        <p:spPr/>
        <p:txBody>
          <a:bodyPr/>
          <a:lstStyle/>
          <a:p>
            <a:pPr marL="533400" indent="-533400" eaLnBrk="1" hangingPunct="1">
              <a:spcBef>
                <a:spcPct val="50000"/>
              </a:spcBef>
            </a:pPr>
            <a:r>
              <a:rPr lang="en-US" altLang="zh-CN" sz="2400"/>
              <a:t>Criticisms of this analysis include:</a:t>
            </a:r>
          </a:p>
          <a:p>
            <a:pPr marL="533400" indent="-533400" eaLnBrk="1" hangingPunct="1">
              <a:spcBef>
                <a:spcPct val="50000"/>
              </a:spcBef>
              <a:buFont typeface="Times" panose="02020603050405020304" pitchFamily="18" charset="0"/>
              <a:buAutoNum type="arabicPeriod"/>
            </a:pPr>
            <a:r>
              <a:rPr lang="en-US" altLang="zh-CN" sz="2400"/>
              <a:t>Practical use of strategic trade policy requires more information about firms than is likely available.</a:t>
            </a:r>
          </a:p>
          <a:p>
            <a:pPr marL="914400" lvl="1" indent="-457200" eaLnBrk="1" hangingPunct="1">
              <a:spcBef>
                <a:spcPct val="50000"/>
              </a:spcBef>
            </a:pPr>
            <a:r>
              <a:rPr lang="en-US" altLang="zh-CN" sz="2000"/>
              <a:t>The predictions from the simple example differ if the numbers are slightly different.</a:t>
            </a:r>
          </a:p>
          <a:p>
            <a:pPr marL="914400" lvl="1" indent="-457200" eaLnBrk="1" hangingPunct="1">
              <a:spcBef>
                <a:spcPct val="50000"/>
              </a:spcBef>
            </a:pPr>
            <a:r>
              <a:rPr lang="en-US" altLang="zh-CN" sz="2000"/>
              <a:t>What if governments or economists are not exactly right when predicting the profits of firms?</a:t>
            </a:r>
          </a:p>
          <a:p>
            <a:pPr marL="1295400" lvl="2" indent="-381000" eaLnBrk="1" hangingPunct="1">
              <a:spcBef>
                <a:spcPct val="50000"/>
              </a:spcBef>
            </a:pPr>
            <a:r>
              <a:rPr lang="en-US" altLang="zh-CN" sz="1800"/>
              <a:t>For example, what if Boeing has a better technology that only it can recognize, so that even if Airbus produces, Boeing still finds it profitable to produce?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strips(downRight)">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strips(downRight)">
                                      <p:cBhvr>
                                        <p:cTn id="12" dur="500"/>
                                        <p:tgtEl>
                                          <p:spTgt spid="20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strips(downRight)">
                                      <p:cBhvr>
                                        <p:cTn id="17" dur="500"/>
                                        <p:tgtEl>
                                          <p:spTgt spid="20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strips(downRight)">
                                      <p:cBhvr>
                                        <p:cTn id="22" dur="500"/>
                                        <p:tgtEl>
                                          <p:spTgt spid="20483">
                                            <p:txEl>
                                              <p:pRg st="3" end="3"/>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Effect transition="in" filter="strips(downRight)">
                                      <p:cBhvr>
                                        <p:cTn id="25"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05F8769-A9E1-4EE9-BB4F-F8899451CDE0}"/>
              </a:ext>
            </a:extLst>
          </p:cNvPr>
          <p:cNvSpPr>
            <a:spLocks noGrp="1" noChangeArrowheads="1"/>
          </p:cNvSpPr>
          <p:nvPr>
            <p:ph type="title"/>
          </p:nvPr>
        </p:nvSpPr>
        <p:spPr/>
        <p:txBody>
          <a:bodyPr/>
          <a:lstStyle/>
          <a:p>
            <a:pPr eaLnBrk="1" hangingPunct="1"/>
            <a:r>
              <a:rPr lang="en-US" altLang="zh-CN"/>
              <a:t>Preview</a:t>
            </a:r>
          </a:p>
        </p:txBody>
      </p:sp>
      <p:sp>
        <p:nvSpPr>
          <p:cNvPr id="6147" name="Rectangle 3">
            <a:extLst>
              <a:ext uri="{FF2B5EF4-FFF2-40B4-BE49-F238E27FC236}">
                <a16:creationId xmlns:a16="http://schemas.microsoft.com/office/drawing/2014/main" id="{34C6EE9D-2EDA-4F8C-83BB-BCFEA2B7875F}"/>
              </a:ext>
            </a:extLst>
          </p:cNvPr>
          <p:cNvSpPr>
            <a:spLocks noGrp="1" noChangeArrowheads="1"/>
          </p:cNvSpPr>
          <p:nvPr>
            <p:ph idx="1"/>
          </p:nvPr>
        </p:nvSpPr>
        <p:spPr/>
        <p:txBody>
          <a:bodyPr/>
          <a:lstStyle/>
          <a:p>
            <a:pPr eaLnBrk="1" hangingPunct="1"/>
            <a:r>
              <a:rPr lang="en-US" altLang="zh-CN"/>
              <a:t>Arguments for </a:t>
            </a:r>
            <a:r>
              <a:rPr lang="ja-JP" altLang="en-US"/>
              <a:t>“</a:t>
            </a:r>
            <a:r>
              <a:rPr lang="en-US" altLang="ja-JP"/>
              <a:t>activist</a:t>
            </a:r>
            <a:r>
              <a:rPr lang="ja-JP" altLang="en-US"/>
              <a:t>”</a:t>
            </a:r>
            <a:r>
              <a:rPr lang="en-US" altLang="ja-JP"/>
              <a:t> trade policies</a:t>
            </a:r>
          </a:p>
          <a:p>
            <a:pPr lvl="1" eaLnBrk="1" hangingPunct="1"/>
            <a:r>
              <a:rPr lang="en-US" altLang="zh-CN"/>
              <a:t>Externality or appropriability problem</a:t>
            </a:r>
          </a:p>
          <a:p>
            <a:pPr lvl="1" eaLnBrk="1" hangingPunct="1"/>
            <a:r>
              <a:rPr lang="en-US" altLang="zh-CN"/>
              <a:t>Strategic trade policy with imperfect competition</a:t>
            </a:r>
          </a:p>
          <a:p>
            <a:pPr eaLnBrk="1" hangingPunct="1">
              <a:spcBef>
                <a:spcPct val="50000"/>
              </a:spcBef>
            </a:pPr>
            <a:r>
              <a:rPr lang="en-US" altLang="zh-CN"/>
              <a:t>Arguments concerning trade and people</a:t>
            </a:r>
          </a:p>
          <a:p>
            <a:pPr lvl="1" eaLnBrk="1" hangingPunct="1"/>
            <a:r>
              <a:rPr lang="en-US" altLang="zh-CN"/>
              <a:t>Trade and low-wage labor</a:t>
            </a:r>
          </a:p>
          <a:p>
            <a:pPr lvl="1" eaLnBrk="1" hangingPunct="1"/>
            <a:r>
              <a:rPr lang="en-US" altLang="zh-CN"/>
              <a:t>Trade and the environment</a:t>
            </a:r>
          </a:p>
          <a:p>
            <a:pPr lvl="1" eaLnBrk="1" hangingPunct="1"/>
            <a:r>
              <a:rPr lang="en-US" altLang="zh-CN"/>
              <a:t>Trade and culture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strips(downRight)">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strips(downRight)">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strips(downRight)">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strips(downRight)">
                                      <p:cBhvr>
                                        <p:cTn id="22" dur="500"/>
                                        <p:tgtEl>
                                          <p:spTgt spid="6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strips(downRight)">
                                      <p:cBhvr>
                                        <p:cTn id="27" dur="500"/>
                                        <p:tgtEl>
                                          <p:spTgt spid="6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strips(downRight)">
                                      <p:cBhvr>
                                        <p:cTn id="32" dur="500"/>
                                        <p:tgtEl>
                                          <p:spTgt spid="61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strips(downRight)">
                                      <p:cBhvr>
                                        <p:cTn id="37"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3B49F21-8CF7-4136-BE87-927D49CC8ADF}"/>
              </a:ext>
            </a:extLst>
          </p:cNvPr>
          <p:cNvSpPr>
            <a:spLocks noGrp="1" noChangeArrowheads="1"/>
          </p:cNvSpPr>
          <p:nvPr>
            <p:ph type="title"/>
          </p:nvPr>
        </p:nvSpPr>
        <p:spPr/>
        <p:txBody>
          <a:bodyPr/>
          <a:lstStyle/>
          <a:p>
            <a:pPr eaLnBrk="1" hangingPunct="1"/>
            <a:r>
              <a:rPr lang="en-US" altLang="zh-CN" sz="2800"/>
              <a:t>Imperfect Competition and Strategic Trade Policy (cont.)</a:t>
            </a:r>
          </a:p>
        </p:txBody>
      </p:sp>
      <p:sp>
        <p:nvSpPr>
          <p:cNvPr id="24579" name="Rectangle 3">
            <a:extLst>
              <a:ext uri="{FF2B5EF4-FFF2-40B4-BE49-F238E27FC236}">
                <a16:creationId xmlns:a16="http://schemas.microsoft.com/office/drawing/2014/main" id="{A0EEB345-5433-425D-9637-F6F7AFB3ACDE}"/>
              </a:ext>
            </a:extLst>
          </p:cNvPr>
          <p:cNvSpPr>
            <a:spLocks noGrp="1" noChangeArrowheads="1"/>
          </p:cNvSpPr>
          <p:nvPr>
            <p:ph idx="1"/>
          </p:nvPr>
        </p:nvSpPr>
        <p:spPr/>
        <p:txBody>
          <a:bodyPr/>
          <a:lstStyle/>
          <a:p>
            <a:pPr marL="533400" indent="-533400" eaLnBrk="1" hangingPunct="1">
              <a:buFont typeface="Times" panose="02020603050405020304" pitchFamily="18" charset="0"/>
              <a:buAutoNum type="arabicPeriod" startAt="2"/>
              <a:defRPr/>
            </a:pPr>
            <a:r>
              <a:rPr lang="en-US" altLang="zh-CN" sz="2400" dirty="0"/>
              <a:t>Foreign retaliation also could result: </a:t>
            </a:r>
          </a:p>
          <a:p>
            <a:pPr marL="914400" lvl="1" indent="-457200" eaLnBrk="1" hangingPunct="1">
              <a:spcBef>
                <a:spcPct val="40000"/>
              </a:spcBef>
              <a:defRPr/>
            </a:pPr>
            <a:r>
              <a:rPr lang="en-US" altLang="zh-CN" sz="2000" dirty="0"/>
              <a:t>If the European Union subsidizes Airbus, the U.S. could subsidize Boeing, which would deter neither firm from producing, start a trade war, and waste taxpayer funds.</a:t>
            </a:r>
          </a:p>
          <a:p>
            <a:pPr marL="533400" indent="-533400" eaLnBrk="1" hangingPunct="1">
              <a:spcBef>
                <a:spcPct val="50000"/>
              </a:spcBef>
              <a:buFont typeface="Times" panose="02020603050405020304" pitchFamily="18" charset="0"/>
              <a:buAutoNum type="arabicPeriod" startAt="2"/>
              <a:defRPr/>
            </a:pPr>
            <a:r>
              <a:rPr lang="en-US" altLang="zh-CN" sz="2400" dirty="0"/>
              <a:t>Strategic trade policy, like any trade policy, could be manipulated by politically powerful groups. </a:t>
            </a:r>
          </a:p>
          <a:p>
            <a:pPr eaLnBrk="1" hangingPunct="1">
              <a:spcBef>
                <a:spcPct val="50000"/>
              </a:spcBef>
              <a:defRPr/>
            </a:pPr>
            <a:r>
              <a:rPr lang="en-US" altLang="zh-CN" sz="2400" dirty="0">
                <a:hlinkClick r:id="rId2" action="ppaction://hlinkfile"/>
              </a:rPr>
              <a:t>Case Study 12.1</a:t>
            </a:r>
            <a:endParaRPr lang="en-US" altLang="zh-CN" sz="2400" dirty="0"/>
          </a:p>
          <a:p>
            <a:pPr eaLnBrk="1" hangingPunct="1">
              <a:spcBef>
                <a:spcPct val="50000"/>
              </a:spcBef>
              <a:defRPr/>
            </a:pPr>
            <a:r>
              <a:rPr lang="en-US" altLang="zh-CN" sz="2400" dirty="0">
                <a:hlinkClick r:id="rId2" action="ppaction://hlinkfile"/>
              </a:rPr>
              <a:t>Case Study 12.2</a:t>
            </a:r>
            <a:endParaRPr lang="en-US" altLang="zh-CN" sz="24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strips(downRight)">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strips(downRight)">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strips(downRight)">
                                      <p:cBhvr>
                                        <p:cTn id="17" dur="500"/>
                                        <p:tgtEl>
                                          <p:spTgt spid="2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strips(downRight)">
                                      <p:cBhvr>
                                        <p:cTn id="22" dur="500"/>
                                        <p:tgtEl>
                                          <p:spTgt spid="24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strips(downRight)">
                                      <p:cBhvr>
                                        <p:cTn id="27"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31FE69-9402-40F0-A2FF-865BCD0279E7}"/>
              </a:ext>
            </a:extLst>
          </p:cNvPr>
          <p:cNvSpPr>
            <a:spLocks noGrp="1" noChangeArrowheads="1"/>
          </p:cNvSpPr>
          <p:nvPr>
            <p:ph type="title"/>
          </p:nvPr>
        </p:nvSpPr>
        <p:spPr/>
        <p:txBody>
          <a:bodyPr/>
          <a:lstStyle/>
          <a:p>
            <a:pPr eaLnBrk="1" hangingPunct="1"/>
            <a:r>
              <a:rPr lang="en-US" altLang="zh-CN"/>
              <a:t>Trade and Low-Wage Labor</a:t>
            </a:r>
          </a:p>
        </p:txBody>
      </p:sp>
      <p:sp>
        <p:nvSpPr>
          <p:cNvPr id="25603" name="Rectangle 3">
            <a:extLst>
              <a:ext uri="{FF2B5EF4-FFF2-40B4-BE49-F238E27FC236}">
                <a16:creationId xmlns:a16="http://schemas.microsoft.com/office/drawing/2014/main" id="{0C086739-595B-4C7F-9279-F04476C89B8B}"/>
              </a:ext>
            </a:extLst>
          </p:cNvPr>
          <p:cNvSpPr>
            <a:spLocks noGrp="1" noChangeArrowheads="1"/>
          </p:cNvSpPr>
          <p:nvPr>
            <p:ph idx="1"/>
          </p:nvPr>
        </p:nvSpPr>
        <p:spPr/>
        <p:txBody>
          <a:bodyPr/>
          <a:lstStyle/>
          <a:p>
            <a:pPr eaLnBrk="1" hangingPunct="1">
              <a:spcBef>
                <a:spcPct val="50000"/>
              </a:spcBef>
            </a:pPr>
            <a:r>
              <a:rPr lang="en-US" altLang="zh-CN" sz="2400"/>
              <a:t>Manufactured exports from low- and middle- income countries have been increasing. </a:t>
            </a:r>
          </a:p>
          <a:p>
            <a:pPr eaLnBrk="1" hangingPunct="1">
              <a:spcBef>
                <a:spcPct val="50000"/>
              </a:spcBef>
            </a:pPr>
            <a:r>
              <a:rPr lang="en-US" altLang="zh-CN" sz="2400"/>
              <a:t>Compared to rich-country standards, workers who produce these goods are paid low wages and may work under poor conditions.</a:t>
            </a:r>
          </a:p>
          <a:p>
            <a:pPr eaLnBrk="1" hangingPunct="1">
              <a:spcBef>
                <a:spcPct val="50000"/>
              </a:spcBef>
            </a:pPr>
            <a:r>
              <a:rPr lang="en-US" altLang="zh-CN" sz="2400"/>
              <a:t>Some have opposed free trade for this reason.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strips(downRight)">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strips(downRight)">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strips(downRight)">
                                      <p:cBhvr>
                                        <p:cTn id="17"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95A6CEC-2F04-48A3-85CF-C14F113D5D9B}"/>
              </a:ext>
            </a:extLst>
          </p:cNvPr>
          <p:cNvSpPr>
            <a:spLocks noGrp="1" noChangeArrowheads="1"/>
          </p:cNvSpPr>
          <p:nvPr>
            <p:ph type="title"/>
          </p:nvPr>
        </p:nvSpPr>
        <p:spPr/>
        <p:txBody>
          <a:bodyPr/>
          <a:lstStyle/>
          <a:p>
            <a:pPr eaLnBrk="1" hangingPunct="1"/>
            <a:r>
              <a:rPr lang="en-US" altLang="zh-CN"/>
              <a:t>Trade and Low-Wage Labor (cont.)</a:t>
            </a:r>
          </a:p>
        </p:txBody>
      </p:sp>
      <p:sp>
        <p:nvSpPr>
          <p:cNvPr id="26627" name="Rectangle 3">
            <a:extLst>
              <a:ext uri="{FF2B5EF4-FFF2-40B4-BE49-F238E27FC236}">
                <a16:creationId xmlns:a16="http://schemas.microsoft.com/office/drawing/2014/main" id="{765B2160-0A9F-49AF-A941-4EBC3BBBB405}"/>
              </a:ext>
            </a:extLst>
          </p:cNvPr>
          <p:cNvSpPr>
            <a:spLocks noGrp="1" noChangeArrowheads="1"/>
          </p:cNvSpPr>
          <p:nvPr>
            <p:ph idx="1"/>
          </p:nvPr>
        </p:nvSpPr>
        <p:spPr/>
        <p:txBody>
          <a:bodyPr/>
          <a:lstStyle/>
          <a:p>
            <a:pPr eaLnBrk="1" hangingPunct="1">
              <a:spcBef>
                <a:spcPct val="50000"/>
              </a:spcBef>
            </a:pPr>
            <a:r>
              <a:rPr lang="en-US" altLang="zh-CN" sz="2400"/>
              <a:t>One example of this situation is the </a:t>
            </a:r>
            <a:r>
              <a:rPr lang="en-US" altLang="zh-CN" sz="2400" i="1"/>
              <a:t>maquiladora</a:t>
            </a:r>
            <a:r>
              <a:rPr lang="en-US" altLang="zh-CN" sz="2400"/>
              <a:t> sector: Mexican firms that produce for export to the U.S.</a:t>
            </a:r>
          </a:p>
          <a:p>
            <a:pPr eaLnBrk="1" hangingPunct="1">
              <a:spcBef>
                <a:spcPct val="50000"/>
              </a:spcBef>
            </a:pPr>
            <a:r>
              <a:rPr lang="en-US" altLang="zh-CN" sz="2400"/>
              <a:t>Opponents of the North American Free Trade Agreement have argued that it is now easier for employers to replace high-wage workers in the U.S. with low-wage workers in Mexico.</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strips(downRight)">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strips(downRight)">
                                      <p:cBhvr>
                                        <p:cTn id="12" dur="500"/>
                                        <p:tgtEl>
                                          <p:spTgt spid="26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E5AB619-E658-4721-B258-7A8315C6186B}"/>
              </a:ext>
            </a:extLst>
          </p:cNvPr>
          <p:cNvSpPr>
            <a:spLocks noGrp="1" noChangeArrowheads="1"/>
          </p:cNvSpPr>
          <p:nvPr>
            <p:ph type="title"/>
          </p:nvPr>
        </p:nvSpPr>
        <p:spPr/>
        <p:txBody>
          <a:bodyPr/>
          <a:lstStyle/>
          <a:p>
            <a:pPr eaLnBrk="1" hangingPunct="1"/>
            <a:r>
              <a:rPr lang="en-US" altLang="zh-CN"/>
              <a:t>Trade and Low-Wage Labor (cont.)</a:t>
            </a:r>
          </a:p>
        </p:txBody>
      </p:sp>
      <p:sp>
        <p:nvSpPr>
          <p:cNvPr id="27651" name="Rectangle 3">
            <a:extLst>
              <a:ext uri="{FF2B5EF4-FFF2-40B4-BE49-F238E27FC236}">
                <a16:creationId xmlns:a16="http://schemas.microsoft.com/office/drawing/2014/main" id="{D07D8469-CD85-4B13-ABB2-B39850B23B90}"/>
              </a:ext>
            </a:extLst>
          </p:cNvPr>
          <p:cNvSpPr>
            <a:spLocks noGrp="1" noChangeArrowheads="1"/>
          </p:cNvSpPr>
          <p:nvPr>
            <p:ph idx="1"/>
          </p:nvPr>
        </p:nvSpPr>
        <p:spPr/>
        <p:txBody>
          <a:bodyPr/>
          <a:lstStyle/>
          <a:p>
            <a:pPr eaLnBrk="1" hangingPunct="1">
              <a:spcBef>
                <a:spcPct val="50000"/>
              </a:spcBef>
            </a:pPr>
            <a:r>
              <a:rPr lang="en-US" altLang="zh-CN" sz="2400"/>
              <a:t>The above claim can be true, but we cannot conclude that trade hurts workers.</a:t>
            </a:r>
          </a:p>
          <a:p>
            <a:pPr eaLnBrk="1" hangingPunct="1">
              <a:spcBef>
                <a:spcPct val="50000"/>
              </a:spcBef>
            </a:pPr>
            <a:r>
              <a:rPr lang="en-US" altLang="zh-CN" sz="2400"/>
              <a:t>A Ricardian model predicts that while wages in Mexico should remain lower than those in the U.S. due to low productivity in Mexico, they will rise relative to their pretrade level.</a:t>
            </a:r>
          </a:p>
          <a:p>
            <a:pPr eaLnBrk="1" hangingPunct="1">
              <a:spcBef>
                <a:spcPct val="50000"/>
              </a:spcBef>
            </a:pPr>
            <a:r>
              <a:rPr lang="en-US" altLang="zh-CN" sz="2400"/>
              <a:t>A Heckscher-Ohlin model does predict that unskilled workers in the U.S. will lose from NAFTA, but it also predicts that unskilled workers in Mexico will gain.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strips(downRight)">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strips(downRight)">
                                      <p:cBhvr>
                                        <p:cTn id="12" dur="5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strips(downRight)">
                                      <p:cBhvr>
                                        <p:cTn id="17" dur="500"/>
                                        <p:tgtEl>
                                          <p:spTgt spid="2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2584928-07F9-4B04-BD06-FC649C6A943B}"/>
              </a:ext>
            </a:extLst>
          </p:cNvPr>
          <p:cNvSpPr>
            <a:spLocks noGrp="1" noChangeArrowheads="1"/>
          </p:cNvSpPr>
          <p:nvPr>
            <p:ph type="title"/>
          </p:nvPr>
        </p:nvSpPr>
        <p:spPr/>
        <p:txBody>
          <a:bodyPr/>
          <a:lstStyle/>
          <a:p>
            <a:pPr eaLnBrk="1" hangingPunct="1"/>
            <a:r>
              <a:rPr lang="en-US" altLang="zh-CN"/>
              <a:t>Trade and Low-Wage Labor (cont.)</a:t>
            </a:r>
          </a:p>
        </p:txBody>
      </p:sp>
      <p:sp>
        <p:nvSpPr>
          <p:cNvPr id="28675" name="Rectangle 3">
            <a:extLst>
              <a:ext uri="{FF2B5EF4-FFF2-40B4-BE49-F238E27FC236}">
                <a16:creationId xmlns:a16="http://schemas.microsoft.com/office/drawing/2014/main" id="{F0DC116E-D9CE-4D78-8459-BE92F33ACD7F}"/>
              </a:ext>
            </a:extLst>
          </p:cNvPr>
          <p:cNvSpPr>
            <a:spLocks noGrp="1" noChangeArrowheads="1"/>
          </p:cNvSpPr>
          <p:nvPr>
            <p:ph idx="1"/>
          </p:nvPr>
        </p:nvSpPr>
        <p:spPr/>
        <p:txBody>
          <a:bodyPr/>
          <a:lstStyle/>
          <a:p>
            <a:pPr eaLnBrk="1" hangingPunct="1">
              <a:spcBef>
                <a:spcPct val="50000"/>
              </a:spcBef>
            </a:pPr>
            <a:r>
              <a:rPr lang="en-US" altLang="zh-CN" sz="2400"/>
              <a:t>Despite the low wages earned by workers in Mexico, both theories predict that those workers are better off with trade than they would be if trade had not taken place. </a:t>
            </a:r>
          </a:p>
          <a:p>
            <a:pPr lvl="1" eaLnBrk="1" hangingPunct="1">
              <a:spcBef>
                <a:spcPct val="50000"/>
              </a:spcBef>
            </a:pPr>
            <a:r>
              <a:rPr lang="en-US" altLang="zh-CN" sz="2000"/>
              <a:t>Evidence consistent with these predictions would show that wages in </a:t>
            </a:r>
            <a:r>
              <a:rPr lang="en-US" altLang="zh-CN" sz="2000" i="1"/>
              <a:t>maquiladoras</a:t>
            </a:r>
            <a:r>
              <a:rPr lang="en-US" altLang="zh-CN" sz="2000"/>
              <a:t> have risen relative to wages in other Mexican sectors. </a:t>
            </a:r>
          </a:p>
          <a:p>
            <a:pPr lvl="1" eaLnBrk="1" hangingPunct="1">
              <a:spcBef>
                <a:spcPct val="50000"/>
              </a:spcBef>
            </a:pPr>
            <a:r>
              <a:rPr lang="en-US" altLang="zh-CN" sz="2000"/>
              <a:t>One could also compare working conditions in </a:t>
            </a:r>
            <a:r>
              <a:rPr lang="en-US" altLang="zh-CN" sz="2000" i="1"/>
              <a:t>maquiladoras</a:t>
            </a:r>
            <a:r>
              <a:rPr lang="en-US" altLang="zh-CN" sz="2000"/>
              <a:t> with the working conditions in other Mexican sectors, rather than with those in the U.S.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strips(downRight)">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strips(downRight)">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strips(downRight)">
                                      <p:cBhvr>
                                        <p:cTn id="17"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D3FB4071-D5FE-4A58-83A7-93031A02640A}"/>
              </a:ext>
            </a:extLst>
          </p:cNvPr>
          <p:cNvSpPr>
            <a:spLocks noGrp="1" noChangeArrowheads="1"/>
          </p:cNvSpPr>
          <p:nvPr>
            <p:ph type="title"/>
          </p:nvPr>
        </p:nvSpPr>
        <p:spPr/>
        <p:txBody>
          <a:bodyPr/>
          <a:lstStyle/>
          <a:p>
            <a:pPr eaLnBrk="1" hangingPunct="1"/>
            <a:r>
              <a:rPr lang="en-US" altLang="zh-CN"/>
              <a:t>Table 12-3: Real Wages</a:t>
            </a:r>
          </a:p>
        </p:txBody>
      </p:sp>
      <p:pic>
        <p:nvPicPr>
          <p:cNvPr id="29699" name="Picture 2" descr="tbl12_03.gif">
            <a:extLst>
              <a:ext uri="{FF2B5EF4-FFF2-40B4-BE49-F238E27FC236}">
                <a16:creationId xmlns:a16="http://schemas.microsoft.com/office/drawing/2014/main" id="{11BF903A-9F97-4C51-8886-90466387F7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10600"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3FE253D-7757-4C9C-8863-F7088C3844F1}"/>
              </a:ext>
            </a:extLst>
          </p:cNvPr>
          <p:cNvSpPr>
            <a:spLocks noGrp="1" noChangeArrowheads="1"/>
          </p:cNvSpPr>
          <p:nvPr>
            <p:ph type="title"/>
          </p:nvPr>
        </p:nvSpPr>
        <p:spPr/>
        <p:txBody>
          <a:bodyPr/>
          <a:lstStyle/>
          <a:p>
            <a:pPr eaLnBrk="1" hangingPunct="1"/>
            <a:r>
              <a:rPr lang="en-US" altLang="zh-CN"/>
              <a:t>Trade and Low-Wage Labor (cont.)</a:t>
            </a:r>
          </a:p>
        </p:txBody>
      </p:sp>
      <p:sp>
        <p:nvSpPr>
          <p:cNvPr id="29699" name="Rectangle 3">
            <a:extLst>
              <a:ext uri="{FF2B5EF4-FFF2-40B4-BE49-F238E27FC236}">
                <a16:creationId xmlns:a16="http://schemas.microsoft.com/office/drawing/2014/main" id="{886E0C87-ED78-4CF2-ACBE-E6EFDAB59BE0}"/>
              </a:ext>
            </a:extLst>
          </p:cNvPr>
          <p:cNvSpPr>
            <a:spLocks noGrp="1" noChangeArrowheads="1"/>
          </p:cNvSpPr>
          <p:nvPr>
            <p:ph idx="1"/>
          </p:nvPr>
        </p:nvSpPr>
        <p:spPr/>
        <p:txBody>
          <a:bodyPr/>
          <a:lstStyle/>
          <a:p>
            <a:pPr eaLnBrk="1" hangingPunct="1">
              <a:spcBef>
                <a:spcPct val="50000"/>
              </a:spcBef>
            </a:pPr>
            <a:r>
              <a:rPr lang="en-US" altLang="zh-CN" sz="2400"/>
              <a:t>Some labor activists want to include labor standards in trade negotiations.</a:t>
            </a:r>
          </a:p>
          <a:p>
            <a:pPr lvl="1" eaLnBrk="1" hangingPunct="1">
              <a:spcBef>
                <a:spcPct val="50000"/>
              </a:spcBef>
            </a:pPr>
            <a:r>
              <a:rPr lang="en-US" altLang="zh-CN" sz="2000"/>
              <a:t>However, labor standards imposed by foreign countries are opposed by governments of low- and middle-income countries.</a:t>
            </a:r>
          </a:p>
          <a:p>
            <a:pPr lvl="1" eaLnBrk="1" hangingPunct="1">
              <a:spcBef>
                <a:spcPct val="50000"/>
              </a:spcBef>
            </a:pPr>
            <a:r>
              <a:rPr lang="en-US" altLang="zh-CN" sz="2000"/>
              <a:t>International standards could be used as a protectionist policy or a basis for lawsuits when domestic producers did not meet them.</a:t>
            </a:r>
          </a:p>
          <a:p>
            <a:pPr lvl="1" eaLnBrk="1" hangingPunct="1">
              <a:spcBef>
                <a:spcPct val="50000"/>
              </a:spcBef>
            </a:pPr>
            <a:r>
              <a:rPr lang="en-US" altLang="zh-CN" sz="2000"/>
              <a:t>Standards set by high-income countries would be expensive for low- and middle-income producers.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strips(downRight)">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strips(downRight)">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strips(downRight)">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strips(downRight)">
                                      <p:cBhvr>
                                        <p:cTn id="22"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6F0D06A-2C3F-4BE7-9AAA-2A20D934DD1F}"/>
              </a:ext>
            </a:extLst>
          </p:cNvPr>
          <p:cNvSpPr>
            <a:spLocks noGrp="1" noChangeArrowheads="1"/>
          </p:cNvSpPr>
          <p:nvPr>
            <p:ph type="title"/>
          </p:nvPr>
        </p:nvSpPr>
        <p:spPr/>
        <p:txBody>
          <a:bodyPr/>
          <a:lstStyle/>
          <a:p>
            <a:pPr eaLnBrk="1" hangingPunct="1"/>
            <a:r>
              <a:rPr lang="en-US" altLang="zh-CN"/>
              <a:t>Trade and Low-Wage Labor (cont.)</a:t>
            </a:r>
          </a:p>
        </p:txBody>
      </p:sp>
      <p:sp>
        <p:nvSpPr>
          <p:cNvPr id="30723" name="Rectangle 3">
            <a:extLst>
              <a:ext uri="{FF2B5EF4-FFF2-40B4-BE49-F238E27FC236}">
                <a16:creationId xmlns:a16="http://schemas.microsoft.com/office/drawing/2014/main" id="{8EA7FC32-249A-485F-B20C-CC267A171AF7}"/>
              </a:ext>
            </a:extLst>
          </p:cNvPr>
          <p:cNvSpPr>
            <a:spLocks noGrp="1" noChangeArrowheads="1"/>
          </p:cNvSpPr>
          <p:nvPr>
            <p:ph idx="1"/>
          </p:nvPr>
        </p:nvSpPr>
        <p:spPr/>
        <p:txBody>
          <a:bodyPr/>
          <a:lstStyle/>
          <a:p>
            <a:pPr eaLnBrk="1" hangingPunct="1">
              <a:spcBef>
                <a:spcPct val="50000"/>
              </a:spcBef>
            </a:pPr>
            <a:r>
              <a:rPr lang="en-US" altLang="zh-CN" sz="2400"/>
              <a:t>A policy that could be agreeable for governments of low- and middle-income countries is a system that monitors wages and working conditions and makes this information available to consumers.</a:t>
            </a:r>
          </a:p>
          <a:p>
            <a:pPr lvl="1" eaLnBrk="1" hangingPunct="1">
              <a:spcBef>
                <a:spcPct val="50000"/>
              </a:spcBef>
            </a:pPr>
            <a:r>
              <a:rPr lang="en-US" altLang="zh-CN" sz="2000"/>
              <a:t>Products could be certified as made with acceptable wage rates and working conditions.</a:t>
            </a:r>
          </a:p>
          <a:p>
            <a:pPr lvl="1" eaLnBrk="1" hangingPunct="1">
              <a:spcBef>
                <a:spcPct val="50000"/>
              </a:spcBef>
            </a:pPr>
            <a:r>
              <a:rPr lang="en-US" altLang="zh-CN" sz="2000"/>
              <a:t>But this policy would have a limited effect, since a large majority of workers in low- and middle-income countries do not work in the export sector.</a:t>
            </a:r>
          </a:p>
          <a:p>
            <a:pPr eaLnBrk="1" hangingPunct="1">
              <a:spcBef>
                <a:spcPct val="50000"/>
              </a:spcBef>
            </a:pPr>
            <a:r>
              <a:rPr lang="en-US" altLang="zh-CN" sz="2400">
                <a:hlinkClick r:id="rId2" action="ppaction://hlinkfile"/>
              </a:rPr>
              <a:t>Case Study 12.3</a:t>
            </a:r>
            <a:endParaRPr lang="en-US" altLang="zh-CN" sz="24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strips(downRight)">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strips(downRight)">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strips(downRight)">
                                      <p:cBhvr>
                                        <p:cTn id="17" dur="5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strips(downRight)">
                                      <p:cBhvr>
                                        <p:cTn id="22"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617D6B3-6EEA-4903-8A62-11F47B7DBDDD}"/>
              </a:ext>
            </a:extLst>
          </p:cNvPr>
          <p:cNvSpPr>
            <a:spLocks noGrp="1" noChangeArrowheads="1"/>
          </p:cNvSpPr>
          <p:nvPr>
            <p:ph type="title"/>
          </p:nvPr>
        </p:nvSpPr>
        <p:spPr/>
        <p:txBody>
          <a:bodyPr/>
          <a:lstStyle/>
          <a:p>
            <a:pPr eaLnBrk="1" hangingPunct="1"/>
            <a:r>
              <a:rPr lang="en-US" altLang="zh-CN"/>
              <a:t>Trade and the Environment </a:t>
            </a:r>
          </a:p>
        </p:txBody>
      </p:sp>
      <p:sp>
        <p:nvSpPr>
          <p:cNvPr id="31747" name="Rectangle 3">
            <a:extLst>
              <a:ext uri="{FF2B5EF4-FFF2-40B4-BE49-F238E27FC236}">
                <a16:creationId xmlns:a16="http://schemas.microsoft.com/office/drawing/2014/main" id="{9F5EC7EF-5701-472B-9B8B-991D665C6778}"/>
              </a:ext>
            </a:extLst>
          </p:cNvPr>
          <p:cNvSpPr>
            <a:spLocks noGrp="1" noChangeArrowheads="1"/>
          </p:cNvSpPr>
          <p:nvPr>
            <p:ph idx="1"/>
          </p:nvPr>
        </p:nvSpPr>
        <p:spPr/>
        <p:txBody>
          <a:bodyPr/>
          <a:lstStyle/>
          <a:p>
            <a:pPr eaLnBrk="1" hangingPunct="1">
              <a:spcBef>
                <a:spcPct val="50000"/>
              </a:spcBef>
            </a:pPr>
            <a:r>
              <a:rPr lang="en-US" altLang="zh-CN" sz="2400"/>
              <a:t>Compared to rich-country standards, environmental standards in low- and middle-  income countries are lax.</a:t>
            </a:r>
          </a:p>
          <a:p>
            <a:pPr eaLnBrk="1" hangingPunct="1">
              <a:spcBef>
                <a:spcPct val="50000"/>
              </a:spcBef>
            </a:pPr>
            <a:r>
              <a:rPr lang="en-US" altLang="zh-CN" sz="2400"/>
              <a:t>Some have opposed free trade for this reason.</a:t>
            </a:r>
          </a:p>
          <a:p>
            <a:pPr eaLnBrk="1" hangingPunct="1">
              <a:spcBef>
                <a:spcPct val="50000"/>
              </a:spcBef>
            </a:pPr>
            <a:r>
              <a:rPr lang="en-US" altLang="zh-CN" sz="2400"/>
              <a:t>But we cannot conclude that trade hurts the environment, since consumption and production  in the absence of trade have degraded the environment.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strips(downRight)">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strips(downRight)">
                                      <p:cBhvr>
                                        <p:cTn id="12" dur="500"/>
                                        <p:tgtEl>
                                          <p:spTgt spid="31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strips(downRight)">
                                      <p:cBhvr>
                                        <p:cTn id="17" dur="500"/>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F066F54-9AD3-40A5-A4D0-14B73CB4AA63}"/>
              </a:ext>
            </a:extLst>
          </p:cNvPr>
          <p:cNvSpPr>
            <a:spLocks noGrp="1" noChangeArrowheads="1"/>
          </p:cNvSpPr>
          <p:nvPr>
            <p:ph type="title"/>
          </p:nvPr>
        </p:nvSpPr>
        <p:spPr/>
        <p:txBody>
          <a:bodyPr/>
          <a:lstStyle/>
          <a:p>
            <a:pPr eaLnBrk="1" hangingPunct="1"/>
            <a:r>
              <a:rPr lang="en-US" altLang="zh-CN"/>
              <a:t>Trade and the Environment (cont.)</a:t>
            </a:r>
          </a:p>
        </p:txBody>
      </p:sp>
      <p:sp>
        <p:nvSpPr>
          <p:cNvPr id="32771" name="Rectangle 3">
            <a:extLst>
              <a:ext uri="{FF2B5EF4-FFF2-40B4-BE49-F238E27FC236}">
                <a16:creationId xmlns:a16="http://schemas.microsoft.com/office/drawing/2014/main" id="{84944B3C-C426-4689-9B71-60C999409159}"/>
              </a:ext>
            </a:extLst>
          </p:cNvPr>
          <p:cNvSpPr>
            <a:spLocks noGrp="1" noChangeArrowheads="1"/>
          </p:cNvSpPr>
          <p:nvPr>
            <p:ph idx="1"/>
          </p:nvPr>
        </p:nvSpPr>
        <p:spPr/>
        <p:txBody>
          <a:bodyPr/>
          <a:lstStyle/>
          <a:p>
            <a:pPr eaLnBrk="1" hangingPunct="1">
              <a:spcBef>
                <a:spcPct val="50000"/>
              </a:spcBef>
            </a:pPr>
            <a:r>
              <a:rPr lang="en-US" altLang="zh-CN" sz="2400"/>
              <a:t>Some environmental activists want to include environmental standards in trade</a:t>
            </a:r>
            <a:r>
              <a:rPr lang="en-US" altLang="zh-CN" sz="2000"/>
              <a:t> </a:t>
            </a:r>
            <a:r>
              <a:rPr lang="en-US" altLang="zh-CN" sz="2400"/>
              <a:t>negotiations.</a:t>
            </a:r>
          </a:p>
          <a:p>
            <a:pPr lvl="1" eaLnBrk="1" hangingPunct="1">
              <a:spcBef>
                <a:spcPct val="50000"/>
              </a:spcBef>
            </a:pPr>
            <a:r>
              <a:rPr lang="en-US" altLang="zh-CN" sz="2000"/>
              <a:t>However, environmental standards imposed by foreign countries are opposed by governments of low- and middle-income countries.</a:t>
            </a:r>
          </a:p>
          <a:p>
            <a:pPr lvl="1" eaLnBrk="1" hangingPunct="1">
              <a:spcBef>
                <a:spcPct val="50000"/>
              </a:spcBef>
            </a:pPr>
            <a:r>
              <a:rPr lang="en-US" altLang="zh-CN" sz="2000"/>
              <a:t>International standards could be used as a protectionist policy or a basis for lawsuits when domestic producers did not meet them.</a:t>
            </a:r>
          </a:p>
          <a:p>
            <a:pPr lvl="1" eaLnBrk="1" hangingPunct="1">
              <a:spcBef>
                <a:spcPct val="50000"/>
              </a:spcBef>
            </a:pPr>
            <a:r>
              <a:rPr lang="en-US" altLang="zh-CN" sz="2000"/>
              <a:t>Standards set by high-income countries would be expensive for low- and middle-income producers.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strips(downRigh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strips(downRight)">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strips(downRight)">
                                      <p:cBhvr>
                                        <p:cTn id="17" dur="500"/>
                                        <p:tgtEl>
                                          <p:spTgt spid="32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strips(downRight)">
                                      <p:cBhvr>
                                        <p:cTn id="22"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B3B2C94-0C56-4066-BAC8-9D106ABBD2D2}"/>
              </a:ext>
            </a:extLst>
          </p:cNvPr>
          <p:cNvSpPr>
            <a:spLocks noGrp="1" noChangeArrowheads="1"/>
          </p:cNvSpPr>
          <p:nvPr>
            <p:ph type="title"/>
          </p:nvPr>
        </p:nvSpPr>
        <p:spPr/>
        <p:txBody>
          <a:bodyPr/>
          <a:lstStyle/>
          <a:p>
            <a:pPr eaLnBrk="1" hangingPunct="1"/>
            <a:r>
              <a:rPr lang="en-US" altLang="zh-CN" sz="2800"/>
              <a:t>Arguments for an Activist Trade Policy</a:t>
            </a:r>
          </a:p>
        </p:txBody>
      </p:sp>
      <p:sp>
        <p:nvSpPr>
          <p:cNvPr id="7171" name="Rectangle 3">
            <a:extLst>
              <a:ext uri="{FF2B5EF4-FFF2-40B4-BE49-F238E27FC236}">
                <a16:creationId xmlns:a16="http://schemas.microsoft.com/office/drawing/2014/main" id="{369030CB-5A51-496D-94A4-A873CC2EDE51}"/>
              </a:ext>
            </a:extLst>
          </p:cNvPr>
          <p:cNvSpPr>
            <a:spLocks noGrp="1" noChangeArrowheads="1"/>
          </p:cNvSpPr>
          <p:nvPr>
            <p:ph idx="1"/>
          </p:nvPr>
        </p:nvSpPr>
        <p:spPr/>
        <p:txBody>
          <a:bodyPr/>
          <a:lstStyle/>
          <a:p>
            <a:pPr eaLnBrk="1" hangingPunct="1">
              <a:spcBef>
                <a:spcPct val="40000"/>
              </a:spcBef>
            </a:pPr>
            <a:r>
              <a:rPr lang="en-US" altLang="zh-CN" sz="2400"/>
              <a:t>An activist trade policy usually means government policies that actively support export industries </a:t>
            </a:r>
            <a:br>
              <a:rPr lang="en-US" altLang="zh-CN" sz="2400"/>
            </a:br>
            <a:r>
              <a:rPr lang="en-US" altLang="zh-CN" sz="2400"/>
              <a:t>through subsidies.</a:t>
            </a:r>
          </a:p>
          <a:p>
            <a:pPr eaLnBrk="1" hangingPunct="1">
              <a:spcBef>
                <a:spcPct val="50000"/>
              </a:spcBef>
            </a:pPr>
            <a:r>
              <a:rPr lang="en-US" altLang="zh-CN" sz="2400"/>
              <a:t>Arguments for activist trade policies use an assumption that import-substituting industrialization (Econ/Trade Chapter 11) and the cases against free trade (Econ/Trade Chapter 10) used: market failure.</a:t>
            </a:r>
          </a:p>
          <a:p>
            <a:pPr lvl="1" eaLnBrk="1" hangingPunct="1">
              <a:spcBef>
                <a:spcPct val="40000"/>
              </a:spcBef>
            </a:pPr>
            <a:r>
              <a:rPr lang="en-US" altLang="zh-CN" sz="2000"/>
              <a:t>Externalities or an appropriability problem</a:t>
            </a:r>
          </a:p>
          <a:p>
            <a:pPr lvl="1" eaLnBrk="1" hangingPunct="1">
              <a:spcBef>
                <a:spcPct val="40000"/>
              </a:spcBef>
            </a:pPr>
            <a:r>
              <a:rPr lang="en-US" altLang="zh-CN" sz="2000"/>
              <a:t>Imperfect competition that results in revenues that exceed all (opportunity) costs: </a:t>
            </a:r>
            <a:r>
              <a:rPr lang="ja-JP" altLang="en-US" sz="2000"/>
              <a:t>“</a:t>
            </a:r>
            <a:r>
              <a:rPr lang="en-US" altLang="ja-JP" sz="2000"/>
              <a:t>excess</a:t>
            </a:r>
            <a:r>
              <a:rPr lang="ja-JP" altLang="en-US" sz="2000"/>
              <a:t>”</a:t>
            </a:r>
            <a:r>
              <a:rPr lang="en-US" altLang="ja-JP" sz="2000"/>
              <a:t> profits.</a:t>
            </a:r>
            <a:endParaRPr lang="en-US" altLang="zh-CN" sz="20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strips(downRigh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strips(downRigh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strips(downRight)">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strips(downRight)">
                                      <p:cBhvr>
                                        <p:cTn id="2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7C7BDF5-CDCD-47B2-B948-1B438E41A811}"/>
              </a:ext>
            </a:extLst>
          </p:cNvPr>
          <p:cNvSpPr>
            <a:spLocks noGrp="1" noChangeArrowheads="1"/>
          </p:cNvSpPr>
          <p:nvPr>
            <p:ph type="title"/>
          </p:nvPr>
        </p:nvSpPr>
        <p:spPr/>
        <p:txBody>
          <a:bodyPr/>
          <a:lstStyle/>
          <a:p>
            <a:pPr eaLnBrk="1" hangingPunct="1"/>
            <a:r>
              <a:rPr lang="en-US" altLang="zh-CN"/>
              <a:t>Trade and the Environment (cont.)</a:t>
            </a:r>
          </a:p>
        </p:txBody>
      </p:sp>
      <p:sp>
        <p:nvSpPr>
          <p:cNvPr id="54275" name="Rectangle 3">
            <a:extLst>
              <a:ext uri="{FF2B5EF4-FFF2-40B4-BE49-F238E27FC236}">
                <a16:creationId xmlns:a16="http://schemas.microsoft.com/office/drawing/2014/main" id="{CAB3B226-02EE-491E-A3EA-28D7ABF6DEA7}"/>
              </a:ext>
            </a:extLst>
          </p:cNvPr>
          <p:cNvSpPr>
            <a:spLocks noGrp="1" noChangeArrowheads="1"/>
          </p:cNvSpPr>
          <p:nvPr>
            <p:ph idx="1"/>
          </p:nvPr>
        </p:nvSpPr>
        <p:spPr/>
        <p:txBody>
          <a:bodyPr/>
          <a:lstStyle/>
          <a:p>
            <a:pPr eaLnBrk="1" hangingPunct="1">
              <a:spcBef>
                <a:spcPct val="30000"/>
              </a:spcBef>
            </a:pPr>
            <a:r>
              <a:rPr lang="en-US" altLang="zh-CN" sz="2400"/>
              <a:t>As poor countries grow richer, possibly partly due to trade, they produce more and can consume more, leading to more environmental degradation.</a:t>
            </a:r>
          </a:p>
          <a:p>
            <a:pPr eaLnBrk="1" hangingPunct="1">
              <a:spcBef>
                <a:spcPct val="30000"/>
              </a:spcBef>
            </a:pPr>
            <a:r>
              <a:rPr lang="en-US" altLang="zh-CN" sz="2400"/>
              <a:t>But as countries grow richer, they want to pay for more stringent environment protection.</a:t>
            </a:r>
          </a:p>
          <a:p>
            <a:pPr eaLnBrk="1" hangingPunct="1">
              <a:spcBef>
                <a:spcPct val="30000"/>
              </a:spcBef>
            </a:pPr>
            <a:r>
              <a:rPr lang="en-US" altLang="zh-CN" sz="2400"/>
              <a:t>Both of these ideas are represented as an </a:t>
            </a:r>
            <a:r>
              <a:rPr lang="en-US" altLang="zh-CN" sz="2400" b="1"/>
              <a:t>environmental Kuznets curve</a:t>
            </a:r>
            <a:r>
              <a:rPr lang="en-US" altLang="zh-CN" sz="2400"/>
              <a:t>:</a:t>
            </a:r>
          </a:p>
          <a:p>
            <a:pPr lvl="1" eaLnBrk="1" hangingPunct="1">
              <a:spcBef>
                <a:spcPct val="30000"/>
              </a:spcBef>
            </a:pPr>
            <a:r>
              <a:rPr lang="en-US" altLang="zh-CN" sz="2000"/>
              <a:t>an inverted </a:t>
            </a:r>
            <a:r>
              <a:rPr lang="ja-JP" altLang="en-US" sz="2000"/>
              <a:t>“</a:t>
            </a:r>
            <a:r>
              <a:rPr lang="en-US" altLang="ja-JP" sz="2000"/>
              <a:t>U-shaped</a:t>
            </a:r>
            <a:r>
              <a:rPr lang="ja-JP" altLang="en-US" sz="2000"/>
              <a:t>”</a:t>
            </a:r>
            <a:r>
              <a:rPr lang="en-US" altLang="ja-JP" sz="2000"/>
              <a:t> relationship between environmental degradation and income per person</a:t>
            </a:r>
            <a:endParaRPr lang="en-US" altLang="zh-CN" sz="2000"/>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strips(downRight)">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strips(downRight)">
                                      <p:cBhvr>
                                        <p:cTn id="12" dur="500"/>
                                        <p:tgtEl>
                                          <p:spTgt spid="54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strips(downRight)">
                                      <p:cBhvr>
                                        <p:cTn id="17" dur="500"/>
                                        <p:tgtEl>
                                          <p:spTgt spid="54275">
                                            <p:txEl>
                                              <p:pRg st="2" end="2"/>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animEffect transition="in" filter="strips(downRight)">
                                      <p:cBhvr>
                                        <p:cTn id="20" dur="5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3674858-C3D1-44CF-BC5C-5EBB318E01BF}"/>
              </a:ext>
            </a:extLst>
          </p:cNvPr>
          <p:cNvSpPr>
            <a:spLocks noGrp="1" noChangeArrowheads="1"/>
          </p:cNvSpPr>
          <p:nvPr>
            <p:ph type="title"/>
          </p:nvPr>
        </p:nvSpPr>
        <p:spPr/>
        <p:txBody>
          <a:bodyPr/>
          <a:lstStyle/>
          <a:p>
            <a:pPr eaLnBrk="1" hangingPunct="1"/>
            <a:r>
              <a:rPr lang="en-US" altLang="zh-CN" sz="2800"/>
              <a:t>Fig. 12-3: The Environmental Kuznets Curve</a:t>
            </a:r>
          </a:p>
        </p:txBody>
      </p:sp>
      <p:pic>
        <p:nvPicPr>
          <p:cNvPr id="35843" name="Picture 2" descr="fig12_03.gif">
            <a:extLst>
              <a:ext uri="{FF2B5EF4-FFF2-40B4-BE49-F238E27FC236}">
                <a16:creationId xmlns:a16="http://schemas.microsoft.com/office/drawing/2014/main" id="{B09A0267-5CC6-4CCF-9CD7-3976DCF8C2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95400"/>
            <a:ext cx="59690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4BBEC95-73C9-4B80-9299-B37B290CA87E}"/>
              </a:ext>
            </a:extLst>
          </p:cNvPr>
          <p:cNvSpPr>
            <a:spLocks noGrp="1" noChangeArrowheads="1"/>
          </p:cNvSpPr>
          <p:nvPr>
            <p:ph type="title"/>
          </p:nvPr>
        </p:nvSpPr>
        <p:spPr/>
        <p:txBody>
          <a:bodyPr/>
          <a:lstStyle/>
          <a:p>
            <a:pPr eaLnBrk="1" hangingPunct="1"/>
            <a:r>
              <a:rPr lang="en-US" altLang="zh-CN"/>
              <a:t>Trade and the Environment (cont.)</a:t>
            </a:r>
          </a:p>
        </p:txBody>
      </p:sp>
      <p:sp>
        <p:nvSpPr>
          <p:cNvPr id="56323" name="Rectangle 3">
            <a:extLst>
              <a:ext uri="{FF2B5EF4-FFF2-40B4-BE49-F238E27FC236}">
                <a16:creationId xmlns:a16="http://schemas.microsoft.com/office/drawing/2014/main" id="{BA445FD4-0EB6-4C29-8EA7-C676EF2BB49D}"/>
              </a:ext>
            </a:extLst>
          </p:cNvPr>
          <p:cNvSpPr>
            <a:spLocks noGrp="1" noChangeArrowheads="1"/>
          </p:cNvSpPr>
          <p:nvPr>
            <p:ph idx="1"/>
          </p:nvPr>
        </p:nvSpPr>
        <p:spPr/>
        <p:txBody>
          <a:bodyPr/>
          <a:lstStyle/>
          <a:p>
            <a:pPr eaLnBrk="1" hangingPunct="1"/>
            <a:r>
              <a:rPr lang="en-US" altLang="zh-CN" sz="2400"/>
              <a:t>Because rich countries usually have strict environmental regulations and poor countries do not, environmentally hazardous activities may be moved to poor countries.</a:t>
            </a:r>
          </a:p>
          <a:p>
            <a:pPr lvl="1" eaLnBrk="1" hangingPunct="1"/>
            <a:r>
              <a:rPr lang="en-US" altLang="zh-CN" sz="2000"/>
              <a:t>A </a:t>
            </a:r>
            <a:r>
              <a:rPr lang="en-US" altLang="zh-CN" sz="2000" b="1"/>
              <a:t>pollution haven</a:t>
            </a:r>
            <a:r>
              <a:rPr lang="en-US" altLang="zh-CN" sz="2000"/>
              <a:t> is a place where an economic activity that is subject to strict environmental controls in some countries is moved to (sold to) other countries with less strict regulation.</a:t>
            </a:r>
          </a:p>
          <a:p>
            <a:pPr lvl="1" eaLnBrk="1" hangingPunct="1"/>
            <a:r>
              <a:rPr lang="en-US" altLang="zh-CN" sz="2000"/>
              <a:t>Yet, there is evidence that pollution havens are insignificant relative to the pollution that occurs without international trade.</a:t>
            </a: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strips(downRight)">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strips(downRight)">
                                      <p:cBhvr>
                                        <p:cTn id="12" dur="500"/>
                                        <p:tgtEl>
                                          <p:spTgt spid="56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strips(downRight)">
                                      <p:cBhvr>
                                        <p:cTn id="17" dur="500"/>
                                        <p:tgtEl>
                                          <p:spTgt spid="56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B8DE5B21-66C1-445C-8481-13EA21E46161}"/>
              </a:ext>
            </a:extLst>
          </p:cNvPr>
          <p:cNvSpPr>
            <a:spLocks noGrp="1" noChangeArrowheads="1"/>
          </p:cNvSpPr>
          <p:nvPr>
            <p:ph type="title"/>
          </p:nvPr>
        </p:nvSpPr>
        <p:spPr/>
        <p:txBody>
          <a:bodyPr/>
          <a:lstStyle/>
          <a:p>
            <a:pPr eaLnBrk="1" hangingPunct="1"/>
            <a:r>
              <a:rPr lang="fr-FR" altLang="zh-CN"/>
              <a:t>Fig. 12-4: Carbon Dioxide Emissions</a:t>
            </a:r>
            <a:endParaRPr lang="en-US" altLang="zh-CN"/>
          </a:p>
        </p:txBody>
      </p:sp>
      <p:pic>
        <p:nvPicPr>
          <p:cNvPr id="37891" name="Picture 2" descr="fig12_04.gif">
            <a:extLst>
              <a:ext uri="{FF2B5EF4-FFF2-40B4-BE49-F238E27FC236}">
                <a16:creationId xmlns:a16="http://schemas.microsoft.com/office/drawing/2014/main" id="{5039FA6D-720F-4C6A-BD1F-E3CEE053C6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67056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7F9357B-8C24-4142-BC21-8BF64BC120F9}"/>
              </a:ext>
            </a:extLst>
          </p:cNvPr>
          <p:cNvSpPr>
            <a:spLocks noGrp="1" noChangeArrowheads="1"/>
          </p:cNvSpPr>
          <p:nvPr>
            <p:ph type="title"/>
          </p:nvPr>
        </p:nvSpPr>
        <p:spPr/>
        <p:txBody>
          <a:bodyPr/>
          <a:lstStyle/>
          <a:p>
            <a:pPr eaLnBrk="1" hangingPunct="1"/>
            <a:r>
              <a:rPr lang="en-US" altLang="zh-CN"/>
              <a:t>Trade and the Environment (cont.)</a:t>
            </a:r>
          </a:p>
        </p:txBody>
      </p:sp>
      <p:sp>
        <p:nvSpPr>
          <p:cNvPr id="57347" name="Rectangle 3">
            <a:extLst>
              <a:ext uri="{FF2B5EF4-FFF2-40B4-BE49-F238E27FC236}">
                <a16:creationId xmlns:a16="http://schemas.microsoft.com/office/drawing/2014/main" id="{384A95D0-913E-4BE3-9554-D5D338D53F98}"/>
              </a:ext>
            </a:extLst>
          </p:cNvPr>
          <p:cNvSpPr>
            <a:spLocks noGrp="1" noChangeArrowheads="1"/>
          </p:cNvSpPr>
          <p:nvPr>
            <p:ph idx="1"/>
          </p:nvPr>
        </p:nvSpPr>
        <p:spPr/>
        <p:txBody>
          <a:bodyPr/>
          <a:lstStyle/>
          <a:p>
            <a:pPr eaLnBrk="1" hangingPunct="1"/>
            <a:r>
              <a:rPr lang="en-US" altLang="zh-CN" sz="2400"/>
              <a:t>Pollution in some countries may cause a negative externality for other countries.</a:t>
            </a:r>
            <a:endParaRPr lang="en-US" altLang="zh-CN"/>
          </a:p>
          <a:p>
            <a:pPr lvl="1" eaLnBrk="1" hangingPunct="1">
              <a:spcBef>
                <a:spcPct val="30000"/>
              </a:spcBef>
            </a:pPr>
            <a:r>
              <a:rPr lang="en-US" altLang="zh-CN" sz="2000"/>
              <a:t>For example, production in China could cause air pollution in Korea (or on the West Coast of the U.S.).</a:t>
            </a:r>
          </a:p>
          <a:p>
            <a:pPr lvl="1" eaLnBrk="1" hangingPunct="1">
              <a:spcBef>
                <a:spcPct val="30000"/>
              </a:spcBef>
            </a:pPr>
            <a:r>
              <a:rPr lang="en-US" altLang="zh-CN" sz="2000"/>
              <a:t>To the degree that pollution causes negative externalities for other countries, they should want to include it in international negotiations. </a:t>
            </a:r>
          </a:p>
          <a:p>
            <a:pPr lvl="1" eaLnBrk="1" hangingPunct="1">
              <a:spcBef>
                <a:spcPct val="30000"/>
              </a:spcBef>
            </a:pPr>
            <a:r>
              <a:rPr lang="en-US" altLang="zh-CN" sz="2000"/>
              <a:t>Emissions of carbon dioxide is an example of pollution that causes a negative externality and that has been included in international negotiations.</a:t>
            </a:r>
            <a:r>
              <a:rPr lang="en-US" altLang="zh-CN"/>
              <a:t> </a:t>
            </a: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strips(downRight)">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strips(downRight)">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strips(downRight)">
                                      <p:cBhvr>
                                        <p:cTn id="17" dur="500"/>
                                        <p:tgtEl>
                                          <p:spTgt spid="5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strips(downRight)">
                                      <p:cBhvr>
                                        <p:cTn id="22" dur="5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82E1A42-1E99-40A3-9DB0-02ABB4184679}"/>
              </a:ext>
            </a:extLst>
          </p:cNvPr>
          <p:cNvSpPr>
            <a:spLocks noGrp="1" noChangeArrowheads="1"/>
          </p:cNvSpPr>
          <p:nvPr>
            <p:ph type="title"/>
          </p:nvPr>
        </p:nvSpPr>
        <p:spPr/>
        <p:txBody>
          <a:bodyPr/>
          <a:lstStyle/>
          <a:p>
            <a:pPr eaLnBrk="1" hangingPunct="1"/>
            <a:r>
              <a:rPr lang="en-US" altLang="zh-CN"/>
              <a:t>Trade and Culture</a:t>
            </a:r>
          </a:p>
        </p:txBody>
      </p:sp>
      <p:sp>
        <p:nvSpPr>
          <p:cNvPr id="33795" name="Rectangle 3">
            <a:extLst>
              <a:ext uri="{FF2B5EF4-FFF2-40B4-BE49-F238E27FC236}">
                <a16:creationId xmlns:a16="http://schemas.microsoft.com/office/drawing/2014/main" id="{D71053AD-53C1-47F3-814C-166043607313}"/>
              </a:ext>
            </a:extLst>
          </p:cNvPr>
          <p:cNvSpPr>
            <a:spLocks noGrp="1" noChangeArrowheads="1"/>
          </p:cNvSpPr>
          <p:nvPr>
            <p:ph idx="1"/>
          </p:nvPr>
        </p:nvSpPr>
        <p:spPr/>
        <p:txBody>
          <a:bodyPr/>
          <a:lstStyle/>
          <a:p>
            <a:pPr eaLnBrk="1" hangingPunct="1">
              <a:spcBef>
                <a:spcPct val="50000"/>
              </a:spcBef>
            </a:pPr>
            <a:r>
              <a:rPr lang="en-US" altLang="zh-CN" sz="2400"/>
              <a:t>Some activists believe that trade destroys culture in other countries.</a:t>
            </a:r>
          </a:p>
          <a:p>
            <a:pPr lvl="1" eaLnBrk="1" hangingPunct="1">
              <a:spcBef>
                <a:spcPct val="50000"/>
              </a:spcBef>
            </a:pPr>
            <a:r>
              <a:rPr lang="en-US" altLang="zh-CN" sz="2000"/>
              <a:t>This belief neglects the principle that we should allow people to define their culture through the choices that </a:t>
            </a:r>
            <a:r>
              <a:rPr lang="en-US" altLang="zh-CN" sz="2000" i="1"/>
              <a:t>they</a:t>
            </a:r>
            <a:r>
              <a:rPr lang="en-US" altLang="zh-CN" sz="2000"/>
              <a:t> make, not through standards set by others.</a:t>
            </a:r>
          </a:p>
          <a:p>
            <a:pPr lvl="1" eaLnBrk="1" hangingPunct="1">
              <a:spcBef>
                <a:spcPct val="50000"/>
              </a:spcBef>
            </a:pPr>
            <a:r>
              <a:rPr lang="en-US" altLang="zh-CN" sz="2000"/>
              <a:t>Also, any economic change, not just trade, leads to changes in everyday life.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strips(downRight)">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strips(downRight)">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strips(downRight)">
                                      <p:cBhvr>
                                        <p:cTn id="17"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4E53C8B-D223-4F82-BEB9-EA4844ED07D0}"/>
              </a:ext>
            </a:extLst>
          </p:cNvPr>
          <p:cNvSpPr>
            <a:spLocks noGrp="1" noChangeArrowheads="1"/>
          </p:cNvSpPr>
          <p:nvPr>
            <p:ph type="title"/>
          </p:nvPr>
        </p:nvSpPr>
        <p:spPr/>
        <p:txBody>
          <a:bodyPr/>
          <a:lstStyle/>
          <a:p>
            <a:pPr eaLnBrk="1" hangingPunct="1"/>
            <a:r>
              <a:rPr lang="en-US" altLang="zh-CN"/>
              <a:t>Summary</a:t>
            </a:r>
          </a:p>
        </p:txBody>
      </p:sp>
      <p:sp>
        <p:nvSpPr>
          <p:cNvPr id="34819" name="Rectangle 3">
            <a:extLst>
              <a:ext uri="{FF2B5EF4-FFF2-40B4-BE49-F238E27FC236}">
                <a16:creationId xmlns:a16="http://schemas.microsoft.com/office/drawing/2014/main" id="{C3665561-67F7-4AC7-98E2-87BB90A40F0D}"/>
              </a:ext>
            </a:extLst>
          </p:cNvPr>
          <p:cNvSpPr>
            <a:spLocks noGrp="1" noChangeArrowheads="1"/>
          </p:cNvSpPr>
          <p:nvPr>
            <p:ph idx="1"/>
          </p:nvPr>
        </p:nvSpPr>
        <p:spPr/>
        <p:txBody>
          <a:bodyPr/>
          <a:lstStyle/>
          <a:p>
            <a:pPr marL="533400" indent="-533400" eaLnBrk="1" hangingPunct="1">
              <a:buFont typeface="Times" panose="02020603050405020304" pitchFamily="18" charset="0"/>
              <a:buAutoNum type="arabicPeriod"/>
            </a:pPr>
            <a:r>
              <a:rPr lang="en-US" altLang="zh-CN" sz="2400"/>
              <a:t>One argument for an activist trade policy is that investment in high-technology industries produces externalities for the economy.</a:t>
            </a:r>
          </a:p>
          <a:p>
            <a:pPr marL="914400" lvl="1" indent="-457200" eaLnBrk="1" hangingPunct="1"/>
            <a:r>
              <a:rPr lang="en-US" altLang="zh-CN" sz="2000"/>
              <a:t>But it is hard to identify which activities produce externalities and if so, to what degree they do.</a:t>
            </a:r>
          </a:p>
          <a:p>
            <a:pPr marL="533400" indent="-533400" eaLnBrk="1" hangingPunct="1">
              <a:spcBef>
                <a:spcPct val="50000"/>
              </a:spcBef>
              <a:buFont typeface="Times" panose="02020603050405020304" pitchFamily="18" charset="0"/>
              <a:buAutoNum type="arabicPeriod"/>
            </a:pPr>
            <a:r>
              <a:rPr lang="en-US" altLang="zh-CN" sz="2400"/>
              <a:t>A second argument for an activist trade policy is that governments can give domestic firms a strategic advantage in industries with excess profits.</a:t>
            </a:r>
          </a:p>
          <a:p>
            <a:pPr marL="914400" lvl="1" indent="-457200" eaLnBrk="1" hangingPunct="1"/>
            <a:r>
              <a:rPr lang="en-US" altLang="zh-CN" sz="2000"/>
              <a:t>But it is unclear if such a policy would succeed at giving a firm a strategic advantage or if it would be worthwhile.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strips(downRight)">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strips(downRight)">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strips(downRight)">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strips(downRight)">
                                      <p:cBhvr>
                                        <p:cTn id="22"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93EF272-9001-4B83-A93E-7FCA97F4D646}"/>
              </a:ext>
            </a:extLst>
          </p:cNvPr>
          <p:cNvSpPr>
            <a:spLocks noGrp="1" noChangeArrowheads="1"/>
          </p:cNvSpPr>
          <p:nvPr>
            <p:ph type="title"/>
          </p:nvPr>
        </p:nvSpPr>
        <p:spPr/>
        <p:txBody>
          <a:bodyPr/>
          <a:lstStyle/>
          <a:p>
            <a:pPr eaLnBrk="1" hangingPunct="1"/>
            <a:r>
              <a:rPr lang="en-US" altLang="zh-CN"/>
              <a:t>Summary (cont.)</a:t>
            </a:r>
          </a:p>
        </p:txBody>
      </p:sp>
      <p:sp>
        <p:nvSpPr>
          <p:cNvPr id="35843" name="Rectangle 3">
            <a:extLst>
              <a:ext uri="{FF2B5EF4-FFF2-40B4-BE49-F238E27FC236}">
                <a16:creationId xmlns:a16="http://schemas.microsoft.com/office/drawing/2014/main" id="{24FB231C-71D7-41C4-A10D-BD24705E2C17}"/>
              </a:ext>
            </a:extLst>
          </p:cNvPr>
          <p:cNvSpPr>
            <a:spLocks noGrp="1" noChangeArrowheads="1"/>
          </p:cNvSpPr>
          <p:nvPr>
            <p:ph idx="1"/>
          </p:nvPr>
        </p:nvSpPr>
        <p:spPr/>
        <p:txBody>
          <a:bodyPr/>
          <a:lstStyle/>
          <a:p>
            <a:pPr marL="533400" indent="-533400" eaLnBrk="1" hangingPunct="1">
              <a:buFont typeface="Times" panose="02020603050405020304" pitchFamily="18" charset="0"/>
              <a:buAutoNum type="arabicPeriod" startAt="3"/>
            </a:pPr>
            <a:r>
              <a:rPr lang="en-US" altLang="zh-CN" sz="2400"/>
              <a:t>Some have opposed free trade because of the fact that workers in low- and middle-income countries earn lower wages and have worse working conditions than workers in high-income countries.</a:t>
            </a:r>
          </a:p>
          <a:p>
            <a:pPr marL="914400" lvl="1" indent="-457200" eaLnBrk="1" hangingPunct="1">
              <a:spcBef>
                <a:spcPct val="40000"/>
              </a:spcBef>
            </a:pPr>
            <a:r>
              <a:rPr lang="en-US" altLang="zh-CN" sz="2000"/>
              <a:t>But workers in low- and middle-income countries are predicted to have lower wages due to lower productivity, yet still have higher wages compared to their situation without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strips(downRight)">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strips(downRight)">
                                      <p:cBhvr>
                                        <p:cTn id="12" dur="500"/>
                                        <p:tgtEl>
                                          <p:spTgt spid="35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9360FBC-C309-45C3-825D-0DE3613E5CD3}"/>
              </a:ext>
            </a:extLst>
          </p:cNvPr>
          <p:cNvSpPr>
            <a:spLocks noGrp="1" noChangeArrowheads="1"/>
          </p:cNvSpPr>
          <p:nvPr>
            <p:ph type="title"/>
          </p:nvPr>
        </p:nvSpPr>
        <p:spPr/>
        <p:txBody>
          <a:bodyPr/>
          <a:lstStyle/>
          <a:p>
            <a:pPr eaLnBrk="1" hangingPunct="1"/>
            <a:r>
              <a:rPr lang="en-US" altLang="zh-CN"/>
              <a:t>Summary (cont.)</a:t>
            </a:r>
          </a:p>
        </p:txBody>
      </p:sp>
      <p:sp>
        <p:nvSpPr>
          <p:cNvPr id="36867" name="Rectangle 3">
            <a:extLst>
              <a:ext uri="{FF2B5EF4-FFF2-40B4-BE49-F238E27FC236}">
                <a16:creationId xmlns:a16="http://schemas.microsoft.com/office/drawing/2014/main" id="{D446C6C1-2E60-4289-9759-34FC6731EF98}"/>
              </a:ext>
            </a:extLst>
          </p:cNvPr>
          <p:cNvSpPr>
            <a:spLocks noGrp="1" noChangeArrowheads="1"/>
          </p:cNvSpPr>
          <p:nvPr>
            <p:ph idx="1"/>
          </p:nvPr>
        </p:nvSpPr>
        <p:spPr/>
        <p:txBody>
          <a:bodyPr/>
          <a:lstStyle/>
          <a:p>
            <a:pPr marL="609600" indent="-609600" eaLnBrk="1" hangingPunct="1">
              <a:buFont typeface="Times" panose="02020603050405020304" pitchFamily="18" charset="0"/>
              <a:buAutoNum type="arabicPeriod" startAt="4"/>
            </a:pPr>
            <a:r>
              <a:rPr lang="en-US" altLang="zh-CN" sz="2400"/>
              <a:t>Some have proposed that trade negotiations should involve labor, environmental, or </a:t>
            </a:r>
            <a:r>
              <a:rPr lang="ja-JP" altLang="en-US" sz="2400"/>
              <a:t>“</a:t>
            </a:r>
            <a:r>
              <a:rPr lang="en-US" altLang="ja-JP" sz="2400"/>
              <a:t>cultural</a:t>
            </a:r>
            <a:r>
              <a:rPr lang="ja-JP" altLang="en-US" sz="2400"/>
              <a:t>”</a:t>
            </a:r>
            <a:r>
              <a:rPr lang="en-US" altLang="ja-JP" sz="2400"/>
              <a:t> standards, but these standards are generally opposed by governments of low- and middle- income countries.</a:t>
            </a:r>
            <a:endParaRPr lang="en-US" altLang="zh-CN" sz="24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strips(downRight)">
                                      <p:cBhvr>
                                        <p:cTn id="7" dur="500"/>
                                        <p:tgtEl>
                                          <p:spTgt spid="368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9613D8D-424B-4C19-88AC-61EC4CB435B2}"/>
              </a:ext>
            </a:extLst>
          </p:cNvPr>
          <p:cNvSpPr>
            <a:spLocks noGrp="1" noChangeArrowheads="1"/>
          </p:cNvSpPr>
          <p:nvPr>
            <p:ph type="title"/>
          </p:nvPr>
        </p:nvSpPr>
        <p:spPr/>
        <p:txBody>
          <a:bodyPr/>
          <a:lstStyle/>
          <a:p>
            <a:pPr eaLnBrk="1" hangingPunct="1"/>
            <a:r>
              <a:rPr lang="en-US" altLang="zh-CN"/>
              <a:t>Technology and Externalities</a:t>
            </a:r>
          </a:p>
        </p:txBody>
      </p:sp>
      <p:sp>
        <p:nvSpPr>
          <p:cNvPr id="8195" name="Rectangle 3">
            <a:extLst>
              <a:ext uri="{FF2B5EF4-FFF2-40B4-BE49-F238E27FC236}">
                <a16:creationId xmlns:a16="http://schemas.microsoft.com/office/drawing/2014/main" id="{0CB22390-BF7B-4C29-8629-418230D56B8F}"/>
              </a:ext>
            </a:extLst>
          </p:cNvPr>
          <p:cNvSpPr>
            <a:spLocks noGrp="1" noChangeArrowheads="1"/>
          </p:cNvSpPr>
          <p:nvPr>
            <p:ph idx="1"/>
          </p:nvPr>
        </p:nvSpPr>
        <p:spPr/>
        <p:txBody>
          <a:bodyPr/>
          <a:lstStyle/>
          <a:p>
            <a:pPr eaLnBrk="1" hangingPunct="1">
              <a:spcBef>
                <a:spcPct val="50000"/>
              </a:spcBef>
            </a:pPr>
            <a:r>
              <a:rPr lang="en-US" altLang="zh-CN" sz="2400"/>
              <a:t>Firms that invest in new technology generally create knowledge that other firms can use without paying for it: an appropriability problem.</a:t>
            </a:r>
          </a:p>
          <a:p>
            <a:pPr lvl="1" eaLnBrk="1" hangingPunct="1">
              <a:spcBef>
                <a:spcPct val="50000"/>
              </a:spcBef>
            </a:pPr>
            <a:r>
              <a:rPr lang="en-US" altLang="zh-CN" sz="2000"/>
              <a:t>By investing in new technology, firms are creating an extra benefit for society that is easily used by others.</a:t>
            </a:r>
          </a:p>
          <a:p>
            <a:pPr lvl="1" eaLnBrk="1" hangingPunct="1">
              <a:spcBef>
                <a:spcPct val="50000"/>
              </a:spcBef>
            </a:pPr>
            <a:r>
              <a:rPr lang="en-US" altLang="zh-CN" sz="2000"/>
              <a:t>An appropriability problem is an example of an </a:t>
            </a:r>
            <a:r>
              <a:rPr lang="en-US" altLang="zh-CN" sz="2000" b="1"/>
              <a:t>externality</a:t>
            </a:r>
            <a:r>
              <a:rPr lang="en-US" altLang="zh-CN" sz="2000"/>
              <a:t>: benefits or costs that accrue to parties other than the one that generates it.</a:t>
            </a:r>
          </a:p>
          <a:p>
            <a:pPr lvl="1" eaLnBrk="1" hangingPunct="1">
              <a:spcBef>
                <a:spcPct val="50000"/>
              </a:spcBef>
            </a:pPr>
            <a:r>
              <a:rPr lang="en-US" altLang="zh-CN" sz="2000"/>
              <a:t>An externality implies that the marginal social benefit of investment is not represented by producer surplus.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strips(downRight)">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strips(downRight)">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strips(downRight)">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strips(downRight)">
                                      <p:cBhvr>
                                        <p:cTn id="22"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A5EDAB1-691F-4F64-8C05-240853AB0277}"/>
              </a:ext>
            </a:extLst>
          </p:cNvPr>
          <p:cNvSpPr>
            <a:spLocks noGrp="1" noChangeArrowheads="1"/>
          </p:cNvSpPr>
          <p:nvPr>
            <p:ph type="title"/>
          </p:nvPr>
        </p:nvSpPr>
        <p:spPr/>
        <p:txBody>
          <a:bodyPr/>
          <a:lstStyle/>
          <a:p>
            <a:pPr eaLnBrk="1" hangingPunct="1"/>
            <a:r>
              <a:rPr lang="en-US" altLang="zh-CN"/>
              <a:t>Technology and Externalities (cont.)</a:t>
            </a:r>
          </a:p>
        </p:txBody>
      </p:sp>
      <p:sp>
        <p:nvSpPr>
          <p:cNvPr id="9219" name="Rectangle 3">
            <a:extLst>
              <a:ext uri="{FF2B5EF4-FFF2-40B4-BE49-F238E27FC236}">
                <a16:creationId xmlns:a16="http://schemas.microsoft.com/office/drawing/2014/main" id="{2BCF480B-9FAE-4BDA-AD20-3773B7328201}"/>
              </a:ext>
            </a:extLst>
          </p:cNvPr>
          <p:cNvSpPr>
            <a:spLocks noGrp="1" noChangeArrowheads="1"/>
          </p:cNvSpPr>
          <p:nvPr>
            <p:ph idx="1"/>
          </p:nvPr>
        </p:nvSpPr>
        <p:spPr/>
        <p:txBody>
          <a:bodyPr/>
          <a:lstStyle/>
          <a:p>
            <a:pPr eaLnBrk="1" hangingPunct="1"/>
            <a:r>
              <a:rPr lang="en-US" altLang="zh-CN" sz="2400"/>
              <a:t>Governments may want to actively encourage investment in technology when externalities in new technologies create a high marginal social benefit.</a:t>
            </a:r>
          </a:p>
          <a:p>
            <a:pPr eaLnBrk="1" hangingPunct="1">
              <a:spcBef>
                <a:spcPct val="70000"/>
              </a:spcBef>
            </a:pPr>
            <a:r>
              <a:rPr lang="en-US" altLang="zh-CN" sz="2400"/>
              <a:t>Should the U.S. government subsidize high- technology industries?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strips(downRight)">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strips(downRight)">
                                      <p:cBhvr>
                                        <p:cTn id="12"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7B6D617-6203-48D9-815F-EDC5B1B3CCE9}"/>
              </a:ext>
            </a:extLst>
          </p:cNvPr>
          <p:cNvSpPr>
            <a:spLocks noGrp="1" noChangeArrowheads="1"/>
          </p:cNvSpPr>
          <p:nvPr>
            <p:ph type="title"/>
          </p:nvPr>
        </p:nvSpPr>
        <p:spPr/>
        <p:txBody>
          <a:bodyPr/>
          <a:lstStyle/>
          <a:p>
            <a:pPr eaLnBrk="1" hangingPunct="1"/>
            <a:r>
              <a:rPr lang="en-US" altLang="zh-CN"/>
              <a:t>Technology and Externalities (cont.)</a:t>
            </a:r>
          </a:p>
        </p:txBody>
      </p:sp>
      <p:sp>
        <p:nvSpPr>
          <p:cNvPr id="10243" name="Rectangle 3">
            <a:extLst>
              <a:ext uri="{FF2B5EF4-FFF2-40B4-BE49-F238E27FC236}">
                <a16:creationId xmlns:a16="http://schemas.microsoft.com/office/drawing/2014/main" id="{5F462E3A-EA41-4FD4-BE98-7320FD5A3AB9}"/>
              </a:ext>
            </a:extLst>
          </p:cNvPr>
          <p:cNvSpPr>
            <a:spLocks noGrp="1" noChangeArrowheads="1"/>
          </p:cNvSpPr>
          <p:nvPr>
            <p:ph idx="1"/>
          </p:nvPr>
        </p:nvSpPr>
        <p:spPr>
          <a:xfrm>
            <a:off x="457200" y="1524000"/>
            <a:ext cx="8339138" cy="4800600"/>
          </a:xfrm>
        </p:spPr>
        <p:txBody>
          <a:bodyPr/>
          <a:lstStyle/>
          <a:p>
            <a:pPr marL="533400" indent="-533400" eaLnBrk="1" hangingPunct="1">
              <a:lnSpc>
                <a:spcPct val="90000"/>
              </a:lnSpc>
              <a:spcBef>
                <a:spcPct val="40000"/>
              </a:spcBef>
            </a:pPr>
            <a:r>
              <a:rPr lang="en-US" altLang="zh-CN" sz="2400"/>
              <a:t>When considering whether a government should subsidize high-technology industries, consider:</a:t>
            </a:r>
          </a:p>
          <a:p>
            <a:pPr marL="533400" indent="-533400" eaLnBrk="1" hangingPunct="1">
              <a:spcBef>
                <a:spcPct val="40000"/>
              </a:spcBef>
              <a:buFontTx/>
              <a:buAutoNum type="arabicPeriod"/>
            </a:pPr>
            <a:r>
              <a:rPr lang="en-US" altLang="zh-CN" sz="2000"/>
              <a:t>The ability of governments to subsidize the right activity.</a:t>
            </a:r>
            <a:endParaRPr lang="en-US" altLang="zh-CN" sz="2400"/>
          </a:p>
          <a:p>
            <a:pPr marL="1295400" lvl="2" indent="-381000" eaLnBrk="1" hangingPunct="1">
              <a:spcBef>
                <a:spcPct val="40000"/>
              </a:spcBef>
              <a:buFont typeface="Times" panose="02020603050405020304" pitchFamily="18" charset="0"/>
              <a:buChar char="–"/>
            </a:pPr>
            <a:r>
              <a:rPr lang="en-US" altLang="zh-CN" sz="1800"/>
              <a:t>Much activity by high technology firms has nothing to do with generating knowledge: subsidizing equipment purchases or non-technical workers generally does not create new technology.</a:t>
            </a:r>
          </a:p>
          <a:p>
            <a:pPr marL="1295400" lvl="2" indent="-381000" eaLnBrk="1" hangingPunct="1">
              <a:spcBef>
                <a:spcPct val="40000"/>
              </a:spcBef>
              <a:buFont typeface="Times" panose="02020603050405020304" pitchFamily="18" charset="0"/>
              <a:buChar char="–"/>
            </a:pPr>
            <a:r>
              <a:rPr lang="en-US" altLang="zh-CN" sz="1800"/>
              <a:t>Knowledge and innovation are created in industries that are not usually classified as high tech.</a:t>
            </a:r>
          </a:p>
          <a:p>
            <a:pPr marL="1295400" lvl="2" indent="-381000" eaLnBrk="1" hangingPunct="1">
              <a:spcBef>
                <a:spcPct val="40000"/>
              </a:spcBef>
              <a:buFontTx/>
              <a:buNone/>
            </a:pPr>
            <a:endParaRPr lang="en-US" altLang="zh-CN" sz="18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trips(downRight)">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trips(downRight)">
                                      <p:cBhvr>
                                        <p:cTn id="12" dur="500"/>
                                        <p:tgtEl>
                                          <p:spTgt spid="10243">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strips(downRight)">
                                      <p:cBhvr>
                                        <p:cTn id="15" dur="500"/>
                                        <p:tgtEl>
                                          <p:spTgt spid="10243">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strips(downRight)">
                                      <p:cBhvr>
                                        <p:cTn id="18"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9E4B911-08FD-4026-AB40-A155826D7BBB}"/>
              </a:ext>
            </a:extLst>
          </p:cNvPr>
          <p:cNvSpPr>
            <a:spLocks noGrp="1" noChangeArrowheads="1"/>
          </p:cNvSpPr>
          <p:nvPr>
            <p:ph type="title"/>
          </p:nvPr>
        </p:nvSpPr>
        <p:spPr/>
        <p:txBody>
          <a:bodyPr/>
          <a:lstStyle/>
          <a:p>
            <a:pPr eaLnBrk="1" hangingPunct="1"/>
            <a:r>
              <a:rPr lang="en-US" altLang="zh-CN"/>
              <a:t>Technology and Externalities (cont.)</a:t>
            </a:r>
          </a:p>
        </p:txBody>
      </p:sp>
      <p:sp>
        <p:nvSpPr>
          <p:cNvPr id="11267" name="Rectangle 3">
            <a:extLst>
              <a:ext uri="{FF2B5EF4-FFF2-40B4-BE49-F238E27FC236}">
                <a16:creationId xmlns:a16="http://schemas.microsoft.com/office/drawing/2014/main" id="{63DE3673-9D14-4896-959A-B80B9150EFD2}"/>
              </a:ext>
            </a:extLst>
          </p:cNvPr>
          <p:cNvSpPr>
            <a:spLocks noGrp="1" noChangeArrowheads="1"/>
          </p:cNvSpPr>
          <p:nvPr>
            <p:ph idx="1"/>
          </p:nvPr>
        </p:nvSpPr>
        <p:spPr>
          <a:xfrm>
            <a:off x="304800" y="1524000"/>
            <a:ext cx="8294688" cy="4572000"/>
          </a:xfrm>
        </p:spPr>
        <p:txBody>
          <a:bodyPr/>
          <a:lstStyle/>
          <a:p>
            <a:pPr marL="533400" indent="-533400" eaLnBrk="1" hangingPunct="1">
              <a:lnSpc>
                <a:spcPct val="90000"/>
              </a:lnSpc>
              <a:spcBef>
                <a:spcPct val="40000"/>
              </a:spcBef>
              <a:buFontTx/>
              <a:buNone/>
            </a:pPr>
            <a:r>
              <a:rPr lang="en-US" altLang="zh-CN" sz="2000"/>
              <a:t>2. Instead of subsidizing specific industries, the U.S. subsidizes research and development through the tax code. </a:t>
            </a:r>
          </a:p>
          <a:p>
            <a:pPr marL="1295400" lvl="2" indent="-381000" eaLnBrk="1" hangingPunct="1">
              <a:lnSpc>
                <a:spcPct val="90000"/>
              </a:lnSpc>
              <a:spcBef>
                <a:spcPct val="50000"/>
              </a:spcBef>
              <a:buFont typeface="Arial" panose="020B0604020202020204" pitchFamily="34" charset="0"/>
              <a:buChar char="–"/>
            </a:pPr>
            <a:r>
              <a:rPr lang="en-US" altLang="zh-CN" sz="1800"/>
              <a:t>Research and development expenses can be deducted from corporate taxable income.</a:t>
            </a:r>
          </a:p>
          <a:p>
            <a:pPr marL="1295400" lvl="2" indent="-381000" eaLnBrk="1" hangingPunct="1">
              <a:lnSpc>
                <a:spcPct val="90000"/>
              </a:lnSpc>
              <a:spcBef>
                <a:spcPct val="50000"/>
              </a:spcBef>
              <a:buFont typeface="Arial" panose="020B0604020202020204" pitchFamily="34" charset="0"/>
              <a:buChar char="–"/>
            </a:pPr>
            <a:endParaRPr lang="en-US" altLang="zh-CN" sz="1600"/>
          </a:p>
          <a:p>
            <a:pPr marL="533400" indent="-533400" eaLnBrk="1" hangingPunct="1">
              <a:lnSpc>
                <a:spcPct val="90000"/>
              </a:lnSpc>
              <a:buFont typeface="Times" panose="02020603050405020304" pitchFamily="18" charset="0"/>
              <a:buNone/>
            </a:pPr>
            <a:r>
              <a:rPr lang="en-US" altLang="zh-CN" sz="2000"/>
              <a:t>3. The economic importance of externalities.</a:t>
            </a:r>
          </a:p>
          <a:p>
            <a:pPr marL="1295400" lvl="2" indent="-381000" eaLnBrk="1" hangingPunct="1">
              <a:lnSpc>
                <a:spcPct val="90000"/>
              </a:lnSpc>
              <a:buFontTx/>
              <a:buChar char="–"/>
            </a:pPr>
            <a:r>
              <a:rPr lang="en-US" altLang="zh-CN" sz="1800"/>
              <a:t>It is difficult to determine the quantitative importance that externalities have on the economy.</a:t>
            </a:r>
          </a:p>
          <a:p>
            <a:pPr marL="1295400" lvl="2" indent="-381000" eaLnBrk="1" hangingPunct="1">
              <a:lnSpc>
                <a:spcPct val="90000"/>
              </a:lnSpc>
              <a:buFontTx/>
              <a:buChar char="–"/>
            </a:pPr>
            <a:r>
              <a:rPr lang="en-US" altLang="zh-CN" sz="1800"/>
              <a:t>Therefore, it is difficult to say </a:t>
            </a:r>
            <a:r>
              <a:rPr lang="en-US" altLang="zh-CN" sz="1800" i="1"/>
              <a:t>how much</a:t>
            </a:r>
            <a:r>
              <a:rPr lang="en-US" altLang="zh-CN" sz="1800"/>
              <a:t> to subsidize activities that create externalities.</a:t>
            </a:r>
          </a:p>
          <a:p>
            <a:pPr marL="1295400" lvl="2" indent="-381000" eaLnBrk="1" hangingPunct="1">
              <a:lnSpc>
                <a:spcPct val="90000"/>
              </a:lnSpc>
              <a:buFontTx/>
              <a:buChar char="–"/>
            </a:pPr>
            <a:endParaRPr lang="en-US" altLang="zh-CN" sz="1800"/>
          </a:p>
          <a:p>
            <a:pPr marL="533400" indent="-533400" eaLnBrk="1" hangingPunct="1">
              <a:lnSpc>
                <a:spcPct val="90000"/>
              </a:lnSpc>
              <a:buFontTx/>
              <a:buNone/>
            </a:pPr>
            <a:r>
              <a:rPr lang="en-US" altLang="zh-CN" sz="2000"/>
              <a:t>4. Externalities may occur across countries as well.</a:t>
            </a:r>
            <a:endParaRPr lang="en-US" altLang="zh-CN" sz="1800"/>
          </a:p>
          <a:p>
            <a:pPr marL="1295400" lvl="2" indent="-381000" eaLnBrk="1" hangingPunct="1">
              <a:lnSpc>
                <a:spcPct val="90000"/>
              </a:lnSpc>
              <a:buFontTx/>
              <a:buChar char="–"/>
            </a:pPr>
            <a:r>
              <a:rPr lang="en-US" altLang="zh-CN" sz="1800"/>
              <a:t>No individual country has an incentive to subsidize industries if all countries could take advantage of the externalities generated in a country.</a:t>
            </a:r>
          </a:p>
          <a:p>
            <a:pPr marL="533400" indent="-533400" eaLnBrk="1" hangingPunct="1">
              <a:lnSpc>
                <a:spcPct val="90000"/>
              </a:lnSpc>
              <a:buFontTx/>
              <a:buNone/>
            </a:pPr>
            <a:endParaRPr lang="en-US" altLang="zh-CN" sz="2000"/>
          </a:p>
          <a:p>
            <a:pPr marL="533400" indent="-533400" eaLnBrk="1" hangingPunct="1">
              <a:lnSpc>
                <a:spcPct val="90000"/>
              </a:lnSpc>
              <a:buFontTx/>
              <a:buNone/>
            </a:pPr>
            <a:endParaRPr lang="en-US" altLang="zh-CN" sz="18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strips(downRight)">
                                      <p:cBhvr>
                                        <p:cTn id="7" dur="500"/>
                                        <p:tgtEl>
                                          <p:spTgt spid="1126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strips(downRight)">
                                      <p:cBhvr>
                                        <p:cTn id="10" dur="500"/>
                                        <p:tgtEl>
                                          <p:spTgt spid="11267">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strips(downRight)">
                                      <p:cBhvr>
                                        <p:cTn id="13" dur="500"/>
                                        <p:tgtEl>
                                          <p:spTgt spid="11267">
                                            <p:txEl>
                                              <p:pRg st="3" end="3"/>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1267">
                                            <p:txEl>
                                              <p:pRg st="4" end="4"/>
                                            </p:txEl>
                                          </p:spTgt>
                                        </p:tgtEl>
                                        <p:attrNameLst>
                                          <p:attrName>style.visibility</p:attrName>
                                        </p:attrNameLst>
                                      </p:cBhvr>
                                      <p:to>
                                        <p:strVal val="visible"/>
                                      </p:to>
                                    </p:set>
                                    <p:animEffect transition="in" filter="strips(downRight)">
                                      <p:cBhvr>
                                        <p:cTn id="16" dur="500"/>
                                        <p:tgtEl>
                                          <p:spTgt spid="11267">
                                            <p:txEl>
                                              <p:pRg st="4" end="4"/>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animEffect transition="in" filter="strips(downRight)">
                                      <p:cBhvr>
                                        <p:cTn id="19" dur="500"/>
                                        <p:tgtEl>
                                          <p:spTgt spid="11267">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1267">
                                            <p:txEl>
                                              <p:pRg st="7" end="7"/>
                                            </p:txEl>
                                          </p:spTgt>
                                        </p:tgtEl>
                                        <p:attrNameLst>
                                          <p:attrName>style.visibility</p:attrName>
                                        </p:attrNameLst>
                                      </p:cBhvr>
                                      <p:to>
                                        <p:strVal val="visible"/>
                                      </p:to>
                                    </p:set>
                                    <p:animEffect transition="in" filter="strips(downRight)">
                                      <p:cBhvr>
                                        <p:cTn id="24" dur="500"/>
                                        <p:tgtEl>
                                          <p:spTgt spid="11267">
                                            <p:txEl>
                                              <p:pRg st="7" end="7"/>
                                            </p:txEl>
                                          </p:spTgt>
                                        </p:tgtEl>
                                      </p:cBhvr>
                                    </p:animEffect>
                                  </p:childTnLst>
                                </p:cTn>
                              </p:par>
                              <p:par>
                                <p:cTn id="25" presetID="18" presetClass="entr" presetSubtype="6" fill="hold" grpId="0" nodeType="withEffect">
                                  <p:stCondLst>
                                    <p:cond delay="0"/>
                                  </p:stCondLst>
                                  <p:childTnLst>
                                    <p:set>
                                      <p:cBhvr>
                                        <p:cTn id="26" dur="1" fill="hold">
                                          <p:stCondLst>
                                            <p:cond delay="0"/>
                                          </p:stCondLst>
                                        </p:cTn>
                                        <p:tgtEl>
                                          <p:spTgt spid="11267">
                                            <p:txEl>
                                              <p:pRg st="8" end="8"/>
                                            </p:txEl>
                                          </p:spTgt>
                                        </p:tgtEl>
                                        <p:attrNameLst>
                                          <p:attrName>style.visibility</p:attrName>
                                        </p:attrNameLst>
                                      </p:cBhvr>
                                      <p:to>
                                        <p:strVal val="visible"/>
                                      </p:to>
                                    </p:set>
                                    <p:animEffect transition="in" filter="strips(downRight)">
                                      <p:cBhvr>
                                        <p:cTn id="27" dur="500"/>
                                        <p:tgtEl>
                                          <p:spTgt spid="11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01FBF13-C66F-4904-A8D0-65B2FDB5FCDA}"/>
              </a:ext>
            </a:extLst>
          </p:cNvPr>
          <p:cNvSpPr>
            <a:spLocks noGrp="1" noChangeArrowheads="1"/>
          </p:cNvSpPr>
          <p:nvPr>
            <p:ph type="title"/>
          </p:nvPr>
        </p:nvSpPr>
        <p:spPr/>
        <p:txBody>
          <a:bodyPr/>
          <a:lstStyle/>
          <a:p>
            <a:pPr eaLnBrk="1" hangingPunct="1"/>
            <a:r>
              <a:rPr lang="en-US" altLang="zh-CN"/>
              <a:t>Technology and Externalities (cont.)</a:t>
            </a:r>
          </a:p>
        </p:txBody>
      </p:sp>
      <p:sp>
        <p:nvSpPr>
          <p:cNvPr id="12291" name="Rectangle 3">
            <a:extLst>
              <a:ext uri="{FF2B5EF4-FFF2-40B4-BE49-F238E27FC236}">
                <a16:creationId xmlns:a16="http://schemas.microsoft.com/office/drawing/2014/main" id="{8AB38C63-CB85-4A70-AF8D-F865104E8B08}"/>
              </a:ext>
            </a:extLst>
          </p:cNvPr>
          <p:cNvSpPr>
            <a:spLocks noGrp="1" noChangeArrowheads="1"/>
          </p:cNvSpPr>
          <p:nvPr>
            <p:ph idx="1"/>
          </p:nvPr>
        </p:nvSpPr>
        <p:spPr>
          <a:xfrm>
            <a:off x="457200" y="1524000"/>
            <a:ext cx="8339138" cy="4800600"/>
          </a:xfrm>
        </p:spPr>
        <p:txBody>
          <a:bodyPr/>
          <a:lstStyle/>
          <a:p>
            <a:pPr marL="533400" indent="-533400" eaLnBrk="1" hangingPunct="1">
              <a:spcBef>
                <a:spcPct val="40000"/>
              </a:spcBef>
            </a:pPr>
            <a:r>
              <a:rPr lang="en-US" altLang="zh-CN" sz="2400"/>
              <a:t>Some argue that the United States should have a deliberate policy of promoting high-technology industries and helping them compete against foreign rivals.</a:t>
            </a:r>
          </a:p>
          <a:p>
            <a:pPr marL="533400" indent="-533400" eaLnBrk="1" hangingPunct="1">
              <a:spcBef>
                <a:spcPct val="40000"/>
              </a:spcBef>
              <a:buFontTx/>
              <a:buNone/>
            </a:pPr>
            <a:endParaRPr lang="en-US" altLang="zh-CN" sz="2400"/>
          </a:p>
          <a:p>
            <a:pPr marL="533400" indent="-533400" eaLnBrk="1" hangingPunct="1">
              <a:spcBef>
                <a:spcPct val="40000"/>
              </a:spcBef>
            </a:pPr>
            <a:r>
              <a:rPr lang="en-US" altLang="zh-CN" sz="2400"/>
              <a:t>Fear in the 1980s that Japan</a:t>
            </a:r>
            <a:r>
              <a:rPr lang="ja-JP" altLang="en-US" sz="2400"/>
              <a:t>’</a:t>
            </a:r>
            <a:r>
              <a:rPr lang="en-US" altLang="ja-JP" sz="2400"/>
              <a:t>s dominance of the semiconductor memory market would translate into a broader dominance of computers and related technologies proved to be unfounded.</a:t>
            </a:r>
          </a:p>
          <a:p>
            <a:pPr marL="1295400" lvl="2" indent="-381000" eaLnBrk="1" hangingPunct="1">
              <a:buFontTx/>
              <a:buNone/>
            </a:pPr>
            <a:endParaRPr lang="en-US" altLang="zh-CN" sz="16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strips(downRight)">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strips(downRight)">
                                      <p:cBhvr>
                                        <p:cTn id="12"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43AADAB-2186-4BF7-9AD6-DBF1A5D7FBCD}"/>
              </a:ext>
            </a:extLst>
          </p:cNvPr>
          <p:cNvSpPr>
            <a:spLocks noGrp="1" noChangeArrowheads="1"/>
          </p:cNvSpPr>
          <p:nvPr>
            <p:ph type="title"/>
          </p:nvPr>
        </p:nvSpPr>
        <p:spPr/>
        <p:txBody>
          <a:bodyPr/>
          <a:lstStyle/>
          <a:p>
            <a:pPr eaLnBrk="1" hangingPunct="1"/>
            <a:r>
              <a:rPr lang="en-US" altLang="zh-CN"/>
              <a:t>Technology and Externalities (cont.)</a:t>
            </a:r>
          </a:p>
        </p:txBody>
      </p:sp>
      <p:sp>
        <p:nvSpPr>
          <p:cNvPr id="13315" name="Rectangle 3">
            <a:extLst>
              <a:ext uri="{FF2B5EF4-FFF2-40B4-BE49-F238E27FC236}">
                <a16:creationId xmlns:a16="http://schemas.microsoft.com/office/drawing/2014/main" id="{5F60597A-2FB1-4E4A-8894-0651AED05824}"/>
              </a:ext>
            </a:extLst>
          </p:cNvPr>
          <p:cNvSpPr>
            <a:spLocks noGrp="1" noChangeArrowheads="1"/>
          </p:cNvSpPr>
          <p:nvPr>
            <p:ph idx="1"/>
          </p:nvPr>
        </p:nvSpPr>
        <p:spPr/>
        <p:txBody>
          <a:bodyPr/>
          <a:lstStyle/>
          <a:p>
            <a:pPr eaLnBrk="1" hangingPunct="1">
              <a:spcBef>
                <a:spcPct val="40000"/>
              </a:spcBef>
            </a:pPr>
            <a:r>
              <a:rPr lang="en-US" altLang="zh-CN" sz="2400"/>
              <a:t>More recently, the decline in U.S. employment in the information, communication, and technology (ICT) industries, which are at the heart of the information technology revolution, and large U.S. trade deficits in ICT goods have renewed fears.</a:t>
            </a:r>
          </a:p>
        </p:txBody>
      </p:sp>
    </p:spTree>
  </p:cSld>
  <p:clrMapOvr>
    <a:masterClrMapping/>
  </p:clrMapOvr>
  <p:transition spd="med">
    <p:pull dir="rd"/>
  </p:transition>
</p:sld>
</file>

<file path=ppt/theme/theme1.xml><?xml version="1.0" encoding="utf-8"?>
<a:theme xmlns:a="http://schemas.openxmlformats.org/drawingml/2006/main" name="Krugman10e_template">
  <a:themeElements>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arson_PowerPoint_Template_Bekaer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arson_PowerPoint_Template_Bekae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arson_PowerPoint_Template_Bekae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arson_PowerPoint_Template_Bekae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arson_PowerPoint_Template_Bekae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arson_PowerPoint_Template_Bekae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arson_PowerPoint_Template_Bekaer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arson_PowerPoint_Template_Bekae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arson_PowerPoint_Template_Bekae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arson_PowerPoint_Template_Bekae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arson_PowerPoint_Template_Bekae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arson_PowerPoint_Template_Bekae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Krugman10e_template.potx</Template>
  <TotalTime>718</TotalTime>
  <Words>2075</Words>
  <Application>Microsoft Office PowerPoint</Application>
  <PresentationFormat>全屏显示(4:3)</PresentationFormat>
  <Paragraphs>145</Paragraphs>
  <Slides>38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Times</vt:lpstr>
      <vt:lpstr>ＭＳ Ｐゴシック</vt:lpstr>
      <vt:lpstr>Arial</vt:lpstr>
      <vt:lpstr>Verdana</vt:lpstr>
      <vt:lpstr>ヒラギノ角ゴ Pro W3</vt:lpstr>
      <vt:lpstr>Adobe Jenson Italic</vt:lpstr>
      <vt:lpstr>Krugman10e_template</vt:lpstr>
      <vt:lpstr>Chapter 12</vt:lpstr>
      <vt:lpstr>Preview</vt:lpstr>
      <vt:lpstr>Arguments for an Activist Trade Policy</vt:lpstr>
      <vt:lpstr>Technology and Externalities</vt:lpstr>
      <vt:lpstr>Technology and Externalities (cont.)</vt:lpstr>
      <vt:lpstr>Technology and Externalities (cont.)</vt:lpstr>
      <vt:lpstr>Technology and Externalities (cont.)</vt:lpstr>
      <vt:lpstr>Technology and Externalities (cont.)</vt:lpstr>
      <vt:lpstr>Technology and Externalities (cont.)</vt:lpstr>
      <vt:lpstr>Fig. 12-1: The U.S. Trade Balance in Information Goods</vt:lpstr>
      <vt:lpstr>Fig. 12-2: U.S. Manufacturing Employment</vt:lpstr>
      <vt:lpstr>Imperfect Competition and Strategic Trade Policy</vt:lpstr>
      <vt:lpstr>Imperfect Competition and Strategic Trade Policy (cont.)</vt:lpstr>
      <vt:lpstr>Table 12-1: Two-Firm Competition</vt:lpstr>
      <vt:lpstr>Imperfect Competition and Strategic Trade Policy (cont.)</vt:lpstr>
      <vt:lpstr>Table 12-2: Effects of a Subsidy to Airbus</vt:lpstr>
      <vt:lpstr>Imperfect Competition and Strategic Trade Policy (cont.)</vt:lpstr>
      <vt:lpstr>Imperfect Competition and Strategic Trade Policy (cont.)</vt:lpstr>
      <vt:lpstr>Imperfect Competition and Strategic Trade Policy (cont.)</vt:lpstr>
      <vt:lpstr>Imperfect Competition and Strategic Trade Policy (cont.)</vt:lpstr>
      <vt:lpstr>Trade and Low-Wage Labor</vt:lpstr>
      <vt:lpstr>Trade and Low-Wage Labor (cont.)</vt:lpstr>
      <vt:lpstr>Trade and Low-Wage Labor (cont.)</vt:lpstr>
      <vt:lpstr>Trade and Low-Wage Labor (cont.)</vt:lpstr>
      <vt:lpstr>Table 12-3: Real Wages</vt:lpstr>
      <vt:lpstr>Trade and Low-Wage Labor (cont.)</vt:lpstr>
      <vt:lpstr>Trade and Low-Wage Labor (cont.)</vt:lpstr>
      <vt:lpstr>Trade and the Environment </vt:lpstr>
      <vt:lpstr>Trade and the Environment (cont.)</vt:lpstr>
      <vt:lpstr>Trade and the Environment (cont.)</vt:lpstr>
      <vt:lpstr>Fig. 12-3: The Environmental Kuznets Curve</vt:lpstr>
      <vt:lpstr>Trade and the Environment (cont.)</vt:lpstr>
      <vt:lpstr>Fig. 12-4: Carbon Dioxide Emissions</vt:lpstr>
      <vt:lpstr>Trade and the Environment (cont.)</vt:lpstr>
      <vt:lpstr>Trade and Culture</vt:lpstr>
      <vt:lpstr>Summary</vt:lpstr>
      <vt:lpstr>Summary (cont.)</vt:lpstr>
      <vt:lpstr>Summary (cont.)</vt:lpstr>
    </vt:vector>
  </TitlesOfParts>
  <Manager/>
  <Company>Copyright ©2015 Pearson Education, Inc. All rights reserved.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subject>Controversies in Trade Policy</dc:subject>
  <dc:creator>Krugman/Obstfeld/Melitz </dc:creator>
  <cp:keywords/>
  <dc:description/>
  <cp:lastModifiedBy>Fang Jing</cp:lastModifiedBy>
  <cp:revision>80</cp:revision>
  <dcterms:created xsi:type="dcterms:W3CDTF">2014-03-09T16:46:23Z</dcterms:created>
  <dcterms:modified xsi:type="dcterms:W3CDTF">2018-08-29T22:02:06Z</dcterms:modified>
  <cp:category/>
</cp:coreProperties>
</file>