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9" r:id="rId3"/>
    <p:sldId id="298" r:id="rId4"/>
    <p:sldId id="300" r:id="rId5"/>
    <p:sldId id="259" r:id="rId6"/>
    <p:sldId id="260" r:id="rId7"/>
    <p:sldId id="305" r:id="rId8"/>
    <p:sldId id="295" r:id="rId9"/>
    <p:sldId id="303" r:id="rId10"/>
    <p:sldId id="293" r:id="rId11"/>
    <p:sldId id="294" r:id="rId12"/>
    <p:sldId id="296" r:id="rId13"/>
    <p:sldId id="297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99" d="100"/>
          <a:sy n="99" d="100"/>
        </p:scale>
        <p:origin x="5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BEA1004-9646-4020-B1FE-5F694A3DD9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2B79E0-AB2E-4EDD-930F-D5A9BCCD78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491EE3-2147-4C7D-9F08-FB9DE82E6D13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E3DF6CE-4E72-40DA-ADF2-D2C2BE2C2A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C5D800E-B56E-4D02-BA29-0344EDC5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2FABC-BFE5-4AD9-84CC-333D983A0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FE1C5-D278-43E0-90C6-BBC8C047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FDFF7D1-EB49-403C-A9ED-40ADB155BB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E330F-72E0-4187-81AE-E7203AC3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F4C3E-60FA-4F82-B0A3-7314A81A4F53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48492-E1CA-41BE-854C-6F249B5E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1EA2D-46D3-4FDD-B0DC-DF4D746D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01563-D525-421F-8BD5-4B40254AB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8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EBE4D-BD7C-4FFD-9201-7582DDC9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612C0-4F6E-453E-9F80-D989BB3A8751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07FDB-7058-4AC7-B910-9C68F50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48F48-C1CE-4B03-A0B9-891A094C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8C58F-D25E-4AD8-86BB-C5B57D2AE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6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B5E5F-5148-4898-8621-41676B39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5601C-0899-4636-96DB-ED9D77185C4D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A480E-116D-4581-B9BE-2CA25238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B5200-469A-492C-BC84-2536E3A2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C1E53-9776-4808-A498-5D6F225A3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955C7E-563F-4375-9207-428562B48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5800" y="6248400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2-</a:t>
            </a:r>
            <a:fld id="{1F1A9CF0-C1FF-418B-AEC9-2939B564DB4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71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6D02E-256C-4EC0-8B06-4D82D76C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F9C3D-43C8-4A28-AB1D-94420080BE8B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EBEFA-7BA1-486B-A280-9DBD7769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3F818-3EC2-4A89-9368-2FAB063D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FBA5F-20AC-4954-8DFC-89824ED983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9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9E90A-FBD8-40DD-A508-A765E2C1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67E3-F01F-4662-88BE-A8D492D0EE27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C5A43-6840-4C2C-B87F-4EFB70C8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CA29C-A971-45E0-AF1A-958CFB9A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C51E1-40FB-432C-BB34-9C009D2F8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7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541F490-453B-4E54-AB3E-0EE78C5A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7652D-E5D9-4341-ABA7-CB7345C61EEC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488D84B-9F42-48B9-9FE3-644AC425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EB974FD-3176-418E-8F83-9D547019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09E90-15C5-45EF-B51D-5C30AC3B0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4541C50-8618-43FC-9911-B4BC2C2B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17592-0648-4CBC-A3F9-3AE99C4ABF44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8EBFCE1-E66D-478D-A0C6-2ACDB804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79F49DE-F547-4707-9C1E-1F8D7B5C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8364-1515-419F-AEAD-4439BAFC1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0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C289828-B72E-4148-9C43-E73368D6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2491E-D36F-48A9-9F1F-15367018E819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1A3363A-363B-4361-9D6C-C5015459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919712-9686-4E58-B454-F0D72824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3A753-AE3A-452D-96B1-D9989EA54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8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6FAF66C-D035-4676-80A1-B8E3640F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6A7DC-1E76-42D4-BCE7-7A082A5F970F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887FAF2-95B8-4E48-BF15-E252C105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449A903-C6BA-40A1-B104-2B08261A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ABBA0-FBA6-4A30-AE7E-01266854F2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0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E5235BF-0EDD-4318-9340-8AA9CEC3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3BE39-2DC2-4F29-89DD-551EAFC0D71B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810275F-A5F3-4A7E-B060-2F39798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19AE8C5-F643-4AB0-AB69-AF056D03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ADD9A-84F4-4397-A7DB-0D79FB187C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41F1AE-49AB-417E-82BA-099EDE2E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0CD9-3CCE-49CE-B596-A6B14A9DCD8D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9030890-BD0F-4CA7-A7D3-92367EBF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3767095-A04E-41D4-AC17-E1A4BD44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E24C-3612-45B0-9E29-782A62529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9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967C8DC-AE44-41DC-AF32-11ABD6F7EE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F3D089E-E962-419A-B4A0-C245B42957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A093E-271B-411E-AC45-07145C6B4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42F7CB-2FCB-4A9D-AA8B-11B7EEA6FFB8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5B110-BD81-4B88-A36F-E0793DE7B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DF38E-3F10-4011-9B9B-368A5A236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54238E-A86E-4F3C-8FA6-5C5AB860D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ing_fang@hust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yeswhu.github.io/teaching/trad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001D1B58-D04C-472D-9F5F-0B2BC610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37DF089E-58B6-47FF-819F-8FAD60E9988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CF2C946-3132-459B-9AF1-8F09D16F332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288" y="333375"/>
            <a:ext cx="8353425" cy="5832475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b="1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/>
              <a:t>Huazhong University of Science and Technology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b="1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/>
              <a:t>International Economics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/>
              <a:t>Fall 2018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/>
              <a:t>Lecture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/>
              <a:t>3-4(M, D9-D316)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/>
              <a:t>3-4(W, D9-D206)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FDF7DA5A-0800-49DF-BC20-77EE993A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F7A0FB03-918A-4961-9406-731DD06E83D8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EFBBC1F-5A04-4F22-8B01-6C2833B6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 Requirements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B5F9727-0690-4CEF-ADE3-8E13FB37C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Exams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/>
              <a:t>1 final exam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/>
              <a:t>Final date: 9-11, 12th Dec, 2018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D9208FFD-2581-41DE-AFF0-AE83E5DE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3A65F305-5E01-4560-A54A-FCFF833D0A03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B2D73CB-AD4C-4D53-B35A-4407331F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Grading Policy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BB55A0A-BB81-4EDC-B32F-00A661C4E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weights for the final score will be as follows:</a:t>
            </a:r>
            <a:endParaRPr lang="zh-CN" altLang="zh-CN" dirty="0"/>
          </a:p>
          <a:p>
            <a:pPr marL="933450" lvl="1" indent="-53340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dirty="0"/>
              <a:t>Problem sets: 30%</a:t>
            </a:r>
          </a:p>
          <a:p>
            <a:pPr marL="933450" lvl="1" indent="-53340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dirty="0"/>
              <a:t>Projects: 20%</a:t>
            </a:r>
          </a:p>
          <a:p>
            <a:pPr marL="933450" lvl="1" indent="-53340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/>
              <a:t>Final </a:t>
            </a:r>
            <a:r>
              <a:rPr lang="en-US" altLang="zh-CN" sz="2400" dirty="0"/>
              <a:t>exam: 50%</a:t>
            </a:r>
          </a:p>
          <a:p>
            <a:pPr marL="533400" indent="-53340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/>
              <a:t>I reserve the right to raise the final score, but I will not lower them.</a:t>
            </a:r>
            <a:endParaRPr lang="zh-CN" altLang="zh-CN" dirty="0"/>
          </a:p>
          <a:p>
            <a:pPr marL="933450" lvl="1" indent="-53340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15F0F148-0FB7-44A7-91CB-8B171D89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2E7F8D52-21F2-4645-93E8-9597BFB1CFCE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3C44BA6-50C7-42A0-A9B1-F4A3999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 Schedule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B468073-0741-473E-BC41-D8A100556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The material of the textbook is summarized below. </a:t>
            </a:r>
          </a:p>
          <a:p>
            <a:pPr lvl="1" eaLnBrk="1" hangingPunct="1"/>
            <a:r>
              <a:rPr lang="en-US" altLang="zh-CN" sz="2400"/>
              <a:t>Part1: International Trade Theory</a:t>
            </a:r>
          </a:p>
          <a:p>
            <a:pPr lvl="1" eaLnBrk="1" hangingPunct="1"/>
            <a:r>
              <a:rPr lang="en-US" altLang="zh-CN" sz="2400"/>
              <a:t>Part2: International Trade Policy</a:t>
            </a:r>
          </a:p>
          <a:p>
            <a:pPr lvl="1" eaLnBrk="1" hangingPunct="1"/>
            <a:r>
              <a:rPr lang="en-US" altLang="zh-CN" sz="2400"/>
              <a:t>Part3: Exchange Rates and Open-Economy macroeconomics</a:t>
            </a:r>
          </a:p>
          <a:p>
            <a:pPr lvl="1" eaLnBrk="1" hangingPunct="1"/>
            <a:r>
              <a:rPr lang="en-US" altLang="zh-CN" sz="2400"/>
              <a:t>Part4: International Macroeconomic Policy</a:t>
            </a:r>
          </a:p>
          <a:p>
            <a:pPr eaLnBrk="1" hangingPunct="1"/>
            <a:r>
              <a:rPr lang="en-US" altLang="zh-CN" sz="2800"/>
              <a:t>We will definitely cover parts I and part II. </a:t>
            </a:r>
            <a:endParaRPr lang="zh-CN" altLang="zh-CN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4EE5B9C-5EA0-4BD8-9A39-80ACFDB5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Question?</a:t>
            </a:r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6E8029A0-E5F3-4BB3-8FA0-5EFA79D5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9D38CBFB-E4C3-497E-B348-5B9DD4FA7A58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5D39B12E-C575-456D-9A18-2BE1ACF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About Me</a:t>
            </a:r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ADD38E-9FFB-42F7-9B57-17F79D19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b="1" dirty="0"/>
              <a:t>Instructor: Jing FANG</a:t>
            </a:r>
            <a:r>
              <a:rPr lang="zh-CN" altLang="en-US" b="1" dirty="0"/>
              <a:t>（方晶）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Office: School of Economics 419</a:t>
            </a:r>
          </a:p>
          <a:p>
            <a:pPr eaLnBrk="1" hangingPunct="1"/>
            <a:r>
              <a:rPr lang="en-US" altLang="zh-CN" dirty="0"/>
              <a:t>Email: </a:t>
            </a:r>
            <a:r>
              <a:rPr lang="en-US" altLang="zh-CN" dirty="0">
                <a:hlinkClick r:id="rId2"/>
              </a:rPr>
              <a:t>jing_fang@hust.edu.cn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94084BBE-2B47-4A46-BEFB-E54CBC67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E5D20BEA-A37A-446D-B325-315073D25C93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332F5893-CBE0-4969-9A31-A69F719C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About Me</a:t>
            </a:r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41036AD-BC46-4896-AE7C-E81B93D4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Wuhan University, BA &amp; BS in Econ &amp; Math</a:t>
            </a:r>
          </a:p>
          <a:p>
            <a:pPr eaLnBrk="1" hangingPunct="1"/>
            <a:r>
              <a:rPr lang="en-US" altLang="zh-CN"/>
              <a:t>Wuhan University, MA in Econ</a:t>
            </a:r>
          </a:p>
          <a:p>
            <a:pPr eaLnBrk="1" hangingPunct="1"/>
            <a:r>
              <a:rPr lang="en-US" altLang="zh-CN"/>
              <a:t>University of Minnesota, PhD in Econ</a:t>
            </a:r>
          </a:p>
          <a:p>
            <a:pPr eaLnBrk="1" hangingPunct="1"/>
            <a:r>
              <a:rPr lang="en-US" altLang="zh-CN"/>
              <a:t>Research interests: Industrial Organization, Econometrics and International Trade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</a:t>
            </a:r>
            <a:endParaRPr lang="zh-CN" altLang="zh-CN"/>
          </a:p>
          <a:p>
            <a:pPr eaLnBrk="1" hangingPunct="1"/>
            <a:endParaRPr lang="en-US" altLang="zh-CN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02EA6166-71A6-441A-8F3E-C2F5B66F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D1089CFB-950B-4848-942A-C67DEEC71B45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>
            <a:extLst>
              <a:ext uri="{FF2B5EF4-FFF2-40B4-BE49-F238E27FC236}">
                <a16:creationId xmlns:a16="http://schemas.microsoft.com/office/drawing/2014/main" id="{3DB77681-1FD8-4815-87B1-1A154A5D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about you?</a:t>
            </a:r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21724DE-1241-4F37-8ECA-2DC15AD9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Name?</a:t>
            </a:r>
          </a:p>
          <a:p>
            <a:pPr eaLnBrk="1" hangingPunct="1"/>
            <a:r>
              <a:rPr lang="en-US" altLang="zh-CN"/>
              <a:t>Where are you from?</a:t>
            </a:r>
          </a:p>
          <a:p>
            <a:pPr eaLnBrk="1" hangingPunct="1"/>
            <a:r>
              <a:rPr lang="en-US" altLang="zh-CN"/>
              <a:t>Where have you been to the farthest from home?</a:t>
            </a:r>
          </a:p>
          <a:p>
            <a:pPr eaLnBrk="1" hangingPunct="1"/>
            <a:r>
              <a:rPr lang="en-US" altLang="zh-CN"/>
              <a:t>Which economic course are you most interested in?</a:t>
            </a:r>
          </a:p>
          <a:p>
            <a:pPr eaLnBrk="1" hangingPunct="1"/>
            <a:r>
              <a:rPr lang="en-US" altLang="zh-CN"/>
              <a:t>Any hobby?</a:t>
            </a:r>
          </a:p>
          <a:p>
            <a:pPr eaLnBrk="1" hangingPunct="1"/>
            <a:r>
              <a:rPr lang="en-US" altLang="zh-CN"/>
              <a:t>What’s your plan after graduate?</a:t>
            </a:r>
          </a:p>
          <a:p>
            <a:pPr eaLnBrk="1" hangingPunct="1"/>
            <a:endParaRPr lang="en-US" altLang="zh-CN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132D3BA9-4789-47D6-8547-2339EE2D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2E589979-44CC-42C5-97EF-2FFEFFF546DE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100DF-0D72-4EFC-A4AE-3FDF437A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</a:t>
            </a:r>
          </a:p>
        </p:txBody>
      </p:sp>
      <p:sp>
        <p:nvSpPr>
          <p:cNvPr id="8195" name="灯片编号占位符 4">
            <a:extLst>
              <a:ext uri="{FF2B5EF4-FFF2-40B4-BE49-F238E27FC236}">
                <a16:creationId xmlns:a16="http://schemas.microsoft.com/office/drawing/2014/main" id="{56E59EEE-3649-4461-8188-68F17E10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5E52B172-A2BC-4925-B21F-2D9E570079C5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pic>
        <p:nvPicPr>
          <p:cNvPr id="8196" name="图片 4">
            <a:extLst>
              <a:ext uri="{FF2B5EF4-FFF2-40B4-BE49-F238E27FC236}">
                <a16:creationId xmlns:a16="http://schemas.microsoft.com/office/drawing/2014/main" id="{7962FEB3-4B2A-4A0F-B06A-1D497E8FE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341438"/>
            <a:ext cx="40163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D2D382F8-48FF-47F6-8A26-634DF438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E349CCA3-BA12-441C-8589-1CE08B9EC7EA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E84026B-C2BB-4B95-A0A4-424EA32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 Description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2DAEA71-C35A-4EE2-889D-7B9F9A9B8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This will be a full English course.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We will use English everywhere except the conversation.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Homework and exam which is written in Chinese will not be accepted and get no score!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AF3E26A9-4B39-4C3F-A14C-C16D9762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4DC9D93F-6662-4E4F-897F-DD21F27FD341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7BB03D9-832D-487D-806D-A5C4E43F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 Description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BA30154-C952-48DA-8EBF-8BC60336C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You could find the necessary materials in the </a:t>
            </a:r>
            <a:r>
              <a:rPr lang="en-US" altLang="zh-CN" dirty="0">
                <a:hlinkClick r:id="rId2"/>
              </a:rPr>
              <a:t>course website</a:t>
            </a:r>
            <a:endParaRPr lang="en-US" altLang="zh-CN" dirty="0"/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You need to prepare to learn it by yourself and help each other.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C7F895F5-6534-469A-8FDB-CA76490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E386157D-FA8E-4FDD-AB61-62FE1441B8BC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563BBB3-40E0-4E08-B6D2-C50EFF16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 Requirements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A452957-0D13-4745-9B72-BC1C3C1BE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Homework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2 Problem Sets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All homework should be typed (and stapled)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Work that is not typed (or stapled) gets an automatic discount of 30%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Assignments not turned in by the due date will be penalized 10 points for each day it is late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Students are strongly encouraged to work in groups. However, each student is responsible of writing up his or her own problem set.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C00F44CE-5339-42A3-8216-444D3CFC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AB9D3737-C778-4923-B95B-E69DF20CF3C2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5B7DC5E-C1D6-46B5-B530-2D7ABC90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 Requirements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9BD0B7A-2275-4980-9C7F-846B40C94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Project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1 Project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You need to collect the data and do some analysis in group.</a:t>
            </a:r>
          </a:p>
          <a:p>
            <a:pPr marL="933450" lvl="1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You will be asked to comment on others work.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395</Words>
  <Application>Microsoft Office PowerPoint</Application>
  <PresentationFormat>全屏显示(4:3)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Times</vt:lpstr>
      <vt:lpstr>Office 主题</vt:lpstr>
      <vt:lpstr>PowerPoint 演示文稿</vt:lpstr>
      <vt:lpstr>About Me</vt:lpstr>
      <vt:lpstr>About Me</vt:lpstr>
      <vt:lpstr>What about you?</vt:lpstr>
      <vt:lpstr>Textbook</vt:lpstr>
      <vt:lpstr>Course Description</vt:lpstr>
      <vt:lpstr>Course Description</vt:lpstr>
      <vt:lpstr>Course Requirements</vt:lpstr>
      <vt:lpstr>Course Requirements</vt:lpstr>
      <vt:lpstr>Course Requirements</vt:lpstr>
      <vt:lpstr>Grading Policy</vt:lpstr>
      <vt:lpstr>Course Schedule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Bayes</dc:creator>
  <cp:lastModifiedBy>Fang Jing</cp:lastModifiedBy>
  <cp:revision>43</cp:revision>
  <dcterms:created xsi:type="dcterms:W3CDTF">2012-04-09T05:45:11Z</dcterms:created>
  <dcterms:modified xsi:type="dcterms:W3CDTF">2018-09-03T02:49:26Z</dcterms:modified>
</cp:coreProperties>
</file>