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3" r:id="rId3"/>
    <p:sldId id="304" r:id="rId4"/>
    <p:sldId id="305" r:id="rId5"/>
    <p:sldId id="311" r:id="rId6"/>
    <p:sldId id="306" r:id="rId7"/>
    <p:sldId id="308" r:id="rId8"/>
    <p:sldId id="307" r:id="rId9"/>
    <p:sldId id="309" r:id="rId10"/>
    <p:sldId id="310" r:id="rId11"/>
    <p:sldId id="298" r:id="rId12"/>
    <p:sldId id="300" r:id="rId13"/>
    <p:sldId id="295" r:id="rId14"/>
    <p:sldId id="293" r:id="rId15"/>
    <p:sldId id="294" r:id="rId16"/>
    <p:sldId id="296" r:id="rId17"/>
    <p:sldId id="301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>
      <p:cViewPr varScale="1">
        <p:scale>
          <a:sx n="99" d="100"/>
          <a:sy n="99" d="100"/>
        </p:scale>
        <p:origin x="5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945D95-A46F-41BD-82E4-55E7DC4DDC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3BFCD-6363-467B-8003-2959726332C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109099-714D-4B67-AB19-3812F95A0D29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B7CABE3-5504-4629-834F-9AE63249F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7B59B28-C27C-4E3B-ACAF-7AAE5C149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D82E8-71D0-43E5-BF75-000460B02C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99B0-97D5-4DB4-865F-8AA801DD4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080490-9C4D-4730-A8F6-35F5249EF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4F28F-C9F1-45E3-94AC-4545984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8E819-EFCC-4D24-A42F-2D64BB87180D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FAD1D-9BBA-426C-9D7C-CD1A6157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A1E0E-1742-4975-8324-00038984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66A2D-0930-43A5-816D-48ADB164D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6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90081-46A1-4992-88E6-258C5B62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EF326-67EA-4ED7-B953-DA6FE45C2172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7AA70-B5A3-4366-86B7-CDA244ED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6576-DC40-40BD-9125-1C3A0C8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D8C96-9CFA-4D0E-9F85-39901CC92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42CF2-E4DD-43FB-83FD-7816223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1141-CF97-44D1-92E1-60520778F8CD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4E5F7-447B-48BE-A17C-5DAF4A6F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42959-BBDD-43E8-83B3-CB745FAB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F1633-BF4F-42F2-9751-5562C18B0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7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DC30D-5FA7-4C2D-A1F9-8F72A9648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05800" y="6248400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2-</a:t>
            </a:r>
            <a:fld id="{57EFAECA-A0AD-4B9C-83BF-3400AF24668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89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24249-11BD-49A1-9171-E436070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1D27-3130-4248-B1D3-40123A0376DD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BD994-B6DA-4A25-BAD6-0658BA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DCDFF-ABBF-44B8-95B1-6BC97D83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1263-68FE-49AC-A952-9FAC8602A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D887A-8D4B-4C43-A1A2-65D1BBA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9813-FA1E-479A-B8B1-F2EB7D34D7D4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EA239-16F5-479A-8306-ED2C6235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31BAC-AD7A-4B0B-B1FC-C4D8AF74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5D232-B7F1-412B-8191-B4CA41BAE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CCD9ED8-367B-431D-B128-FD892C71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13065-4C04-461F-80FA-F87A17817035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0DF58B2-0140-4534-8040-3B86BE91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1EFD987-479B-41D0-9DBE-A6B5660C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CBE80-FA09-454E-AC39-FE358528AA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48D34D1-3A48-4C29-BD0E-41C39F7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E8CF-7082-4A5A-B669-9D3E3048FF34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6DE71D9-CCBE-4D26-B316-DC12420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92ED151-A6BF-46FF-AD45-88566120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D97F2-948C-4EA5-9CBB-6F331CADF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9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3576D16-A077-4E2F-8E67-18DBA512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CB06E-E106-4A94-9149-E767B18A85BA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FC26763-938D-43A6-816A-0B03E96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EA858C-FAA7-41C9-87AE-9DD917C1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9DE26-664B-4FDF-94A5-2BBE14B69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24F57E5-4451-4880-84AC-04D6C8D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DD65-9F54-4446-812D-9ED5F0F8D476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6D38F2-7DEB-461C-9924-1DD4D4D6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1027793-06DC-420D-B45A-01D70231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FFA08-FE8F-4761-959C-DFDF1B1DE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CEB9C0-FE0A-4DD7-8258-ECFF0027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47F7-CA34-4522-BAF9-0D732CB3B90D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C145A67-11A7-47FA-A1B7-2CECE2A1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B5B878C-EF8B-44B5-8F03-ADC3A6C0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9995E-43FA-4306-9098-065068593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E595DF3-10D4-4787-ACE8-D1D4C50C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EE10D-4774-4136-85AF-CAA5E615CD83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80A260-F39B-4FD2-80CF-147F83CC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49BFD51-7110-474D-A28A-BE37A6D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3D37-1C57-41C4-A37F-C947B9DD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BD8693F-D18F-4AEE-8DFD-A6EA0CB025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006250-5033-4EA7-B371-8CC46AAEE1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19883-724B-409B-A710-805CE59D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6A4BAC-4FC3-494C-964D-FD5826AA94B8}" type="datetimeFigureOut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90D85-56A4-4564-84BD-FE87535AF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C3AB5-62DC-4458-9E7E-1A3B19206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8A9A2A-0A70-4224-B12D-017302EBA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E3E9B5BC-EEF5-420E-82DF-A5E51EE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0698BC-5563-45F9-A3F2-EDE938FC8D20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DC09AE2-2286-46D4-854B-4E905736E1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8353425" cy="5832475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/>
              <a:t>International Economics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4400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smtClean="0"/>
              <a:t>Project</a:t>
            </a:r>
            <a:endParaRPr lang="en-US" altLang="zh-CN" sz="4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E3E9B5BC-EEF5-420E-82DF-A5E51EE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0698BC-5563-45F9-A3F2-EDE938FC8D20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DC09AE2-2286-46D4-854B-4E905736E1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333375"/>
            <a:ext cx="8353425" cy="5832475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 dirty="0" smtClean="0"/>
              <a:t>Topic List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175989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Topic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World Trade Overview</a:t>
            </a:r>
          </a:p>
          <a:p>
            <a:pPr eaLnBrk="1" hangingPunct="1"/>
            <a:r>
              <a:rPr lang="en-US" altLang="zh-CN" dirty="0"/>
              <a:t>What does world trade change(volume and percent of GDP) in these years? Import? Export? Why?</a:t>
            </a:r>
          </a:p>
          <a:p>
            <a:pPr eaLnBrk="1" hangingPunct="1"/>
            <a:r>
              <a:rPr lang="en-US" altLang="zh-CN" dirty="0"/>
              <a:t>Who are the 3 largest trader? Importer?  Exporter? Who are their 3 largest trade partner? Why?</a:t>
            </a:r>
          </a:p>
          <a:p>
            <a:pPr eaLnBrk="1" hangingPunct="1"/>
            <a:r>
              <a:rPr lang="en-US" altLang="zh-CN" dirty="0"/>
              <a:t>Estimate the gravity model in these years and explain the result.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>
            <a:extLst>
              <a:ext uri="{FF2B5EF4-FFF2-40B4-BE49-F238E27FC236}">
                <a16:creationId xmlns:a16="http://schemas.microsoft.com/office/drawing/2014/main" id="{475B51DF-9F27-4E48-9552-DA360A99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Topic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2231C40-0391-40E8-A502-08A4AC2EA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dirty="0"/>
              <a:t>Labor Productivity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zh-CN" dirty="0"/>
              <a:t>Is there any correlation between </a:t>
            </a:r>
            <a:r>
              <a:rPr lang="en-US" dirty="0"/>
              <a:t>unemployment rate and trade relative to GDP? 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zh-CN" dirty="0"/>
              <a:t>Do wages reflect productivity in these years?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zh-CN" dirty="0"/>
              <a:t>Do countries export those goods in which their productivity is relatively high? Find several industries’ data and check that.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zh-CN" dirty="0"/>
              <a:t>Explain the results for above questions.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zh-CN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9851A27-B406-48F5-BAA6-20A81A1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07B756C-C5AF-4C6E-B806-7325D4552F71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900035E-CAF6-4140-80DE-C42C0259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4A0131A4-97E3-4FC3-AF8D-4F99EA95BE81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CF48E2-11E0-4ECC-B484-5894F60F3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Topic 3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286926A-90A6-4D80-B8DA-99BE491BB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/>
              <a:t>Trade &amp;Income Inequality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How does the wage of unskilled workers change? Skilled workers?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How does the prices of unskill-intensive goods change? Skill-intensive goods?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Choose some countries’ data to analyze the above questions and explain the results.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Re-check the Leontief paradox for the countries you choose.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C1706CD7-6371-4E26-8B6D-65FF0478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2A345C23-37A8-4D53-AA1D-C884E0EDC603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358314A-27D7-4539-BAB1-EF6DE8CFD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Topic 4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AC39C57-E92E-49F9-B584-A5F3948E0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/>
              <a:t>Has Growth in Developing Countries Reduced the Welfare of Developed ones?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How does the GDP of developing countries change?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How does the terms of trade for them change?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How does the terms of trade for developed countries change?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Any connection between these two? What do you think?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D2A1E0E-C1D0-40D3-AA26-10F12B13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222578CC-1D1A-44BD-9031-645FF4D7A11E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FE9CEC9-44F0-475C-A4B9-7382C75C8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Topic 5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BB66C8C-ADA5-495C-93C8-323C7AE42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Foreign Direct Investment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Where does the FDI flow to?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Where does the FDI from?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How does the pattern of FDI change in these years?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Explain your results.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B2BB802-A28D-487D-BB17-ABEE1980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4202F4E5-D71D-4E92-880D-970F52382DB6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A6447D9-2A72-4AE3-BF0A-C1894250B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Topic 6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BB16517-C2B2-44BB-AAB8-EB46E611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741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Trade Policy</a:t>
            </a:r>
          </a:p>
          <a:p>
            <a:pPr eaLnBrk="1" hangingPunct="1"/>
            <a:r>
              <a:rPr lang="en-US" altLang="zh-CN" dirty="0"/>
              <a:t>How does the tariff change?</a:t>
            </a:r>
          </a:p>
          <a:p>
            <a:pPr eaLnBrk="1" hangingPunct="1"/>
            <a:r>
              <a:rPr lang="en-US" altLang="zh-CN" dirty="0"/>
              <a:t>How does this change affect the trade?</a:t>
            </a:r>
          </a:p>
          <a:p>
            <a:pPr eaLnBrk="1" hangingPunct="1"/>
            <a:r>
              <a:rPr lang="en-US" altLang="zh-CN" dirty="0"/>
              <a:t>How about the effect of trade agreement?</a:t>
            </a:r>
          </a:p>
          <a:p>
            <a:pPr eaLnBrk="1" hangingPunct="1"/>
            <a:r>
              <a:rPr lang="en-US" altLang="zh-CN" dirty="0"/>
              <a:t>Choose some countries and industries to analyze the above questions and explain your arguments.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F1CC0D7B-F3F8-4FE2-B426-A1C3076C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2-</a:t>
            </a:r>
            <a:fld id="{4ABD58C5-1076-43A4-911F-1FFE8531991C}" type="slidenum">
              <a:rPr lang="en-US" altLang="zh-CN" sz="1200" smtClean="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C155E1C-144D-4727-A7D8-7F5BC418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 requirement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53E87B2-E253-4F50-8403-57B4B1220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smtClean="0"/>
              <a:t>When I say some, I mean 3 or more countries</a:t>
            </a:r>
            <a:r>
              <a:rPr lang="en-US" altLang="zh-CN" dirty="0"/>
              <a:t>’ data and the time period you can find. </a:t>
            </a:r>
            <a:endParaRPr lang="en-US" altLang="zh-CN" dirty="0" smtClean="0"/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larger dataset, the better</a:t>
            </a:r>
            <a:r>
              <a:rPr lang="en-US" altLang="zh-CN" dirty="0" smtClean="0"/>
              <a:t>.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This will be a full English course, so all the present material will be in English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 </a:t>
            </a:r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There are 5 groups, and each have 4 students.</a:t>
            </a:r>
          </a:p>
          <a:p>
            <a:pPr eaLnBrk="1" hangingPunct="1"/>
            <a:r>
              <a:rPr lang="en-US" altLang="zh-CN" dirty="0" smtClean="0"/>
              <a:t>Each group should have both male and female students.</a:t>
            </a:r>
          </a:p>
          <a:p>
            <a:pPr eaLnBrk="1" hangingPunct="1"/>
            <a:r>
              <a:rPr lang="en-US" altLang="zh-CN" dirty="0" smtClean="0"/>
              <a:t>Each group could choose from 6 topics.</a:t>
            </a:r>
          </a:p>
          <a:p>
            <a:pPr eaLnBrk="1" hangingPunct="1"/>
            <a:r>
              <a:rPr lang="en-US" altLang="zh-CN" dirty="0" smtClean="0"/>
              <a:t>Each group need to collect related data, using the econometric technology to analyze the problems, and report your conclusion in a presentation. </a:t>
            </a:r>
            <a:endParaRPr lang="en-US" altLang="zh-CN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1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Presentation 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Each group need to prepare for a presentation for 60 minutes.</a:t>
            </a:r>
          </a:p>
          <a:p>
            <a:pPr eaLnBrk="1" hangingPunct="1"/>
            <a:r>
              <a:rPr lang="en-US" altLang="zh-CN" dirty="0" smtClean="0"/>
              <a:t>Each member of the group need to present for at least 10 minutes.</a:t>
            </a:r>
          </a:p>
          <a:p>
            <a:pPr eaLnBrk="1" hangingPunct="1"/>
            <a:r>
              <a:rPr lang="en-US" altLang="zh-CN" dirty="0" smtClean="0"/>
              <a:t>Each group need to have a slides to show your results.</a:t>
            </a:r>
          </a:p>
          <a:p>
            <a:pPr eaLnBrk="1" hangingPunct="1"/>
            <a:r>
              <a:rPr lang="en-US" altLang="zh-CN" dirty="0" smtClean="0"/>
              <a:t>Roughly, each page will take you 1 minute and you need to write down about 60 pages.</a:t>
            </a:r>
            <a:endParaRPr lang="en-US" altLang="zh-CN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9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Presentation 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first page should be the question.</a:t>
            </a:r>
          </a:p>
          <a:p>
            <a:pPr eaLnBrk="1" hangingPunct="1"/>
            <a:r>
              <a:rPr lang="en-US" altLang="zh-CN" dirty="0" smtClean="0"/>
              <a:t>The second page should be the answer in one sentence.</a:t>
            </a:r>
          </a:p>
          <a:p>
            <a:pPr eaLnBrk="1" hangingPunct="1"/>
            <a:r>
              <a:rPr lang="en-US" altLang="zh-CN" dirty="0" smtClean="0"/>
              <a:t>The rest should explain the background mechanism of your conclusion.</a:t>
            </a:r>
          </a:p>
          <a:p>
            <a:pPr eaLnBrk="1" hangingPunct="1"/>
            <a:r>
              <a:rPr lang="en-US" altLang="zh-CN" dirty="0" smtClean="0"/>
              <a:t>Don’t supply too much information in one page. (No more than 4 lines in one </a:t>
            </a:r>
            <a:r>
              <a:rPr lang="en-US" altLang="zh-CN" dirty="0"/>
              <a:t>page</a:t>
            </a:r>
            <a:r>
              <a:rPr lang="en-US" altLang="zh-CN" dirty="0" smtClean="0"/>
              <a:t>.)</a:t>
            </a:r>
            <a:endParaRPr lang="en-US" altLang="zh-CN" dirty="0" smtClean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1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Presentation 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When you present, the only material you could see is your slides.</a:t>
            </a:r>
          </a:p>
          <a:p>
            <a:pPr eaLnBrk="1" hangingPunct="1"/>
            <a:r>
              <a:rPr lang="en-US" altLang="zh-CN" dirty="0" smtClean="0"/>
              <a:t>NO cheat sheet! NO cellphone!</a:t>
            </a:r>
          </a:p>
          <a:p>
            <a:pPr eaLnBrk="1" hangingPunct="1"/>
            <a:r>
              <a:rPr lang="en-US" altLang="zh-CN" dirty="0" smtClean="0"/>
              <a:t>Don’t try to memorize all the material and repeat in presentation like a machine.</a:t>
            </a:r>
          </a:p>
          <a:p>
            <a:pPr eaLnBrk="1" hangingPunct="1"/>
            <a:r>
              <a:rPr lang="en-US" altLang="zh-CN" dirty="0" smtClean="0"/>
              <a:t>Try to analyze and understand it and speak out in your own words.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89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Project 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 will randomly decide the order of all groups.</a:t>
            </a:r>
          </a:p>
          <a:p>
            <a:pPr eaLnBrk="1" hangingPunct="1"/>
            <a:r>
              <a:rPr lang="en-US" altLang="zh-CN" dirty="0" smtClean="0"/>
              <a:t>The first group will choose the time slot first.</a:t>
            </a:r>
          </a:p>
          <a:p>
            <a:pPr eaLnBrk="1" hangingPunct="1"/>
            <a:r>
              <a:rPr lang="en-US" altLang="zh-CN" dirty="0" smtClean="0"/>
              <a:t>The last group will choose the topic first.</a:t>
            </a:r>
          </a:p>
          <a:p>
            <a:pPr eaLnBrk="1" hangingPunct="1"/>
            <a:r>
              <a:rPr lang="en-US" altLang="zh-CN" dirty="0" smtClean="0"/>
              <a:t>On that day, after 60 minutes presentation, I will randomly choose 4 other students to comment their presentation.</a:t>
            </a:r>
          </a:p>
          <a:p>
            <a:pPr eaLnBrk="1" hangingPunct="1"/>
            <a:r>
              <a:rPr lang="en-US" altLang="zh-CN" dirty="0" smtClean="0"/>
              <a:t>Each commenter get 5 minutes to discuss with presenters.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4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Comment Requirement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Comment should be:</a:t>
            </a:r>
          </a:p>
          <a:p>
            <a:pPr lvl="1" eaLnBrk="1" hangingPunct="1"/>
            <a:r>
              <a:rPr lang="en-US" altLang="zh-CN" dirty="0" smtClean="0"/>
              <a:t>Questions you don’t understand in their presentation.</a:t>
            </a:r>
          </a:p>
          <a:p>
            <a:pPr lvl="1" eaLnBrk="1" hangingPunct="1"/>
            <a:r>
              <a:rPr lang="en-US" altLang="zh-CN" dirty="0" smtClean="0"/>
              <a:t>Constructive critiques</a:t>
            </a:r>
          </a:p>
          <a:p>
            <a:pPr eaLnBrk="1" hangingPunct="1"/>
            <a:r>
              <a:rPr lang="en-US" altLang="zh-CN" dirty="0" smtClean="0"/>
              <a:t>We don’t need any praise comment.</a:t>
            </a:r>
          </a:p>
          <a:p>
            <a:pPr eaLnBrk="1" hangingPunct="1"/>
            <a:r>
              <a:rPr lang="en-US" altLang="zh-CN" dirty="0" smtClean="0"/>
              <a:t>Presenter need to:</a:t>
            </a:r>
          </a:p>
          <a:p>
            <a:pPr lvl="1" eaLnBrk="1" hangingPunct="1"/>
            <a:r>
              <a:rPr lang="en-US" altLang="zh-CN" dirty="0" smtClean="0"/>
              <a:t>Answer the questions that commenters mention.</a:t>
            </a:r>
          </a:p>
          <a:p>
            <a:pPr lvl="1" eaLnBrk="1" hangingPunct="1"/>
            <a:r>
              <a:rPr lang="en-US" altLang="zh-CN" dirty="0" smtClean="0"/>
              <a:t>Defend yourself in any critique.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023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Totally, the project will account for 20% of the final grade.</a:t>
            </a:r>
          </a:p>
          <a:p>
            <a:pPr eaLnBrk="1" hangingPunct="1"/>
            <a:r>
              <a:rPr lang="en-US" altLang="zh-CN" sz="3600" dirty="0" smtClean="0"/>
              <a:t>The presentation will take 15% and the comment will take 5%</a:t>
            </a:r>
          </a:p>
          <a:p>
            <a:pPr eaLnBrk="1" hangingPunct="1"/>
            <a:r>
              <a:rPr lang="en-US" altLang="zh-CN" sz="3600" dirty="0" smtClean="0"/>
              <a:t>The score for presentation will be the same for each group, but the comment score will be different for everyone.</a:t>
            </a:r>
          </a:p>
          <a:p>
            <a:pPr eaLnBrk="1" hangingPunct="1"/>
            <a:endParaRPr lang="en-US" altLang="zh-CN" sz="3600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88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">
            <a:extLst>
              <a:ext uri="{FF2B5EF4-FFF2-40B4-BE49-F238E27FC236}">
                <a16:creationId xmlns:a16="http://schemas.microsoft.com/office/drawing/2014/main" id="{60BB93FA-0171-4E2B-A851-61D8072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119861E-93F7-46B4-99AE-0F1E7D7F5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If you don’t satisfy the requirement I list here, you will get minus score.</a:t>
            </a:r>
          </a:p>
          <a:p>
            <a:pPr eaLnBrk="1" hangingPunct="1"/>
            <a:r>
              <a:rPr lang="en-US" altLang="zh-CN" sz="3600" dirty="0" smtClean="0"/>
              <a:t>If you repeat previous groups mistakes, you will get minus score.</a:t>
            </a:r>
          </a:p>
          <a:p>
            <a:pPr eaLnBrk="1" hangingPunct="1"/>
            <a:r>
              <a:rPr lang="en-US" altLang="zh-CN" sz="3600" dirty="0" smtClean="0"/>
              <a:t>Thus, the standard of evaluation will be higher and higher.</a:t>
            </a:r>
          </a:p>
          <a:p>
            <a:pPr eaLnBrk="1" hangingPunct="1"/>
            <a:endParaRPr lang="en-US" altLang="zh-CN" sz="3600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C3626AD1-565B-435F-9FE0-63C8965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</a:rPr>
              <a:t>1-</a:t>
            </a:r>
            <a:fld id="{8B1FFB35-89E4-49A1-89EF-BD6F987EC179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1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778</Words>
  <Application>Microsoft Office PowerPoint</Application>
  <PresentationFormat>全屏显示(4:3)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主题</vt:lpstr>
      <vt:lpstr>PowerPoint 演示文稿</vt:lpstr>
      <vt:lpstr>Project Requirement</vt:lpstr>
      <vt:lpstr>Presentation Requirement</vt:lpstr>
      <vt:lpstr>Presentation Requirement</vt:lpstr>
      <vt:lpstr>Presentation Requirement</vt:lpstr>
      <vt:lpstr>Project Requirement</vt:lpstr>
      <vt:lpstr>Comment Requirement</vt:lpstr>
      <vt:lpstr>Evaluation</vt:lpstr>
      <vt:lpstr>Evaluation</vt:lpstr>
      <vt:lpstr>PowerPoint 演示文稿</vt:lpstr>
      <vt:lpstr>Topic 1</vt:lpstr>
      <vt:lpstr>Topic 2</vt:lpstr>
      <vt:lpstr>Topic 3</vt:lpstr>
      <vt:lpstr>Topic 4</vt:lpstr>
      <vt:lpstr>Topic 5</vt:lpstr>
      <vt:lpstr>Topic 6</vt:lpstr>
      <vt:lpstr>Project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Bayes</dc:creator>
  <cp:lastModifiedBy>Fang Jing</cp:lastModifiedBy>
  <cp:revision>69</cp:revision>
  <dcterms:created xsi:type="dcterms:W3CDTF">2012-04-09T05:45:11Z</dcterms:created>
  <dcterms:modified xsi:type="dcterms:W3CDTF">2018-10-15T01:36:45Z</dcterms:modified>
</cp:coreProperties>
</file>