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15"/>
  </p:notesMasterIdLst>
  <p:handoutMasterIdLst>
    <p:handoutMasterId r:id="rId16"/>
  </p:handoutMasterIdLst>
  <p:sldIdLst>
    <p:sldId id="300" r:id="rId2"/>
    <p:sldId id="330" r:id="rId3"/>
    <p:sldId id="331" r:id="rId4"/>
    <p:sldId id="332" r:id="rId5"/>
    <p:sldId id="342" r:id="rId6"/>
    <p:sldId id="333" r:id="rId7"/>
    <p:sldId id="345" r:id="rId8"/>
    <p:sldId id="346" r:id="rId9"/>
    <p:sldId id="344" r:id="rId10"/>
    <p:sldId id="343" r:id="rId11"/>
    <p:sldId id="305" r:id="rId12"/>
    <p:sldId id="327" r:id="rId13"/>
    <p:sldId id="32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72"/>
    <p:restoredTop sz="92460" autoAdjust="0"/>
  </p:normalViewPr>
  <p:slideViewPr>
    <p:cSldViewPr snapToGrid="0" snapToObjects="1">
      <p:cViewPr varScale="1">
        <p:scale>
          <a:sx n="108" d="100"/>
          <a:sy n="108" d="100"/>
        </p:scale>
        <p:origin x="-96"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8814504-BE5C-2E40-BADE-A82901FA7D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FCEDFFE8-1D85-6645-932A-76E9515CE7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29BBFE-5F35-1441-B09F-D9E29A274331}" type="datetimeFigureOut">
              <a:rPr lang="en-US" smtClean="0"/>
              <a:t>15/08/23</a:t>
            </a:fld>
            <a:endParaRPr lang="en-US"/>
          </a:p>
        </p:txBody>
      </p:sp>
      <p:sp>
        <p:nvSpPr>
          <p:cNvPr id="4" name="Footer Placeholder 3">
            <a:extLst>
              <a:ext uri="{FF2B5EF4-FFF2-40B4-BE49-F238E27FC236}">
                <a16:creationId xmlns:a16="http://schemas.microsoft.com/office/drawing/2014/main" xmlns="" id="{AE869970-43E0-CF45-82FB-4F9BA9FF3C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79AA4874-F1C3-474B-957E-7459725BF0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600929-9FB7-9A46-A8EE-7B5EA8D7BDC7}" type="slidenum">
              <a:rPr lang="en-US" smtClean="0"/>
              <a:t>‹#›</a:t>
            </a:fld>
            <a:endParaRPr lang="en-US"/>
          </a:p>
        </p:txBody>
      </p:sp>
    </p:spTree>
    <p:extLst>
      <p:ext uri="{BB962C8B-B14F-4D97-AF65-F5344CB8AC3E}">
        <p14:creationId xmlns:p14="http://schemas.microsoft.com/office/powerpoint/2010/main" val="1426868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610F6-2207-43FE-AB62-B63FC10535E3}" type="datetimeFigureOut">
              <a:rPr lang="en-US" smtClean="0"/>
              <a:t>15/08/23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D15CB-B408-48BC-9B3C-AD8337091B61}" type="slidenum">
              <a:rPr lang="en-US" smtClean="0"/>
              <a:t>‹#›</a:t>
            </a:fld>
            <a:endParaRPr lang="en-US"/>
          </a:p>
        </p:txBody>
      </p:sp>
    </p:spTree>
    <p:extLst>
      <p:ext uri="{BB962C8B-B14F-4D97-AF65-F5344CB8AC3E}">
        <p14:creationId xmlns:p14="http://schemas.microsoft.com/office/powerpoint/2010/main" val="4272723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3472" y="0"/>
            <a:ext cx="211223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2645" y="1250975"/>
            <a:ext cx="2112235" cy="468794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1052646" y="1250975"/>
            <a:ext cx="1056117" cy="468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65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12192000" cy="4102100"/>
          </a:xfrm>
          <a:prstGeom prst="rect">
            <a:avLst/>
          </a:prstGeom>
          <a:solidFill>
            <a:schemeClr val="bg1">
              <a:lumMod val="95000"/>
            </a:schemeClr>
          </a:solidFill>
        </p:spPr>
        <p:txBody>
          <a:bodyPr anchor="ctr"/>
          <a:lstStyle>
            <a:lvl1pPr marL="0" indent="0" algn="ctr">
              <a:buNone/>
              <a:defRPr sz="2133"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753056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75787" y="242176"/>
            <a:ext cx="801621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4175787" y="1010261"/>
            <a:ext cx="801621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4079776" cy="68580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195293" y="1508787"/>
            <a:ext cx="4079776" cy="5349213"/>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24650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548680"/>
            <a:ext cx="8592277" cy="576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6" name="Picture Placeholder 2"/>
          <p:cNvSpPr>
            <a:spLocks noGrp="1"/>
          </p:cNvSpPr>
          <p:nvPr>
            <p:ph type="pic" idx="1" hasCustomPrompt="1"/>
          </p:nvPr>
        </p:nvSpPr>
        <p:spPr>
          <a:xfrm>
            <a:off x="180829" y="260650"/>
            <a:ext cx="2592288" cy="63367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965139" y="260650"/>
            <a:ext cx="2592288" cy="63367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5749448" y="260650"/>
            <a:ext cx="2592288" cy="63367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4520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592277" y="356659"/>
            <a:ext cx="2880000" cy="288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8592277" y="3621021"/>
            <a:ext cx="2880000" cy="288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5314951" y="356659"/>
            <a:ext cx="2880000" cy="288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5314951" y="3621021"/>
            <a:ext cx="2880000" cy="288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12068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27381" y="4389107"/>
            <a:ext cx="11664619"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527381" y="5157192"/>
            <a:ext cx="11664619"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6618000"/>
            <a:ext cx="12192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Rectangle 5"/>
          <p:cNvSpPr/>
          <p:nvPr userDrawn="1"/>
        </p:nvSpPr>
        <p:spPr>
          <a:xfrm>
            <a:off x="0" y="0"/>
            <a:ext cx="1219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 name="Picture Placeholder 2"/>
          <p:cNvSpPr>
            <a:spLocks noGrp="1"/>
          </p:cNvSpPr>
          <p:nvPr>
            <p:ph type="pic" idx="12" hasCustomPrompt="1"/>
          </p:nvPr>
        </p:nvSpPr>
        <p:spPr>
          <a:xfrm>
            <a:off x="623392" y="452669"/>
            <a:ext cx="4416171" cy="3744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327915" y="452669"/>
            <a:ext cx="6240693"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327915"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488261"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9648608"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244572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472011" y="1508786"/>
            <a:ext cx="3799787" cy="4865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7" name="Rounded Rectangle 16"/>
          <p:cNvSpPr/>
          <p:nvPr userDrawn="1"/>
        </p:nvSpPr>
        <p:spPr>
          <a:xfrm>
            <a:off x="709243" y="1796667"/>
            <a:ext cx="144693" cy="4320631"/>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8" name="Half Frame 17"/>
          <p:cNvSpPr/>
          <p:nvPr userDrawn="1"/>
        </p:nvSpPr>
        <p:spPr>
          <a:xfrm rot="5400000">
            <a:off x="3456857" y="1650935"/>
            <a:ext cx="669775" cy="669775"/>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3466888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135893" y="2393204"/>
            <a:ext cx="7056107" cy="144016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5135696" y="3929373"/>
            <a:ext cx="7056107" cy="651755"/>
          </a:xfrm>
          <a:prstGeom prst="rect">
            <a:avLst/>
          </a:prstGeom>
        </p:spPr>
        <p:txBody>
          <a:bodyPr anchor="ctr"/>
          <a:lstStyle>
            <a:lvl1pPr marL="0" indent="0" algn="l">
              <a:spcBef>
                <a:spcPts val="0"/>
              </a:spcBef>
              <a:buNone/>
              <a:defRPr sz="1867"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36854" y="876466"/>
            <a:ext cx="2353733" cy="522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029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762990"/>
            <a:ext cx="12192000" cy="768084"/>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97" y="5531075"/>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415814" y="983523"/>
            <a:ext cx="3360373" cy="33603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549802" y="1518948"/>
            <a:ext cx="1092397" cy="2424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0724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12192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ectangle 4"/>
          <p:cNvSpPr/>
          <p:nvPr userDrawn="1"/>
        </p:nvSpPr>
        <p:spPr>
          <a:xfrm>
            <a:off x="0" y="0"/>
            <a:ext cx="1219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226665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12192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ectangle 4"/>
          <p:cNvSpPr/>
          <p:nvPr userDrawn="1"/>
        </p:nvSpPr>
        <p:spPr>
          <a:xfrm>
            <a:off x="0" y="0"/>
            <a:ext cx="1219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6655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3472" y="0"/>
            <a:ext cx="211223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2314" y="3909054"/>
            <a:ext cx="1260665" cy="279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90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4533123"/>
            <a:ext cx="12192000" cy="23248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5391415" y="3813043"/>
            <a:ext cx="1440160" cy="144016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77409" y="4013590"/>
            <a:ext cx="468171" cy="10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7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12192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ectangle 4"/>
          <p:cNvSpPr/>
          <p:nvPr userDrawn="1"/>
        </p:nvSpPr>
        <p:spPr>
          <a:xfrm>
            <a:off x="0" y="0"/>
            <a:ext cx="1219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692514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94279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91344" y="123479"/>
            <a:ext cx="11809312" cy="6611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797032"/>
            <a:ext cx="2880320" cy="249606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103893" y="1797032"/>
            <a:ext cx="2880320" cy="249606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207787" y="1797032"/>
            <a:ext cx="2880320" cy="249606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9311680" y="1797032"/>
            <a:ext cx="2880320" cy="249606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Rectangle 2"/>
          <p:cNvSpPr/>
          <p:nvPr userDrawn="1"/>
        </p:nvSpPr>
        <p:spPr>
          <a:xfrm>
            <a:off x="0" y="4293096"/>
            <a:ext cx="288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 name="Rectangle 11"/>
          <p:cNvSpPr/>
          <p:nvPr userDrawn="1"/>
        </p:nvSpPr>
        <p:spPr>
          <a:xfrm>
            <a:off x="3104000" y="4293096"/>
            <a:ext cx="288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 name="Rectangle 12"/>
          <p:cNvSpPr/>
          <p:nvPr userDrawn="1"/>
        </p:nvSpPr>
        <p:spPr>
          <a:xfrm>
            <a:off x="6208000" y="4293096"/>
            <a:ext cx="288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 name="Rectangle 13"/>
          <p:cNvSpPr/>
          <p:nvPr userDrawn="1"/>
        </p:nvSpPr>
        <p:spPr>
          <a:xfrm>
            <a:off x="9312000" y="4293096"/>
            <a:ext cx="2880000" cy="2112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8418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909485"/>
            <a:ext cx="12192000" cy="2948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7701" y="1508787"/>
            <a:ext cx="9640360" cy="49032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6017974" y="2168343"/>
            <a:ext cx="4620289" cy="341680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Rectangle 2"/>
          <p:cNvSpPr/>
          <p:nvPr userDrawn="1"/>
        </p:nvSpPr>
        <p:spPr>
          <a:xfrm>
            <a:off x="623392" y="4485118"/>
            <a:ext cx="4032448" cy="134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22734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346339"/>
            <a:ext cx="12192000" cy="29485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0944" y="1389641"/>
            <a:ext cx="3825696" cy="463284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9840416" y="1566977"/>
            <a:ext cx="1344149" cy="34081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7524359" y="1681512"/>
            <a:ext cx="2206355" cy="34081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1576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079776" cy="6858001"/>
          </a:xfrm>
          <a:prstGeom prst="rect">
            <a:avLst/>
          </a:prstGeom>
          <a:solidFill>
            <a:schemeClr val="bg1">
              <a:lumMod val="95000"/>
            </a:schemeClr>
          </a:solidFill>
        </p:spPr>
        <p:txBody>
          <a:bodyPr anchor="ctr"/>
          <a:lstStyle>
            <a:lvl1pPr marL="0" indent="0" algn="ctr">
              <a:buNone/>
              <a:defRPr sz="2133"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userDrawn="1"/>
        </p:nvSpPr>
        <p:spPr>
          <a:xfrm>
            <a:off x="6480043" y="0"/>
            <a:ext cx="48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3" name="Rectangle 2"/>
          <p:cNvSpPr/>
          <p:nvPr userDrawn="1"/>
        </p:nvSpPr>
        <p:spPr>
          <a:xfrm>
            <a:off x="6528043" y="1749000"/>
            <a:ext cx="240000" cy="3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93198539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05201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61" r:id="rId16"/>
    <p:sldLayoutId id="2147483662" r:id="rId17"/>
    <p:sldLayoutId id="2147483663" r:id="rId18"/>
    <p:sldLayoutId id="2147483692" r:id="rId19"/>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9.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0.emf"/><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1.emf"/><Relationship Id="rId1" Type="http://schemas.openxmlformats.org/officeDocument/2006/relationships/vmlDrawing" Target="../drawings/vmlDrawing3.v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0649"/>
            <a:ext cx="12192000" cy="64327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sp>
        <p:nvSpPr>
          <p:cNvPr id="2" name="Text Placeholder 1"/>
          <p:cNvSpPr>
            <a:spLocks noGrp="1"/>
          </p:cNvSpPr>
          <p:nvPr>
            <p:ph type="body" sz="quarter" idx="10"/>
          </p:nvPr>
        </p:nvSpPr>
        <p:spPr>
          <a:xfrm>
            <a:off x="10456" y="454796"/>
            <a:ext cx="12192000" cy="5904439"/>
          </a:xfrm>
        </p:spPr>
        <p:txBody>
          <a:bodyPr/>
          <a:lstStyle/>
          <a:p>
            <a:r>
              <a:rPr lang="en-US" altLang="ko-KR" sz="4000" dirty="0">
                <a:solidFill>
                  <a:schemeClr val="bg1"/>
                </a:solidFill>
              </a:rPr>
              <a:t>Ministry of Finance </a:t>
            </a:r>
            <a:endParaRPr lang="ko-KR" altLang="en-US" sz="4000" dirty="0">
              <a:solidFill>
                <a:schemeClr val="bg1"/>
              </a:solidFill>
            </a:endParaRPr>
          </a:p>
          <a:p>
            <a:r>
              <a:rPr lang="en-US" altLang="ko-KR" sz="4000" dirty="0" smtClean="0">
                <a:solidFill>
                  <a:schemeClr val="bg1"/>
                </a:solidFill>
                <a:latin typeface="+mn-lt"/>
              </a:rPr>
              <a:t>The </a:t>
            </a:r>
            <a:r>
              <a:rPr lang="en-US" altLang="ko-KR" sz="4000" dirty="0">
                <a:solidFill>
                  <a:schemeClr val="bg1"/>
                </a:solidFill>
                <a:latin typeface="+mn-lt"/>
              </a:rPr>
              <a:t>Country Policy and Institutional Assessment (</a:t>
            </a:r>
            <a:r>
              <a:rPr lang="en-US" altLang="ko-KR" sz="4000" dirty="0" smtClean="0">
                <a:solidFill>
                  <a:schemeClr val="bg1"/>
                </a:solidFill>
                <a:latin typeface="+mn-lt"/>
              </a:rPr>
              <a:t>CPIA)</a:t>
            </a:r>
            <a:endParaRPr lang="ko-KR" altLang="en-US" sz="4000" dirty="0">
              <a:solidFill>
                <a:schemeClr val="bg1"/>
              </a:solidFill>
              <a:latin typeface="+mn-lt"/>
            </a:endParaRPr>
          </a:p>
        </p:txBody>
      </p:sp>
      <p:sp>
        <p:nvSpPr>
          <p:cNvPr id="308" name="Text Placeholder 1"/>
          <p:cNvSpPr>
            <a:spLocks noGrp="1"/>
          </p:cNvSpPr>
          <p:nvPr>
            <p:ph type="body" sz="quarter" idx="11"/>
          </p:nvPr>
        </p:nvSpPr>
        <p:spPr>
          <a:xfrm>
            <a:off x="10456" y="4786015"/>
            <a:ext cx="12192000" cy="1351550"/>
          </a:xfrm>
        </p:spPr>
        <p:txBody>
          <a:bodyPr/>
          <a:lstStyle/>
          <a:p>
            <a:r>
              <a:rPr lang="en-US" altLang="ko-KR" sz="4000" dirty="0" smtClean="0">
                <a:solidFill>
                  <a:schemeClr val="bg1"/>
                </a:solidFill>
                <a:latin typeface="+mn-lt"/>
              </a:rPr>
              <a:t>Brief for New Financial Secretary</a:t>
            </a:r>
          </a:p>
        </p:txBody>
      </p:sp>
      <p:sp>
        <p:nvSpPr>
          <p:cNvPr id="16" name="Rectangle 16"/>
          <p:cNvSpPr/>
          <p:nvPr/>
        </p:nvSpPr>
        <p:spPr>
          <a:xfrm rot="18900000" flipH="1">
            <a:off x="8865763" y="2509418"/>
            <a:ext cx="325931" cy="584332"/>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a typeface="Arial Unicode MS"/>
            </a:endParaRPr>
          </a:p>
        </p:txBody>
      </p:sp>
      <p:sp>
        <p:nvSpPr>
          <p:cNvPr id="17" name="Oval 21"/>
          <p:cNvSpPr>
            <a:spLocks noChangeAspect="1"/>
          </p:cNvSpPr>
          <p:nvPr/>
        </p:nvSpPr>
        <p:spPr>
          <a:xfrm>
            <a:off x="10630717" y="2532973"/>
            <a:ext cx="540439" cy="54495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a typeface="Arial Unicode MS"/>
            </a:endParaRPr>
          </a:p>
        </p:txBody>
      </p:sp>
      <p:pic>
        <p:nvPicPr>
          <p:cNvPr id="307" name="Picture 306" descr="SL_coat of arms"/>
          <p:cNvPicPr/>
          <p:nvPr/>
        </p:nvPicPr>
        <p:blipFill>
          <a:blip r:embed="rId2" cstate="print"/>
          <a:srcRect/>
          <a:stretch>
            <a:fillRect/>
          </a:stretch>
        </p:blipFill>
        <p:spPr bwMode="auto">
          <a:xfrm>
            <a:off x="5029200" y="454797"/>
            <a:ext cx="2216726" cy="1471507"/>
          </a:xfrm>
          <a:prstGeom prst="rect">
            <a:avLst/>
          </a:prstGeom>
          <a:noFill/>
          <a:ln w="9525">
            <a:noFill/>
            <a:miter lim="800000"/>
            <a:headEnd/>
            <a:tailEnd/>
          </a:ln>
        </p:spPr>
      </p:pic>
    </p:spTree>
    <p:extLst>
      <p:ext uri="{BB962C8B-B14F-4D97-AF65-F5344CB8AC3E}">
        <p14:creationId xmlns:p14="http://schemas.microsoft.com/office/powerpoint/2010/main" val="381037021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b="1" dirty="0" smtClean="0">
                <a:latin typeface="Calibri" panose="020F0502020204030204" pitchFamily="34" charset="0"/>
              </a:rPr>
              <a:t>CONCLUDING REMARKS</a:t>
            </a:r>
            <a:endParaRPr lang="en-US" sz="2800" b="1" dirty="0">
              <a:latin typeface="Calibri" panose="020F0502020204030204" pitchFamily="34" charset="0"/>
            </a:endParaRPr>
          </a:p>
        </p:txBody>
      </p:sp>
      <p:sp>
        <p:nvSpPr>
          <p:cNvPr id="3" name="Text Placeholder 2"/>
          <p:cNvSpPr>
            <a:spLocks noGrp="1"/>
          </p:cNvSpPr>
          <p:nvPr>
            <p:ph type="body" sz="quarter" idx="11"/>
          </p:nvPr>
        </p:nvSpPr>
        <p:spPr>
          <a:xfrm>
            <a:off x="0" y="932722"/>
            <a:ext cx="12192000" cy="5454223"/>
          </a:xfrm>
        </p:spPr>
        <p:txBody>
          <a:bodyPr/>
          <a:lstStyle/>
          <a:p>
            <a:pPr algn="just"/>
            <a:r>
              <a:rPr lang="en-US" dirty="0" smtClean="0"/>
              <a:t>◄</a:t>
            </a:r>
            <a:r>
              <a:rPr lang="en-US" sz="2000" dirty="0" smtClean="0">
                <a:latin typeface="Calibri" panose="020F0502020204030204" pitchFamily="34" charset="0"/>
              </a:rPr>
              <a:t>The CPIA is a diagnostic tool to measure the quality of economic policies and institutions in a country</a:t>
            </a:r>
          </a:p>
          <a:p>
            <a:pPr algn="just"/>
            <a:endParaRPr lang="en-US" sz="2000" dirty="0" smtClean="0">
              <a:latin typeface="Calibri" panose="020F0502020204030204" pitchFamily="34" charset="0"/>
            </a:endParaRPr>
          </a:p>
          <a:p>
            <a:pPr algn="just"/>
            <a:r>
              <a:rPr lang="en-US" sz="2000" dirty="0" smtClean="0">
                <a:latin typeface="Calibri" panose="020F0502020204030204" pitchFamily="34" charset="0"/>
              </a:rPr>
              <a:t>◄Sierra Leone’s overall CPIA score is 3.2 which is equal to the Sub-Saharan African average of 3.1</a:t>
            </a:r>
          </a:p>
          <a:p>
            <a:pPr algn="just"/>
            <a:endParaRPr lang="en-US" sz="2000" dirty="0" smtClean="0">
              <a:latin typeface="Calibri" panose="020F0502020204030204" pitchFamily="34" charset="0"/>
            </a:endParaRPr>
          </a:p>
          <a:p>
            <a:pPr algn="just"/>
            <a:r>
              <a:rPr lang="en-US" sz="2000" dirty="0" smtClean="0">
                <a:latin typeface="Calibri" panose="020F0502020204030204" pitchFamily="34" charset="0"/>
              </a:rPr>
              <a:t>◄ At the sub-component level Sierra Leone’s highest score is for the Policies for Social Inclusion and Equity Cluster (</a:t>
            </a:r>
            <a:r>
              <a:rPr lang="en-US" sz="2000" dirty="0" smtClean="0">
                <a:solidFill>
                  <a:schemeClr val="tx1"/>
                </a:solidFill>
                <a:latin typeface="Calibri" panose="020F0502020204030204" pitchFamily="34" charset="0"/>
              </a:rPr>
              <a:t>3.4), </a:t>
            </a:r>
            <a:r>
              <a:rPr lang="en-US" sz="2000" dirty="0" smtClean="0">
                <a:latin typeface="Calibri" panose="020F0502020204030204" pitchFamily="34" charset="0"/>
              </a:rPr>
              <a:t>and the</a:t>
            </a:r>
          </a:p>
          <a:p>
            <a:pPr algn="just"/>
            <a:r>
              <a:rPr lang="en-US" sz="2000" dirty="0">
                <a:latin typeface="Calibri" panose="020F0502020204030204" pitchFamily="34" charset="0"/>
              </a:rPr>
              <a:t> </a:t>
            </a:r>
            <a:r>
              <a:rPr lang="en-US" sz="2000" dirty="0" smtClean="0">
                <a:latin typeface="Calibri" panose="020F0502020204030204" pitchFamily="34" charset="0"/>
              </a:rPr>
              <a:t>  </a:t>
            </a:r>
            <a:r>
              <a:rPr lang="en-US" sz="2000" dirty="0">
                <a:latin typeface="Calibri" panose="020F0502020204030204" pitchFamily="34" charset="0"/>
              </a:rPr>
              <a:t>lowest is </a:t>
            </a:r>
            <a:r>
              <a:rPr lang="en-US" sz="2000" dirty="0" smtClean="0">
                <a:latin typeface="Calibri" panose="020F0502020204030204" pitchFamily="34" charset="0"/>
              </a:rPr>
              <a:t>for Structural Policies cluster</a:t>
            </a:r>
            <a:r>
              <a:rPr lang="en-US" sz="2000" dirty="0" smtClean="0">
                <a:solidFill>
                  <a:schemeClr val="tx1"/>
                </a:solidFill>
                <a:latin typeface="Calibri" panose="020F0502020204030204" pitchFamily="34" charset="0"/>
              </a:rPr>
              <a:t>(3.0</a:t>
            </a:r>
            <a:r>
              <a:rPr lang="en-US" sz="2000" dirty="0" smtClean="0">
                <a:latin typeface="Calibri" panose="020F0502020204030204" pitchFamily="34" charset="0"/>
              </a:rPr>
              <a:t>)  </a:t>
            </a:r>
          </a:p>
          <a:p>
            <a:pPr algn="just"/>
            <a:endParaRPr lang="en-US" sz="2000" dirty="0">
              <a:latin typeface="Calibri" panose="020F0502020204030204" pitchFamily="34" charset="0"/>
            </a:endParaRPr>
          </a:p>
          <a:p>
            <a:pPr algn="just"/>
            <a:r>
              <a:rPr lang="en-US" sz="2000" dirty="0" smtClean="0">
                <a:latin typeface="Calibri" panose="020F0502020204030204" pitchFamily="34" charset="0"/>
              </a:rPr>
              <a:t>◄ There is room for improvement in Sierra Leone’s CPIA rating, in particular for the Public Sector </a:t>
            </a:r>
          </a:p>
          <a:p>
            <a:pPr algn="just"/>
            <a:r>
              <a:rPr lang="en-US" sz="2000" dirty="0">
                <a:latin typeface="Calibri" panose="020F0502020204030204" pitchFamily="34" charset="0"/>
              </a:rPr>
              <a:t> </a:t>
            </a:r>
            <a:r>
              <a:rPr lang="en-US" sz="2000" dirty="0" smtClean="0">
                <a:latin typeface="Calibri" panose="020F0502020204030204" pitchFamily="34" charset="0"/>
              </a:rPr>
              <a:t>   Management/Institutions and Structural Policies clusters</a:t>
            </a:r>
          </a:p>
          <a:p>
            <a:pPr algn="just"/>
            <a:endParaRPr lang="en-US" sz="2000" dirty="0" smtClean="0">
              <a:latin typeface="Calibri" panose="020F0502020204030204" pitchFamily="34" charset="0"/>
            </a:endParaRPr>
          </a:p>
          <a:p>
            <a:pPr algn="just"/>
            <a:r>
              <a:rPr lang="en-US" sz="2000" dirty="0" smtClean="0">
                <a:latin typeface="Calibri" panose="020F0502020204030204" pitchFamily="34" charset="0"/>
              </a:rPr>
              <a:t>◄Countries that have higher CPIA scores also tend to have higher income per capita, faster GDP per capita growth, lower inflation rates, higher CAB, faster reduction of poverty and inequality. But these are correlations not causal </a:t>
            </a:r>
          </a:p>
          <a:p>
            <a:pPr algn="just"/>
            <a:r>
              <a:rPr lang="en-US" sz="2000" dirty="0">
                <a:latin typeface="Calibri" panose="020F0502020204030204" pitchFamily="34" charset="0"/>
              </a:rPr>
              <a:t> </a:t>
            </a:r>
            <a:r>
              <a:rPr lang="en-US" sz="2000" dirty="0" smtClean="0">
                <a:latin typeface="Calibri" panose="020F0502020204030204" pitchFamily="34" charset="0"/>
              </a:rPr>
              <a:t> links!</a:t>
            </a:r>
            <a:endParaRPr lang="en-US" sz="2000" dirty="0">
              <a:latin typeface="Calibri" panose="020F0502020204030204" pitchFamily="34" charset="0"/>
            </a:endParaRPr>
          </a:p>
        </p:txBody>
      </p:sp>
    </p:spTree>
    <p:extLst>
      <p:ext uri="{BB962C8B-B14F-4D97-AF65-F5344CB8AC3E}">
        <p14:creationId xmlns:p14="http://schemas.microsoft.com/office/powerpoint/2010/main" val="24084690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268509"/>
            <a:ext cx="5807968" cy="870844"/>
            <a:chOff x="0" y="1270545"/>
            <a:chExt cx="4355976" cy="504056"/>
          </a:xfrm>
        </p:grpSpPr>
        <p:sp>
          <p:nvSpPr>
            <p:cNvPr id="5" name="Rectangle 4"/>
            <p:cNvSpPr/>
            <p:nvPr/>
          </p:nvSpPr>
          <p:spPr>
            <a:xfrm>
              <a:off x="323528" y="1270545"/>
              <a:ext cx="4032448" cy="504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r>
                <a:rPr lang="en-US" altLang="ko-KR" sz="2400" dirty="0">
                  <a:solidFill>
                    <a:prstClr val="white"/>
                  </a:solidFill>
                  <a:latin typeface="Arial"/>
                  <a:ea typeface="Arial Unicode MS"/>
                </a:rPr>
                <a:t>Improved CPIA </a:t>
              </a:r>
              <a:endParaRPr lang="ko-KR" altLang="en-US" sz="2400" dirty="0">
                <a:solidFill>
                  <a:prstClr val="white"/>
                </a:solidFill>
                <a:latin typeface="Arial"/>
                <a:ea typeface="Arial Unicode MS"/>
              </a:endParaRPr>
            </a:p>
          </p:txBody>
        </p:sp>
        <p:sp>
          <p:nvSpPr>
            <p:cNvPr id="6" name="Rectangle 5"/>
            <p:cNvSpPr/>
            <p:nvPr/>
          </p:nvSpPr>
          <p:spPr>
            <a:xfrm>
              <a:off x="0" y="1270545"/>
              <a:ext cx="323528" cy="504056"/>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a typeface="Arial Unicode MS"/>
              </a:endParaRPr>
            </a:p>
          </p:txBody>
        </p:sp>
      </p:grpSp>
      <p:sp>
        <p:nvSpPr>
          <p:cNvPr id="9" name="TextBox 8"/>
          <p:cNvSpPr txBox="1"/>
          <p:nvPr/>
        </p:nvSpPr>
        <p:spPr>
          <a:xfrm>
            <a:off x="623392" y="2141967"/>
            <a:ext cx="4320480" cy="338554"/>
          </a:xfrm>
          <a:prstGeom prst="rect">
            <a:avLst/>
          </a:prstGeom>
          <a:noFill/>
        </p:spPr>
        <p:txBody>
          <a:bodyPr wrap="square" rtlCol="0">
            <a:spAutoFit/>
          </a:bodyPr>
          <a:lstStyle/>
          <a:p>
            <a:pPr defTabSz="1219170" latinLnBrk="1"/>
            <a:r>
              <a:rPr lang="en-US" altLang="ko-KR" sz="1600" dirty="0">
                <a:solidFill>
                  <a:prstClr val="white"/>
                </a:solidFill>
                <a:latin typeface="Arial"/>
                <a:ea typeface="Arial Unicode MS"/>
                <a:cs typeface="Arial" pitchFamily="34" charset="0"/>
              </a:rPr>
              <a:t>  </a:t>
            </a:r>
          </a:p>
        </p:txBody>
      </p:sp>
      <p:sp>
        <p:nvSpPr>
          <p:cNvPr id="12" name="Left Arrow 11"/>
          <p:cNvSpPr/>
          <p:nvPr/>
        </p:nvSpPr>
        <p:spPr>
          <a:xfrm rot="20722497">
            <a:off x="6646339" y="1118404"/>
            <a:ext cx="5749840" cy="1193061"/>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a typeface="Arial Unicode MS"/>
            </a:endParaRPr>
          </a:p>
        </p:txBody>
      </p:sp>
      <p:grpSp>
        <p:nvGrpSpPr>
          <p:cNvPr id="13" name="Group 12"/>
          <p:cNvGrpSpPr/>
          <p:nvPr/>
        </p:nvGrpSpPr>
        <p:grpSpPr>
          <a:xfrm rot="20760000">
            <a:off x="7470731" y="1192240"/>
            <a:ext cx="4129355" cy="1015664"/>
            <a:chOff x="803640" y="3233173"/>
            <a:chExt cx="2060104" cy="761748"/>
          </a:xfrm>
        </p:grpSpPr>
        <p:sp>
          <p:nvSpPr>
            <p:cNvPr id="14" name="TextBox 13"/>
            <p:cNvSpPr txBox="1"/>
            <p:nvPr/>
          </p:nvSpPr>
          <p:spPr>
            <a:xfrm>
              <a:off x="803640" y="3616023"/>
              <a:ext cx="2059657" cy="253916"/>
            </a:xfrm>
            <a:prstGeom prst="rect">
              <a:avLst/>
            </a:prstGeom>
            <a:noFill/>
          </p:spPr>
          <p:txBody>
            <a:bodyPr wrap="square" rtlCol="0">
              <a:spAutoFit/>
            </a:bodyPr>
            <a:lstStyle/>
            <a:p>
              <a:pPr defTabSz="1219170" latinLnBrk="1"/>
              <a:endParaRPr lang="ko-KR" altLang="en-US" sz="1600" dirty="0">
                <a:solidFill>
                  <a:prstClr val="white"/>
                </a:solidFill>
                <a:latin typeface="Arial"/>
                <a:ea typeface="Arial Unicode MS"/>
                <a:cs typeface="Arial" pitchFamily="34" charset="0"/>
              </a:endParaRPr>
            </a:p>
          </p:txBody>
        </p:sp>
        <p:sp>
          <p:nvSpPr>
            <p:cNvPr id="15" name="TextBox 14"/>
            <p:cNvSpPr txBox="1"/>
            <p:nvPr/>
          </p:nvSpPr>
          <p:spPr>
            <a:xfrm>
              <a:off x="804087" y="3233173"/>
              <a:ext cx="2059657" cy="761748"/>
            </a:xfrm>
            <a:prstGeom prst="rect">
              <a:avLst/>
            </a:prstGeom>
            <a:noFill/>
          </p:spPr>
          <p:txBody>
            <a:bodyPr wrap="square" rtlCol="0">
              <a:spAutoFit/>
            </a:bodyPr>
            <a:lstStyle/>
            <a:p>
              <a:pPr defTabSz="1219170" latinLnBrk="1"/>
              <a:r>
                <a:rPr lang="en-US" altLang="ko-KR" sz="1600" b="1" dirty="0">
                  <a:solidFill>
                    <a:prstClr val="white"/>
                  </a:solidFill>
                  <a:latin typeface="Arial"/>
                  <a:ea typeface="Arial Unicode MS"/>
                  <a:cs typeface="Arial" pitchFamily="34" charset="0"/>
                </a:rPr>
                <a:t>1. </a:t>
              </a:r>
              <a:r>
                <a:rPr lang="en-US" altLang="ko-KR" sz="2000" b="1" dirty="0">
                  <a:solidFill>
                    <a:prstClr val="white"/>
                  </a:solidFill>
                  <a:latin typeface="Arial"/>
                  <a:ea typeface="Arial Unicode MS"/>
                  <a:cs typeface="Arial" pitchFamily="34" charset="0"/>
                </a:rPr>
                <a:t>Highest level of commitment to the CPIA process within MDAs</a:t>
              </a:r>
              <a:endParaRPr lang="ko-KR" altLang="en-US" sz="2000" b="1" dirty="0">
                <a:solidFill>
                  <a:prstClr val="white"/>
                </a:solidFill>
                <a:latin typeface="Arial"/>
                <a:ea typeface="Arial Unicode MS"/>
                <a:cs typeface="Arial" pitchFamily="34" charset="0"/>
              </a:endParaRPr>
            </a:p>
          </p:txBody>
        </p:sp>
      </p:grpSp>
      <p:sp>
        <p:nvSpPr>
          <p:cNvPr id="18" name="Left Arrow 17"/>
          <p:cNvSpPr/>
          <p:nvPr/>
        </p:nvSpPr>
        <p:spPr>
          <a:xfrm rot="20722497">
            <a:off x="6646339" y="2276787"/>
            <a:ext cx="5749840" cy="1193061"/>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dirty="0">
              <a:solidFill>
                <a:prstClr val="white"/>
              </a:solidFill>
              <a:latin typeface="Arial"/>
              <a:ea typeface="Arial Unicode MS"/>
            </a:endParaRPr>
          </a:p>
        </p:txBody>
      </p:sp>
      <p:grpSp>
        <p:nvGrpSpPr>
          <p:cNvPr id="19" name="Group 18"/>
          <p:cNvGrpSpPr/>
          <p:nvPr/>
        </p:nvGrpSpPr>
        <p:grpSpPr>
          <a:xfrm rot="20760000">
            <a:off x="7452882" y="2356525"/>
            <a:ext cx="4128459" cy="860805"/>
            <a:chOff x="803640" y="3235876"/>
            <a:chExt cx="2059657" cy="645604"/>
          </a:xfrm>
        </p:grpSpPr>
        <p:sp>
          <p:nvSpPr>
            <p:cNvPr id="20" name="TextBox 19"/>
            <p:cNvSpPr txBox="1"/>
            <p:nvPr/>
          </p:nvSpPr>
          <p:spPr>
            <a:xfrm>
              <a:off x="803640" y="3604481"/>
              <a:ext cx="2059657" cy="276999"/>
            </a:xfrm>
            <a:prstGeom prst="rect">
              <a:avLst/>
            </a:prstGeom>
            <a:noFill/>
          </p:spPr>
          <p:txBody>
            <a:bodyPr wrap="square" rtlCol="0">
              <a:spAutoFit/>
            </a:bodyPr>
            <a:lstStyle/>
            <a:p>
              <a:pPr defTabSz="1219170" latinLnBrk="1"/>
              <a:endParaRPr lang="ko-KR" altLang="en-US" dirty="0">
                <a:solidFill>
                  <a:prstClr val="white"/>
                </a:solidFill>
                <a:latin typeface="Arial"/>
                <a:ea typeface="Arial Unicode MS"/>
                <a:cs typeface="Arial" pitchFamily="34" charset="0"/>
              </a:endParaRPr>
            </a:p>
          </p:txBody>
        </p:sp>
        <p:sp>
          <p:nvSpPr>
            <p:cNvPr id="21" name="TextBox 20"/>
            <p:cNvSpPr txBox="1"/>
            <p:nvPr/>
          </p:nvSpPr>
          <p:spPr>
            <a:xfrm>
              <a:off x="803640" y="3235876"/>
              <a:ext cx="2059657" cy="530915"/>
            </a:xfrm>
            <a:prstGeom prst="rect">
              <a:avLst/>
            </a:prstGeom>
            <a:noFill/>
          </p:spPr>
          <p:txBody>
            <a:bodyPr wrap="square" rtlCol="0">
              <a:spAutoFit/>
            </a:bodyPr>
            <a:lstStyle/>
            <a:p>
              <a:pPr defTabSz="1219170" latinLnBrk="1"/>
              <a:r>
                <a:rPr lang="en-US" altLang="ko-KR" b="1" dirty="0">
                  <a:solidFill>
                    <a:prstClr val="white"/>
                  </a:solidFill>
                  <a:latin typeface="Arial"/>
                  <a:ea typeface="Arial Unicode MS"/>
                  <a:cs typeface="Arial" pitchFamily="34" charset="0"/>
                </a:rPr>
                <a:t>2. </a:t>
              </a:r>
              <a:r>
                <a:rPr lang="en-US" altLang="ko-KR" sz="2000" b="1" dirty="0">
                  <a:solidFill>
                    <a:prstClr val="white"/>
                  </a:solidFill>
                  <a:latin typeface="Arial"/>
                  <a:ea typeface="Arial Unicode MS"/>
                  <a:cs typeface="Arial" pitchFamily="34" charset="0"/>
                </a:rPr>
                <a:t>Government’s commitment to implementing reforms </a:t>
              </a:r>
              <a:endParaRPr lang="ko-KR" altLang="en-US" sz="2000" b="1" dirty="0">
                <a:solidFill>
                  <a:prstClr val="white"/>
                </a:solidFill>
                <a:latin typeface="Arial"/>
                <a:ea typeface="Arial Unicode MS"/>
                <a:cs typeface="Arial" pitchFamily="34" charset="0"/>
              </a:endParaRPr>
            </a:p>
          </p:txBody>
        </p:sp>
      </p:grpSp>
      <p:sp>
        <p:nvSpPr>
          <p:cNvPr id="23" name="Left Arrow 22"/>
          <p:cNvSpPr/>
          <p:nvPr/>
        </p:nvSpPr>
        <p:spPr>
          <a:xfrm rot="20722497">
            <a:off x="6646339" y="3435170"/>
            <a:ext cx="5749840" cy="1193061"/>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a typeface="Arial Unicode MS"/>
            </a:endParaRPr>
          </a:p>
        </p:txBody>
      </p:sp>
      <p:grpSp>
        <p:nvGrpSpPr>
          <p:cNvPr id="24" name="Group 23"/>
          <p:cNvGrpSpPr/>
          <p:nvPr/>
        </p:nvGrpSpPr>
        <p:grpSpPr>
          <a:xfrm rot="20760000">
            <a:off x="7451021" y="3515136"/>
            <a:ext cx="4128459" cy="845414"/>
            <a:chOff x="803640" y="3235877"/>
            <a:chExt cx="2059657" cy="634061"/>
          </a:xfrm>
        </p:grpSpPr>
        <p:sp>
          <p:nvSpPr>
            <p:cNvPr id="25" name="TextBox 24"/>
            <p:cNvSpPr txBox="1"/>
            <p:nvPr/>
          </p:nvSpPr>
          <p:spPr>
            <a:xfrm>
              <a:off x="803640" y="3616022"/>
              <a:ext cx="2059657" cy="253916"/>
            </a:xfrm>
            <a:prstGeom prst="rect">
              <a:avLst/>
            </a:prstGeom>
            <a:noFill/>
          </p:spPr>
          <p:txBody>
            <a:bodyPr wrap="square" rtlCol="0">
              <a:spAutoFit/>
            </a:bodyPr>
            <a:lstStyle/>
            <a:p>
              <a:pPr defTabSz="1219170" latinLnBrk="1"/>
              <a:endParaRPr lang="ko-KR" altLang="en-US" sz="1600" dirty="0">
                <a:solidFill>
                  <a:prstClr val="white"/>
                </a:solidFill>
                <a:latin typeface="Arial"/>
                <a:ea typeface="Arial Unicode MS"/>
                <a:cs typeface="Arial" pitchFamily="34" charset="0"/>
              </a:endParaRPr>
            </a:p>
          </p:txBody>
        </p:sp>
        <p:sp>
          <p:nvSpPr>
            <p:cNvPr id="26" name="TextBox 25"/>
            <p:cNvSpPr txBox="1"/>
            <p:nvPr/>
          </p:nvSpPr>
          <p:spPr>
            <a:xfrm>
              <a:off x="803640" y="3235877"/>
              <a:ext cx="2059657" cy="530915"/>
            </a:xfrm>
            <a:prstGeom prst="rect">
              <a:avLst/>
            </a:prstGeom>
            <a:noFill/>
          </p:spPr>
          <p:txBody>
            <a:bodyPr wrap="square" rtlCol="0">
              <a:spAutoFit/>
            </a:bodyPr>
            <a:lstStyle/>
            <a:p>
              <a:pPr defTabSz="1219170" latinLnBrk="1"/>
              <a:r>
                <a:rPr lang="en-US" altLang="ko-KR" b="1" dirty="0">
                  <a:solidFill>
                    <a:prstClr val="white"/>
                  </a:solidFill>
                  <a:latin typeface="Arial"/>
                  <a:ea typeface="Arial Unicode MS"/>
                  <a:cs typeface="Arial" pitchFamily="34" charset="0"/>
                </a:rPr>
                <a:t>3.</a:t>
              </a:r>
              <a:r>
                <a:rPr lang="en-US" altLang="ko-KR" sz="2000" b="1" dirty="0">
                  <a:solidFill>
                    <a:prstClr val="white"/>
                  </a:solidFill>
                  <a:latin typeface="Arial"/>
                  <a:ea typeface="Arial Unicode MS"/>
                  <a:cs typeface="Arial" pitchFamily="34" charset="0"/>
                </a:rPr>
                <a:t>Strengthen collaboration amongst MDAs </a:t>
              </a:r>
              <a:endParaRPr lang="ko-KR" altLang="en-US" sz="2000" b="1" dirty="0">
                <a:solidFill>
                  <a:prstClr val="white"/>
                </a:solidFill>
                <a:latin typeface="Arial"/>
                <a:ea typeface="Arial Unicode MS"/>
                <a:cs typeface="Arial" pitchFamily="34" charset="0"/>
              </a:endParaRPr>
            </a:p>
          </p:txBody>
        </p:sp>
      </p:grpSp>
      <p:sp>
        <p:nvSpPr>
          <p:cNvPr id="28" name="Left Arrow 27"/>
          <p:cNvSpPr/>
          <p:nvPr/>
        </p:nvSpPr>
        <p:spPr>
          <a:xfrm rot="20722497">
            <a:off x="6646339" y="4593552"/>
            <a:ext cx="5749840" cy="1193061"/>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a typeface="Arial Unicode MS"/>
            </a:endParaRPr>
          </a:p>
        </p:txBody>
      </p:sp>
      <p:grpSp>
        <p:nvGrpSpPr>
          <p:cNvPr id="29" name="Group 28"/>
          <p:cNvGrpSpPr/>
          <p:nvPr/>
        </p:nvGrpSpPr>
        <p:grpSpPr>
          <a:xfrm rot="20760000">
            <a:off x="7469635" y="4825124"/>
            <a:ext cx="4128459" cy="691522"/>
            <a:chOff x="803640" y="3351296"/>
            <a:chExt cx="2059657" cy="518642"/>
          </a:xfrm>
        </p:grpSpPr>
        <p:sp>
          <p:nvSpPr>
            <p:cNvPr id="30" name="TextBox 29"/>
            <p:cNvSpPr txBox="1"/>
            <p:nvPr/>
          </p:nvSpPr>
          <p:spPr>
            <a:xfrm>
              <a:off x="803640" y="3616022"/>
              <a:ext cx="2059657" cy="253916"/>
            </a:xfrm>
            <a:prstGeom prst="rect">
              <a:avLst/>
            </a:prstGeom>
            <a:noFill/>
          </p:spPr>
          <p:txBody>
            <a:bodyPr wrap="square" rtlCol="0">
              <a:spAutoFit/>
            </a:bodyPr>
            <a:lstStyle/>
            <a:p>
              <a:pPr defTabSz="1219170" latinLnBrk="1"/>
              <a:endParaRPr lang="ko-KR" altLang="en-US" sz="1600" dirty="0">
                <a:solidFill>
                  <a:prstClr val="white"/>
                </a:solidFill>
                <a:latin typeface="Arial"/>
                <a:ea typeface="Arial Unicode MS"/>
                <a:cs typeface="Arial" pitchFamily="34" charset="0"/>
              </a:endParaRPr>
            </a:p>
          </p:txBody>
        </p:sp>
        <p:sp>
          <p:nvSpPr>
            <p:cNvPr id="31" name="TextBox 30"/>
            <p:cNvSpPr txBox="1"/>
            <p:nvPr/>
          </p:nvSpPr>
          <p:spPr>
            <a:xfrm>
              <a:off x="803640" y="3351296"/>
              <a:ext cx="2059657" cy="300083"/>
            </a:xfrm>
            <a:prstGeom prst="rect">
              <a:avLst/>
            </a:prstGeom>
            <a:noFill/>
          </p:spPr>
          <p:txBody>
            <a:bodyPr wrap="square" rtlCol="0">
              <a:spAutoFit/>
            </a:bodyPr>
            <a:lstStyle/>
            <a:p>
              <a:pPr defTabSz="1219170" latinLnBrk="1"/>
              <a:r>
                <a:rPr lang="en-US" altLang="ko-KR" sz="1600" b="1" dirty="0">
                  <a:solidFill>
                    <a:prstClr val="white"/>
                  </a:solidFill>
                  <a:latin typeface="Arial"/>
                  <a:ea typeface="Arial Unicode MS"/>
                  <a:cs typeface="Arial" pitchFamily="34" charset="0"/>
                </a:rPr>
                <a:t>4. </a:t>
              </a:r>
              <a:r>
                <a:rPr lang="en-US" altLang="ko-KR" sz="2000" b="1" dirty="0">
                  <a:solidFill>
                    <a:prstClr val="white"/>
                  </a:solidFill>
                  <a:latin typeface="Arial"/>
                  <a:ea typeface="Arial Unicode MS"/>
                  <a:cs typeface="Arial" pitchFamily="34" charset="0"/>
                </a:rPr>
                <a:t>Improve capacity in MDAs </a:t>
              </a:r>
              <a:endParaRPr lang="ko-KR" altLang="en-US" sz="2000" b="1" dirty="0">
                <a:solidFill>
                  <a:prstClr val="white"/>
                </a:solidFill>
                <a:latin typeface="Arial"/>
                <a:ea typeface="Arial Unicode MS"/>
                <a:cs typeface="Arial" pitchFamily="34" charset="0"/>
              </a:endParaRPr>
            </a:p>
          </p:txBody>
        </p:sp>
      </p:grpSp>
      <p:sp>
        <p:nvSpPr>
          <p:cNvPr id="7" name="Text Placeholder 6"/>
          <p:cNvSpPr>
            <a:spLocks noGrp="1"/>
          </p:cNvSpPr>
          <p:nvPr>
            <p:ph type="body" sz="quarter" idx="10"/>
          </p:nvPr>
        </p:nvSpPr>
        <p:spPr/>
        <p:txBody>
          <a:bodyPr/>
          <a:lstStyle/>
          <a:p>
            <a:r>
              <a:rPr lang="en-US" sz="3733" dirty="0"/>
              <a:t>What Needs to be Done? </a:t>
            </a:r>
          </a:p>
        </p:txBody>
      </p:sp>
    </p:spTree>
    <p:extLst>
      <p:ext uri="{BB962C8B-B14F-4D97-AF65-F5344CB8AC3E}">
        <p14:creationId xmlns:p14="http://schemas.microsoft.com/office/powerpoint/2010/main" val="30111886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87355" y="236504"/>
            <a:ext cx="11617291" cy="6384992"/>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a typeface="Arial Unicode MS"/>
            </a:endParaRPr>
          </a:p>
        </p:txBody>
      </p:sp>
      <p:sp>
        <p:nvSpPr>
          <p:cNvPr id="20" name="Text Placeholder 1"/>
          <p:cNvSpPr txBox="1">
            <a:spLocks/>
          </p:cNvSpPr>
          <p:nvPr/>
        </p:nvSpPr>
        <p:spPr>
          <a:xfrm>
            <a:off x="9018523" y="1028403"/>
            <a:ext cx="2400267" cy="192054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defTabSz="1219170">
              <a:buNone/>
            </a:pPr>
            <a:r>
              <a:rPr lang="en-US" altLang="ko-KR" sz="3733" b="1" dirty="0">
                <a:solidFill>
                  <a:prstClr val="white"/>
                </a:solidFill>
                <a:latin typeface="Arial"/>
                <a:ea typeface="Arial Unicode MS"/>
                <a:cs typeface="Arial" pitchFamily="34" charset="0"/>
              </a:rPr>
              <a:t>One Columns Designed</a:t>
            </a:r>
          </a:p>
          <a:p>
            <a:pPr marL="0" indent="0" algn="r" defTabSz="1219170">
              <a:buNone/>
            </a:pPr>
            <a:endParaRPr lang="ko-KR" altLang="en-US" sz="3733" b="1" dirty="0">
              <a:solidFill>
                <a:prstClr val="white"/>
              </a:solidFill>
              <a:latin typeface="Arial"/>
              <a:ea typeface="Arial Unicode MS"/>
              <a:cs typeface="Arial" pitchFamily="34" charset="0"/>
            </a:endParaRPr>
          </a:p>
        </p:txBody>
      </p:sp>
      <p:sp>
        <p:nvSpPr>
          <p:cNvPr id="8" name="Text Placeholder 6"/>
          <p:cNvSpPr>
            <a:spLocks noGrp="1"/>
          </p:cNvSpPr>
          <p:nvPr>
            <p:ph type="body" sz="quarter" idx="10"/>
          </p:nvPr>
        </p:nvSpPr>
        <p:spPr/>
        <p:txBody>
          <a:bodyPr/>
          <a:lstStyle/>
          <a:p>
            <a:r>
              <a:rPr lang="en-US" sz="3733" dirty="0"/>
              <a:t>  </a:t>
            </a:r>
          </a:p>
        </p:txBody>
      </p:sp>
      <p:sp>
        <p:nvSpPr>
          <p:cNvPr id="9" name="Content Placeholder 2"/>
          <p:cNvSpPr txBox="1">
            <a:spLocks/>
          </p:cNvSpPr>
          <p:nvPr/>
        </p:nvSpPr>
        <p:spPr>
          <a:xfrm>
            <a:off x="445989" y="1041298"/>
            <a:ext cx="10972800" cy="6034617"/>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189" indent="-457189" defTabSz="1219170">
              <a:buClr>
                <a:srgbClr val="996666"/>
              </a:buClr>
              <a:buNone/>
            </a:pPr>
            <a:endParaRPr lang="en-US" altLang="en-US" sz="1867" b="1" dirty="0">
              <a:solidFill>
                <a:srgbClr val="000000"/>
              </a:solidFill>
              <a:latin typeface="Arial"/>
              <a:ea typeface="Arial Unicode MS"/>
            </a:endParaRPr>
          </a:p>
          <a:p>
            <a:pPr marL="457189" indent="-457189" defTabSz="1219170">
              <a:buClr>
                <a:srgbClr val="996666"/>
              </a:buClr>
              <a:buNone/>
            </a:pPr>
            <a:endParaRPr lang="en-US" altLang="en-US" sz="1867" b="1" dirty="0">
              <a:solidFill>
                <a:srgbClr val="000000"/>
              </a:solidFill>
              <a:latin typeface="Arial"/>
              <a:ea typeface="Arial Unicode MS"/>
            </a:endParaRPr>
          </a:p>
          <a:p>
            <a:pPr marL="457189" indent="-457189" defTabSz="1219170">
              <a:buClr>
                <a:srgbClr val="996666"/>
              </a:buClr>
              <a:buNone/>
            </a:pPr>
            <a:endParaRPr lang="en-US" altLang="en-US" sz="1867" b="1" dirty="0">
              <a:solidFill>
                <a:srgbClr val="000000"/>
              </a:solidFill>
              <a:latin typeface="Arial"/>
              <a:ea typeface="Arial Unicode MS"/>
            </a:endParaRPr>
          </a:p>
          <a:p>
            <a:pPr marL="457189" indent="-457189" defTabSz="1219170">
              <a:buClr>
                <a:srgbClr val="996666"/>
              </a:buClr>
              <a:buNone/>
            </a:pPr>
            <a:endParaRPr lang="en-US" altLang="en-US" sz="1867" b="1" dirty="0">
              <a:solidFill>
                <a:srgbClr val="000000"/>
              </a:solidFill>
              <a:latin typeface="Arial"/>
              <a:ea typeface="Arial Unicode MS"/>
            </a:endParaRPr>
          </a:p>
          <a:p>
            <a:pPr marL="457189" indent="-457189" defTabSz="1219170">
              <a:buClr>
                <a:srgbClr val="996666"/>
              </a:buClr>
              <a:buNone/>
            </a:pPr>
            <a:endParaRPr lang="en-US" altLang="en-US" sz="1867" b="1" dirty="0">
              <a:solidFill>
                <a:srgbClr val="000000"/>
              </a:solidFill>
              <a:latin typeface="Arial"/>
              <a:ea typeface="Arial Unicode MS"/>
            </a:endParaRPr>
          </a:p>
          <a:p>
            <a:pPr marL="457189" indent="-457189" defTabSz="1219170">
              <a:buClr>
                <a:srgbClr val="996666"/>
              </a:buClr>
              <a:buNone/>
            </a:pPr>
            <a:endParaRPr lang="en-US" altLang="en-US" sz="1867" b="1" dirty="0">
              <a:solidFill>
                <a:srgbClr val="000000"/>
              </a:solidFill>
              <a:latin typeface="Arial"/>
              <a:ea typeface="Arial Unicode MS"/>
            </a:endParaRPr>
          </a:p>
          <a:p>
            <a:pPr marL="457189" indent="-457189" defTabSz="1219170">
              <a:buClr>
                <a:srgbClr val="996666"/>
              </a:buClr>
              <a:buNone/>
            </a:pPr>
            <a:endParaRPr lang="en-US" altLang="en-US" sz="1867" b="1" dirty="0">
              <a:solidFill>
                <a:srgbClr val="000000"/>
              </a:solidFill>
              <a:latin typeface="Arial"/>
              <a:ea typeface="Arial Unicode MS"/>
            </a:endParaRPr>
          </a:p>
          <a:p>
            <a:pPr marL="457189" indent="-457189" defTabSz="1219170">
              <a:buClr>
                <a:srgbClr val="996666"/>
              </a:buClr>
              <a:buNone/>
            </a:pPr>
            <a:endParaRPr lang="en-US" altLang="en-US" sz="1867" b="1" dirty="0">
              <a:solidFill>
                <a:srgbClr val="000000"/>
              </a:solidFill>
              <a:latin typeface="Arial"/>
              <a:ea typeface="Arial Unicode MS"/>
            </a:endParaRPr>
          </a:p>
        </p:txBody>
      </p:sp>
      <p:sp>
        <p:nvSpPr>
          <p:cNvPr id="2" name="TextBox 1">
            <a:extLst>
              <a:ext uri="{FF2B5EF4-FFF2-40B4-BE49-F238E27FC236}">
                <a16:creationId xmlns:a16="http://schemas.microsoft.com/office/drawing/2014/main" xmlns="" id="{501344A0-44D2-5047-98F7-56C6888B1D1A}"/>
              </a:ext>
            </a:extLst>
          </p:cNvPr>
          <p:cNvSpPr txBox="1"/>
          <p:nvPr/>
        </p:nvSpPr>
        <p:spPr>
          <a:xfrm>
            <a:off x="1619794" y="679269"/>
            <a:ext cx="9287692" cy="584775"/>
          </a:xfrm>
          <a:prstGeom prst="rect">
            <a:avLst/>
          </a:prstGeom>
          <a:noFill/>
        </p:spPr>
        <p:txBody>
          <a:bodyPr wrap="square" rtlCol="0">
            <a:spAutoFit/>
          </a:bodyPr>
          <a:lstStyle/>
          <a:p>
            <a:pPr algn="ctr"/>
            <a:r>
              <a:rPr lang="en-US" sz="3200" b="1" dirty="0"/>
              <a:t>NEXT STEPS CONT….. </a:t>
            </a:r>
          </a:p>
        </p:txBody>
      </p:sp>
      <p:sp>
        <p:nvSpPr>
          <p:cNvPr id="10" name="TextBox 9">
            <a:extLst>
              <a:ext uri="{FF2B5EF4-FFF2-40B4-BE49-F238E27FC236}">
                <a16:creationId xmlns:a16="http://schemas.microsoft.com/office/drawing/2014/main" xmlns="" id="{A6B4F3EF-BCF3-3547-AE95-E821916473FD}"/>
              </a:ext>
            </a:extLst>
          </p:cNvPr>
          <p:cNvSpPr txBox="1"/>
          <p:nvPr/>
        </p:nvSpPr>
        <p:spPr>
          <a:xfrm>
            <a:off x="773211" y="1522143"/>
            <a:ext cx="10343280" cy="2308324"/>
          </a:xfrm>
          <a:prstGeom prst="rect">
            <a:avLst/>
          </a:prstGeom>
          <a:noFill/>
        </p:spPr>
        <p:txBody>
          <a:bodyPr wrap="square" rtlCol="0">
            <a:spAutoFit/>
          </a:bodyPr>
          <a:lstStyle/>
          <a:p>
            <a:pPr marL="285750" indent="-285750">
              <a:buFont typeface="Wingdings" pitchFamily="2" charset="2"/>
              <a:buChar char="q"/>
            </a:pPr>
            <a:r>
              <a:rPr lang="en-US" dirty="0"/>
              <a:t>Presentation on </a:t>
            </a:r>
            <a:r>
              <a:rPr lang="en-US" dirty="0" smtClean="0"/>
              <a:t>key </a:t>
            </a:r>
            <a:r>
              <a:rPr lang="en-US" dirty="0"/>
              <a:t>reform </a:t>
            </a:r>
            <a:r>
              <a:rPr lang="en-US" dirty="0" smtClean="0"/>
              <a:t>measures</a:t>
            </a:r>
            <a:endParaRPr lang="en-US" dirty="0"/>
          </a:p>
          <a:p>
            <a:r>
              <a:rPr lang="en-US" dirty="0"/>
              <a:t> </a:t>
            </a:r>
          </a:p>
          <a:p>
            <a:pPr marL="285750" indent="-285750">
              <a:buFont typeface="Wingdings" pitchFamily="2" charset="2"/>
              <a:buChar char="q"/>
            </a:pPr>
            <a:r>
              <a:rPr lang="en-US" dirty="0"/>
              <a:t>Cabinet Paper on the CPIA Process </a:t>
            </a:r>
          </a:p>
          <a:p>
            <a:endParaRPr lang="en-US" dirty="0"/>
          </a:p>
          <a:p>
            <a:pPr marL="285750" indent="-285750">
              <a:buFont typeface="Wingdings" pitchFamily="2" charset="2"/>
              <a:buChar char="q"/>
            </a:pPr>
            <a:r>
              <a:rPr lang="en-US" dirty="0"/>
              <a:t>High Level Political Forum on the CPIA Process mid-end </a:t>
            </a:r>
            <a:r>
              <a:rPr lang="en-US" dirty="0" smtClean="0"/>
              <a:t>January </a:t>
            </a:r>
            <a:endParaRPr lang="en-US" dirty="0"/>
          </a:p>
          <a:p>
            <a:endParaRPr lang="en-US" dirty="0"/>
          </a:p>
          <a:p>
            <a:pPr marL="285750" indent="-285750">
              <a:buFont typeface="Wingdings" pitchFamily="2" charset="2"/>
              <a:buChar char="q"/>
            </a:pPr>
            <a:r>
              <a:rPr lang="en-US" dirty="0"/>
              <a:t>Technical workshop in February </a:t>
            </a:r>
            <a:r>
              <a:rPr lang="en-US" dirty="0" smtClean="0"/>
              <a:t> </a:t>
            </a:r>
            <a:endParaRPr lang="en-US" dirty="0"/>
          </a:p>
          <a:p>
            <a:endParaRPr lang="en-US" dirty="0"/>
          </a:p>
        </p:txBody>
      </p:sp>
    </p:spTree>
    <p:extLst>
      <p:ext uri="{BB962C8B-B14F-4D97-AF65-F5344CB8AC3E}">
        <p14:creationId xmlns:p14="http://schemas.microsoft.com/office/powerpoint/2010/main" val="26591046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87355" y="236504"/>
            <a:ext cx="11617291" cy="6384992"/>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a typeface="Arial Unicode MS"/>
            </a:endParaRPr>
          </a:p>
        </p:txBody>
      </p:sp>
      <p:sp>
        <p:nvSpPr>
          <p:cNvPr id="20" name="Text Placeholder 1"/>
          <p:cNvSpPr txBox="1">
            <a:spLocks/>
          </p:cNvSpPr>
          <p:nvPr/>
        </p:nvSpPr>
        <p:spPr>
          <a:xfrm>
            <a:off x="9018523" y="1028403"/>
            <a:ext cx="2400267" cy="192054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defTabSz="1219170">
              <a:buNone/>
            </a:pPr>
            <a:r>
              <a:rPr lang="en-US" altLang="ko-KR" sz="3733" b="1" dirty="0">
                <a:solidFill>
                  <a:prstClr val="white"/>
                </a:solidFill>
                <a:latin typeface="Arial"/>
                <a:ea typeface="Arial Unicode MS"/>
                <a:cs typeface="Arial" pitchFamily="34" charset="0"/>
              </a:rPr>
              <a:t>One Columns Designed</a:t>
            </a:r>
          </a:p>
          <a:p>
            <a:pPr marL="0" indent="0" algn="r" defTabSz="1219170">
              <a:buNone/>
            </a:pPr>
            <a:endParaRPr lang="ko-KR" altLang="en-US" sz="3733" b="1" dirty="0">
              <a:solidFill>
                <a:prstClr val="white"/>
              </a:solidFill>
              <a:latin typeface="Arial"/>
              <a:ea typeface="Arial Unicode MS"/>
              <a:cs typeface="Arial" pitchFamily="34" charset="0"/>
            </a:endParaRPr>
          </a:p>
        </p:txBody>
      </p:sp>
      <p:sp>
        <p:nvSpPr>
          <p:cNvPr id="8" name="Text Placeholder 6"/>
          <p:cNvSpPr>
            <a:spLocks noGrp="1"/>
          </p:cNvSpPr>
          <p:nvPr>
            <p:ph type="body" sz="quarter" idx="10"/>
          </p:nvPr>
        </p:nvSpPr>
        <p:spPr/>
        <p:txBody>
          <a:bodyPr/>
          <a:lstStyle/>
          <a:p>
            <a:r>
              <a:rPr lang="en-US" sz="3733" dirty="0"/>
              <a:t>  </a:t>
            </a:r>
          </a:p>
        </p:txBody>
      </p:sp>
      <p:sp>
        <p:nvSpPr>
          <p:cNvPr id="9" name="Content Placeholder 2"/>
          <p:cNvSpPr txBox="1">
            <a:spLocks/>
          </p:cNvSpPr>
          <p:nvPr/>
        </p:nvSpPr>
        <p:spPr>
          <a:xfrm>
            <a:off x="445989" y="1041298"/>
            <a:ext cx="10972800" cy="6034617"/>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189" indent="-457189" defTabSz="1219170">
              <a:buClr>
                <a:srgbClr val="996666"/>
              </a:buClr>
              <a:buNone/>
            </a:pPr>
            <a:endParaRPr lang="en-US" altLang="en-US" sz="1867" b="1" dirty="0">
              <a:solidFill>
                <a:srgbClr val="000000"/>
              </a:solidFill>
              <a:latin typeface="Arial"/>
              <a:ea typeface="Arial Unicode MS"/>
            </a:endParaRPr>
          </a:p>
          <a:p>
            <a:pPr marL="457189" indent="-457189" defTabSz="1219170">
              <a:buClr>
                <a:srgbClr val="996666"/>
              </a:buClr>
              <a:buNone/>
            </a:pPr>
            <a:endParaRPr lang="en-US" altLang="en-US" sz="1867" b="1" dirty="0">
              <a:solidFill>
                <a:srgbClr val="000000"/>
              </a:solidFill>
              <a:latin typeface="Arial"/>
              <a:ea typeface="Arial Unicode MS"/>
            </a:endParaRPr>
          </a:p>
          <a:p>
            <a:pPr marL="457189" indent="-457189" defTabSz="1219170">
              <a:buClr>
                <a:srgbClr val="996666"/>
              </a:buClr>
              <a:buNone/>
            </a:pPr>
            <a:endParaRPr lang="en-US" altLang="en-US" sz="1867" b="1" dirty="0">
              <a:solidFill>
                <a:srgbClr val="000000"/>
              </a:solidFill>
              <a:latin typeface="Arial"/>
              <a:ea typeface="Arial Unicode MS"/>
            </a:endParaRPr>
          </a:p>
          <a:p>
            <a:pPr marL="457189" indent="-457189" defTabSz="1219170">
              <a:buClr>
                <a:srgbClr val="996666"/>
              </a:buClr>
              <a:buNone/>
            </a:pPr>
            <a:endParaRPr lang="en-US" altLang="en-US" sz="1867" b="1" dirty="0">
              <a:solidFill>
                <a:srgbClr val="000000"/>
              </a:solidFill>
              <a:latin typeface="Arial"/>
              <a:ea typeface="Arial Unicode MS"/>
            </a:endParaRPr>
          </a:p>
          <a:p>
            <a:pPr marL="457189" indent="-457189" defTabSz="1219170">
              <a:buClr>
                <a:srgbClr val="996666"/>
              </a:buClr>
              <a:buNone/>
            </a:pPr>
            <a:endParaRPr lang="en-US" altLang="en-US" sz="1867" b="1" dirty="0">
              <a:solidFill>
                <a:srgbClr val="000000"/>
              </a:solidFill>
              <a:latin typeface="Arial"/>
              <a:ea typeface="Arial Unicode MS"/>
            </a:endParaRPr>
          </a:p>
          <a:p>
            <a:pPr marL="457189" indent="-457189" defTabSz="1219170">
              <a:buClr>
                <a:srgbClr val="996666"/>
              </a:buClr>
              <a:buNone/>
            </a:pPr>
            <a:endParaRPr lang="en-US" altLang="en-US" sz="1867" b="1" dirty="0">
              <a:solidFill>
                <a:srgbClr val="000000"/>
              </a:solidFill>
              <a:latin typeface="Arial"/>
              <a:ea typeface="Arial Unicode MS"/>
            </a:endParaRPr>
          </a:p>
          <a:p>
            <a:pPr marL="457189" indent="-457189" defTabSz="1219170">
              <a:buClr>
                <a:srgbClr val="996666"/>
              </a:buClr>
              <a:buNone/>
            </a:pPr>
            <a:endParaRPr lang="en-US" altLang="en-US" sz="1867" b="1" dirty="0">
              <a:solidFill>
                <a:srgbClr val="000000"/>
              </a:solidFill>
              <a:latin typeface="Arial"/>
              <a:ea typeface="Arial Unicode MS"/>
            </a:endParaRPr>
          </a:p>
          <a:p>
            <a:pPr marL="457189" indent="-457189" defTabSz="1219170">
              <a:buClr>
                <a:srgbClr val="996666"/>
              </a:buClr>
              <a:buNone/>
            </a:pPr>
            <a:endParaRPr lang="en-US" altLang="en-US" sz="1867" b="1" dirty="0">
              <a:solidFill>
                <a:srgbClr val="000000"/>
              </a:solidFill>
              <a:latin typeface="Arial"/>
              <a:ea typeface="Arial Unicode MS"/>
            </a:endParaRPr>
          </a:p>
        </p:txBody>
      </p:sp>
      <p:sp>
        <p:nvSpPr>
          <p:cNvPr id="2" name="TextBox 1">
            <a:extLst>
              <a:ext uri="{FF2B5EF4-FFF2-40B4-BE49-F238E27FC236}">
                <a16:creationId xmlns:a16="http://schemas.microsoft.com/office/drawing/2014/main" xmlns="" id="{501344A0-44D2-5047-98F7-56C6888B1D1A}"/>
              </a:ext>
            </a:extLst>
          </p:cNvPr>
          <p:cNvSpPr txBox="1"/>
          <p:nvPr/>
        </p:nvSpPr>
        <p:spPr>
          <a:xfrm>
            <a:off x="1685108" y="2436038"/>
            <a:ext cx="9287692" cy="584775"/>
          </a:xfrm>
          <a:prstGeom prst="rect">
            <a:avLst/>
          </a:prstGeom>
          <a:noFill/>
        </p:spPr>
        <p:txBody>
          <a:bodyPr wrap="square" rtlCol="0">
            <a:spAutoFit/>
          </a:bodyPr>
          <a:lstStyle/>
          <a:p>
            <a:pPr algn="ctr"/>
            <a:r>
              <a:rPr lang="en-US" sz="3200" b="1" dirty="0"/>
              <a:t>THANK YOU</a:t>
            </a:r>
          </a:p>
        </p:txBody>
      </p:sp>
    </p:spTree>
    <p:extLst>
      <p:ext uri="{BB962C8B-B14F-4D97-AF65-F5344CB8AC3E}">
        <p14:creationId xmlns:p14="http://schemas.microsoft.com/office/powerpoint/2010/main" val="7386210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2800" b="1" dirty="0" smtClean="0">
                <a:latin typeface="Calibri" panose="020F0502020204030204" pitchFamily="34" charset="0"/>
              </a:rPr>
              <a:t>Presentation Outline</a:t>
            </a:r>
            <a:endParaRPr lang="en-GB" sz="2800" b="1" dirty="0">
              <a:latin typeface="Calibri" panose="020F0502020204030204" pitchFamily="34" charset="0"/>
            </a:endParaRPr>
          </a:p>
        </p:txBody>
      </p:sp>
      <p:sp>
        <p:nvSpPr>
          <p:cNvPr id="3" name="Text Placeholder 2"/>
          <p:cNvSpPr>
            <a:spLocks noGrp="1"/>
          </p:cNvSpPr>
          <p:nvPr>
            <p:ph type="body" sz="quarter" idx="11"/>
          </p:nvPr>
        </p:nvSpPr>
        <p:spPr>
          <a:xfrm>
            <a:off x="0" y="932721"/>
            <a:ext cx="12192000" cy="4387423"/>
          </a:xfrm>
        </p:spPr>
        <p:txBody>
          <a:bodyPr/>
          <a:lstStyle/>
          <a:p>
            <a:pPr algn="l"/>
            <a:r>
              <a:rPr lang="en-GB" dirty="0" smtClean="0"/>
              <a:t>●</a:t>
            </a:r>
            <a:r>
              <a:rPr lang="en-GB" sz="2000" dirty="0" smtClean="0">
                <a:latin typeface="Calibri" panose="020F0502020204030204" pitchFamily="34" charset="0"/>
              </a:rPr>
              <a:t>Introduction </a:t>
            </a:r>
          </a:p>
          <a:p>
            <a:pPr algn="l"/>
            <a:r>
              <a:rPr lang="en-GB" sz="2000" dirty="0" smtClean="0">
                <a:latin typeface="Calibri" panose="020F0502020204030204" pitchFamily="34" charset="0"/>
              </a:rPr>
              <a:t>●Background and importance of the CPIA rating</a:t>
            </a:r>
          </a:p>
          <a:p>
            <a:pPr algn="l"/>
            <a:r>
              <a:rPr lang="en-GB" sz="2000" dirty="0" smtClean="0">
                <a:latin typeface="Calibri" panose="020F0502020204030204" pitchFamily="34" charset="0"/>
              </a:rPr>
              <a:t>●CPIA and PBA Calculations</a:t>
            </a:r>
            <a:endParaRPr lang="en-GB" sz="2000" dirty="0">
              <a:latin typeface="Calibri" panose="020F0502020204030204" pitchFamily="34" charset="0"/>
            </a:endParaRPr>
          </a:p>
          <a:p>
            <a:pPr algn="l"/>
            <a:r>
              <a:rPr lang="en-GB" sz="2000" dirty="0" smtClean="0">
                <a:latin typeface="Calibri" panose="020F0502020204030204" pitchFamily="34" charset="0"/>
              </a:rPr>
              <a:t>●Sierra Leone’s Performance (2014-2021)</a:t>
            </a:r>
          </a:p>
          <a:p>
            <a:pPr algn="l"/>
            <a:r>
              <a:rPr lang="en-GB" sz="2000" dirty="0" smtClean="0">
                <a:latin typeface="Calibri" panose="020F0502020204030204" pitchFamily="34" charset="0"/>
              </a:rPr>
              <a:t>●SL Cluster Performance(2014-2021)</a:t>
            </a:r>
          </a:p>
          <a:p>
            <a:pPr algn="l"/>
            <a:r>
              <a:rPr lang="en-GB" sz="2000" dirty="0" smtClean="0">
                <a:latin typeface="Calibri" panose="020F0502020204030204" pitchFamily="34" charset="0"/>
              </a:rPr>
              <a:t>●Rwanda, West Africa Compared (2014-2021)</a:t>
            </a:r>
          </a:p>
          <a:p>
            <a:pPr algn="l"/>
            <a:r>
              <a:rPr lang="en-GB" sz="2000" dirty="0" smtClean="0">
                <a:latin typeface="Calibri" panose="020F0502020204030204" pitchFamily="34" charset="0"/>
              </a:rPr>
              <a:t>●CPIA Coordination Strategy</a:t>
            </a:r>
          </a:p>
          <a:p>
            <a:pPr algn="l"/>
            <a:r>
              <a:rPr lang="en-GB" sz="2000" dirty="0" smtClean="0">
                <a:latin typeface="Calibri" panose="020F0502020204030204" pitchFamily="34" charset="0"/>
              </a:rPr>
              <a:t>●Concluding remarks</a:t>
            </a:r>
          </a:p>
          <a:p>
            <a:pPr algn="l"/>
            <a:r>
              <a:rPr lang="en-GB" sz="2000" dirty="0" smtClean="0">
                <a:latin typeface="Calibri" panose="020F0502020204030204" pitchFamily="34" charset="0"/>
              </a:rPr>
              <a:t>●What needs to be done</a:t>
            </a:r>
          </a:p>
          <a:p>
            <a:pPr algn="l"/>
            <a:r>
              <a:rPr lang="en-GB" sz="2000" dirty="0" smtClean="0">
                <a:latin typeface="Calibri" panose="020F0502020204030204" pitchFamily="34" charset="0"/>
              </a:rPr>
              <a:t>●Next Steps..</a:t>
            </a:r>
          </a:p>
        </p:txBody>
      </p:sp>
    </p:spTree>
    <p:extLst>
      <p:ext uri="{BB962C8B-B14F-4D97-AF65-F5344CB8AC3E}">
        <p14:creationId xmlns:p14="http://schemas.microsoft.com/office/powerpoint/2010/main" val="42493859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3200" b="1" dirty="0" smtClean="0">
                <a:latin typeface="Calibri" panose="020F0502020204030204" pitchFamily="34" charset="0"/>
              </a:rPr>
              <a:t>Introduction</a:t>
            </a:r>
            <a:endParaRPr lang="en-GB" sz="3200" b="1" dirty="0">
              <a:latin typeface="Calibri" panose="020F0502020204030204" pitchFamily="34" charset="0"/>
            </a:endParaRPr>
          </a:p>
        </p:txBody>
      </p:sp>
      <p:sp>
        <p:nvSpPr>
          <p:cNvPr id="3" name="Text Placeholder 2"/>
          <p:cNvSpPr>
            <a:spLocks noGrp="1"/>
          </p:cNvSpPr>
          <p:nvPr>
            <p:ph type="body" sz="quarter" idx="11"/>
          </p:nvPr>
        </p:nvSpPr>
        <p:spPr>
          <a:xfrm>
            <a:off x="0" y="932723"/>
            <a:ext cx="12192000" cy="5010877"/>
          </a:xfrm>
        </p:spPr>
        <p:txBody>
          <a:bodyPr/>
          <a:lstStyle/>
          <a:p>
            <a:pPr>
              <a:lnSpc>
                <a:spcPct val="107000"/>
              </a:lnSpc>
              <a:spcBef>
                <a:spcPts val="0"/>
              </a:spcBef>
              <a:spcAft>
                <a:spcPts val="800"/>
              </a:spcAft>
            </a:pPr>
            <a:r>
              <a:rPr lang="en-GB" sz="2800" b="1" dirty="0">
                <a:latin typeface="Calibri" panose="020F0502020204030204" pitchFamily="34" charset="0"/>
                <a:ea typeface="Times New Roman" panose="02020603050405020304" pitchFamily="18" charset="0"/>
                <a:cs typeface="Calibri Light" panose="020F0302020204030204" pitchFamily="34" charset="0"/>
              </a:rPr>
              <a:t>Assessing Africa's Policies and Institutions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r>
              <a:rPr lang="en-GB" sz="2000" dirty="0" smtClean="0">
                <a:latin typeface="Calibri" panose="020F0502020204030204" pitchFamily="34" charset="0"/>
                <a:ea typeface="Calibri" panose="020F0502020204030204" pitchFamily="34" charset="0"/>
                <a:cs typeface="Times New Roman" panose="02020603050405020304" pitchFamily="18" charset="0"/>
              </a:rPr>
              <a:t>●The 2022 </a:t>
            </a:r>
            <a:r>
              <a:rPr lang="en-GB" sz="2000" dirty="0">
                <a:latin typeface="Calibri" panose="020F0502020204030204" pitchFamily="34" charset="0"/>
                <a:ea typeface="Calibri" panose="020F0502020204030204" pitchFamily="34" charset="0"/>
                <a:cs typeface="Times New Roman" panose="02020603050405020304" pitchFamily="18" charset="0"/>
              </a:rPr>
              <a:t>Africa Country Policy and Institutional Assessment (CPIA) report covers the period January to December </a:t>
            </a:r>
            <a:r>
              <a:rPr lang="en-GB" sz="2000" dirty="0" smtClean="0">
                <a:latin typeface="Calibri" panose="020F0502020204030204" pitchFamily="34" charset="0"/>
                <a:ea typeface="Calibri" panose="020F0502020204030204" pitchFamily="34" charset="0"/>
                <a:cs typeface="Times New Roman" panose="02020603050405020304" pitchFamily="18" charset="0"/>
              </a:rPr>
              <a:t> 2021. </a:t>
            </a:r>
          </a:p>
          <a:p>
            <a:pPr algn="just">
              <a:lnSpc>
                <a:spcPct val="107000"/>
              </a:lnSpc>
              <a:spcBef>
                <a:spcPts val="0"/>
              </a:spcBef>
              <a:spcAft>
                <a:spcPts val="800"/>
              </a:spcAft>
            </a:pPr>
            <a:r>
              <a:rPr lang="en-GB" sz="2000" dirty="0">
                <a:latin typeface="Calibri" panose="020F0502020204030204" pitchFamily="34" charset="0"/>
                <a:ea typeface="Calibri" panose="020F0502020204030204" pitchFamily="34" charset="0"/>
                <a:cs typeface="Times New Roman" panose="02020603050405020304" pitchFamily="18" charset="0"/>
              </a:rPr>
              <a:t>●</a:t>
            </a:r>
            <a:r>
              <a:rPr lang="en-GB" sz="2000" dirty="0" smtClean="0">
                <a:latin typeface="Calibri" panose="020F0502020204030204" pitchFamily="34" charset="0"/>
                <a:ea typeface="Calibri" panose="020F0502020204030204" pitchFamily="34" charset="0"/>
                <a:cs typeface="Times New Roman" panose="02020603050405020304" pitchFamily="18" charset="0"/>
              </a:rPr>
              <a:t>The </a:t>
            </a:r>
            <a:r>
              <a:rPr lang="en-GB" sz="2000" dirty="0">
                <a:latin typeface="Calibri" panose="020F0502020204030204" pitchFamily="34" charset="0"/>
                <a:ea typeface="Calibri" panose="020F0502020204030204" pitchFamily="34" charset="0"/>
                <a:cs typeface="Times New Roman" panose="02020603050405020304" pitchFamily="18" charset="0"/>
              </a:rPr>
              <a:t>addition of Somalia brought the number of the region’s International Development Association (IDA)–eligible </a:t>
            </a:r>
            <a:r>
              <a:rPr lang="en-GB" sz="2000" dirty="0" smtClean="0">
                <a:latin typeface="Calibri" panose="020F0502020204030204" pitchFamily="34" charset="0"/>
                <a:ea typeface="Calibri" panose="020F0502020204030204" pitchFamily="34" charset="0"/>
                <a:cs typeface="Times New Roman" panose="02020603050405020304" pitchFamily="18" charset="0"/>
              </a:rPr>
              <a:t> countries </a:t>
            </a:r>
            <a:r>
              <a:rPr lang="en-GB" sz="2000" dirty="0">
                <a:latin typeface="Calibri" panose="020F0502020204030204" pitchFamily="34" charset="0"/>
                <a:ea typeface="Calibri" panose="020F0502020204030204" pitchFamily="34" charset="0"/>
                <a:cs typeface="Times New Roman" panose="02020603050405020304" pitchFamily="18" charset="0"/>
              </a:rPr>
              <a:t>to 39. </a:t>
            </a:r>
            <a:endParaRPr lang="en-GB" sz="20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r>
              <a:rPr lang="en-GB" sz="2000" dirty="0">
                <a:latin typeface="Calibri" panose="020F0502020204030204" pitchFamily="34" charset="0"/>
                <a:ea typeface="Calibri" panose="020F0502020204030204" pitchFamily="34" charset="0"/>
                <a:cs typeface="Times New Roman" panose="02020603050405020304" pitchFamily="18" charset="0"/>
              </a:rPr>
              <a:t>●</a:t>
            </a:r>
            <a:r>
              <a:rPr lang="en-GB" sz="2000" dirty="0" smtClean="0">
                <a:latin typeface="Calibri" panose="020F0502020204030204" pitchFamily="34" charset="0"/>
                <a:ea typeface="Calibri" panose="020F0502020204030204" pitchFamily="34" charset="0"/>
                <a:cs typeface="Times New Roman" panose="02020603050405020304" pitchFamily="18" charset="0"/>
              </a:rPr>
              <a:t>The </a:t>
            </a:r>
            <a:r>
              <a:rPr lang="en-GB" sz="2000" dirty="0">
                <a:latin typeface="Calibri" panose="020F0502020204030204" pitchFamily="34" charset="0"/>
                <a:ea typeface="Calibri" panose="020F0502020204030204" pitchFamily="34" charset="0"/>
                <a:cs typeface="Times New Roman" panose="02020603050405020304" pitchFamily="18" charset="0"/>
              </a:rPr>
              <a:t>overall CPIA score for the region’s 39 IDA-eligible countries came in at 3.1, the same as in the previous three </a:t>
            </a:r>
            <a:r>
              <a:rPr lang="en-GB" sz="2000" dirty="0" smtClean="0">
                <a:latin typeface="Calibri" panose="020F0502020204030204" pitchFamily="34" charset="0"/>
                <a:ea typeface="Calibri" panose="020F0502020204030204" pitchFamily="34" charset="0"/>
                <a:cs typeface="Times New Roman" panose="02020603050405020304" pitchFamily="18" charset="0"/>
              </a:rPr>
              <a:t>    years</a:t>
            </a:r>
            <a:r>
              <a:rPr lang="en-GB" sz="2000" dirty="0">
                <a:latin typeface="Calibri" panose="020F0502020204030204" pitchFamily="34" charset="0"/>
                <a:ea typeface="Calibri" panose="020F0502020204030204" pitchFamily="34" charset="0"/>
                <a:cs typeface="Times New Roman" panose="02020603050405020304" pitchFamily="18" charset="0"/>
              </a:rPr>
              <a:t>, in a context of moderating per capita growth. </a:t>
            </a:r>
            <a:endParaRPr lang="en-GB" sz="20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r>
              <a:rPr lang="en-GB" sz="2000" dirty="0">
                <a:latin typeface="Calibri" panose="020F0502020204030204" pitchFamily="34" charset="0"/>
                <a:ea typeface="Calibri" panose="020F0502020204030204" pitchFamily="34" charset="0"/>
                <a:cs typeface="Times New Roman" panose="02020603050405020304" pitchFamily="18" charset="0"/>
              </a:rPr>
              <a:t>●</a:t>
            </a:r>
            <a:r>
              <a:rPr lang="en-GB" sz="2000" dirty="0" smtClean="0">
                <a:latin typeface="Calibri" panose="020F0502020204030204" pitchFamily="34" charset="0"/>
                <a:ea typeface="Calibri" panose="020F0502020204030204" pitchFamily="34" charset="0"/>
                <a:cs typeface="Times New Roman" panose="02020603050405020304" pitchFamily="18" charset="0"/>
              </a:rPr>
              <a:t>The </a:t>
            </a:r>
            <a:r>
              <a:rPr lang="en-GB" sz="2000" dirty="0">
                <a:latin typeface="Calibri" panose="020F0502020204030204" pitchFamily="34" charset="0"/>
                <a:ea typeface="Calibri" panose="020F0502020204030204" pitchFamily="34" charset="0"/>
                <a:cs typeface="Times New Roman" panose="02020603050405020304" pitchFamily="18" charset="0"/>
              </a:rPr>
              <a:t>average scores for most of the CPIA clusters trended </a:t>
            </a:r>
            <a:r>
              <a:rPr lang="en-GB"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down </a:t>
            </a:r>
            <a:r>
              <a:rPr lang="en-GB" sz="20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in</a:t>
            </a:r>
            <a:r>
              <a:rPr lang="en-GB"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GB" sz="20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2019</a:t>
            </a:r>
            <a:r>
              <a:rPr lang="en-GB" sz="2000" dirty="0" smtClean="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Bef>
                <a:spcPts val="0"/>
              </a:spcBef>
              <a:spcAft>
                <a:spcPts val="800"/>
              </a:spcAft>
            </a:pPr>
            <a:r>
              <a:rPr lang="en-GB" sz="2000" dirty="0" smtClean="0">
                <a:latin typeface="Calibri" panose="020F0502020204030204" pitchFamily="34" charset="0"/>
                <a:ea typeface="Calibri" panose="020F0502020204030204" pitchFamily="34" charset="0"/>
                <a:cs typeface="Times New Roman" panose="02020603050405020304" pitchFamily="18" charset="0"/>
              </a:rPr>
              <a:t>●While </a:t>
            </a:r>
            <a:r>
              <a:rPr lang="en-GB" sz="2000" dirty="0">
                <a:latin typeface="Calibri" panose="020F0502020204030204" pitchFamily="34" charset="0"/>
                <a:ea typeface="Calibri" panose="020F0502020204030204" pitchFamily="34" charset="0"/>
                <a:cs typeface="Times New Roman" panose="02020603050405020304" pitchFamily="18" charset="0"/>
              </a:rPr>
              <a:t>the average scores for the economic management cluster was unchanged from last year’s assessment, the </a:t>
            </a:r>
            <a:r>
              <a:rPr lang="en-GB" sz="2000" dirty="0" smtClean="0">
                <a:latin typeface="Calibri" panose="020F0502020204030204" pitchFamily="34" charset="0"/>
                <a:ea typeface="Calibri" panose="020F0502020204030204" pitchFamily="34" charset="0"/>
                <a:cs typeface="Times New Roman" panose="02020603050405020304" pitchFamily="18" charset="0"/>
              </a:rPr>
              <a:t>     average </a:t>
            </a:r>
            <a:r>
              <a:rPr lang="en-GB" sz="2000" dirty="0">
                <a:latin typeface="Calibri" panose="020F0502020204030204" pitchFamily="34" charset="0"/>
                <a:ea typeface="Calibri" panose="020F0502020204030204" pitchFamily="34" charset="0"/>
                <a:cs typeface="Times New Roman" panose="02020603050405020304" pitchFamily="18" charset="0"/>
              </a:rPr>
              <a:t>scores for the other three clusters—structural policies, social inclusion, and public management and institutions—have declined, indicating that the quality of policies and institutions in the region’s IDA countries weakened </a:t>
            </a:r>
            <a:r>
              <a:rPr lang="en-GB"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in 2019</a:t>
            </a: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2145517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64638"/>
            <a:ext cx="12192000" cy="1045976"/>
          </a:xfrm>
        </p:spPr>
        <p:txBody>
          <a:bodyPr/>
          <a:lstStyle/>
          <a:p>
            <a:r>
              <a:rPr lang="en-GB" sz="3200" b="1" dirty="0" smtClean="0">
                <a:latin typeface="Calibri" panose="020F0502020204030204" pitchFamily="34" charset="0"/>
              </a:rPr>
              <a:t>Background and importance of the CPIA rating</a:t>
            </a:r>
            <a:endParaRPr lang="en-GB" sz="3200" b="1" dirty="0">
              <a:latin typeface="Calibri" panose="020F0502020204030204" pitchFamily="34" charset="0"/>
            </a:endParaRPr>
          </a:p>
        </p:txBody>
      </p:sp>
      <p:sp>
        <p:nvSpPr>
          <p:cNvPr id="3" name="Text Placeholder 2"/>
          <p:cNvSpPr>
            <a:spLocks noGrp="1"/>
          </p:cNvSpPr>
          <p:nvPr>
            <p:ph type="body" sz="quarter" idx="11"/>
          </p:nvPr>
        </p:nvSpPr>
        <p:spPr>
          <a:xfrm>
            <a:off x="0" y="360218"/>
            <a:ext cx="12192000" cy="8132618"/>
          </a:xfrm>
        </p:spPr>
        <p:txBody>
          <a:bodyPr/>
          <a:lstStyle/>
          <a:p>
            <a:pPr lvl="0" algn="just" fontAlgn="base"/>
            <a:r>
              <a:rPr lang="en-GB" b="1" dirty="0" smtClean="0"/>
              <a:t>◄</a:t>
            </a:r>
            <a:r>
              <a:rPr lang="en-GB" sz="2000" dirty="0" smtClean="0">
                <a:latin typeface="Calibri" panose="020F0502020204030204" pitchFamily="34" charset="0"/>
              </a:rPr>
              <a:t>The </a:t>
            </a:r>
            <a:r>
              <a:rPr lang="en-GB" sz="2000" dirty="0">
                <a:latin typeface="Calibri" panose="020F0502020204030204" pitchFamily="34" charset="0"/>
              </a:rPr>
              <a:t>World Bank’s Country Policy and Institutional Assessment (CPIA) assesses the “quality” of a </a:t>
            </a:r>
            <a:r>
              <a:rPr lang="en-GB" sz="2000" dirty="0" smtClean="0">
                <a:latin typeface="Calibri" panose="020F0502020204030204" pitchFamily="34" charset="0"/>
              </a:rPr>
              <a:t>country’s</a:t>
            </a:r>
          </a:p>
          <a:p>
            <a:pPr algn="just" fontAlgn="base"/>
            <a:r>
              <a:rPr lang="en-GB" sz="2000" dirty="0">
                <a:latin typeface="Calibri" panose="020F0502020204030204" pitchFamily="34" charset="0"/>
              </a:rPr>
              <a:t> </a:t>
            </a:r>
            <a:r>
              <a:rPr lang="en-GB" sz="2000" dirty="0" smtClean="0">
                <a:latin typeface="Calibri" panose="020F0502020204030204" pitchFamily="34" charset="0"/>
              </a:rPr>
              <a:t>   current </a:t>
            </a:r>
            <a:r>
              <a:rPr lang="en-GB" sz="2000" dirty="0">
                <a:latin typeface="Calibri" panose="020F0502020204030204" pitchFamily="34" charset="0"/>
              </a:rPr>
              <a:t>policy and institutional </a:t>
            </a:r>
            <a:r>
              <a:rPr lang="en-GB" sz="2000" dirty="0" smtClean="0">
                <a:latin typeface="Calibri" panose="020F0502020204030204" pitchFamily="34" charset="0"/>
              </a:rPr>
              <a:t>framework </a:t>
            </a:r>
          </a:p>
          <a:p>
            <a:pPr lvl="0" algn="just" fontAlgn="base"/>
            <a:r>
              <a:rPr lang="en-GB" sz="2000" dirty="0" smtClean="0">
                <a:latin typeface="Calibri" panose="020F0502020204030204" pitchFamily="34" charset="0"/>
              </a:rPr>
              <a:t>◄“Quality” refers to the ability of that framework to support sustain economic growth, reduce extreme poverty and</a:t>
            </a:r>
          </a:p>
          <a:p>
            <a:pPr algn="just" fontAlgn="base"/>
            <a:r>
              <a:rPr lang="en-GB" sz="2000" dirty="0">
                <a:latin typeface="Calibri" panose="020F0502020204030204" pitchFamily="34" charset="0"/>
              </a:rPr>
              <a:t> </a:t>
            </a:r>
            <a:r>
              <a:rPr lang="en-GB" sz="2000" dirty="0" smtClean="0">
                <a:latin typeface="Calibri" panose="020F0502020204030204" pitchFamily="34" charset="0"/>
              </a:rPr>
              <a:t>    </a:t>
            </a:r>
            <a:r>
              <a:rPr lang="en-GB" sz="2000" dirty="0">
                <a:latin typeface="Calibri" panose="020F0502020204030204" pitchFamily="34" charset="0"/>
              </a:rPr>
              <a:t>boost shared </a:t>
            </a:r>
            <a:r>
              <a:rPr lang="en-GB" sz="2000" dirty="0" smtClean="0">
                <a:latin typeface="Calibri" panose="020F0502020204030204" pitchFamily="34" charset="0"/>
              </a:rPr>
              <a:t>prosperity</a:t>
            </a:r>
            <a:endParaRPr lang="en-GB" sz="2000" dirty="0">
              <a:latin typeface="Calibri" panose="020F0502020204030204" pitchFamily="34" charset="0"/>
            </a:endParaRPr>
          </a:p>
          <a:p>
            <a:pPr lvl="0" algn="just" fontAlgn="base"/>
            <a:r>
              <a:rPr lang="en-GB" sz="2000" dirty="0" smtClean="0">
                <a:latin typeface="Calibri" panose="020F0502020204030204" pitchFamily="34" charset="0"/>
              </a:rPr>
              <a:t>◄Focuses on economic policies and institutions over which the government has control </a:t>
            </a:r>
          </a:p>
          <a:p>
            <a:pPr lvl="0" algn="just" fontAlgn="base"/>
            <a:endParaRPr lang="en-GB" sz="2000" dirty="0" smtClean="0">
              <a:latin typeface="Calibri" panose="020F0502020204030204" pitchFamily="34" charset="0"/>
            </a:endParaRPr>
          </a:p>
          <a:p>
            <a:pPr lvl="0" algn="just" fontAlgn="base"/>
            <a:r>
              <a:rPr lang="en-GB" sz="2000" dirty="0" smtClean="0">
                <a:latin typeface="Calibri" panose="020F0502020204030204" pitchFamily="34" charset="0"/>
              </a:rPr>
              <a:t>◄The </a:t>
            </a:r>
            <a:r>
              <a:rPr lang="en-GB" sz="2000" dirty="0">
                <a:latin typeface="Calibri" panose="020F0502020204030204" pitchFamily="34" charset="0"/>
              </a:rPr>
              <a:t>CPIA is the World Bank’s independent assessment and not subject to negotiation </a:t>
            </a:r>
          </a:p>
          <a:p>
            <a:pPr lvl="0" algn="just" fontAlgn="base"/>
            <a:r>
              <a:rPr lang="en-GB" sz="2000" dirty="0" smtClean="0">
                <a:latin typeface="Calibri" panose="020F0502020204030204" pitchFamily="34" charset="0"/>
              </a:rPr>
              <a:t>◄The </a:t>
            </a:r>
            <a:r>
              <a:rPr lang="en-GB" sz="2000" dirty="0">
                <a:latin typeface="Calibri" panose="020F0502020204030204" pitchFamily="34" charset="0"/>
              </a:rPr>
              <a:t>rating is an important determinant of the allocation of </a:t>
            </a:r>
            <a:r>
              <a:rPr lang="en-GB" sz="2000" dirty="0" smtClean="0">
                <a:latin typeface="Calibri" panose="020F0502020204030204" pitchFamily="34" charset="0"/>
              </a:rPr>
              <a:t>IDA resources </a:t>
            </a:r>
            <a:r>
              <a:rPr lang="en-GB" sz="2000" dirty="0">
                <a:latin typeface="Calibri" panose="020F0502020204030204" pitchFamily="34" charset="0"/>
              </a:rPr>
              <a:t>performance-based </a:t>
            </a:r>
            <a:r>
              <a:rPr lang="en-GB" sz="2000" dirty="0" smtClean="0">
                <a:latin typeface="Calibri" panose="020F0502020204030204" pitchFamily="34" charset="0"/>
              </a:rPr>
              <a:t>allocation</a:t>
            </a:r>
          </a:p>
          <a:p>
            <a:pPr lvl="0" algn="just" fontAlgn="base"/>
            <a:endParaRPr lang="en-GB" sz="2000" dirty="0">
              <a:latin typeface="Calibri" panose="020F0502020204030204" pitchFamily="34" charset="0"/>
            </a:endParaRPr>
          </a:p>
          <a:p>
            <a:pPr lvl="0" algn="just" fontAlgn="base"/>
            <a:r>
              <a:rPr lang="en-GB" sz="2000" b="1" dirty="0" smtClean="0">
                <a:latin typeface="Calibri" panose="020F0502020204030204" pitchFamily="34" charset="0"/>
              </a:rPr>
              <a:t>◄</a:t>
            </a:r>
            <a:r>
              <a:rPr lang="en-GB" sz="2000" dirty="0" smtClean="0">
                <a:latin typeface="Calibri" panose="020F0502020204030204" pitchFamily="34" charset="0"/>
              </a:rPr>
              <a:t>The </a:t>
            </a:r>
            <a:r>
              <a:rPr lang="en-GB" sz="2000" dirty="0">
                <a:latin typeface="Calibri" panose="020F0502020204030204" pitchFamily="34" charset="0"/>
              </a:rPr>
              <a:t>overall CPIA country score or Country Performance </a:t>
            </a:r>
            <a:r>
              <a:rPr lang="en-GB" sz="2000" dirty="0" smtClean="0">
                <a:latin typeface="Calibri" panose="020F0502020204030204" pitchFamily="34" charset="0"/>
              </a:rPr>
              <a:t>Rating </a:t>
            </a:r>
            <a:r>
              <a:rPr lang="en-GB" sz="2000" dirty="0">
                <a:latin typeface="Calibri" panose="020F0502020204030204" pitchFamily="34" charset="0"/>
              </a:rPr>
              <a:t>(CPR) is referred to as the IDA </a:t>
            </a:r>
            <a:r>
              <a:rPr lang="en-GB" sz="2000" dirty="0" smtClean="0">
                <a:latin typeface="Calibri" panose="020F0502020204030204" pitchFamily="34" charset="0"/>
              </a:rPr>
              <a:t>Resource</a:t>
            </a:r>
          </a:p>
          <a:p>
            <a:pPr lvl="0" algn="just" fontAlgn="base"/>
            <a:r>
              <a:rPr lang="en-GB" sz="2000" dirty="0">
                <a:latin typeface="Calibri" panose="020F0502020204030204" pitchFamily="34" charset="0"/>
              </a:rPr>
              <a:t> </a:t>
            </a:r>
            <a:r>
              <a:rPr lang="en-GB" sz="2000" dirty="0" smtClean="0">
                <a:latin typeface="Calibri" panose="020F0502020204030204" pitchFamily="34" charset="0"/>
              </a:rPr>
              <a:t>   allocation Index</a:t>
            </a:r>
          </a:p>
          <a:p>
            <a:pPr lvl="0" algn="just" fontAlgn="base"/>
            <a:endParaRPr lang="en-GB" sz="2000" dirty="0" smtClean="0">
              <a:latin typeface="Calibri" panose="020F0502020204030204" pitchFamily="34" charset="0"/>
            </a:endParaRPr>
          </a:p>
          <a:p>
            <a:pPr algn="just" fontAlgn="base"/>
            <a:r>
              <a:rPr lang="en-US" sz="2000" dirty="0" smtClean="0"/>
              <a:t>◄</a:t>
            </a:r>
            <a:r>
              <a:rPr lang="en-US" sz="2000" dirty="0" smtClean="0">
                <a:latin typeface="Calibri" panose="020F0502020204030204" pitchFamily="34" charset="0"/>
              </a:rPr>
              <a:t>The </a:t>
            </a:r>
            <a:r>
              <a:rPr lang="en-US" sz="2000" dirty="0">
                <a:latin typeface="Calibri" panose="020F0502020204030204" pitchFamily="34" charset="0"/>
              </a:rPr>
              <a:t>CPIA rating is a key component of the Performance Based Allocation Formula used by the World Bank and the African Development Bank to allocate concessional financial support to low income countries</a:t>
            </a:r>
            <a:r>
              <a:rPr lang="en-US" sz="2000" dirty="0" smtClean="0">
                <a:latin typeface="Calibri" panose="020F0502020204030204" pitchFamily="34" charset="0"/>
              </a:rPr>
              <a:t>.</a:t>
            </a:r>
          </a:p>
          <a:p>
            <a:pPr algn="just" fontAlgn="base"/>
            <a:r>
              <a:rPr lang="en-US" sz="2000" dirty="0" smtClean="0"/>
              <a:t>◄</a:t>
            </a:r>
            <a:r>
              <a:rPr lang="en-US" sz="2000" dirty="0" smtClean="0">
                <a:latin typeface="Calibri" panose="020F0502020204030204" pitchFamily="34" charset="0"/>
              </a:rPr>
              <a:t>Data </a:t>
            </a:r>
            <a:r>
              <a:rPr lang="en-US" sz="2000" dirty="0">
                <a:latin typeface="Calibri" panose="020F0502020204030204" pitchFamily="34" charset="0"/>
              </a:rPr>
              <a:t>from the CPIA is also used for other international benchmarks. </a:t>
            </a:r>
            <a:endParaRPr lang="en-US" sz="2000" dirty="0" smtClean="0">
              <a:latin typeface="Calibri" panose="020F0502020204030204" pitchFamily="34" charset="0"/>
            </a:endParaRPr>
          </a:p>
          <a:p>
            <a:pPr algn="just" fontAlgn="base"/>
            <a:endParaRPr lang="en-US" sz="2000" dirty="0">
              <a:latin typeface="Calibri" panose="020F0502020204030204" pitchFamily="34" charset="0"/>
            </a:endParaRPr>
          </a:p>
          <a:p>
            <a:pPr algn="just" fontAlgn="base"/>
            <a:endParaRPr lang="en-US" sz="2000" dirty="0">
              <a:latin typeface="Calibri" panose="020F0502020204030204" pitchFamily="34" charset="0"/>
            </a:endParaRPr>
          </a:p>
          <a:p>
            <a:pPr lvl="0" algn="just" fontAlgn="base"/>
            <a:endParaRPr lang="en-GB" sz="2000" dirty="0">
              <a:latin typeface="Calibri" panose="020F0502020204030204" pitchFamily="34" charset="0"/>
            </a:endParaRPr>
          </a:p>
          <a:p>
            <a:endParaRPr lang="en-GB" dirty="0"/>
          </a:p>
        </p:txBody>
      </p:sp>
    </p:spTree>
    <p:extLst>
      <p:ext uri="{BB962C8B-B14F-4D97-AF65-F5344CB8AC3E}">
        <p14:creationId xmlns:p14="http://schemas.microsoft.com/office/powerpoint/2010/main" val="27391403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b="1" dirty="0" smtClean="0">
                <a:latin typeface="Calibri" panose="020F0502020204030204" pitchFamily="34" charset="0"/>
              </a:rPr>
              <a:t>CPIA, PBA AND ITS CALCULATION AND IMPORTANCE</a:t>
            </a:r>
            <a:endParaRPr lang="en-US" sz="2800" b="1" dirty="0">
              <a:latin typeface="Calibri" panose="020F0502020204030204" pitchFamily="34" charset="0"/>
            </a:endParaRPr>
          </a:p>
        </p:txBody>
      </p:sp>
      <p:sp>
        <p:nvSpPr>
          <p:cNvPr id="3" name="Text Placeholder 2"/>
          <p:cNvSpPr>
            <a:spLocks noGrp="1"/>
          </p:cNvSpPr>
          <p:nvPr>
            <p:ph type="body" sz="quarter" idx="11"/>
          </p:nvPr>
        </p:nvSpPr>
        <p:spPr>
          <a:xfrm>
            <a:off x="0" y="932722"/>
            <a:ext cx="12192000" cy="6285496"/>
          </a:xfrm>
        </p:spPr>
        <p:txBody>
          <a:bodyPr/>
          <a:lstStyle/>
          <a:p>
            <a:pPr marL="365760" lvl="0" indent="-256032" algn="l" defTabSz="914400" latinLnBrk="0">
              <a:lnSpc>
                <a:spcPct val="90000"/>
              </a:lnSpc>
              <a:spcBef>
                <a:spcPts val="400"/>
              </a:spcBef>
              <a:buClr>
                <a:srgbClr val="2DA2BF"/>
              </a:buClr>
              <a:buSzPct val="68000"/>
            </a:pPr>
            <a:r>
              <a:rPr lang="en-US" altLang="en-US" sz="2000" dirty="0" smtClean="0">
                <a:solidFill>
                  <a:prstClr val="black"/>
                </a:solidFill>
                <a:latin typeface="Calibri" panose="020F0502020204030204" pitchFamily="34" charset="0"/>
              </a:rPr>
              <a:t>PBA </a:t>
            </a:r>
            <a:r>
              <a:rPr lang="en-US" altLang="en-US" sz="2000" dirty="0">
                <a:solidFill>
                  <a:prstClr val="black"/>
                </a:solidFill>
                <a:latin typeface="Calibri" panose="020F0502020204030204" pitchFamily="34" charset="0"/>
              </a:rPr>
              <a:t>simply means Performance Based Allocation. It is used by </a:t>
            </a:r>
            <a:r>
              <a:rPr lang="en-US" altLang="en-US" sz="2000" u="sng" dirty="0">
                <a:solidFill>
                  <a:prstClr val="black"/>
                </a:solidFill>
                <a:latin typeface="Calibri" panose="020F0502020204030204" pitchFamily="34" charset="0"/>
              </a:rPr>
              <a:t>IDA </a:t>
            </a:r>
            <a:r>
              <a:rPr lang="en-US" altLang="en-US" sz="2000" dirty="0">
                <a:solidFill>
                  <a:prstClr val="black"/>
                </a:solidFill>
                <a:latin typeface="Calibri" panose="020F0502020204030204" pitchFamily="34" charset="0"/>
              </a:rPr>
              <a:t>to allocate resources to </a:t>
            </a:r>
            <a:r>
              <a:rPr lang="en-US" altLang="en-US" sz="2000" u="sng" dirty="0">
                <a:solidFill>
                  <a:prstClr val="black"/>
                </a:solidFill>
                <a:latin typeface="Calibri" panose="020F0502020204030204" pitchFamily="34" charset="0"/>
              </a:rPr>
              <a:t>member</a:t>
            </a:r>
            <a:r>
              <a:rPr lang="en-US" altLang="en-US" sz="2000" dirty="0">
                <a:solidFill>
                  <a:prstClr val="black"/>
                </a:solidFill>
                <a:latin typeface="Calibri" panose="020F0502020204030204" pitchFamily="34" charset="0"/>
              </a:rPr>
              <a:t> countries using a given formula. The rational behind the use of PBA are as follows</a:t>
            </a:r>
            <a:r>
              <a:rPr lang="en-US" altLang="en-US" sz="2000" dirty="0" smtClean="0">
                <a:solidFill>
                  <a:prstClr val="black"/>
                </a:solidFill>
                <a:latin typeface="Calibri" panose="020F0502020204030204" pitchFamily="34" charset="0"/>
              </a:rPr>
              <a:t>:</a:t>
            </a:r>
          </a:p>
          <a:p>
            <a:pPr marL="365760" lvl="0" indent="-256032" algn="l" defTabSz="914400" latinLnBrk="0">
              <a:lnSpc>
                <a:spcPct val="90000"/>
              </a:lnSpc>
              <a:spcBef>
                <a:spcPts val="400"/>
              </a:spcBef>
              <a:buClr>
                <a:srgbClr val="2DA2BF"/>
              </a:buClr>
              <a:buSzPct val="68000"/>
            </a:pPr>
            <a:endParaRPr lang="en-US" altLang="en-US" sz="2000" dirty="0">
              <a:solidFill>
                <a:prstClr val="black"/>
              </a:solidFill>
              <a:latin typeface="Calibri" panose="020F0502020204030204" pitchFamily="34" charset="0"/>
            </a:endParaRPr>
          </a:p>
          <a:p>
            <a:pPr marL="365760" lvl="0" indent="-256032" algn="l" defTabSz="914400" latinLnBrk="0">
              <a:lnSpc>
                <a:spcPct val="90000"/>
              </a:lnSpc>
              <a:spcBef>
                <a:spcPts val="400"/>
              </a:spcBef>
              <a:buClr>
                <a:srgbClr val="2DA2BF"/>
              </a:buClr>
              <a:buSzPct val="68000"/>
              <a:buFont typeface="Wingdings 3"/>
              <a:buChar char=""/>
            </a:pPr>
            <a:r>
              <a:rPr lang="en-US" altLang="en-US" sz="2000" dirty="0">
                <a:solidFill>
                  <a:schemeClr val="tx1"/>
                </a:solidFill>
                <a:latin typeface="Calibri" panose="020F0502020204030204" pitchFamily="34" charset="0"/>
              </a:rPr>
              <a:t>To ensure effective utilization of </a:t>
            </a:r>
            <a:r>
              <a:rPr lang="en-US" altLang="en-US" sz="2000" u="sng" dirty="0">
                <a:solidFill>
                  <a:schemeClr val="tx1"/>
                </a:solidFill>
                <a:latin typeface="Calibri" panose="020F0502020204030204" pitchFamily="34" charset="0"/>
              </a:rPr>
              <a:t>IDA</a:t>
            </a:r>
            <a:r>
              <a:rPr lang="en-US" altLang="en-US" sz="2000" dirty="0">
                <a:solidFill>
                  <a:schemeClr val="tx1"/>
                </a:solidFill>
                <a:latin typeface="Calibri" panose="020F0502020204030204" pitchFamily="34" charset="0"/>
              </a:rPr>
              <a:t> resources at country level</a:t>
            </a:r>
            <a:r>
              <a:rPr lang="en-US" altLang="en-US" sz="2000" dirty="0" smtClean="0">
                <a:solidFill>
                  <a:schemeClr val="tx1"/>
                </a:solidFill>
                <a:latin typeface="Calibri" panose="020F0502020204030204" pitchFamily="34" charset="0"/>
              </a:rPr>
              <a:t>.</a:t>
            </a:r>
          </a:p>
          <a:p>
            <a:pPr marL="109728" lvl="0" algn="l" defTabSz="914400" latinLnBrk="0">
              <a:lnSpc>
                <a:spcPct val="90000"/>
              </a:lnSpc>
              <a:spcBef>
                <a:spcPts val="400"/>
              </a:spcBef>
              <a:buClr>
                <a:srgbClr val="2DA2BF"/>
              </a:buClr>
              <a:buSzPct val="68000"/>
            </a:pPr>
            <a:endParaRPr lang="en-US" altLang="en-US" sz="2000" dirty="0">
              <a:solidFill>
                <a:prstClr val="black"/>
              </a:solidFill>
              <a:latin typeface="Calibri" panose="020F0502020204030204" pitchFamily="34" charset="0"/>
            </a:endParaRPr>
          </a:p>
          <a:p>
            <a:pPr marL="365760" lvl="0" indent="-256032" algn="l" defTabSz="914400" latinLnBrk="0">
              <a:lnSpc>
                <a:spcPct val="90000"/>
              </a:lnSpc>
              <a:spcBef>
                <a:spcPts val="400"/>
              </a:spcBef>
              <a:buClr>
                <a:srgbClr val="2DA2BF"/>
              </a:buClr>
              <a:buSzPct val="68000"/>
              <a:buFont typeface="Wingdings 3"/>
              <a:buChar char=""/>
            </a:pPr>
            <a:r>
              <a:rPr lang="en-US" altLang="en-US" sz="2000" dirty="0">
                <a:solidFill>
                  <a:prstClr val="black"/>
                </a:solidFill>
                <a:latin typeface="Calibri" panose="020F0502020204030204" pitchFamily="34" charset="0"/>
              </a:rPr>
              <a:t>To encourage governments to embark on sound policy and Institutional reforms that would impact on outcomes</a:t>
            </a:r>
            <a:r>
              <a:rPr lang="en-US" altLang="en-US" sz="2000" dirty="0" smtClean="0">
                <a:solidFill>
                  <a:prstClr val="black"/>
                </a:solidFill>
                <a:latin typeface="Calibri" panose="020F0502020204030204" pitchFamily="34" charset="0"/>
              </a:rPr>
              <a:t>.</a:t>
            </a:r>
          </a:p>
          <a:p>
            <a:pPr marL="365760" lvl="0" indent="-256032" algn="l" defTabSz="914400" latinLnBrk="0">
              <a:lnSpc>
                <a:spcPct val="90000"/>
              </a:lnSpc>
              <a:spcBef>
                <a:spcPts val="400"/>
              </a:spcBef>
              <a:buClr>
                <a:srgbClr val="2DA2BF"/>
              </a:buClr>
              <a:buSzPct val="68000"/>
              <a:buFont typeface="Wingdings 3"/>
              <a:buChar char=""/>
            </a:pPr>
            <a:endParaRPr lang="en-US" altLang="en-US" sz="2000" dirty="0">
              <a:solidFill>
                <a:prstClr val="black"/>
              </a:solidFill>
              <a:latin typeface="Calibri" panose="020F0502020204030204" pitchFamily="34" charset="0"/>
            </a:endParaRPr>
          </a:p>
          <a:p>
            <a:pPr marL="365760" lvl="0" indent="-256032" algn="l" defTabSz="914400" latinLnBrk="0">
              <a:lnSpc>
                <a:spcPct val="90000"/>
              </a:lnSpc>
              <a:spcBef>
                <a:spcPts val="400"/>
              </a:spcBef>
              <a:buClr>
                <a:srgbClr val="2DA2BF"/>
              </a:buClr>
              <a:buSzPct val="68000"/>
              <a:buFont typeface="Wingdings 3"/>
              <a:buChar char=""/>
            </a:pPr>
            <a:r>
              <a:rPr lang="en-US" altLang="en-US" sz="2000" dirty="0">
                <a:solidFill>
                  <a:prstClr val="black"/>
                </a:solidFill>
                <a:latin typeface="Calibri" panose="020F0502020204030204" pitchFamily="34" charset="0"/>
              </a:rPr>
              <a:t>To divert resources away from less productive uses to better and more productive uses</a:t>
            </a:r>
            <a:r>
              <a:rPr lang="en-US" altLang="en-US" sz="2000" dirty="0" smtClean="0">
                <a:solidFill>
                  <a:prstClr val="black"/>
                </a:solidFill>
                <a:latin typeface="Calibri" panose="020F0502020204030204" pitchFamily="34" charset="0"/>
              </a:rPr>
              <a:t>.        </a:t>
            </a:r>
          </a:p>
          <a:p>
            <a:pPr marL="109728" lvl="0" algn="l" defTabSz="914400" latinLnBrk="0">
              <a:lnSpc>
                <a:spcPct val="90000"/>
              </a:lnSpc>
              <a:spcBef>
                <a:spcPts val="400"/>
              </a:spcBef>
              <a:buClr>
                <a:srgbClr val="2DA2BF"/>
              </a:buClr>
              <a:buSzPct val="68000"/>
            </a:pPr>
            <a:r>
              <a:rPr lang="en-US" altLang="en-US" sz="2000" dirty="0" smtClean="0">
                <a:solidFill>
                  <a:prstClr val="black"/>
                </a:solidFill>
                <a:latin typeface="Calibri" panose="020F0502020204030204" pitchFamily="34" charset="0"/>
              </a:rPr>
              <a:t>       </a:t>
            </a:r>
          </a:p>
          <a:p>
            <a:pPr marL="365760" lvl="0" indent="-256032" algn="l" defTabSz="914400" latinLnBrk="0">
              <a:lnSpc>
                <a:spcPct val="90000"/>
              </a:lnSpc>
              <a:spcBef>
                <a:spcPts val="400"/>
              </a:spcBef>
              <a:buClr>
                <a:srgbClr val="2DA2BF"/>
              </a:buClr>
              <a:buSzPct val="68000"/>
              <a:buFont typeface="Wingdings 3"/>
              <a:buChar char=""/>
            </a:pPr>
            <a:r>
              <a:rPr lang="en-US" altLang="en-US" sz="2000" dirty="0" smtClean="0">
                <a:solidFill>
                  <a:srgbClr val="000000"/>
                </a:solidFill>
                <a:latin typeface="Calibri" panose="020F0502020204030204" pitchFamily="34" charset="0"/>
              </a:rPr>
              <a:t>Starting </a:t>
            </a:r>
            <a:r>
              <a:rPr lang="en-US" altLang="en-US" sz="2000" dirty="0">
                <a:solidFill>
                  <a:srgbClr val="000000"/>
                </a:solidFill>
                <a:latin typeface="Calibri" panose="020F0502020204030204" pitchFamily="34" charset="0"/>
              </a:rPr>
              <a:t>in IDA15, the calculation of the IDA Country Performance Rating will be simplified to make the weights of the components explicit</a:t>
            </a:r>
            <a:r>
              <a:rPr lang="en-US" altLang="en-US" sz="2000" dirty="0" smtClean="0">
                <a:solidFill>
                  <a:srgbClr val="000000"/>
                </a:solidFill>
                <a:latin typeface="Calibri" panose="020F0502020204030204" pitchFamily="34" charset="0"/>
              </a:rPr>
              <a:t>.</a:t>
            </a:r>
          </a:p>
          <a:p>
            <a:pPr marL="365760" lvl="0" indent="-256032" algn="l" defTabSz="914400" latinLnBrk="0">
              <a:lnSpc>
                <a:spcPct val="90000"/>
              </a:lnSpc>
              <a:spcBef>
                <a:spcPts val="400"/>
              </a:spcBef>
              <a:buClr>
                <a:srgbClr val="2DA2BF"/>
              </a:buClr>
              <a:buSzPct val="68000"/>
              <a:buFont typeface="Wingdings 3"/>
              <a:buChar char=""/>
            </a:pPr>
            <a:endParaRPr lang="en-US" altLang="en-US" sz="2000" dirty="0">
              <a:solidFill>
                <a:srgbClr val="000000"/>
              </a:solidFill>
              <a:latin typeface="Calibri" panose="020F0502020204030204" pitchFamily="34" charset="0"/>
            </a:endParaRPr>
          </a:p>
          <a:p>
            <a:pPr marL="365760" lvl="0" indent="-256032" algn="l" defTabSz="914400" latinLnBrk="0">
              <a:spcBef>
                <a:spcPts val="400"/>
              </a:spcBef>
              <a:buClr>
                <a:srgbClr val="996666"/>
              </a:buClr>
              <a:buSzPct val="68000"/>
              <a:buFont typeface="Wingdings 3"/>
              <a:buChar char=""/>
            </a:pPr>
            <a:r>
              <a:rPr lang="en-US" altLang="en-US" sz="2000" dirty="0">
                <a:solidFill>
                  <a:srgbClr val="000000"/>
                </a:solidFill>
                <a:latin typeface="Calibri" panose="020F0502020204030204" pitchFamily="34" charset="0"/>
              </a:rPr>
              <a:t>Country Performance Rating = (0.24 * CPIA A-C + 0.68 * CPIA D + 0.08 * Portfolio</a:t>
            </a:r>
            <a:r>
              <a:rPr lang="en-US" altLang="en-US" sz="2000" dirty="0" smtClean="0">
                <a:solidFill>
                  <a:srgbClr val="000000"/>
                </a:solidFill>
                <a:latin typeface="Calibri" panose="020F0502020204030204" pitchFamily="34" charset="0"/>
              </a:rPr>
              <a:t>)</a:t>
            </a:r>
          </a:p>
          <a:p>
            <a:pPr marL="109728" lvl="0" algn="l" defTabSz="914400" latinLnBrk="0">
              <a:spcBef>
                <a:spcPts val="400"/>
              </a:spcBef>
              <a:buClr>
                <a:srgbClr val="996666"/>
              </a:buClr>
              <a:buSzPct val="68000"/>
            </a:pPr>
            <a:r>
              <a:rPr lang="en-US" altLang="en-US" sz="2000" dirty="0" smtClean="0">
                <a:solidFill>
                  <a:srgbClr val="000000"/>
                </a:solidFill>
                <a:latin typeface="Calibri" panose="020F0502020204030204" pitchFamily="34" charset="0"/>
              </a:rPr>
              <a:t>    -Where CPIA</a:t>
            </a:r>
            <a:r>
              <a:rPr lang="en-US" altLang="en-US" sz="1400" dirty="0" smtClean="0">
                <a:solidFill>
                  <a:srgbClr val="000000"/>
                </a:solidFill>
                <a:latin typeface="Calibri" panose="020F0502020204030204" pitchFamily="34" charset="0"/>
              </a:rPr>
              <a:t>A-C </a:t>
            </a:r>
            <a:r>
              <a:rPr lang="en-US" altLang="en-US" sz="1800" dirty="0" smtClean="0">
                <a:solidFill>
                  <a:srgbClr val="000000"/>
                </a:solidFill>
                <a:latin typeface="Calibri" panose="020F0502020204030204" pitchFamily="34" charset="0"/>
              </a:rPr>
              <a:t>is the average score of clusters A,B &amp;C and CPIA</a:t>
            </a:r>
            <a:r>
              <a:rPr lang="en-US" altLang="en-US" sz="1600" dirty="0" smtClean="0">
                <a:solidFill>
                  <a:srgbClr val="000000"/>
                </a:solidFill>
                <a:latin typeface="Calibri" panose="020F0502020204030204" pitchFamily="34" charset="0"/>
              </a:rPr>
              <a:t>D </a:t>
            </a:r>
            <a:r>
              <a:rPr lang="en-US" altLang="en-US" sz="1800" dirty="0" smtClean="0">
                <a:solidFill>
                  <a:srgbClr val="000000"/>
                </a:solidFill>
                <a:latin typeface="Calibri" panose="020F0502020204030204" pitchFamily="34" charset="0"/>
              </a:rPr>
              <a:t>the score of the cluster D</a:t>
            </a:r>
          </a:p>
          <a:p>
            <a:pPr marL="109728" lvl="0" algn="l" defTabSz="914400" latinLnBrk="0">
              <a:spcBef>
                <a:spcPts val="400"/>
              </a:spcBef>
              <a:buClr>
                <a:srgbClr val="996666"/>
              </a:buClr>
              <a:buSzPct val="68000"/>
            </a:pPr>
            <a:r>
              <a:rPr lang="en-US" altLang="en-US" sz="1800" dirty="0" smtClean="0">
                <a:solidFill>
                  <a:srgbClr val="000000"/>
                </a:solidFill>
                <a:latin typeface="Calibri" panose="020F0502020204030204" pitchFamily="34" charset="0"/>
              </a:rPr>
              <a:t>     -Portfolio performance reflecting the health of IDA project portfolio</a:t>
            </a:r>
            <a:endParaRPr lang="en-US" altLang="en-US" sz="2000" dirty="0" smtClean="0">
              <a:solidFill>
                <a:srgbClr val="000000"/>
              </a:solidFill>
              <a:latin typeface="Calibri" panose="020F0502020204030204" pitchFamily="34" charset="0"/>
            </a:endParaRPr>
          </a:p>
          <a:p>
            <a:pPr marL="365760" lvl="0" indent="-256032" algn="l" defTabSz="914400" latinLnBrk="0">
              <a:spcBef>
                <a:spcPts val="400"/>
              </a:spcBef>
              <a:buClr>
                <a:srgbClr val="996666"/>
              </a:buClr>
              <a:buSzPct val="68000"/>
              <a:buFont typeface="Wingdings 3"/>
              <a:buChar char=""/>
            </a:pPr>
            <a:endParaRPr lang="en-US" altLang="en-US" sz="2000" dirty="0">
              <a:solidFill>
                <a:srgbClr val="000000"/>
              </a:solidFill>
              <a:latin typeface="Calibri" panose="020F0502020204030204" pitchFamily="34" charset="0"/>
            </a:endParaRPr>
          </a:p>
          <a:p>
            <a:pPr marL="365760" lvl="0" indent="-256032" algn="l" defTabSz="914400" latinLnBrk="0">
              <a:spcBef>
                <a:spcPts val="400"/>
              </a:spcBef>
              <a:buClr>
                <a:srgbClr val="996666"/>
              </a:buClr>
              <a:buSzPct val="68000"/>
              <a:buFont typeface="Wingdings 3"/>
              <a:buChar char=""/>
            </a:pPr>
            <a:r>
              <a:rPr lang="en-US" altLang="en-US" sz="2000" dirty="0">
                <a:solidFill>
                  <a:srgbClr val="000000"/>
                </a:solidFill>
                <a:latin typeface="Calibri" panose="020F0502020204030204" pitchFamily="34" charset="0"/>
              </a:rPr>
              <a:t>IDA country allocation = f (Country performance rating 5.0</a:t>
            </a:r>
            <a:r>
              <a:rPr lang="en-US" altLang="en-US" sz="2000" i="1" dirty="0">
                <a:solidFill>
                  <a:srgbClr val="000000"/>
                </a:solidFill>
                <a:latin typeface="Calibri" panose="020F0502020204030204" pitchFamily="34" charset="0"/>
              </a:rPr>
              <a:t>, </a:t>
            </a:r>
            <a:r>
              <a:rPr lang="en-US" altLang="en-US" sz="2000" dirty="0">
                <a:solidFill>
                  <a:srgbClr val="000000"/>
                </a:solidFill>
                <a:latin typeface="Calibri" panose="020F0502020204030204" pitchFamily="34" charset="0"/>
              </a:rPr>
              <a:t>Population1.0, GNI/capita-0.125)</a:t>
            </a:r>
          </a:p>
          <a:p>
            <a:pPr marL="365760" lvl="0" indent="-256032" algn="l" defTabSz="914400" latinLnBrk="0">
              <a:lnSpc>
                <a:spcPct val="90000"/>
              </a:lnSpc>
              <a:spcBef>
                <a:spcPts val="400"/>
              </a:spcBef>
              <a:buClr>
                <a:srgbClr val="2DA2BF"/>
              </a:buClr>
              <a:buSzPct val="68000"/>
              <a:buFont typeface="Wingdings 3"/>
              <a:buChar char=""/>
            </a:pPr>
            <a:endParaRPr lang="en-US" altLang="en-US" sz="2000" dirty="0">
              <a:solidFill>
                <a:prstClr val="black"/>
              </a:solidFill>
              <a:latin typeface="Calibri" panose="020F0502020204030204" pitchFamily="34" charset="0"/>
            </a:endParaRPr>
          </a:p>
          <a:p>
            <a:endParaRPr lang="en-US" sz="2000" b="1" dirty="0">
              <a:latin typeface="Calibri" panose="020F0502020204030204" pitchFamily="34" charset="0"/>
            </a:endParaRPr>
          </a:p>
        </p:txBody>
      </p:sp>
    </p:spTree>
    <p:extLst>
      <p:ext uri="{BB962C8B-B14F-4D97-AF65-F5344CB8AC3E}">
        <p14:creationId xmlns:p14="http://schemas.microsoft.com/office/powerpoint/2010/main" val="19074690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2800" dirty="0" smtClean="0"/>
              <a:t>CPIA</a:t>
            </a:r>
            <a:endParaRPr lang="en-GB" sz="2800" dirty="0"/>
          </a:p>
        </p:txBody>
      </p:sp>
      <p:sp>
        <p:nvSpPr>
          <p:cNvPr id="3" name="Text Placeholder 2"/>
          <p:cNvSpPr>
            <a:spLocks noGrp="1"/>
          </p:cNvSpPr>
          <p:nvPr>
            <p:ph type="body" sz="quarter" idx="11"/>
          </p:nvPr>
        </p:nvSpPr>
        <p:spPr/>
        <p:txBody>
          <a:bodyPr>
            <a:normAutofit fontScale="77500" lnSpcReduction="20000"/>
          </a:bodyPr>
          <a:lstStyle/>
          <a:p>
            <a:r>
              <a:rPr lang="en-GB" sz="2800" dirty="0" smtClean="0"/>
              <a:t>Sierra Leone’s Performance (2014-2021)</a:t>
            </a:r>
            <a:endParaRPr lang="en-GB"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4054763566"/>
              </p:ext>
            </p:extLst>
          </p:nvPr>
        </p:nvGraphicFramePr>
        <p:xfrm>
          <a:off x="815926" y="1227137"/>
          <a:ext cx="10466363" cy="5131459"/>
        </p:xfrm>
        <a:graphic>
          <a:graphicData uri="http://schemas.openxmlformats.org/presentationml/2006/ole">
            <mc:AlternateContent xmlns:mc="http://schemas.openxmlformats.org/markup-compatibility/2006">
              <mc:Choice xmlns:v="urn:schemas-microsoft-com:vml" Requires="v">
                <p:oleObj spid="_x0000_s1037" name="Worksheet" r:id="rId3" imgW="8896453" imgH="4400570" progId="Excel.Sheet.12">
                  <p:embed/>
                </p:oleObj>
              </mc:Choice>
              <mc:Fallback>
                <p:oleObj name="Worksheet" r:id="rId3" imgW="8896453" imgH="4400570" progId="Excel.Sheet.12">
                  <p:embed/>
                  <p:pic>
                    <p:nvPicPr>
                      <p:cNvPr id="0" name=""/>
                      <p:cNvPicPr/>
                      <p:nvPr/>
                    </p:nvPicPr>
                    <p:blipFill>
                      <a:blip r:embed="rId4"/>
                      <a:stretch>
                        <a:fillRect/>
                      </a:stretch>
                    </p:blipFill>
                    <p:spPr>
                      <a:xfrm>
                        <a:off x="815926" y="1227137"/>
                        <a:ext cx="10466363" cy="5131459"/>
                      </a:xfrm>
                      <a:prstGeom prst="rect">
                        <a:avLst/>
                      </a:prstGeom>
                    </p:spPr>
                  </p:pic>
                </p:oleObj>
              </mc:Fallback>
            </mc:AlternateContent>
          </a:graphicData>
        </a:graphic>
      </p:graphicFrame>
    </p:spTree>
    <p:extLst>
      <p:ext uri="{BB962C8B-B14F-4D97-AF65-F5344CB8AC3E}">
        <p14:creationId xmlns:p14="http://schemas.microsoft.com/office/powerpoint/2010/main" val="18847691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400" dirty="0" smtClean="0"/>
              <a:t>SL Cluster Performance</a:t>
            </a:r>
            <a:endParaRPr lang="en-GB" sz="2400" dirty="0"/>
          </a:p>
        </p:txBody>
      </p:sp>
      <p:sp>
        <p:nvSpPr>
          <p:cNvPr id="3" name="Text Placeholder 2"/>
          <p:cNvSpPr>
            <a:spLocks noGrp="1"/>
          </p:cNvSpPr>
          <p:nvPr>
            <p:ph type="body" sz="quarter" idx="11"/>
          </p:nvPr>
        </p:nvSpPr>
        <p:spPr/>
        <p:txBody>
          <a:bodyPr/>
          <a:lstStyle/>
          <a:p>
            <a:r>
              <a:rPr lang="en-US" dirty="0" smtClean="0"/>
              <a:t>SL</a:t>
            </a:r>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632329460"/>
              </p:ext>
            </p:extLst>
          </p:nvPr>
        </p:nvGraphicFramePr>
        <p:xfrm>
          <a:off x="1012874" y="1983545"/>
          <a:ext cx="10128738" cy="2982349"/>
        </p:xfrm>
        <a:graphic>
          <a:graphicData uri="http://schemas.openxmlformats.org/presentationml/2006/ole">
            <mc:AlternateContent xmlns:mc="http://schemas.openxmlformats.org/markup-compatibility/2006">
              <mc:Choice xmlns:v="urn:schemas-microsoft-com:vml" Requires="v">
                <p:oleObj spid="_x0000_s2061" name="Worksheet" r:id="rId3" imgW="8896453" imgH="1152621" progId="Excel.Sheet.12">
                  <p:embed/>
                </p:oleObj>
              </mc:Choice>
              <mc:Fallback>
                <p:oleObj name="Worksheet" r:id="rId3" imgW="8896453" imgH="1152621" progId="Excel.Sheet.12">
                  <p:embed/>
                  <p:pic>
                    <p:nvPicPr>
                      <p:cNvPr id="0" name=""/>
                      <p:cNvPicPr/>
                      <p:nvPr/>
                    </p:nvPicPr>
                    <p:blipFill>
                      <a:blip r:embed="rId4"/>
                      <a:stretch>
                        <a:fillRect/>
                      </a:stretch>
                    </p:blipFill>
                    <p:spPr>
                      <a:xfrm>
                        <a:off x="1012874" y="1983545"/>
                        <a:ext cx="10128738" cy="2982349"/>
                      </a:xfrm>
                      <a:prstGeom prst="rect">
                        <a:avLst/>
                      </a:prstGeom>
                    </p:spPr>
                  </p:pic>
                </p:oleObj>
              </mc:Fallback>
            </mc:AlternateContent>
          </a:graphicData>
        </a:graphic>
      </p:graphicFrame>
    </p:spTree>
    <p:extLst>
      <p:ext uri="{BB962C8B-B14F-4D97-AF65-F5344CB8AC3E}">
        <p14:creationId xmlns:p14="http://schemas.microsoft.com/office/powerpoint/2010/main" val="52501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400" dirty="0" smtClean="0"/>
              <a:t>COMPARATIVE  ANALYSIS</a:t>
            </a:r>
            <a:endParaRPr lang="en-GB" sz="2400" dirty="0"/>
          </a:p>
        </p:txBody>
      </p:sp>
      <p:sp>
        <p:nvSpPr>
          <p:cNvPr id="3" name="Text Placeholder 2"/>
          <p:cNvSpPr>
            <a:spLocks noGrp="1"/>
          </p:cNvSpPr>
          <p:nvPr>
            <p:ph type="body" sz="quarter" idx="11"/>
          </p:nvPr>
        </p:nvSpPr>
        <p:spPr/>
        <p:txBody>
          <a:bodyPr/>
          <a:lstStyle/>
          <a:p>
            <a:r>
              <a:rPr lang="en-US" dirty="0" smtClean="0"/>
              <a:t>RWANDA AND WEST AFRICAN COUNTRIES</a:t>
            </a:r>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582242981"/>
              </p:ext>
            </p:extLst>
          </p:nvPr>
        </p:nvGraphicFramePr>
        <p:xfrm>
          <a:off x="928468" y="1700807"/>
          <a:ext cx="9692640" cy="3391697"/>
        </p:xfrm>
        <a:graphic>
          <a:graphicData uri="http://schemas.openxmlformats.org/presentationml/2006/ole">
            <mc:AlternateContent xmlns:mc="http://schemas.openxmlformats.org/markup-compatibility/2006">
              <mc:Choice xmlns:v="urn:schemas-microsoft-com:vml" Requires="v">
                <p:oleObj spid="_x0000_s3084" name="Worksheet" r:id="rId3" imgW="5800751" imgH="1581037" progId="Excel.Sheet.12">
                  <p:embed/>
                </p:oleObj>
              </mc:Choice>
              <mc:Fallback>
                <p:oleObj name="Worksheet" r:id="rId3" imgW="5800751" imgH="1581037" progId="Excel.Sheet.12">
                  <p:embed/>
                  <p:pic>
                    <p:nvPicPr>
                      <p:cNvPr id="0" name=""/>
                      <p:cNvPicPr/>
                      <p:nvPr/>
                    </p:nvPicPr>
                    <p:blipFill>
                      <a:blip r:embed="rId4"/>
                      <a:stretch>
                        <a:fillRect/>
                      </a:stretch>
                    </p:blipFill>
                    <p:spPr>
                      <a:xfrm>
                        <a:off x="928468" y="1700807"/>
                        <a:ext cx="9692640" cy="3391697"/>
                      </a:xfrm>
                      <a:prstGeom prst="rect">
                        <a:avLst/>
                      </a:prstGeom>
                    </p:spPr>
                  </p:pic>
                </p:oleObj>
              </mc:Fallback>
            </mc:AlternateContent>
          </a:graphicData>
        </a:graphic>
      </p:graphicFrame>
    </p:spTree>
    <p:extLst>
      <p:ext uri="{BB962C8B-B14F-4D97-AF65-F5344CB8AC3E}">
        <p14:creationId xmlns:p14="http://schemas.microsoft.com/office/powerpoint/2010/main" val="4011778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64638"/>
            <a:ext cx="12192000" cy="1040707"/>
          </a:xfrm>
        </p:spPr>
        <p:txBody>
          <a:bodyPr/>
          <a:lstStyle/>
          <a:p>
            <a:r>
              <a:rPr lang="en-US" sz="2800" b="1" dirty="0" smtClean="0">
                <a:latin typeface="Calibri" panose="020F0502020204030204" pitchFamily="34" charset="0"/>
              </a:rPr>
              <a:t>CPIA COORDINATION STRATEGY</a:t>
            </a:r>
            <a:endParaRPr lang="en-US" sz="2800" b="1" dirty="0">
              <a:latin typeface="Calibri" panose="020F0502020204030204" pitchFamily="34" charset="0"/>
            </a:endParaRPr>
          </a:p>
          <a:p>
            <a:endParaRPr lang="en-US" sz="2800" b="1" dirty="0">
              <a:latin typeface="Calibri" panose="020F0502020204030204" pitchFamily="34" charset="0"/>
            </a:endParaRPr>
          </a:p>
        </p:txBody>
      </p:sp>
      <p:sp>
        <p:nvSpPr>
          <p:cNvPr id="3" name="Text Placeholder 2"/>
          <p:cNvSpPr>
            <a:spLocks noGrp="1"/>
          </p:cNvSpPr>
          <p:nvPr>
            <p:ph type="body" sz="quarter" idx="11"/>
          </p:nvPr>
        </p:nvSpPr>
        <p:spPr>
          <a:xfrm>
            <a:off x="0" y="932723"/>
            <a:ext cx="12192000" cy="4872332"/>
          </a:xfrm>
        </p:spPr>
        <p:txBody>
          <a:bodyPr/>
          <a:lstStyle/>
          <a:p>
            <a:pPr algn="l"/>
            <a:r>
              <a:rPr lang="en-US" dirty="0" smtClean="0"/>
              <a:t>The coordination team at the Ministry of Finance have so far achieved the following;</a:t>
            </a:r>
          </a:p>
          <a:p>
            <a:pPr algn="l"/>
            <a:endParaRPr lang="en-US" dirty="0" smtClean="0"/>
          </a:p>
          <a:p>
            <a:pPr marL="457200" indent="-457200" algn="l">
              <a:buAutoNum type="arabicPeriod"/>
            </a:pPr>
            <a:r>
              <a:rPr lang="en-US" dirty="0" smtClean="0"/>
              <a:t>Identification of technical focal persons across MDAs in  different sectors of the economy</a:t>
            </a:r>
          </a:p>
          <a:p>
            <a:pPr marL="457200" indent="-457200" algn="l">
              <a:buAutoNum type="arabicPeriod"/>
            </a:pPr>
            <a:endParaRPr lang="en-US" dirty="0" smtClean="0"/>
          </a:p>
          <a:p>
            <a:pPr marL="457200" indent="-457200" algn="l">
              <a:buAutoNum type="arabicPeriod"/>
            </a:pPr>
            <a:r>
              <a:rPr lang="en-US" dirty="0" smtClean="0"/>
              <a:t>Quarterly interaction with focal persons in report writing</a:t>
            </a:r>
          </a:p>
          <a:p>
            <a:pPr marL="457200" indent="-457200" algn="l">
              <a:buAutoNum type="arabicPeriod"/>
            </a:pPr>
            <a:endParaRPr lang="en-US" dirty="0" smtClean="0"/>
          </a:p>
          <a:p>
            <a:pPr marL="457200" indent="-457200" algn="l">
              <a:buAutoNum type="arabicPeriod"/>
            </a:pPr>
            <a:r>
              <a:rPr lang="en-US" dirty="0" smtClean="0"/>
              <a:t>Core indicators against performance showing target also shared with all focal persons in  implementing MDAs</a:t>
            </a:r>
          </a:p>
          <a:p>
            <a:pPr algn="l"/>
            <a:endParaRPr lang="en-US" dirty="0" smtClean="0"/>
          </a:p>
          <a:p>
            <a:pPr algn="l"/>
            <a:r>
              <a:rPr lang="en-US" dirty="0" smtClean="0"/>
              <a:t>4.    Coordinate with the Bank for compilation of country report</a:t>
            </a:r>
          </a:p>
          <a:p>
            <a:pPr marL="457200" indent="-457200" algn="l">
              <a:buAutoNum type="arabicPeriod"/>
            </a:pPr>
            <a:endParaRPr lang="en-US" dirty="0"/>
          </a:p>
          <a:p>
            <a:pPr algn="l"/>
            <a:endParaRPr lang="en-US" dirty="0"/>
          </a:p>
        </p:txBody>
      </p:sp>
    </p:spTree>
    <p:extLst>
      <p:ext uri="{BB962C8B-B14F-4D97-AF65-F5344CB8AC3E}">
        <p14:creationId xmlns:p14="http://schemas.microsoft.com/office/powerpoint/2010/main" val="30167195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1757</TotalTime>
  <Words>915</Words>
  <Application>Microsoft Macintosh PowerPoint</Application>
  <PresentationFormat>Custom</PresentationFormat>
  <Paragraphs>115</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Contents Slide Master</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MAMMY</dc:creator>
  <cp:lastModifiedBy>apple</cp:lastModifiedBy>
  <cp:revision>73</cp:revision>
  <cp:lastPrinted>2018-12-18T09:38:21Z</cp:lastPrinted>
  <dcterms:created xsi:type="dcterms:W3CDTF">2018-12-17T09:42:03Z</dcterms:created>
  <dcterms:modified xsi:type="dcterms:W3CDTF">2023-08-15T09:09:47Z</dcterms:modified>
</cp:coreProperties>
</file>