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DCA4-42F6-F276-5E7E-460264DF7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AC708A-D6E8-B424-C88C-B514E48B7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0D7BC-F91B-4A89-4FF3-75D46F0342E1}"/>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5" name="Footer Placeholder 4">
            <a:extLst>
              <a:ext uri="{FF2B5EF4-FFF2-40B4-BE49-F238E27FC236}">
                <a16:creationId xmlns:a16="http://schemas.microsoft.com/office/drawing/2014/main" id="{4F04DC4D-86FA-534A-FAB2-F000321BF3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901EA8-AE3D-957C-CF49-F2C5536C724A}"/>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292261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C8B-D4A7-52D1-B5E0-65B9F39C84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784C64-A2E9-C0BE-87C4-808548B13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55791-23F8-7BD7-873B-9FDC7CB6820B}"/>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5" name="Footer Placeholder 4">
            <a:extLst>
              <a:ext uri="{FF2B5EF4-FFF2-40B4-BE49-F238E27FC236}">
                <a16:creationId xmlns:a16="http://schemas.microsoft.com/office/drawing/2014/main" id="{44AA6F0A-3ADC-9C25-17F2-387204EDA0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D33339-518C-8D7E-0A2A-EB4F4EA36A19}"/>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154682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34361-62FE-78A4-9379-E83E9D0A4F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DCB74D-73AF-E2BE-DC0F-200591F3A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ABF40-1697-3991-4133-4C902944C75B}"/>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5" name="Footer Placeholder 4">
            <a:extLst>
              <a:ext uri="{FF2B5EF4-FFF2-40B4-BE49-F238E27FC236}">
                <a16:creationId xmlns:a16="http://schemas.microsoft.com/office/drawing/2014/main" id="{CDEEBA5E-0250-5CF1-DF27-9FB0A501C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5A84D3-55AE-E5E6-5501-9E3214718988}"/>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403398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A050-5473-2DE7-C0D7-C66945B7B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72E61-50D8-DFB7-96B0-C0C588FD5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80AFF-C6DB-60B0-854D-5DC9CB43C102}"/>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5" name="Footer Placeholder 4">
            <a:extLst>
              <a:ext uri="{FF2B5EF4-FFF2-40B4-BE49-F238E27FC236}">
                <a16:creationId xmlns:a16="http://schemas.microsoft.com/office/drawing/2014/main" id="{A9BC00B7-2F9E-9999-8CAE-4765EDF459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2D34BF-85DF-04AA-3949-EEB6879FA6A7}"/>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358326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0D6B-1EF6-9D91-A32F-F87D1005D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DA670-BE80-8788-7302-D51BE515A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6FBB8-1AE4-FB1B-6D5D-F409EA6AF8C0}"/>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5" name="Footer Placeholder 4">
            <a:extLst>
              <a:ext uri="{FF2B5EF4-FFF2-40B4-BE49-F238E27FC236}">
                <a16:creationId xmlns:a16="http://schemas.microsoft.com/office/drawing/2014/main" id="{6CC420E7-F948-6E1B-D601-CFAFCBAAE3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F0D08C-E098-3D44-369C-EC21FE497D9C}"/>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279334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45D5-50E9-933E-6CC8-CC56D711B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B2A6B-4DDF-8837-1351-B382FF79C9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E819-159F-1005-1C2A-312E4BA2E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B0B95-EE9C-B22F-DB99-C6F515FEBF78}"/>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6" name="Footer Placeholder 5">
            <a:extLst>
              <a:ext uri="{FF2B5EF4-FFF2-40B4-BE49-F238E27FC236}">
                <a16:creationId xmlns:a16="http://schemas.microsoft.com/office/drawing/2014/main" id="{C30C8148-B934-547D-100C-2B3945A3D7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DECD50-2992-5EDA-3741-4884D88072A6}"/>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59801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8CDF-4493-4A9E-D111-62026072D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7ADDD-F10A-266A-DB4F-9A4BDEAB2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BB532-13CF-9DE1-E25E-E466EB3B2A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64FDB-30C0-F0D6-00CF-C513B850F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0094C-A787-1404-5645-D61AB15DA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79010-AFD8-3E4F-0FB3-107A27321551}"/>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8" name="Footer Placeholder 7">
            <a:extLst>
              <a:ext uri="{FF2B5EF4-FFF2-40B4-BE49-F238E27FC236}">
                <a16:creationId xmlns:a16="http://schemas.microsoft.com/office/drawing/2014/main" id="{490431C9-3B95-8DF2-0E14-8F8F73119AA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DBF086-7B65-8DF2-0F18-8BC143673B90}"/>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335975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1CF7-658D-FAD4-0A54-94104336A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F9399-8B93-280D-EA61-49123083440B}"/>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4" name="Footer Placeholder 3">
            <a:extLst>
              <a:ext uri="{FF2B5EF4-FFF2-40B4-BE49-F238E27FC236}">
                <a16:creationId xmlns:a16="http://schemas.microsoft.com/office/drawing/2014/main" id="{95AF7D16-5DE6-32F8-CD8B-8E894DF86F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683328-032C-42EB-3385-B7584E0C7414}"/>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333491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56515-DB97-B748-5815-3115EB287167}"/>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3" name="Footer Placeholder 2">
            <a:extLst>
              <a:ext uri="{FF2B5EF4-FFF2-40B4-BE49-F238E27FC236}">
                <a16:creationId xmlns:a16="http://schemas.microsoft.com/office/drawing/2014/main" id="{3E10A072-01B6-F1DA-EB2B-63637F38DB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D21B4FB-3C5F-AE0B-8F5F-17F5A7592CD2}"/>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194713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471A-C10C-4C22-8191-6962539BA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894CC-C110-7872-8F73-7A18983A4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98465-E8DF-B5AF-40A7-DCA4EC859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3917D-75CE-ABA9-5D42-6CCA8E1A8948}"/>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6" name="Footer Placeholder 5">
            <a:extLst>
              <a:ext uri="{FF2B5EF4-FFF2-40B4-BE49-F238E27FC236}">
                <a16:creationId xmlns:a16="http://schemas.microsoft.com/office/drawing/2014/main" id="{97BC80AB-7CDF-784C-9420-79A068204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FC1DFE-5659-BCFD-549E-A9787CB7F409}"/>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139642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D22D-1625-A201-B786-7494FA48E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C1878-7088-1A19-B515-C6AEFEE58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460BDC-D796-4703-6B0A-AD06BEA28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8316D-DFCD-3444-3953-9022B9F37754}"/>
              </a:ext>
            </a:extLst>
          </p:cNvPr>
          <p:cNvSpPr>
            <a:spLocks noGrp="1"/>
          </p:cNvSpPr>
          <p:nvPr>
            <p:ph type="dt" sz="half" idx="10"/>
          </p:nvPr>
        </p:nvSpPr>
        <p:spPr/>
        <p:txBody>
          <a:bodyPr/>
          <a:lstStyle/>
          <a:p>
            <a:fld id="{13E6251A-A0A6-4C3F-A005-6131CFCE4D83}" type="datetimeFigureOut">
              <a:rPr lang="en-US" smtClean="0"/>
              <a:t>5/13/2023</a:t>
            </a:fld>
            <a:endParaRPr lang="en-US" dirty="0"/>
          </a:p>
        </p:txBody>
      </p:sp>
      <p:sp>
        <p:nvSpPr>
          <p:cNvPr id="6" name="Footer Placeholder 5">
            <a:extLst>
              <a:ext uri="{FF2B5EF4-FFF2-40B4-BE49-F238E27FC236}">
                <a16:creationId xmlns:a16="http://schemas.microsoft.com/office/drawing/2014/main" id="{D529AC62-E4F1-208F-B32F-83D808E70B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D89DF8-56CB-D7BD-0F19-8472FF7158A3}"/>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52507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6B4B87-AE60-68A3-D169-CF0630497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855C4C-70E5-CCF1-D8E2-7F6103F75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92889-1EF6-DF68-36E7-2A9E94AC1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6251A-A0A6-4C3F-A005-6131CFCE4D83}" type="datetimeFigureOut">
              <a:rPr lang="en-US" smtClean="0"/>
              <a:t>5/13/2023</a:t>
            </a:fld>
            <a:endParaRPr lang="en-US" dirty="0"/>
          </a:p>
        </p:txBody>
      </p:sp>
      <p:sp>
        <p:nvSpPr>
          <p:cNvPr id="5" name="Footer Placeholder 4">
            <a:extLst>
              <a:ext uri="{FF2B5EF4-FFF2-40B4-BE49-F238E27FC236}">
                <a16:creationId xmlns:a16="http://schemas.microsoft.com/office/drawing/2014/main" id="{D01AFDC4-53C8-467C-3255-85C668649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AA88316-771E-5AE2-BFBF-CA2B9C952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5412A-2456-45C5-B837-92140CA9B6A5}" type="slidenum">
              <a:rPr lang="en-US" smtClean="0"/>
              <a:t>‹#›</a:t>
            </a:fld>
            <a:endParaRPr lang="en-US" dirty="0"/>
          </a:p>
        </p:txBody>
      </p:sp>
    </p:spTree>
    <p:extLst>
      <p:ext uri="{BB962C8B-B14F-4D97-AF65-F5344CB8AC3E}">
        <p14:creationId xmlns:p14="http://schemas.microsoft.com/office/powerpoint/2010/main" val="193160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E894-40A1-53A7-73D0-E358C18117FD}"/>
              </a:ext>
            </a:extLst>
          </p:cNvPr>
          <p:cNvSpPr>
            <a:spLocks noGrp="1"/>
          </p:cNvSpPr>
          <p:nvPr>
            <p:ph type="ctrTitle"/>
          </p:nvPr>
        </p:nvSpPr>
        <p:spPr>
          <a:xfrm>
            <a:off x="34109" y="2032000"/>
            <a:ext cx="12141201" cy="3280229"/>
          </a:xfrm>
        </p:spPr>
        <p:txBody>
          <a:bodyPr>
            <a:normAutofit/>
          </a:bodyPr>
          <a:lstStyle/>
          <a:p>
            <a:pPr algn="l"/>
            <a:r>
              <a:rPr lang="en-US" sz="1800" b="0" i="0" u="none" strike="noStrike" baseline="0" dirty="0">
                <a:latin typeface="Poppins-Regular"/>
              </a:rPr>
              <a:t>Pens and Printers was founded in 1984 and provides high quality office products to large organizations. We are a trusted provider of everything from pens and notebooks to desk chairs and monitors. We don’t produce our own products but sell those made by other companies.</a:t>
            </a:r>
            <a:r>
              <a:rPr lang="en-US" sz="2200" b="0" i="0" u="none" strike="noStrike" baseline="0" dirty="0">
                <a:latin typeface="+mn-lt"/>
              </a:rPr>
              <a:t>.</a:t>
            </a:r>
            <a:br>
              <a:rPr lang="en-US" sz="2200" b="0" i="0" u="none" strike="noStrike" baseline="0" dirty="0">
                <a:latin typeface="+mn-lt"/>
              </a:rPr>
            </a:br>
            <a:br>
              <a:rPr lang="en-US" sz="2200" b="0" i="0" u="none" strike="noStrike" baseline="0" dirty="0">
                <a:latin typeface="+mn-lt"/>
              </a:rPr>
            </a:br>
            <a:br>
              <a:rPr lang="en-US" sz="2200" b="0" i="0" u="none" strike="noStrike" baseline="0" dirty="0">
                <a:latin typeface="+mn-lt"/>
              </a:rPr>
            </a:br>
            <a:r>
              <a:rPr lang="en-US" sz="1800" b="0" i="0" u="none" strike="noStrike" baseline="0" dirty="0">
                <a:latin typeface="Poppins-Regular"/>
              </a:rPr>
              <a:t>We have built long lasting relationships with our customers and they trust us to provide them with the best products for them. As the way in which consumers buy products is changing, our sales tactics have to change too. Launching a new product line is expensive and we need to make sure we are using the best techniques to sell the new product effectively. The best approach may vary for each new product so we need to learn quickly what works and what doesn’t.</a:t>
            </a:r>
            <a:br>
              <a:rPr lang="en-US" sz="1800" b="0" i="0" u="none" strike="noStrike" baseline="0" dirty="0">
                <a:latin typeface="+mn-lt"/>
              </a:rPr>
            </a:br>
            <a:endParaRPr lang="en-US" sz="4000" dirty="0">
              <a:latin typeface="+mn-lt"/>
            </a:endParaRPr>
          </a:p>
        </p:txBody>
      </p:sp>
      <p:sp>
        <p:nvSpPr>
          <p:cNvPr id="3" name="Google Shape;241;p38">
            <a:extLst>
              <a:ext uri="{FF2B5EF4-FFF2-40B4-BE49-F238E27FC236}">
                <a16:creationId xmlns:a16="http://schemas.microsoft.com/office/drawing/2014/main" id="{1C9E8BE8-1199-0B39-BAB4-D2CC7FD41AC0}"/>
              </a:ext>
            </a:extLst>
          </p:cNvPr>
          <p:cNvSpPr/>
          <p:nvPr/>
        </p:nvSpPr>
        <p:spPr>
          <a:xfrm>
            <a:off x="-16689" y="68443"/>
            <a:ext cx="12191999" cy="184694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sz="4800" b="0" i="0" u="none" strike="noStrike" baseline="0" dirty="0">
                <a:latin typeface="Poppins-Regular"/>
              </a:rPr>
              <a:t>Pens and Printers</a:t>
            </a:r>
            <a:endParaRPr sz="4800" b="1" dirty="0">
              <a:solidFill>
                <a:srgbClr val="FFFFFF"/>
              </a:solidFill>
              <a:ea typeface="Roboto"/>
              <a:cs typeface="Roboto"/>
              <a:sym typeface="Roboto"/>
            </a:endParaRPr>
          </a:p>
        </p:txBody>
      </p:sp>
      <p:sp>
        <p:nvSpPr>
          <p:cNvPr id="5" name="TextBox 4">
            <a:extLst>
              <a:ext uri="{FF2B5EF4-FFF2-40B4-BE49-F238E27FC236}">
                <a16:creationId xmlns:a16="http://schemas.microsoft.com/office/drawing/2014/main" id="{F123A6C1-A317-3D77-AD54-122D2A240851}"/>
              </a:ext>
            </a:extLst>
          </p:cNvPr>
          <p:cNvSpPr txBox="1"/>
          <p:nvPr/>
        </p:nvSpPr>
        <p:spPr>
          <a:xfrm>
            <a:off x="97970" y="5312229"/>
            <a:ext cx="12094029" cy="1477328"/>
          </a:xfrm>
          <a:prstGeom prst="rect">
            <a:avLst/>
          </a:prstGeom>
          <a:noFill/>
        </p:spPr>
        <p:txBody>
          <a:bodyPr wrap="square">
            <a:spAutoFit/>
          </a:bodyPr>
          <a:lstStyle/>
          <a:p>
            <a:pPr marL="0" indent="0">
              <a:buNone/>
            </a:pPr>
            <a:r>
              <a:rPr lang="en-US" sz="1800" dirty="0"/>
              <a:t>BY </a:t>
            </a:r>
          </a:p>
          <a:p>
            <a:pPr marL="0" indent="0">
              <a:buNone/>
            </a:pPr>
            <a:r>
              <a:rPr lang="en-US" sz="4400" dirty="0"/>
              <a:t>SALAMI LUKMAN BAYONLE </a:t>
            </a:r>
          </a:p>
          <a:p>
            <a:pPr marL="0" indent="0">
              <a:buNone/>
            </a:pPr>
            <a:r>
              <a:rPr lang="en-US" sz="2800" dirty="0"/>
              <a:t>ON 13</a:t>
            </a:r>
            <a:r>
              <a:rPr lang="en-US" sz="2800" baseline="30000" dirty="0"/>
              <a:t>Th</a:t>
            </a:r>
            <a:r>
              <a:rPr lang="en-US" sz="2800" dirty="0"/>
              <a:t> May 2023</a:t>
            </a:r>
          </a:p>
        </p:txBody>
      </p:sp>
    </p:spTree>
    <p:extLst>
      <p:ext uri="{BB962C8B-B14F-4D97-AF65-F5344CB8AC3E}">
        <p14:creationId xmlns:p14="http://schemas.microsoft.com/office/powerpoint/2010/main" val="55974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35;p38">
            <a:extLst>
              <a:ext uri="{FF2B5EF4-FFF2-40B4-BE49-F238E27FC236}">
                <a16:creationId xmlns:a16="http://schemas.microsoft.com/office/drawing/2014/main" id="{1005C645-1C32-10CA-210C-B4E589693B27}"/>
              </a:ext>
            </a:extLst>
          </p:cNvPr>
          <p:cNvSpPr>
            <a:spLocks noGrp="1"/>
          </p:cNvSpPr>
          <p:nvPr>
            <p:ph type="title"/>
          </p:nvPr>
        </p:nvSpPr>
        <p:spPr>
          <a:xfrm>
            <a:off x="0" y="0"/>
            <a:ext cx="12192000" cy="864235"/>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Overview</a:t>
            </a:r>
            <a:endParaRPr b="1" dirty="0">
              <a:solidFill>
                <a:srgbClr val="FFFFFF"/>
              </a:solidFill>
              <a:latin typeface="+mn-lt"/>
              <a:ea typeface="Roboto"/>
              <a:cs typeface="Roboto"/>
              <a:sym typeface="Roboto"/>
            </a:endParaRPr>
          </a:p>
        </p:txBody>
      </p:sp>
      <p:sp>
        <p:nvSpPr>
          <p:cNvPr id="9" name="TextBox 8">
            <a:extLst>
              <a:ext uri="{FF2B5EF4-FFF2-40B4-BE49-F238E27FC236}">
                <a16:creationId xmlns:a16="http://schemas.microsoft.com/office/drawing/2014/main" id="{2A4C4B4D-5D8D-5DC3-BE50-57D490B68E92}"/>
              </a:ext>
            </a:extLst>
          </p:cNvPr>
          <p:cNvSpPr txBox="1"/>
          <p:nvPr/>
        </p:nvSpPr>
        <p:spPr>
          <a:xfrm>
            <a:off x="81280" y="989876"/>
            <a:ext cx="12110720" cy="3170099"/>
          </a:xfrm>
          <a:prstGeom prst="rect">
            <a:avLst/>
          </a:prstGeom>
          <a:noFill/>
        </p:spPr>
        <p:txBody>
          <a:bodyPr wrap="square">
            <a:spAutoFit/>
          </a:bodyPr>
          <a:lstStyle/>
          <a:p>
            <a:pPr algn="l"/>
            <a:r>
              <a:rPr lang="en-US" sz="1800" b="0" i="0" u="none" strike="noStrike" baseline="0" dirty="0">
                <a:latin typeface="Poppins-Regular"/>
              </a:rPr>
              <a:t>Our focus has been on selling products to enable our customers to be more creative, focused on tools for brainstorming. We have tested three different sales strategies for this, targeted email and phone calls, as well as combining the two as follows;</a:t>
            </a:r>
          </a:p>
          <a:p>
            <a:pPr algn="l"/>
            <a:endParaRPr lang="en-US" dirty="0">
              <a:latin typeface="Poppins-Regular"/>
            </a:endParaRPr>
          </a:p>
          <a:p>
            <a:pPr algn="l"/>
            <a:r>
              <a:rPr lang="en-US" sz="2000" b="0" i="0" u="none" strike="noStrike" baseline="0" dirty="0">
                <a:latin typeface="Poppins-Regular"/>
              </a:rPr>
              <a:t>1. </a:t>
            </a:r>
            <a:r>
              <a:rPr lang="en-US" sz="1800" b="1" i="0" u="none" strike="noStrike" baseline="0" dirty="0">
                <a:latin typeface="Poppins-Bold"/>
              </a:rPr>
              <a:t>Email</a:t>
            </a:r>
            <a:r>
              <a:rPr lang="en-US" sz="1800" b="0" i="0" u="none" strike="noStrike" baseline="0" dirty="0">
                <a:latin typeface="Poppins-Regular"/>
              </a:rPr>
              <a:t>: Customers in this group received an email when the product line was launched, and a further email three weeks later. This required very little work for the team.</a:t>
            </a:r>
          </a:p>
          <a:p>
            <a:pPr algn="l"/>
            <a:r>
              <a:rPr lang="en-US" dirty="0">
                <a:latin typeface="Poppins-Regular"/>
              </a:rPr>
              <a:t>2. </a:t>
            </a:r>
            <a:r>
              <a:rPr lang="en-US" sz="1800" b="1" i="0" u="none" strike="noStrike" baseline="0" dirty="0">
                <a:latin typeface="Poppins-Bold"/>
              </a:rPr>
              <a:t>Call</a:t>
            </a:r>
            <a:r>
              <a:rPr lang="en-US" sz="1800" b="0" i="0" u="none" strike="noStrike" baseline="0" dirty="0">
                <a:latin typeface="Poppins-Regular"/>
              </a:rPr>
              <a:t>: Customers in this group were called by a member of the sales team. On average members of the team were on the phone for around thirty minutes per customer.</a:t>
            </a:r>
          </a:p>
          <a:p>
            <a:pPr algn="l"/>
            <a:r>
              <a:rPr lang="en-US" dirty="0">
                <a:latin typeface="Poppins-Regular"/>
              </a:rPr>
              <a:t>3. </a:t>
            </a:r>
            <a:r>
              <a:rPr lang="en-US" sz="1800" b="1" i="0" u="none" strike="noStrike" baseline="0" dirty="0">
                <a:latin typeface="Poppins-Bold"/>
              </a:rPr>
              <a:t>Email and call</a:t>
            </a:r>
            <a:r>
              <a:rPr lang="en-US" sz="1800" b="0" i="0" u="none" strike="noStrike" baseline="0" dirty="0">
                <a:latin typeface="Poppins-Regular"/>
              </a:rPr>
              <a:t>: Customers in this group were first sent the product information email, then called a week later by the sales team to talk about their needs and how this new product may support their work. The email required little work from the team, the call was around ten minutes per customer.</a:t>
            </a:r>
            <a:endParaRPr lang="en-US" sz="2000" b="0" i="0" u="none" strike="noStrike" baseline="0" dirty="0"/>
          </a:p>
        </p:txBody>
      </p:sp>
      <p:sp>
        <p:nvSpPr>
          <p:cNvPr id="12" name="Google Shape;241;p38">
            <a:extLst>
              <a:ext uri="{FF2B5EF4-FFF2-40B4-BE49-F238E27FC236}">
                <a16:creationId xmlns:a16="http://schemas.microsoft.com/office/drawing/2014/main" id="{3E47579E-E0B3-ABC9-D4B7-61CE8F1AF32A}"/>
              </a:ext>
            </a:extLst>
          </p:cNvPr>
          <p:cNvSpPr/>
          <p:nvPr/>
        </p:nvSpPr>
        <p:spPr>
          <a:xfrm>
            <a:off x="0" y="4159975"/>
            <a:ext cx="12192000" cy="1015662"/>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4400" b="1" dirty="0">
                <a:solidFill>
                  <a:srgbClr val="FFFFFF"/>
                </a:solidFill>
                <a:ea typeface="Roboto"/>
                <a:cs typeface="Roboto"/>
                <a:sym typeface="Roboto"/>
              </a:rPr>
              <a:t>The Problem</a:t>
            </a:r>
            <a:endParaRPr sz="4400" b="1" dirty="0">
              <a:solidFill>
                <a:srgbClr val="FFFFFF"/>
              </a:solidFill>
              <a:ea typeface="Roboto"/>
              <a:cs typeface="Roboto"/>
              <a:sym typeface="Roboto"/>
            </a:endParaRPr>
          </a:p>
        </p:txBody>
      </p:sp>
      <p:sp>
        <p:nvSpPr>
          <p:cNvPr id="3" name="TextBox 2">
            <a:extLst>
              <a:ext uri="{FF2B5EF4-FFF2-40B4-BE49-F238E27FC236}">
                <a16:creationId xmlns:a16="http://schemas.microsoft.com/office/drawing/2014/main" id="{EEB1178D-3311-7E71-DD8F-C9CA04D164CE}"/>
              </a:ext>
            </a:extLst>
          </p:cNvPr>
          <p:cNvSpPr txBox="1"/>
          <p:nvPr/>
        </p:nvSpPr>
        <p:spPr>
          <a:xfrm>
            <a:off x="0" y="5175637"/>
            <a:ext cx="12192000" cy="1477328"/>
          </a:xfrm>
          <a:prstGeom prst="rect">
            <a:avLst/>
          </a:prstGeom>
          <a:noFill/>
        </p:spPr>
        <p:txBody>
          <a:bodyPr wrap="square">
            <a:spAutoFit/>
          </a:bodyPr>
          <a:lstStyle/>
          <a:p>
            <a:pPr marL="457200" indent="-457200">
              <a:buAutoNum type="arabicPeriod"/>
            </a:pPr>
            <a:r>
              <a:rPr lang="en-US" sz="1800" b="0" i="0" u="none" strike="noStrike" baseline="0" dirty="0">
                <a:latin typeface="Poppins-Regular"/>
              </a:rPr>
              <a:t>How many customers were there for each approach?</a:t>
            </a:r>
            <a:endParaRPr lang="en-US" sz="2000" b="0" i="0" u="none" strike="noStrike" baseline="0" dirty="0">
              <a:latin typeface="Poppins-Regular"/>
            </a:endParaRPr>
          </a:p>
          <a:p>
            <a:pPr marL="457200" indent="-457200">
              <a:buAutoNum type="arabicPeriod"/>
            </a:pPr>
            <a:r>
              <a:rPr lang="en-US" sz="1800" b="0" i="0" u="none" strike="noStrike" baseline="0" dirty="0">
                <a:latin typeface="Poppins-Regular"/>
              </a:rPr>
              <a:t>What does the spread of the revenue look like overall? And for each method?</a:t>
            </a:r>
            <a:endParaRPr lang="en-US" sz="2000" dirty="0">
              <a:latin typeface="Poppins-Regular"/>
            </a:endParaRPr>
          </a:p>
          <a:p>
            <a:pPr marL="457200" indent="-457200">
              <a:buAutoNum type="arabicPeriod"/>
            </a:pPr>
            <a:r>
              <a:rPr lang="en-US" sz="1800" b="0" i="0" u="none" strike="noStrike" baseline="0" dirty="0">
                <a:latin typeface="Poppins-Regular"/>
              </a:rPr>
              <a:t>Was there any difference in revenue over time for each of the methods?</a:t>
            </a:r>
          </a:p>
          <a:p>
            <a:pPr algn="l"/>
            <a:r>
              <a:rPr lang="en-US" sz="1800" b="0" i="0" u="none" strike="noStrike" baseline="0" dirty="0">
                <a:latin typeface="Poppins-Regular"/>
              </a:rPr>
              <a:t>4.    Based on the data, which method would you recommend we continue to use? Some of these methods take more time from the team so they may not be the best for us to use if the results are similar.</a:t>
            </a:r>
            <a:endParaRPr lang="en-US" sz="2000" b="0" i="0" u="none" strike="noStrike" baseline="0" dirty="0">
              <a:latin typeface="Poppins-Regular"/>
            </a:endParaRPr>
          </a:p>
        </p:txBody>
      </p:sp>
    </p:spTree>
    <p:extLst>
      <p:ext uri="{BB962C8B-B14F-4D97-AF65-F5344CB8AC3E}">
        <p14:creationId xmlns:p14="http://schemas.microsoft.com/office/powerpoint/2010/main" val="241788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16ED5508-F040-AD1C-4559-513D37888ED0}"/>
              </a:ext>
            </a:extLst>
          </p:cNvPr>
          <p:cNvSpPr>
            <a:spLocks noGrp="1"/>
          </p:cNvSpPr>
          <p:nvPr>
            <p:ph type="title"/>
          </p:nvPr>
        </p:nvSpPr>
        <p:spPr>
          <a:xfrm>
            <a:off x="65314" y="18255"/>
            <a:ext cx="12126687"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Data Validation</a:t>
            </a:r>
            <a:endParaRPr b="1" dirty="0">
              <a:solidFill>
                <a:srgbClr val="FFFFFF"/>
              </a:solidFill>
              <a:latin typeface="+mn-lt"/>
              <a:ea typeface="Roboto"/>
              <a:cs typeface="Roboto"/>
              <a:sym typeface="Roboto"/>
            </a:endParaRPr>
          </a:p>
        </p:txBody>
      </p:sp>
      <p:sp>
        <p:nvSpPr>
          <p:cNvPr id="3" name="Content Placeholder 2">
            <a:extLst>
              <a:ext uri="{FF2B5EF4-FFF2-40B4-BE49-F238E27FC236}">
                <a16:creationId xmlns:a16="http://schemas.microsoft.com/office/drawing/2014/main" id="{9B48A5A7-B1EF-17D1-7594-270CE4CBD7E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6B6388F-4CEF-75C7-4569-37C5614C4EAD}"/>
              </a:ext>
            </a:extLst>
          </p:cNvPr>
          <p:cNvPicPr>
            <a:picLocks noChangeAspect="1"/>
          </p:cNvPicPr>
          <p:nvPr/>
        </p:nvPicPr>
        <p:blipFill>
          <a:blip r:embed="rId2"/>
          <a:stretch>
            <a:fillRect/>
          </a:stretch>
        </p:blipFill>
        <p:spPr>
          <a:xfrm>
            <a:off x="65314" y="1325562"/>
            <a:ext cx="12126685" cy="5532437"/>
          </a:xfrm>
          <a:prstGeom prst="rect">
            <a:avLst/>
          </a:prstGeom>
        </p:spPr>
      </p:pic>
    </p:spTree>
    <p:extLst>
      <p:ext uri="{BB962C8B-B14F-4D97-AF65-F5344CB8AC3E}">
        <p14:creationId xmlns:p14="http://schemas.microsoft.com/office/powerpoint/2010/main" val="352397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7465F-FC23-99D5-9E0A-9397882FDF0D}"/>
              </a:ext>
            </a:extLst>
          </p:cNvPr>
          <p:cNvSpPr>
            <a:spLocks noGrp="1"/>
          </p:cNvSpPr>
          <p:nvPr>
            <p:ph idx="1"/>
          </p:nvPr>
        </p:nvSpPr>
        <p:spPr>
          <a:xfrm>
            <a:off x="87085" y="1393370"/>
            <a:ext cx="11996057" cy="5464629"/>
          </a:xfrm>
        </p:spPr>
        <p:txBody>
          <a:bodyPr>
            <a:normAutofit fontScale="55000" lnSpcReduction="20000"/>
          </a:bodyPr>
          <a:lstStyle/>
          <a:p>
            <a:pPr marL="0" indent="0">
              <a:buNone/>
            </a:pPr>
            <a:r>
              <a:rPr lang="en-US" sz="3600" dirty="0"/>
              <a:t>1. The Data was loaded using python pandas module in a jupyter notebook.</a:t>
            </a:r>
          </a:p>
          <a:p>
            <a:pPr marL="457200" indent="-457200">
              <a:buAutoNum type="arabicPeriod"/>
            </a:pPr>
            <a:endParaRPr lang="en-US" sz="3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rPr>
              <a:t>2. The data has 15000 rows and 8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000000"/>
                </a:solidFill>
              </a:rPr>
              <a:t>3. The </a:t>
            </a:r>
            <a:r>
              <a:rPr lang="en-US" altLang="en-US" sz="3600" dirty="0" err="1">
                <a:solidFill>
                  <a:srgbClr val="000000"/>
                </a:solidFill>
              </a:rPr>
              <a:t>sales_method</a:t>
            </a:r>
            <a:r>
              <a:rPr lang="en-US" altLang="en-US" sz="3600" dirty="0">
                <a:solidFill>
                  <a:srgbClr val="000000"/>
                </a:solidFill>
              </a:rPr>
              <a:t>, </a:t>
            </a:r>
            <a:r>
              <a:rPr lang="en-US" altLang="en-US" sz="3600" dirty="0" err="1">
                <a:solidFill>
                  <a:srgbClr val="000000"/>
                </a:solidFill>
              </a:rPr>
              <a:t>customer_id</a:t>
            </a:r>
            <a:r>
              <a:rPr lang="en-US" altLang="en-US" sz="3600" dirty="0">
                <a:solidFill>
                  <a:srgbClr val="000000"/>
                </a:solidFill>
              </a:rPr>
              <a:t> and state columns are object type while the rest columns are either integer or float.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000000"/>
                </a:solidFill>
              </a:rPr>
              <a:t>4. They are no duplicates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solidFill>
                <a:srgbClr val="000000"/>
              </a:solidFill>
            </a:endParaRPr>
          </a:p>
          <a:p>
            <a:pPr marL="0" indent="0" eaLnBrk="0" fontAlgn="base" hangingPunct="0">
              <a:lnSpc>
                <a:spcPct val="100000"/>
              </a:lnSpc>
              <a:spcBef>
                <a:spcPct val="0"/>
              </a:spcBef>
              <a:spcAft>
                <a:spcPct val="0"/>
              </a:spcAft>
              <a:buNone/>
            </a:pPr>
            <a:r>
              <a:rPr lang="en-US" altLang="en-US" sz="3600" dirty="0">
                <a:solidFill>
                  <a:srgbClr val="000000"/>
                </a:solidFill>
              </a:rPr>
              <a:t>5. The revenue column had 1074 null values. </a:t>
            </a:r>
            <a:r>
              <a:rPr lang="en-US" sz="3600" i="0" dirty="0">
                <a:solidFill>
                  <a:srgbClr val="000000"/>
                </a:solidFill>
                <a:effectLst/>
              </a:rPr>
              <a:t>The 'revenue' column is right skewed with outliers. So, we use median of the distribution as our imputation.</a:t>
            </a:r>
          </a:p>
          <a:p>
            <a:pPr marL="0" indent="0" eaLnBrk="0" fontAlgn="base" hangingPunct="0">
              <a:lnSpc>
                <a:spcPct val="100000"/>
              </a:lnSpc>
              <a:spcBef>
                <a:spcPct val="0"/>
              </a:spcBef>
              <a:spcAft>
                <a:spcPct val="0"/>
              </a:spcAft>
              <a:buNone/>
            </a:pPr>
            <a:endParaRPr lang="en-US" sz="3600" dirty="0">
              <a:solidFill>
                <a:srgbClr val="000000"/>
              </a:solidFill>
            </a:endParaRPr>
          </a:p>
          <a:p>
            <a:pPr marL="0" indent="0" eaLnBrk="0" fontAlgn="base" hangingPunct="0">
              <a:lnSpc>
                <a:spcPct val="100000"/>
              </a:lnSpc>
              <a:spcBef>
                <a:spcPct val="0"/>
              </a:spcBef>
              <a:spcAft>
                <a:spcPct val="0"/>
              </a:spcAft>
              <a:buNone/>
            </a:pPr>
            <a:r>
              <a:rPr lang="en-US" sz="3600" i="0" dirty="0">
                <a:solidFill>
                  <a:srgbClr val="000000"/>
                </a:solidFill>
                <a:effectLst/>
              </a:rPr>
              <a:t>6. The </a:t>
            </a:r>
            <a:r>
              <a:rPr lang="en-US" sz="3600" i="0" dirty="0" err="1">
                <a:solidFill>
                  <a:srgbClr val="000000"/>
                </a:solidFill>
                <a:effectLst/>
              </a:rPr>
              <a:t>years_as_customer</a:t>
            </a:r>
            <a:r>
              <a:rPr lang="en-US" sz="3600" i="0" dirty="0">
                <a:solidFill>
                  <a:srgbClr val="000000"/>
                </a:solidFill>
                <a:effectLst/>
              </a:rPr>
              <a:t> column (company founded in 1984). Some years were greater than the year the company was founded. Those years were clipped to the maximum year since company was founded which is 39 years ago.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000000"/>
                </a:solidFill>
              </a:rPr>
              <a:t> </a:t>
            </a:r>
          </a:p>
          <a:p>
            <a:pPr marL="0" marR="0" lvl="0" indent="0" algn="l" defTabSz="914400" rtl="0" eaLnBrk="0" fontAlgn="base" latinLnBrk="0" hangingPunct="0">
              <a:lnSpc>
                <a:spcPct val="100000"/>
              </a:lnSpc>
              <a:spcBef>
                <a:spcPct val="0"/>
              </a:spcBef>
              <a:spcAft>
                <a:spcPct val="0"/>
              </a:spcAft>
              <a:buClrTx/>
              <a:buSzTx/>
              <a:buNone/>
              <a:tabLst/>
            </a:pPr>
            <a:endParaRPr lang="en-US" sz="3600" b="0" i="0" dirty="0">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sz="3600" dirty="0">
                <a:solidFill>
                  <a:srgbClr val="000000"/>
                </a:solidFill>
              </a:rPr>
              <a:t>7. The </a:t>
            </a:r>
            <a:r>
              <a:rPr lang="en-US" sz="3600" b="0" i="0" dirty="0" err="1">
                <a:solidFill>
                  <a:srgbClr val="000000"/>
                </a:solidFill>
                <a:effectLst/>
              </a:rPr>
              <a:t>sales_method</a:t>
            </a:r>
            <a:r>
              <a:rPr lang="en-US" sz="3600" dirty="0">
                <a:solidFill>
                  <a:srgbClr val="000000"/>
                </a:solidFill>
              </a:rPr>
              <a:t> column were listed in one of five (5) possible groupings instead of three (3) possible groupings of Email, </a:t>
            </a:r>
            <a:r>
              <a:rPr lang="en-US" sz="3600" dirty="0" err="1">
                <a:solidFill>
                  <a:srgbClr val="000000"/>
                </a:solidFill>
              </a:rPr>
              <a:t>Email+Call</a:t>
            </a:r>
            <a:r>
              <a:rPr lang="en-US" sz="3600" dirty="0">
                <a:solidFill>
                  <a:srgbClr val="000000"/>
                </a:solidFill>
              </a:rPr>
              <a:t> and Call. The column was cleaned. We have 3 possible groupings after cleaning.</a:t>
            </a:r>
            <a:endParaRPr lang="en-US" sz="3600" b="0" i="0" dirty="0">
              <a:solidFill>
                <a:srgbClr val="000000"/>
              </a:solidFill>
              <a:effectLst/>
            </a:endParaRPr>
          </a:p>
          <a:p>
            <a:pPr marL="342900" marR="0" lvl="0" indent="-342900" algn="l" defTabSz="914400" rtl="0" eaLnBrk="0" fontAlgn="base" latinLnBrk="0" hangingPunct="0">
              <a:lnSpc>
                <a:spcPct val="100000"/>
              </a:lnSpc>
              <a:spcBef>
                <a:spcPct val="0"/>
              </a:spcBef>
              <a:spcAft>
                <a:spcPct val="0"/>
              </a:spcAft>
              <a:buClrTx/>
              <a:buSzTx/>
              <a:buFontTx/>
              <a:buAutoNum type="alphaLcPeriod"/>
              <a:tabLst/>
            </a:pPr>
            <a:endParaRPr lang="en-US" sz="3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None/>
              <a:tabLst/>
            </a:pPr>
            <a:r>
              <a:rPr lang="en-US" sz="3600" dirty="0">
                <a:solidFill>
                  <a:srgbClr val="000000"/>
                </a:solidFill>
              </a:rPr>
              <a:t>7</a:t>
            </a:r>
            <a:r>
              <a:rPr lang="en-US" sz="3600" b="0" i="0" dirty="0">
                <a:solidFill>
                  <a:srgbClr val="000000"/>
                </a:solidFill>
                <a:effectLst/>
              </a:rPr>
              <a:t>. The other columns week, </a:t>
            </a:r>
            <a:r>
              <a:rPr lang="en-US" sz="3600" b="0" i="0" dirty="0" err="1">
                <a:solidFill>
                  <a:srgbClr val="000000"/>
                </a:solidFill>
                <a:effectLst/>
              </a:rPr>
              <a:t>customer_id</a:t>
            </a:r>
            <a:r>
              <a:rPr lang="en-US" sz="3600" b="0" i="0" dirty="0">
                <a:solidFill>
                  <a:srgbClr val="000000"/>
                </a:solidFill>
                <a:effectLst/>
              </a:rPr>
              <a:t>, </a:t>
            </a:r>
            <a:r>
              <a:rPr lang="en-US" sz="3600" b="0" i="0" dirty="0" err="1">
                <a:solidFill>
                  <a:srgbClr val="000000"/>
                </a:solidFill>
                <a:effectLst/>
              </a:rPr>
              <a:t>nb_sold</a:t>
            </a:r>
            <a:r>
              <a:rPr lang="en-US" sz="3600" b="0" i="0" dirty="0">
                <a:solidFill>
                  <a:srgbClr val="000000"/>
                </a:solidFill>
                <a:effectLst/>
              </a:rPr>
              <a:t>, </a:t>
            </a:r>
            <a:r>
              <a:rPr lang="en-US" sz="3600" b="0" i="0" dirty="0" err="1">
                <a:solidFill>
                  <a:srgbClr val="000000"/>
                </a:solidFill>
                <a:effectLst/>
              </a:rPr>
              <a:t>nb_site_visits</a:t>
            </a:r>
            <a:r>
              <a:rPr lang="en-US" sz="3600" b="0" i="0" dirty="0">
                <a:solidFill>
                  <a:srgbClr val="000000"/>
                </a:solidFill>
                <a:effectLst/>
              </a:rPr>
              <a:t> and state were as </a:t>
            </a:r>
            <a:r>
              <a:rPr lang="en-US" sz="3600" dirty="0">
                <a:solidFill>
                  <a:srgbClr val="000000"/>
                </a:solidFill>
              </a:rPr>
              <a:t>presented</a:t>
            </a:r>
            <a:endParaRPr lang="en-US" sz="3600" b="0" i="0" dirty="0">
              <a:solidFill>
                <a:srgbClr val="000000"/>
              </a:solidFill>
              <a:effectLst/>
            </a:endParaRPr>
          </a:p>
          <a:p>
            <a:endParaRPr lang="en-US" dirty="0"/>
          </a:p>
        </p:txBody>
      </p:sp>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9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Data Validation</a:t>
            </a:r>
            <a:endParaRPr b="1" dirty="0">
              <a:solidFill>
                <a:srgbClr val="FFFFFF"/>
              </a:solidFill>
              <a:latin typeface="+mn-lt"/>
              <a:ea typeface="Roboto"/>
              <a:cs typeface="Roboto"/>
              <a:sym typeface="Roboto"/>
            </a:endParaRPr>
          </a:p>
        </p:txBody>
      </p:sp>
    </p:spTree>
    <p:extLst>
      <p:ext uri="{BB962C8B-B14F-4D97-AF65-F5344CB8AC3E}">
        <p14:creationId xmlns:p14="http://schemas.microsoft.com/office/powerpoint/2010/main" val="166804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idx="4294967295"/>
          </p:nvPr>
        </p:nvSpPr>
        <p:spPr>
          <a:xfrm>
            <a:off x="0" y="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Exploratory Data Analysis</a:t>
            </a:r>
            <a:endParaRPr b="1" dirty="0">
              <a:solidFill>
                <a:srgbClr val="FFFFFF"/>
              </a:solidFill>
              <a:latin typeface="+mn-lt"/>
              <a:ea typeface="Roboto"/>
              <a:cs typeface="Roboto"/>
              <a:sym typeface="Roboto"/>
            </a:endParaRPr>
          </a:p>
        </p:txBody>
      </p:sp>
      <p:pic>
        <p:nvPicPr>
          <p:cNvPr id="2" name="Picture 2">
            <a:extLst>
              <a:ext uri="{FF2B5EF4-FFF2-40B4-BE49-F238E27FC236}">
                <a16:creationId xmlns:a16="http://schemas.microsoft.com/office/drawing/2014/main" id="{64024C4E-22E5-635B-ED47-21E07A7CC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7" y="1435894"/>
            <a:ext cx="5903322" cy="27456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F65BF5-D5FF-B4AA-79B9-68425A9E6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599" y="1402920"/>
            <a:ext cx="6007735" cy="2856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4E24F30-94E4-3D3E-5819-45F5A0983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2305"/>
            <a:ext cx="5979795" cy="2745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5495F4B-A83D-4060-EBB1-DB9C0183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9795" y="4112306"/>
            <a:ext cx="6007736" cy="274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72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idx="4294967295"/>
          </p:nvPr>
        </p:nvSpPr>
        <p:spPr>
          <a:xfrm>
            <a:off x="0" y="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Exploratory Data Analysis</a:t>
            </a:r>
            <a:endParaRPr b="1" dirty="0">
              <a:solidFill>
                <a:srgbClr val="FFFFFF"/>
              </a:solidFill>
              <a:latin typeface="+mn-lt"/>
              <a:ea typeface="Roboto"/>
              <a:cs typeface="Roboto"/>
              <a:sym typeface="Roboto"/>
            </a:endParaRPr>
          </a:p>
        </p:txBody>
      </p:sp>
      <p:pic>
        <p:nvPicPr>
          <p:cNvPr id="2050" name="Picture 2">
            <a:extLst>
              <a:ext uri="{FF2B5EF4-FFF2-40B4-BE49-F238E27FC236}">
                <a16:creationId xmlns:a16="http://schemas.microsoft.com/office/drawing/2014/main" id="{6D575F79-B067-C12E-335F-DB78AF9F8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6" y="1402920"/>
            <a:ext cx="6007735" cy="27456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EF4D522-61A0-C33E-265D-B4D9FCF2A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068" y="1402921"/>
            <a:ext cx="5766522" cy="27456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FA65AEF-D5BF-5D80-DE9A-68F4337FF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6" y="4112306"/>
            <a:ext cx="11894864" cy="274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89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7465F-FC23-99D5-9E0A-9397882FDF0D}"/>
              </a:ext>
            </a:extLst>
          </p:cNvPr>
          <p:cNvSpPr>
            <a:spLocks noGrp="1"/>
          </p:cNvSpPr>
          <p:nvPr>
            <p:ph idx="1"/>
          </p:nvPr>
        </p:nvSpPr>
        <p:spPr>
          <a:xfrm>
            <a:off x="0" y="1341120"/>
            <a:ext cx="12120880" cy="5232399"/>
          </a:xfrm>
        </p:spPr>
        <p:txBody>
          <a:bodyPr>
            <a:normAutofit fontScale="92500"/>
          </a:bodyPr>
          <a:lstStyle/>
          <a:p>
            <a:pPr marL="0" indent="0" algn="just">
              <a:buNone/>
            </a:pPr>
            <a:r>
              <a:rPr lang="en-US" b="0" i="0" dirty="0">
                <a:solidFill>
                  <a:srgbClr val="000000"/>
                </a:solidFill>
                <a:effectLst/>
                <a:latin typeface="Helvetica Neue"/>
              </a:rPr>
              <a:t>1. Customers per each sales method approach are 7466 (50%) customers for Email sales method approach, 4962 (33%) customers for Phone Call sales method </a:t>
            </a:r>
            <a:r>
              <a:rPr lang="en-US" b="0" i="0" dirty="0" err="1">
                <a:solidFill>
                  <a:srgbClr val="000000"/>
                </a:solidFill>
                <a:effectLst/>
                <a:latin typeface="Helvetica Neue"/>
              </a:rPr>
              <a:t>appraoch</a:t>
            </a:r>
            <a:r>
              <a:rPr lang="en-US" b="0" i="0" dirty="0">
                <a:solidFill>
                  <a:srgbClr val="000000"/>
                </a:solidFill>
                <a:effectLst/>
                <a:latin typeface="Helvetica Neue"/>
              </a:rPr>
              <a:t>, and 2572 (17%) customers for a combination of Email and phone Calls sales method approach.</a:t>
            </a:r>
            <a:endParaRPr lang="en-US" sz="2800" dirty="0"/>
          </a:p>
          <a:p>
            <a:pPr marL="457200" indent="-457200">
              <a:buAutoNum type="arabicPeriod"/>
            </a:pPr>
            <a:endParaRPr lang="en-US" sz="2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rPr>
              <a:t>2. </a:t>
            </a:r>
            <a:r>
              <a:rPr lang="en-US" b="0" i="0" dirty="0">
                <a:solidFill>
                  <a:srgbClr val="000000"/>
                </a:solidFill>
                <a:effectLst/>
                <a:latin typeface="Helvetica Neue"/>
              </a:rPr>
              <a:t>Revenue is right skewed with outliers on the upper quartile. It has a mean of 93.62, median of 89.5, maximum value of 238.32, and minimum value of 32.54.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ndParaRPr>
          </a:p>
          <a:p>
            <a:pPr marL="0" indent="0" algn="l">
              <a:buNone/>
            </a:pPr>
            <a:r>
              <a:rPr lang="en-US" altLang="en-US" dirty="0">
                <a:solidFill>
                  <a:srgbClr val="000000"/>
                </a:solidFill>
              </a:rPr>
              <a:t>3. </a:t>
            </a:r>
            <a:r>
              <a:rPr lang="en-US" b="0" i="0" dirty="0" err="1">
                <a:solidFill>
                  <a:srgbClr val="000000"/>
                </a:solidFill>
                <a:effectLst/>
                <a:latin typeface="Helvetica Neue"/>
              </a:rPr>
              <a:t>Email+Call</a:t>
            </a:r>
            <a:r>
              <a:rPr lang="en-US" b="0" i="0" dirty="0">
                <a:solidFill>
                  <a:srgbClr val="000000"/>
                </a:solidFill>
                <a:effectLst/>
                <a:latin typeface="Helvetica Neue"/>
              </a:rPr>
              <a:t> sales method generates the most revenue followed by Email sales method and the least revenue generated is Call sales method.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ndParaRPr>
          </a:p>
          <a:p>
            <a:pPr marL="0" indent="0" eaLnBrk="0" fontAlgn="base" hangingPunct="0">
              <a:lnSpc>
                <a:spcPct val="100000"/>
              </a:lnSpc>
              <a:spcBef>
                <a:spcPct val="0"/>
              </a:spcBef>
              <a:spcAft>
                <a:spcPct val="0"/>
              </a:spcAft>
              <a:buNone/>
            </a:pPr>
            <a:r>
              <a:rPr lang="en-US" altLang="en-US" dirty="0">
                <a:solidFill>
                  <a:srgbClr val="000000"/>
                </a:solidFill>
              </a:rPr>
              <a:t>4. </a:t>
            </a:r>
            <a:r>
              <a:rPr lang="en-US" b="0" i="0" dirty="0">
                <a:solidFill>
                  <a:srgbClr val="000000"/>
                </a:solidFill>
                <a:effectLst/>
                <a:latin typeface="Helvetica Neue"/>
              </a:rPr>
              <a:t>Revenue increases per week for all the sales methods, with the </a:t>
            </a:r>
            <a:r>
              <a:rPr lang="en-US" b="0" i="0" dirty="0" err="1">
                <a:solidFill>
                  <a:srgbClr val="000000"/>
                </a:solidFill>
                <a:effectLst/>
                <a:latin typeface="Helvetica Neue"/>
              </a:rPr>
              <a:t>Email+Call</a:t>
            </a:r>
            <a:r>
              <a:rPr lang="en-US" b="0" i="0" dirty="0">
                <a:solidFill>
                  <a:srgbClr val="000000"/>
                </a:solidFill>
                <a:effectLst/>
                <a:latin typeface="Helvetica Neue"/>
              </a:rPr>
              <a:t> having the largest revenue growth per week followed by Email sales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0" i="0" dirty="0">
              <a:solidFill>
                <a:srgbClr val="000000"/>
              </a:solidFill>
              <a:effectLst/>
            </a:endParaRPr>
          </a:p>
          <a:p>
            <a:endParaRPr lang="en-US" dirty="0"/>
          </a:p>
        </p:txBody>
      </p:sp>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9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b="0" i="0" u="none" strike="noStrike" baseline="0" dirty="0">
                <a:solidFill>
                  <a:srgbClr val="05192D"/>
                </a:solidFill>
                <a:latin typeface="+mn-lt"/>
              </a:rPr>
              <a:t>Findings</a:t>
            </a:r>
            <a:endParaRPr b="1" dirty="0">
              <a:solidFill>
                <a:srgbClr val="FFFFFF"/>
              </a:solidFill>
              <a:latin typeface="+mn-lt"/>
              <a:ea typeface="Roboto"/>
              <a:cs typeface="Roboto"/>
              <a:sym typeface="Roboto"/>
            </a:endParaRPr>
          </a:p>
        </p:txBody>
      </p:sp>
    </p:spTree>
    <p:extLst>
      <p:ext uri="{BB962C8B-B14F-4D97-AF65-F5344CB8AC3E}">
        <p14:creationId xmlns:p14="http://schemas.microsoft.com/office/powerpoint/2010/main" val="237912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89"/>
            <a:ext cx="12192000" cy="1158150"/>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b="0" i="0" u="none" strike="noStrike" baseline="0" dirty="0">
                <a:solidFill>
                  <a:srgbClr val="05192D"/>
                </a:solidFill>
                <a:latin typeface="+mn-lt"/>
              </a:rPr>
              <a:t>Definition of a metric for the business to monitor</a:t>
            </a:r>
            <a:endParaRPr b="1" dirty="0">
              <a:solidFill>
                <a:srgbClr val="FFFFFF"/>
              </a:solidFill>
              <a:latin typeface="+mn-lt"/>
              <a:ea typeface="Roboto"/>
              <a:cs typeface="Roboto"/>
              <a:sym typeface="Roboto"/>
            </a:endParaRPr>
          </a:p>
        </p:txBody>
      </p:sp>
      <p:sp>
        <p:nvSpPr>
          <p:cNvPr id="13" name="Content Placeholder 12">
            <a:extLst>
              <a:ext uri="{FF2B5EF4-FFF2-40B4-BE49-F238E27FC236}">
                <a16:creationId xmlns:a16="http://schemas.microsoft.com/office/drawing/2014/main" id="{548BEC34-C281-C01A-6AC3-4DC8D40A3AD2}"/>
              </a:ext>
            </a:extLst>
          </p:cNvPr>
          <p:cNvSpPr>
            <a:spLocks noGrp="1"/>
          </p:cNvSpPr>
          <p:nvPr>
            <p:ph idx="1"/>
          </p:nvPr>
        </p:nvSpPr>
        <p:spPr>
          <a:xfrm>
            <a:off x="121920" y="1076961"/>
            <a:ext cx="11948160" cy="5679439"/>
          </a:xfrm>
        </p:spPr>
        <p:txBody>
          <a:bodyPr>
            <a:normAutofit fontScale="92500" lnSpcReduction="10000"/>
          </a:bodyPr>
          <a:lstStyle/>
          <a:p>
            <a:pPr marL="0" indent="0" algn="l">
              <a:buNone/>
            </a:pPr>
            <a:r>
              <a:rPr lang="en-US" b="1" i="0" dirty="0">
                <a:solidFill>
                  <a:srgbClr val="000000"/>
                </a:solidFill>
                <a:effectLst/>
              </a:rPr>
              <a:t>Definition of a metric for the business to monitor</a:t>
            </a:r>
          </a:p>
          <a:p>
            <a:pPr marL="0" indent="0" algn="l">
              <a:buNone/>
            </a:pPr>
            <a:endParaRPr lang="en-US" b="1" i="0" dirty="0">
              <a:solidFill>
                <a:srgbClr val="000000"/>
              </a:solidFill>
              <a:effectLst/>
            </a:endParaRPr>
          </a:p>
          <a:p>
            <a:pPr algn="l"/>
            <a:r>
              <a:rPr lang="en-US" i="0" dirty="0">
                <a:solidFill>
                  <a:srgbClr val="000000"/>
                </a:solidFill>
                <a:effectLst/>
              </a:rPr>
              <a:t>1.</a:t>
            </a:r>
            <a:r>
              <a:rPr lang="en-US" b="1" i="0" dirty="0">
                <a:solidFill>
                  <a:srgbClr val="000000"/>
                </a:solidFill>
                <a:effectLst/>
              </a:rPr>
              <a:t> </a:t>
            </a:r>
            <a:r>
              <a:rPr lang="en-US" i="0" dirty="0">
                <a:solidFill>
                  <a:srgbClr val="000000"/>
                </a:solidFill>
                <a:effectLst/>
              </a:rPr>
              <a:t>The business goal has been on selling products to enable their customers to be more creative, focused on tools for brainstorming. They have tested three different sales strategies for this, targeted email and phone calls, as well as combining the two.</a:t>
            </a:r>
          </a:p>
          <a:p>
            <a:pPr algn="l"/>
            <a:r>
              <a:rPr lang="en-US" i="0" dirty="0">
                <a:solidFill>
                  <a:srgbClr val="000000"/>
                </a:solidFill>
                <a:effectLst/>
              </a:rPr>
              <a:t>2. The Key </a:t>
            </a:r>
            <a:r>
              <a:rPr lang="en-US" i="0" dirty="0" err="1">
                <a:solidFill>
                  <a:srgbClr val="000000"/>
                </a:solidFill>
                <a:effectLst/>
              </a:rPr>
              <a:t>Perfomance</a:t>
            </a:r>
            <a:r>
              <a:rPr lang="en-US" i="0" dirty="0">
                <a:solidFill>
                  <a:srgbClr val="000000"/>
                </a:solidFill>
                <a:effectLst/>
              </a:rPr>
              <a:t> Indicators (KPI) in this case is the revenue generated and customer engagement/conversion rate from the sales methods of Email, </a:t>
            </a:r>
            <a:r>
              <a:rPr lang="en-US" i="0" dirty="0" err="1">
                <a:solidFill>
                  <a:srgbClr val="000000"/>
                </a:solidFill>
                <a:effectLst/>
              </a:rPr>
              <a:t>Email+Call</a:t>
            </a:r>
            <a:r>
              <a:rPr lang="en-US" i="0" dirty="0">
                <a:solidFill>
                  <a:srgbClr val="000000"/>
                </a:solidFill>
                <a:effectLst/>
              </a:rPr>
              <a:t> and Call.</a:t>
            </a:r>
          </a:p>
          <a:p>
            <a:pPr algn="l"/>
            <a:r>
              <a:rPr lang="en-US" i="0" dirty="0">
                <a:solidFill>
                  <a:srgbClr val="000000"/>
                </a:solidFill>
                <a:effectLst/>
              </a:rPr>
              <a:t>3. Establish a baseline: From the current data provided the customer engagement/conversion rate are 7466 (50%) customers for Email sales method approach, 4962 (33%) customers for Phone Call sales method </a:t>
            </a:r>
            <a:r>
              <a:rPr lang="en-US" i="0" dirty="0" err="1">
                <a:solidFill>
                  <a:srgbClr val="000000"/>
                </a:solidFill>
                <a:effectLst/>
              </a:rPr>
              <a:t>appraoch</a:t>
            </a:r>
            <a:r>
              <a:rPr lang="en-US" i="0" dirty="0">
                <a:solidFill>
                  <a:srgbClr val="000000"/>
                </a:solidFill>
                <a:effectLst/>
              </a:rPr>
              <a:t>, and 2572 (17%) customers for a combination of Email and phone Calls sales method approach.</a:t>
            </a:r>
          </a:p>
          <a:p>
            <a:pPr algn="l"/>
            <a:r>
              <a:rPr lang="en-US" i="0" dirty="0">
                <a:solidFill>
                  <a:srgbClr val="000000"/>
                </a:solidFill>
                <a:effectLst/>
              </a:rPr>
              <a:t>4. With our baseline we can monitor the revenue generated from each sales method. With current data provided we noticed that customer engagement/conversion rate is 17% for </a:t>
            </a:r>
            <a:r>
              <a:rPr lang="en-US" i="0" dirty="0" err="1">
                <a:solidFill>
                  <a:srgbClr val="000000"/>
                </a:solidFill>
                <a:effectLst/>
              </a:rPr>
              <a:t>Email+Call</a:t>
            </a:r>
            <a:r>
              <a:rPr lang="en-US" i="0" dirty="0">
                <a:solidFill>
                  <a:srgbClr val="000000"/>
                </a:solidFill>
                <a:effectLst/>
              </a:rPr>
              <a:t> but it generated the highest revenue.</a:t>
            </a:r>
            <a:endParaRPr lang="en-US" dirty="0"/>
          </a:p>
        </p:txBody>
      </p:sp>
    </p:spTree>
    <p:extLst>
      <p:ext uri="{BB962C8B-B14F-4D97-AF65-F5344CB8AC3E}">
        <p14:creationId xmlns:p14="http://schemas.microsoft.com/office/powerpoint/2010/main" val="134924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9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b="0" i="0" u="none" strike="noStrike" baseline="0" dirty="0">
                <a:solidFill>
                  <a:srgbClr val="05192D"/>
                </a:solidFill>
                <a:latin typeface="+mn-lt"/>
              </a:rPr>
              <a:t>Summary </a:t>
            </a:r>
            <a:endParaRPr b="1" dirty="0">
              <a:solidFill>
                <a:srgbClr val="FFFFFF"/>
              </a:solidFill>
              <a:latin typeface="+mn-lt"/>
              <a:ea typeface="Roboto"/>
              <a:cs typeface="Roboto"/>
              <a:sym typeface="Roboto"/>
            </a:endParaRPr>
          </a:p>
        </p:txBody>
      </p:sp>
      <p:sp>
        <p:nvSpPr>
          <p:cNvPr id="3" name="Content Placeholder 2">
            <a:extLst>
              <a:ext uri="{FF2B5EF4-FFF2-40B4-BE49-F238E27FC236}">
                <a16:creationId xmlns:a16="http://schemas.microsoft.com/office/drawing/2014/main" id="{0D4A2097-B98C-6634-EE30-8D27598D7E06}"/>
              </a:ext>
            </a:extLst>
          </p:cNvPr>
          <p:cNvSpPr>
            <a:spLocks noGrp="1"/>
          </p:cNvSpPr>
          <p:nvPr>
            <p:ph idx="1"/>
          </p:nvPr>
        </p:nvSpPr>
        <p:spPr>
          <a:xfrm>
            <a:off x="0" y="1244372"/>
            <a:ext cx="12192000" cy="5613627"/>
          </a:xfrm>
        </p:spPr>
        <p:txBody>
          <a:bodyPr>
            <a:normAutofit lnSpcReduction="10000"/>
          </a:bodyPr>
          <a:lstStyle/>
          <a:p>
            <a:r>
              <a:rPr lang="en-US" sz="1800" i="0" dirty="0">
                <a:solidFill>
                  <a:srgbClr val="000000"/>
                </a:solidFill>
                <a:effectLst/>
              </a:rPr>
              <a:t>Customers per each sales method approach are 7466 (50%) customers for Email sales method approach, 4962 (33%) customers for Phone Call sales method </a:t>
            </a:r>
            <a:r>
              <a:rPr lang="en-US" sz="1800" i="0" dirty="0" err="1">
                <a:solidFill>
                  <a:srgbClr val="000000"/>
                </a:solidFill>
                <a:effectLst/>
              </a:rPr>
              <a:t>appraoch</a:t>
            </a:r>
            <a:r>
              <a:rPr lang="en-US" sz="1800" i="0" dirty="0">
                <a:solidFill>
                  <a:srgbClr val="000000"/>
                </a:solidFill>
                <a:effectLst/>
              </a:rPr>
              <a:t>, and 2572 (17%) customers for a combination of Email and phone Calls sales method approach.</a:t>
            </a:r>
          </a:p>
          <a:p>
            <a:r>
              <a:rPr lang="en-US" sz="1800" i="0" dirty="0" err="1">
                <a:solidFill>
                  <a:srgbClr val="000000"/>
                </a:solidFill>
                <a:effectLst/>
              </a:rPr>
              <a:t>Email+Call</a:t>
            </a:r>
            <a:r>
              <a:rPr lang="en-US" sz="1800" i="0" dirty="0">
                <a:solidFill>
                  <a:srgbClr val="000000"/>
                </a:solidFill>
                <a:effectLst/>
              </a:rPr>
              <a:t> sales method generates the most revenue followed by Email sales method and the least revenue generator is Call sales method.</a:t>
            </a:r>
            <a:endParaRPr lang="en-US" sz="1800" dirty="0">
              <a:solidFill>
                <a:srgbClr val="000000"/>
              </a:solidFill>
            </a:endParaRPr>
          </a:p>
          <a:p>
            <a:r>
              <a:rPr lang="en-US" sz="1800" i="0" dirty="0">
                <a:solidFill>
                  <a:srgbClr val="000000"/>
                </a:solidFill>
                <a:effectLst/>
              </a:rPr>
              <a:t>Revenue increases per week for all the sales methods, with the </a:t>
            </a:r>
            <a:r>
              <a:rPr lang="en-US" sz="1800" i="0" dirty="0" err="1">
                <a:solidFill>
                  <a:srgbClr val="000000"/>
                </a:solidFill>
                <a:effectLst/>
              </a:rPr>
              <a:t>Email+Call</a:t>
            </a:r>
            <a:r>
              <a:rPr lang="en-US" sz="1800" i="0" dirty="0">
                <a:solidFill>
                  <a:srgbClr val="000000"/>
                </a:solidFill>
                <a:effectLst/>
              </a:rPr>
              <a:t> having the largest revenue growth per week followed by Email sales method.</a:t>
            </a:r>
          </a:p>
          <a:p>
            <a:r>
              <a:rPr lang="en-US" sz="1800" i="0" dirty="0">
                <a:solidFill>
                  <a:srgbClr val="000000"/>
                </a:solidFill>
                <a:effectLst/>
              </a:rPr>
              <a:t>Customer number has increase over time. With more customer joining the company in the last ten years.</a:t>
            </a:r>
            <a:endParaRPr lang="en-US" sz="1800" dirty="0">
              <a:solidFill>
                <a:srgbClr val="000000"/>
              </a:solidFill>
            </a:endParaRPr>
          </a:p>
          <a:p>
            <a:r>
              <a:rPr lang="en-US" sz="1800" i="0" dirty="0">
                <a:solidFill>
                  <a:srgbClr val="000000"/>
                </a:solidFill>
                <a:effectLst/>
              </a:rPr>
              <a:t>The higher the number of times a customer visited the website in the last 6 months, the higher the revenue.</a:t>
            </a:r>
          </a:p>
          <a:p>
            <a:r>
              <a:rPr lang="en-US" sz="1800" i="0" dirty="0">
                <a:solidFill>
                  <a:srgbClr val="000000"/>
                </a:solidFill>
                <a:effectLst/>
              </a:rPr>
              <a:t>Maryland has the highest number of customers.</a:t>
            </a:r>
          </a:p>
          <a:p>
            <a:r>
              <a:rPr lang="en-US" b="1" dirty="0">
                <a:solidFill>
                  <a:srgbClr val="000000"/>
                </a:solidFill>
                <a:latin typeface="Helvetica Neue"/>
              </a:rPr>
              <a:t>Recommendation</a:t>
            </a:r>
          </a:p>
          <a:p>
            <a:pPr marL="0" indent="0">
              <a:buNone/>
            </a:pPr>
            <a:r>
              <a:rPr lang="en-US" sz="1800" i="0" dirty="0">
                <a:solidFill>
                  <a:srgbClr val="000000"/>
                </a:solidFill>
                <a:effectLst/>
              </a:rPr>
              <a:t>1. We will recommend the use of </a:t>
            </a:r>
            <a:r>
              <a:rPr lang="en-US" sz="1800" i="0" dirty="0" err="1">
                <a:solidFill>
                  <a:srgbClr val="000000"/>
                </a:solidFill>
                <a:effectLst/>
              </a:rPr>
              <a:t>Email+Call</a:t>
            </a:r>
            <a:r>
              <a:rPr lang="en-US" sz="1800" i="0" dirty="0">
                <a:solidFill>
                  <a:srgbClr val="000000"/>
                </a:solidFill>
                <a:effectLst/>
              </a:rPr>
              <a:t> sales method as this method has substantial revenue growth per week and the highest revenue. More effort should be on the </a:t>
            </a:r>
            <a:r>
              <a:rPr lang="en-US" sz="1800" i="0" dirty="0" err="1">
                <a:solidFill>
                  <a:srgbClr val="000000"/>
                </a:solidFill>
                <a:effectLst/>
              </a:rPr>
              <a:t>Email+Call</a:t>
            </a:r>
            <a:r>
              <a:rPr lang="en-US" sz="1800" i="0" dirty="0">
                <a:solidFill>
                  <a:srgbClr val="000000"/>
                </a:solidFill>
                <a:effectLst/>
              </a:rPr>
              <a:t>. With just 17% customer engagement/conversion rate it still generated the highest revenue.</a:t>
            </a:r>
          </a:p>
          <a:p>
            <a:pPr marL="0" indent="0">
              <a:buNone/>
            </a:pPr>
            <a:r>
              <a:rPr lang="en-US" sz="1800" dirty="0">
                <a:solidFill>
                  <a:srgbClr val="000000"/>
                </a:solidFill>
              </a:rPr>
              <a:t>2. </a:t>
            </a:r>
            <a:r>
              <a:rPr lang="en-US" sz="1800" i="0" dirty="0">
                <a:solidFill>
                  <a:srgbClr val="000000"/>
                </a:solidFill>
                <a:effectLst/>
              </a:rPr>
              <a:t>We will also recommend the continue use of Email sales method as this method has a better revenue growth per week, a 50% customer engagement/conversion rate, and the second highest revenue after the </a:t>
            </a:r>
            <a:r>
              <a:rPr lang="en-US" sz="1800" i="0" dirty="0" err="1">
                <a:solidFill>
                  <a:srgbClr val="000000"/>
                </a:solidFill>
                <a:effectLst/>
              </a:rPr>
              <a:t>Email+Call</a:t>
            </a:r>
            <a:r>
              <a:rPr lang="en-US" sz="1800" i="0" dirty="0">
                <a:solidFill>
                  <a:srgbClr val="000000"/>
                </a:solidFill>
                <a:effectLst/>
              </a:rPr>
              <a:t>. It is far better than the Call sales method</a:t>
            </a:r>
            <a:endParaRPr lang="en-US" sz="1800" dirty="0">
              <a:solidFill>
                <a:srgbClr val="000000"/>
              </a:solidFill>
            </a:endParaRPr>
          </a:p>
          <a:p>
            <a:pPr marL="0" indent="0">
              <a:buNone/>
            </a:pPr>
            <a:r>
              <a:rPr lang="en-US" sz="1800" dirty="0">
                <a:solidFill>
                  <a:srgbClr val="000000"/>
                </a:solidFill>
              </a:rPr>
              <a:t>3. </a:t>
            </a:r>
            <a:r>
              <a:rPr lang="en-US" sz="1800" i="0" dirty="0">
                <a:solidFill>
                  <a:srgbClr val="000000"/>
                </a:solidFill>
                <a:effectLst/>
              </a:rPr>
              <a:t>The </a:t>
            </a:r>
            <a:r>
              <a:rPr lang="en-US" sz="1800" i="0" dirty="0" err="1">
                <a:solidFill>
                  <a:srgbClr val="000000"/>
                </a:solidFill>
                <a:effectLst/>
              </a:rPr>
              <a:t>Email+Call</a:t>
            </a:r>
            <a:r>
              <a:rPr lang="en-US" sz="1800" i="0" dirty="0">
                <a:solidFill>
                  <a:srgbClr val="000000"/>
                </a:solidFill>
                <a:effectLst/>
              </a:rPr>
              <a:t> sale method requires an email at product launch and a ten minutes calls a week after which is a decent effort when </a:t>
            </a:r>
            <a:r>
              <a:rPr lang="en-US" sz="1800" i="0" dirty="0" err="1">
                <a:solidFill>
                  <a:srgbClr val="000000"/>
                </a:solidFill>
                <a:effectLst/>
              </a:rPr>
              <a:t>comapred</a:t>
            </a:r>
            <a:r>
              <a:rPr lang="en-US" sz="1800" i="0" dirty="0">
                <a:solidFill>
                  <a:srgbClr val="000000"/>
                </a:solidFill>
                <a:effectLst/>
              </a:rPr>
              <a:t> to the revenue</a:t>
            </a:r>
            <a:endParaRPr lang="en-US" sz="1800" dirty="0">
              <a:solidFill>
                <a:srgbClr val="000000"/>
              </a:solidFill>
            </a:endParaRPr>
          </a:p>
          <a:p>
            <a:pPr marL="0" indent="0">
              <a:buNone/>
            </a:pPr>
            <a:endParaRPr lang="en-US" dirty="0"/>
          </a:p>
        </p:txBody>
      </p:sp>
    </p:spTree>
    <p:extLst>
      <p:ext uri="{BB962C8B-B14F-4D97-AF65-F5344CB8AC3E}">
        <p14:creationId xmlns:p14="http://schemas.microsoft.com/office/powerpoint/2010/main" val="58355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1271</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Helvetica Neue</vt:lpstr>
      <vt:lpstr>Poppins-Bold</vt:lpstr>
      <vt:lpstr>Poppins-Regular</vt:lpstr>
      <vt:lpstr>Office Theme</vt:lpstr>
      <vt:lpstr>Pens and Printers was founded in 1984 and provides high quality office products to large organizations. We are a trusted provider of everything from pens and notebooks to desk chairs and monitors. We don’t produce our own products but sell those made by other companies..   We have built long lasting relationships with our customers and they trust us to provide them with the best products for them. As the way in which consumers buy products is changing, our sales tactics have to change too. Launching a new product line is expensive and we need to make sure we are using the best techniques to sell the new product effectively. The best approach may vary for each new product so we need to learn quickly what works and what doesn’t. </vt:lpstr>
      <vt:lpstr>Overview</vt:lpstr>
      <vt:lpstr>Data Validation</vt:lpstr>
      <vt:lpstr>Data Validation</vt:lpstr>
      <vt:lpstr>Exploratory Data Analysis</vt:lpstr>
      <vt:lpstr>Exploratory Data Analysis</vt:lpstr>
      <vt:lpstr>Findings</vt:lpstr>
      <vt:lpstr>Definition of a metric for the business to monitor</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Tasty Bytes Recipes High Traffic Prediction  Tasty Bytes was founded in 2020 in the midst of the Covid Pandemic. The world wanted inspiration so we decided to provide it. We started life as a search engine for recipes, helping people to find ways to use up the limited supplies they had at home.</dc:title>
  <dc:creator>Bayonle Lukman SALAMI</dc:creator>
  <cp:lastModifiedBy>Bayonle Lukman SALAMI</cp:lastModifiedBy>
  <cp:revision>44</cp:revision>
  <dcterms:created xsi:type="dcterms:W3CDTF">2023-04-20T17:15:58Z</dcterms:created>
  <dcterms:modified xsi:type="dcterms:W3CDTF">2023-05-13T19:48:36Z</dcterms:modified>
</cp:coreProperties>
</file>