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DCA4-42F6-F276-5E7E-460264DF7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AC708A-D6E8-B424-C88C-B514E48B7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0D7BC-F91B-4A89-4FF3-75D46F0342E1}"/>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5" name="Footer Placeholder 4">
            <a:extLst>
              <a:ext uri="{FF2B5EF4-FFF2-40B4-BE49-F238E27FC236}">
                <a16:creationId xmlns:a16="http://schemas.microsoft.com/office/drawing/2014/main" id="{4F04DC4D-86FA-534A-FAB2-F000321BF3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901EA8-AE3D-957C-CF49-F2C5536C724A}"/>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292261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C8B-D4A7-52D1-B5E0-65B9F39C84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784C64-A2E9-C0BE-87C4-808548B13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55791-23F8-7BD7-873B-9FDC7CB6820B}"/>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5" name="Footer Placeholder 4">
            <a:extLst>
              <a:ext uri="{FF2B5EF4-FFF2-40B4-BE49-F238E27FC236}">
                <a16:creationId xmlns:a16="http://schemas.microsoft.com/office/drawing/2014/main" id="{44AA6F0A-3ADC-9C25-17F2-387204EDA0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D33339-518C-8D7E-0A2A-EB4F4EA36A19}"/>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154682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34361-62FE-78A4-9379-E83E9D0A4F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DCB74D-73AF-E2BE-DC0F-200591F3A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ABF40-1697-3991-4133-4C902944C75B}"/>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5" name="Footer Placeholder 4">
            <a:extLst>
              <a:ext uri="{FF2B5EF4-FFF2-40B4-BE49-F238E27FC236}">
                <a16:creationId xmlns:a16="http://schemas.microsoft.com/office/drawing/2014/main" id="{CDEEBA5E-0250-5CF1-DF27-9FB0A501C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5A84D3-55AE-E5E6-5501-9E3214718988}"/>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403398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A050-5473-2DE7-C0D7-C66945B7B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72E61-50D8-DFB7-96B0-C0C588FD5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80AFF-C6DB-60B0-854D-5DC9CB43C102}"/>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5" name="Footer Placeholder 4">
            <a:extLst>
              <a:ext uri="{FF2B5EF4-FFF2-40B4-BE49-F238E27FC236}">
                <a16:creationId xmlns:a16="http://schemas.microsoft.com/office/drawing/2014/main" id="{A9BC00B7-2F9E-9999-8CAE-4765EDF459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2D34BF-85DF-04AA-3949-EEB6879FA6A7}"/>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358326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0D6B-1EF6-9D91-A32F-F87D1005D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DA670-BE80-8788-7302-D51BE515A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6FBB8-1AE4-FB1B-6D5D-F409EA6AF8C0}"/>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5" name="Footer Placeholder 4">
            <a:extLst>
              <a:ext uri="{FF2B5EF4-FFF2-40B4-BE49-F238E27FC236}">
                <a16:creationId xmlns:a16="http://schemas.microsoft.com/office/drawing/2014/main" id="{6CC420E7-F948-6E1B-D601-CFAFCBAAE3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F0D08C-E098-3D44-369C-EC21FE497D9C}"/>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279334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45D5-50E9-933E-6CC8-CC56D711B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B2A6B-4DDF-8837-1351-B382FF79C9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E819-159F-1005-1C2A-312E4BA2E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B0B95-EE9C-B22F-DB99-C6F515FEBF78}"/>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6" name="Footer Placeholder 5">
            <a:extLst>
              <a:ext uri="{FF2B5EF4-FFF2-40B4-BE49-F238E27FC236}">
                <a16:creationId xmlns:a16="http://schemas.microsoft.com/office/drawing/2014/main" id="{C30C8148-B934-547D-100C-2B3945A3D7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DECD50-2992-5EDA-3741-4884D88072A6}"/>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59801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8CDF-4493-4A9E-D111-62026072D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7ADDD-F10A-266A-DB4F-9A4BDEAB2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BB532-13CF-9DE1-E25E-E466EB3B2A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64FDB-30C0-F0D6-00CF-C513B850F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0094C-A787-1404-5645-D61AB15DA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79010-AFD8-3E4F-0FB3-107A27321551}"/>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8" name="Footer Placeholder 7">
            <a:extLst>
              <a:ext uri="{FF2B5EF4-FFF2-40B4-BE49-F238E27FC236}">
                <a16:creationId xmlns:a16="http://schemas.microsoft.com/office/drawing/2014/main" id="{490431C9-3B95-8DF2-0E14-8F8F73119AA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DBF086-7B65-8DF2-0F18-8BC143673B90}"/>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335975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1CF7-658D-FAD4-0A54-94104336A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F9399-8B93-280D-EA61-49123083440B}"/>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4" name="Footer Placeholder 3">
            <a:extLst>
              <a:ext uri="{FF2B5EF4-FFF2-40B4-BE49-F238E27FC236}">
                <a16:creationId xmlns:a16="http://schemas.microsoft.com/office/drawing/2014/main" id="{95AF7D16-5DE6-32F8-CD8B-8E894DF86F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683328-032C-42EB-3385-B7584E0C7414}"/>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333491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56515-DB97-B748-5815-3115EB287167}"/>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3" name="Footer Placeholder 2">
            <a:extLst>
              <a:ext uri="{FF2B5EF4-FFF2-40B4-BE49-F238E27FC236}">
                <a16:creationId xmlns:a16="http://schemas.microsoft.com/office/drawing/2014/main" id="{3E10A072-01B6-F1DA-EB2B-63637F38DB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D21B4FB-3C5F-AE0B-8F5F-17F5A7592CD2}"/>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194713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471A-C10C-4C22-8191-6962539BA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894CC-C110-7872-8F73-7A18983A4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98465-E8DF-B5AF-40A7-DCA4EC859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3917D-75CE-ABA9-5D42-6CCA8E1A8948}"/>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6" name="Footer Placeholder 5">
            <a:extLst>
              <a:ext uri="{FF2B5EF4-FFF2-40B4-BE49-F238E27FC236}">
                <a16:creationId xmlns:a16="http://schemas.microsoft.com/office/drawing/2014/main" id="{97BC80AB-7CDF-784C-9420-79A068204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FC1DFE-5659-BCFD-549E-A9787CB7F409}"/>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139642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D22D-1625-A201-B786-7494FA48E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C1878-7088-1A19-B515-C6AEFEE58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460BDC-D796-4703-6B0A-AD06BEA28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8316D-DFCD-3444-3953-9022B9F37754}"/>
              </a:ext>
            </a:extLst>
          </p:cNvPr>
          <p:cNvSpPr>
            <a:spLocks noGrp="1"/>
          </p:cNvSpPr>
          <p:nvPr>
            <p:ph type="dt" sz="half" idx="10"/>
          </p:nvPr>
        </p:nvSpPr>
        <p:spPr/>
        <p:txBody>
          <a:bodyPr/>
          <a:lstStyle/>
          <a:p>
            <a:fld id="{13E6251A-A0A6-4C3F-A005-6131CFCE4D83}" type="datetimeFigureOut">
              <a:rPr lang="en-US" smtClean="0"/>
              <a:t>5/10/2023</a:t>
            </a:fld>
            <a:endParaRPr lang="en-US" dirty="0"/>
          </a:p>
        </p:txBody>
      </p:sp>
      <p:sp>
        <p:nvSpPr>
          <p:cNvPr id="6" name="Footer Placeholder 5">
            <a:extLst>
              <a:ext uri="{FF2B5EF4-FFF2-40B4-BE49-F238E27FC236}">
                <a16:creationId xmlns:a16="http://schemas.microsoft.com/office/drawing/2014/main" id="{D529AC62-E4F1-208F-B32F-83D808E70B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D89DF8-56CB-D7BD-0F19-8472FF7158A3}"/>
              </a:ext>
            </a:extLst>
          </p:cNvPr>
          <p:cNvSpPr>
            <a:spLocks noGrp="1"/>
          </p:cNvSpPr>
          <p:nvPr>
            <p:ph type="sldNum" sz="quarter" idx="12"/>
          </p:nvPr>
        </p:nvSpPr>
        <p:spPr/>
        <p:txBody>
          <a:bodyPr/>
          <a:lstStyle/>
          <a:p>
            <a:fld id="{E325412A-2456-45C5-B837-92140CA9B6A5}" type="slidenum">
              <a:rPr lang="en-US" smtClean="0"/>
              <a:t>‹#›</a:t>
            </a:fld>
            <a:endParaRPr lang="en-US" dirty="0"/>
          </a:p>
        </p:txBody>
      </p:sp>
    </p:spTree>
    <p:extLst>
      <p:ext uri="{BB962C8B-B14F-4D97-AF65-F5344CB8AC3E}">
        <p14:creationId xmlns:p14="http://schemas.microsoft.com/office/powerpoint/2010/main" val="52507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6B4B87-AE60-68A3-D169-CF0630497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855C4C-70E5-CCF1-D8E2-7F6103F75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92889-1EF6-DF68-36E7-2A9E94AC1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6251A-A0A6-4C3F-A005-6131CFCE4D83}" type="datetimeFigureOut">
              <a:rPr lang="en-US" smtClean="0"/>
              <a:t>5/10/2023</a:t>
            </a:fld>
            <a:endParaRPr lang="en-US" dirty="0"/>
          </a:p>
        </p:txBody>
      </p:sp>
      <p:sp>
        <p:nvSpPr>
          <p:cNvPr id="5" name="Footer Placeholder 4">
            <a:extLst>
              <a:ext uri="{FF2B5EF4-FFF2-40B4-BE49-F238E27FC236}">
                <a16:creationId xmlns:a16="http://schemas.microsoft.com/office/drawing/2014/main" id="{D01AFDC4-53C8-467C-3255-85C668649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AA88316-771E-5AE2-BFBF-CA2B9C952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5412A-2456-45C5-B837-92140CA9B6A5}" type="slidenum">
              <a:rPr lang="en-US" smtClean="0"/>
              <a:t>‹#›</a:t>
            </a:fld>
            <a:endParaRPr lang="en-US" dirty="0"/>
          </a:p>
        </p:txBody>
      </p:sp>
    </p:spTree>
    <p:extLst>
      <p:ext uri="{BB962C8B-B14F-4D97-AF65-F5344CB8AC3E}">
        <p14:creationId xmlns:p14="http://schemas.microsoft.com/office/powerpoint/2010/main" val="193160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E894-40A1-53A7-73D0-E358C18117FD}"/>
              </a:ext>
            </a:extLst>
          </p:cNvPr>
          <p:cNvSpPr>
            <a:spLocks noGrp="1"/>
          </p:cNvSpPr>
          <p:nvPr>
            <p:ph type="ctrTitle"/>
          </p:nvPr>
        </p:nvSpPr>
        <p:spPr>
          <a:xfrm>
            <a:off x="0" y="0"/>
            <a:ext cx="12192000" cy="5312229"/>
          </a:xfrm>
        </p:spPr>
        <p:txBody>
          <a:bodyPr>
            <a:normAutofit/>
          </a:bodyPr>
          <a:lstStyle/>
          <a:p>
            <a:pPr algn="l"/>
            <a:br>
              <a:rPr lang="en-US" sz="4000" b="0" i="0" u="none" strike="noStrike" baseline="0" dirty="0">
                <a:latin typeface="+mn-lt"/>
              </a:rPr>
            </a:br>
            <a:r>
              <a:rPr lang="en-US" sz="2200" b="0" i="0" u="none" strike="noStrike" baseline="0" dirty="0">
                <a:latin typeface="+mn-lt"/>
              </a:rPr>
              <a:t>Tasty Bytes was founded in 2020 in the midst of the Covid Pandemic. The world wanted inspiration so we decided to provide it. It started life as a search engine for recipes, helping people to find ways to use up the limited supplies they had at home.</a:t>
            </a:r>
            <a:br>
              <a:rPr lang="en-US" sz="2200" b="0" i="0" u="none" strike="noStrike" baseline="0" dirty="0">
                <a:latin typeface="+mn-lt"/>
              </a:rPr>
            </a:br>
            <a:br>
              <a:rPr lang="en-US" sz="2200" b="0" i="0" u="none" strike="noStrike" baseline="0" dirty="0">
                <a:latin typeface="+mn-lt"/>
              </a:rPr>
            </a:br>
            <a:br>
              <a:rPr lang="en-US" sz="2200" b="0" i="0" u="none" strike="noStrike" baseline="0" dirty="0">
                <a:latin typeface="+mn-lt"/>
              </a:rPr>
            </a:br>
            <a:r>
              <a:rPr lang="en-US" sz="2200" b="0" i="0" u="none" strike="noStrike" baseline="0" dirty="0">
                <a:latin typeface="+mn-lt"/>
              </a:rPr>
              <a:t>Now, over two years on, they are a fully fledged business. For a monthly subscription they will put together a full meal plan to ensure you and your family are getting a healthy, balanced diet whatever your budget. Subscriber to their premium plan also get ingredients delivered.</a:t>
            </a:r>
            <a:br>
              <a:rPr lang="en-US" sz="1800" b="0" i="0" u="none" strike="noStrike" baseline="0" dirty="0">
                <a:latin typeface="+mn-lt"/>
              </a:rPr>
            </a:br>
            <a:endParaRPr lang="en-US" sz="4000" dirty="0">
              <a:latin typeface="+mn-lt"/>
            </a:endParaRPr>
          </a:p>
        </p:txBody>
      </p:sp>
      <p:sp>
        <p:nvSpPr>
          <p:cNvPr id="3" name="Google Shape;241;p38">
            <a:extLst>
              <a:ext uri="{FF2B5EF4-FFF2-40B4-BE49-F238E27FC236}">
                <a16:creationId xmlns:a16="http://schemas.microsoft.com/office/drawing/2014/main" id="{1C9E8BE8-1199-0B39-BAB4-D2CC7FD41AC0}"/>
              </a:ext>
            </a:extLst>
          </p:cNvPr>
          <p:cNvSpPr/>
          <p:nvPr/>
        </p:nvSpPr>
        <p:spPr>
          <a:xfrm>
            <a:off x="0" y="0"/>
            <a:ext cx="12191999" cy="2155372"/>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4800" b="1" dirty="0">
                <a:solidFill>
                  <a:srgbClr val="FFFFFF"/>
                </a:solidFill>
                <a:ea typeface="Roboto"/>
                <a:cs typeface="Roboto"/>
                <a:sym typeface="Roboto"/>
              </a:rPr>
              <a:t>Tasty Bytes</a:t>
            </a:r>
            <a:endParaRPr sz="4800" b="1" dirty="0">
              <a:solidFill>
                <a:srgbClr val="FFFFFF"/>
              </a:solidFill>
              <a:ea typeface="Roboto"/>
              <a:cs typeface="Roboto"/>
              <a:sym typeface="Roboto"/>
            </a:endParaRPr>
          </a:p>
        </p:txBody>
      </p:sp>
      <p:sp>
        <p:nvSpPr>
          <p:cNvPr id="5" name="TextBox 4">
            <a:extLst>
              <a:ext uri="{FF2B5EF4-FFF2-40B4-BE49-F238E27FC236}">
                <a16:creationId xmlns:a16="http://schemas.microsoft.com/office/drawing/2014/main" id="{F123A6C1-A317-3D77-AD54-122D2A240851}"/>
              </a:ext>
            </a:extLst>
          </p:cNvPr>
          <p:cNvSpPr txBox="1"/>
          <p:nvPr/>
        </p:nvSpPr>
        <p:spPr>
          <a:xfrm>
            <a:off x="97970" y="5312229"/>
            <a:ext cx="12094029" cy="1477328"/>
          </a:xfrm>
          <a:prstGeom prst="rect">
            <a:avLst/>
          </a:prstGeom>
          <a:noFill/>
        </p:spPr>
        <p:txBody>
          <a:bodyPr wrap="square">
            <a:spAutoFit/>
          </a:bodyPr>
          <a:lstStyle/>
          <a:p>
            <a:pPr marL="0" indent="0">
              <a:buNone/>
            </a:pPr>
            <a:r>
              <a:rPr lang="en-US" sz="1800" dirty="0"/>
              <a:t>BY </a:t>
            </a:r>
          </a:p>
          <a:p>
            <a:pPr marL="0" indent="0">
              <a:buNone/>
            </a:pPr>
            <a:r>
              <a:rPr lang="en-US" sz="4400" dirty="0"/>
              <a:t>SALAMI LUKMAN BAYONLE </a:t>
            </a:r>
          </a:p>
          <a:p>
            <a:pPr marL="0" indent="0">
              <a:buNone/>
            </a:pPr>
            <a:r>
              <a:rPr lang="en-US" sz="2800" dirty="0"/>
              <a:t>ON 10</a:t>
            </a:r>
            <a:r>
              <a:rPr lang="en-US" sz="2800" baseline="30000" dirty="0"/>
              <a:t>Th</a:t>
            </a:r>
            <a:r>
              <a:rPr lang="en-US" sz="2800" dirty="0"/>
              <a:t> May 2023</a:t>
            </a:r>
          </a:p>
        </p:txBody>
      </p:sp>
    </p:spTree>
    <p:extLst>
      <p:ext uri="{BB962C8B-B14F-4D97-AF65-F5344CB8AC3E}">
        <p14:creationId xmlns:p14="http://schemas.microsoft.com/office/powerpoint/2010/main" val="55974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35;p38">
            <a:extLst>
              <a:ext uri="{FF2B5EF4-FFF2-40B4-BE49-F238E27FC236}">
                <a16:creationId xmlns:a16="http://schemas.microsoft.com/office/drawing/2014/main" id="{1005C645-1C32-10CA-210C-B4E589693B27}"/>
              </a:ext>
            </a:extLst>
          </p:cNvPr>
          <p:cNvSpPr>
            <a:spLocks noGrp="1"/>
          </p:cNvSpPr>
          <p:nvPr>
            <p:ph type="title"/>
          </p:nvPr>
        </p:nvSpPr>
        <p:spPr>
          <a:xfrm>
            <a:off x="838200" y="365125"/>
            <a:ext cx="10515600" cy="864235"/>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Overview</a:t>
            </a:r>
            <a:endParaRPr b="1" dirty="0">
              <a:solidFill>
                <a:srgbClr val="FFFFFF"/>
              </a:solidFill>
              <a:latin typeface="+mn-lt"/>
              <a:ea typeface="Roboto"/>
              <a:cs typeface="Roboto"/>
              <a:sym typeface="Roboto"/>
            </a:endParaRPr>
          </a:p>
        </p:txBody>
      </p:sp>
      <p:sp>
        <p:nvSpPr>
          <p:cNvPr id="9" name="TextBox 8">
            <a:extLst>
              <a:ext uri="{FF2B5EF4-FFF2-40B4-BE49-F238E27FC236}">
                <a16:creationId xmlns:a16="http://schemas.microsoft.com/office/drawing/2014/main" id="{2A4C4B4D-5D8D-5DC3-BE50-57D490B68E92}"/>
              </a:ext>
            </a:extLst>
          </p:cNvPr>
          <p:cNvSpPr txBox="1"/>
          <p:nvPr/>
        </p:nvSpPr>
        <p:spPr>
          <a:xfrm>
            <a:off x="838200" y="1487716"/>
            <a:ext cx="10515600" cy="1015663"/>
          </a:xfrm>
          <a:prstGeom prst="rect">
            <a:avLst/>
          </a:prstGeom>
          <a:noFill/>
        </p:spPr>
        <p:txBody>
          <a:bodyPr wrap="square">
            <a:spAutoFit/>
          </a:bodyPr>
          <a:lstStyle/>
          <a:p>
            <a:pPr marL="342900" lvl="0" indent="-342900" algn="l" rtl="0">
              <a:spcBef>
                <a:spcPts val="0"/>
              </a:spcBef>
              <a:spcAft>
                <a:spcPts val="0"/>
              </a:spcAft>
              <a:buAutoNum type="arabicPeriod"/>
            </a:pPr>
            <a:r>
              <a:rPr lang="en-US" sz="2000" dirty="0">
                <a:ea typeface="Roboto"/>
                <a:cs typeface="Roboto"/>
                <a:sym typeface="Roboto"/>
              </a:rPr>
              <a:t>This project seeks to </a:t>
            </a:r>
            <a:r>
              <a:rPr lang="en-US" sz="2000" b="0" i="0" u="none" strike="noStrike" baseline="0" dirty="0"/>
              <a:t>Predict which recipes will lead to high traffic.</a:t>
            </a:r>
          </a:p>
          <a:p>
            <a:pPr marL="342900" lvl="0" indent="-342900" algn="l" rtl="0">
              <a:spcBef>
                <a:spcPts val="0"/>
              </a:spcBef>
              <a:spcAft>
                <a:spcPts val="0"/>
              </a:spcAft>
              <a:buAutoNum type="arabicPeriod"/>
            </a:pPr>
            <a:endParaRPr lang="en-US" sz="2000" b="0" i="0" u="none" strike="noStrike" baseline="0" dirty="0"/>
          </a:p>
          <a:p>
            <a:pPr marL="342900" lvl="0" indent="-342900" algn="l" rtl="0">
              <a:spcBef>
                <a:spcPts val="0"/>
              </a:spcBef>
              <a:spcAft>
                <a:spcPts val="0"/>
              </a:spcAft>
              <a:buAutoNum type="arabicPeriod"/>
            </a:pPr>
            <a:r>
              <a:rPr lang="en-US" sz="2000" b="0" i="0" u="none" strike="noStrike" baseline="0" dirty="0"/>
              <a:t>Correctly predict high traffic recipes 80% of the time</a:t>
            </a:r>
          </a:p>
        </p:txBody>
      </p:sp>
      <p:sp>
        <p:nvSpPr>
          <p:cNvPr id="12" name="Google Shape;241;p38">
            <a:extLst>
              <a:ext uri="{FF2B5EF4-FFF2-40B4-BE49-F238E27FC236}">
                <a16:creationId xmlns:a16="http://schemas.microsoft.com/office/drawing/2014/main" id="{3E47579E-E0B3-ABC9-D4B7-61CE8F1AF32A}"/>
              </a:ext>
            </a:extLst>
          </p:cNvPr>
          <p:cNvSpPr/>
          <p:nvPr/>
        </p:nvSpPr>
        <p:spPr>
          <a:xfrm>
            <a:off x="838200" y="2725227"/>
            <a:ext cx="10515600" cy="1015662"/>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4400" b="1" dirty="0">
                <a:solidFill>
                  <a:srgbClr val="FFFFFF"/>
                </a:solidFill>
                <a:ea typeface="Roboto"/>
                <a:cs typeface="Roboto"/>
                <a:sym typeface="Roboto"/>
              </a:rPr>
              <a:t>The Problem</a:t>
            </a:r>
            <a:endParaRPr sz="4400" b="1" dirty="0">
              <a:solidFill>
                <a:srgbClr val="FFFFFF"/>
              </a:solidFill>
              <a:ea typeface="Roboto"/>
              <a:cs typeface="Roboto"/>
              <a:sym typeface="Roboto"/>
            </a:endParaRPr>
          </a:p>
        </p:txBody>
      </p:sp>
      <p:sp>
        <p:nvSpPr>
          <p:cNvPr id="3" name="TextBox 2">
            <a:extLst>
              <a:ext uri="{FF2B5EF4-FFF2-40B4-BE49-F238E27FC236}">
                <a16:creationId xmlns:a16="http://schemas.microsoft.com/office/drawing/2014/main" id="{EEB1178D-3311-7E71-DD8F-C9CA04D164CE}"/>
              </a:ext>
            </a:extLst>
          </p:cNvPr>
          <p:cNvSpPr txBox="1"/>
          <p:nvPr/>
        </p:nvSpPr>
        <p:spPr>
          <a:xfrm>
            <a:off x="838200" y="4539733"/>
            <a:ext cx="10515600" cy="1015663"/>
          </a:xfrm>
          <a:prstGeom prst="rect">
            <a:avLst/>
          </a:prstGeom>
          <a:noFill/>
        </p:spPr>
        <p:txBody>
          <a:bodyPr wrap="square">
            <a:spAutoFit/>
          </a:bodyPr>
          <a:lstStyle/>
          <a:p>
            <a:pPr marL="457200" indent="-457200">
              <a:buAutoNum type="arabicPeriod"/>
            </a:pPr>
            <a:r>
              <a:rPr lang="en-US" sz="2000" dirty="0"/>
              <a:t>Selecting the most appropriate recipes that influence the high traffic.</a:t>
            </a:r>
          </a:p>
          <a:p>
            <a:pPr marL="457200" indent="-457200">
              <a:buAutoNum type="arabicPeriod"/>
            </a:pPr>
            <a:endParaRPr lang="en-US" sz="2000" dirty="0"/>
          </a:p>
          <a:p>
            <a:pPr marL="457200" indent="-457200">
              <a:buAutoNum type="arabicPeriod"/>
            </a:pPr>
            <a:r>
              <a:rPr lang="en-US" sz="2000" dirty="0"/>
              <a:t>Determining the machine learning problem.</a:t>
            </a:r>
          </a:p>
        </p:txBody>
      </p:sp>
    </p:spTree>
    <p:extLst>
      <p:ext uri="{BB962C8B-B14F-4D97-AF65-F5344CB8AC3E}">
        <p14:creationId xmlns:p14="http://schemas.microsoft.com/office/powerpoint/2010/main" val="241788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16ED5508-F040-AD1C-4559-513D37888ED0}"/>
              </a:ext>
            </a:extLst>
          </p:cNvPr>
          <p:cNvSpPr>
            <a:spLocks noGrp="1"/>
          </p:cNvSpPr>
          <p:nvPr>
            <p:ph type="title"/>
          </p:nvPr>
        </p:nvSpPr>
        <p:spPr>
          <a:xfrm>
            <a:off x="65314" y="0"/>
            <a:ext cx="12126687"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Data Validation</a:t>
            </a:r>
            <a:endParaRPr b="1" dirty="0">
              <a:solidFill>
                <a:srgbClr val="FFFFFF"/>
              </a:solidFill>
              <a:latin typeface="+mn-lt"/>
              <a:ea typeface="Roboto"/>
              <a:cs typeface="Roboto"/>
              <a:sym typeface="Roboto"/>
            </a:endParaRPr>
          </a:p>
        </p:txBody>
      </p:sp>
      <p:pic>
        <p:nvPicPr>
          <p:cNvPr id="5" name="Content Placeholder 4">
            <a:extLst>
              <a:ext uri="{FF2B5EF4-FFF2-40B4-BE49-F238E27FC236}">
                <a16:creationId xmlns:a16="http://schemas.microsoft.com/office/drawing/2014/main" id="{158C7A73-80E5-EEDA-B25C-78A72BB3C762}"/>
              </a:ext>
            </a:extLst>
          </p:cNvPr>
          <p:cNvPicPr>
            <a:picLocks noGrp="1" noChangeAspect="1"/>
          </p:cNvPicPr>
          <p:nvPr>
            <p:ph idx="1"/>
          </p:nvPr>
        </p:nvPicPr>
        <p:blipFill>
          <a:blip r:embed="rId2"/>
          <a:stretch>
            <a:fillRect/>
          </a:stretch>
        </p:blipFill>
        <p:spPr>
          <a:xfrm>
            <a:off x="65314" y="1325563"/>
            <a:ext cx="11985172" cy="5369151"/>
          </a:xfrm>
          <a:prstGeom prst="rect">
            <a:avLst/>
          </a:prstGeom>
        </p:spPr>
      </p:pic>
    </p:spTree>
    <p:extLst>
      <p:ext uri="{BB962C8B-B14F-4D97-AF65-F5344CB8AC3E}">
        <p14:creationId xmlns:p14="http://schemas.microsoft.com/office/powerpoint/2010/main" val="352397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7465F-FC23-99D5-9E0A-9397882FDF0D}"/>
              </a:ext>
            </a:extLst>
          </p:cNvPr>
          <p:cNvSpPr>
            <a:spLocks noGrp="1"/>
          </p:cNvSpPr>
          <p:nvPr>
            <p:ph idx="1"/>
          </p:nvPr>
        </p:nvSpPr>
        <p:spPr>
          <a:xfrm>
            <a:off x="87085" y="1393370"/>
            <a:ext cx="11996057" cy="5464629"/>
          </a:xfrm>
        </p:spPr>
        <p:txBody>
          <a:bodyPr>
            <a:normAutofit fontScale="55000" lnSpcReduction="20000"/>
          </a:bodyPr>
          <a:lstStyle/>
          <a:p>
            <a:pPr marL="0" indent="0">
              <a:buNone/>
            </a:pPr>
            <a:r>
              <a:rPr lang="en-US" sz="3600" dirty="0"/>
              <a:t>1. The Data was loaded using python pandas module in a jupyter notebook.</a:t>
            </a:r>
          </a:p>
          <a:p>
            <a:pPr marL="457200" indent="-457200">
              <a:buAutoNum type="arabicPeriod"/>
            </a:pPr>
            <a:endParaRPr lang="en-US" sz="3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rPr>
              <a:t>2. The data has 947 rows and 8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000000"/>
                </a:solidFill>
              </a:rPr>
              <a:t>3. The category, servings and high_traffic columns are object type while the rest columns are either integer or float.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000000"/>
                </a:solidFill>
              </a:rPr>
              <a:t>4. They are no duplicates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000000"/>
                </a:solidFill>
              </a:rPr>
              <a:t>5. Several columns had null values. </a:t>
            </a:r>
          </a:p>
          <a:p>
            <a:pPr marL="342900" marR="0" lvl="0" indent="-342900" algn="l" defTabSz="914400" rtl="0" eaLnBrk="0" fontAlgn="base" latinLnBrk="0" hangingPunct="0">
              <a:lnSpc>
                <a:spcPct val="100000"/>
              </a:lnSpc>
              <a:spcBef>
                <a:spcPct val="0"/>
              </a:spcBef>
              <a:spcAft>
                <a:spcPct val="0"/>
              </a:spcAft>
              <a:buClrTx/>
              <a:buSzTx/>
              <a:buFontTx/>
              <a:buAutoNum type="alphaLcPeriod"/>
              <a:tabLst/>
            </a:pPr>
            <a:r>
              <a:rPr lang="en-US" sz="3600" b="0" i="0" dirty="0">
                <a:solidFill>
                  <a:srgbClr val="000000"/>
                </a:solidFill>
                <a:effectLst/>
              </a:rPr>
              <a:t>For the high_traffic our data shows that the null values are actually not missing but low traffic. We imputed the null values as low_traffic.</a:t>
            </a:r>
          </a:p>
          <a:p>
            <a:pPr marL="342900" marR="0" lvl="0" indent="-342900" algn="l" defTabSz="914400" rtl="0" eaLnBrk="0" fontAlgn="base" latinLnBrk="0" hangingPunct="0">
              <a:lnSpc>
                <a:spcPct val="100000"/>
              </a:lnSpc>
              <a:spcBef>
                <a:spcPct val="0"/>
              </a:spcBef>
              <a:spcAft>
                <a:spcPct val="0"/>
              </a:spcAft>
              <a:buClrTx/>
              <a:buSzTx/>
              <a:buFontTx/>
              <a:buAutoNum type="alphaLcPeriod"/>
              <a:tabLst/>
            </a:pPr>
            <a:r>
              <a:rPr lang="en-US" sz="3600" b="0" i="0" dirty="0">
                <a:solidFill>
                  <a:srgbClr val="000000"/>
                </a:solidFill>
                <a:effectLst/>
              </a:rPr>
              <a:t>The columns 'calories','carbohydrate','sugar','protein' columns are all right skewed with outliers. So we use the median as imputation for the null values.</a:t>
            </a:r>
          </a:p>
          <a:p>
            <a:pPr marL="0" marR="0" lvl="0" indent="0" algn="l" defTabSz="914400" rtl="0" eaLnBrk="0" fontAlgn="base" latinLnBrk="0" hangingPunct="0">
              <a:lnSpc>
                <a:spcPct val="100000"/>
              </a:lnSpc>
              <a:spcBef>
                <a:spcPct val="0"/>
              </a:spcBef>
              <a:spcAft>
                <a:spcPct val="0"/>
              </a:spcAft>
              <a:buClrTx/>
              <a:buSzTx/>
              <a:buNone/>
              <a:tabLst/>
            </a:pPr>
            <a:endParaRPr lang="en-US" sz="3600" b="0" i="0" dirty="0">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sz="3600" dirty="0">
                <a:solidFill>
                  <a:srgbClr val="000000"/>
                </a:solidFill>
              </a:rPr>
              <a:t>6. The category column were listed in one of eleven (11) possible groupings instead of ten (10) possible groupings. The 'Chicken Breast' was merge with the 'Chicken' variable. We have 10 possible groupings after cleaning.</a:t>
            </a:r>
            <a:endParaRPr lang="en-US" sz="3600" b="0" i="0" dirty="0">
              <a:solidFill>
                <a:srgbClr val="000000"/>
              </a:solidFill>
              <a:effectLst/>
            </a:endParaRPr>
          </a:p>
          <a:p>
            <a:pPr marL="342900" marR="0" lvl="0" indent="-342900" algn="l" defTabSz="914400" rtl="0" eaLnBrk="0" fontAlgn="base" latinLnBrk="0" hangingPunct="0">
              <a:lnSpc>
                <a:spcPct val="100000"/>
              </a:lnSpc>
              <a:spcBef>
                <a:spcPct val="0"/>
              </a:spcBef>
              <a:spcAft>
                <a:spcPct val="0"/>
              </a:spcAft>
              <a:buClrTx/>
              <a:buSzTx/>
              <a:buFontTx/>
              <a:buAutoNum type="alphaLcPeriod"/>
              <a:tabLst/>
            </a:pPr>
            <a:endParaRPr lang="en-US" sz="3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None/>
              <a:tabLst/>
            </a:pPr>
            <a:r>
              <a:rPr lang="en-US" sz="3600" dirty="0">
                <a:solidFill>
                  <a:srgbClr val="000000"/>
                </a:solidFill>
              </a:rPr>
              <a:t>7</a:t>
            </a:r>
            <a:r>
              <a:rPr lang="en-US" sz="3600" b="0" i="0" dirty="0">
                <a:solidFill>
                  <a:srgbClr val="000000"/>
                </a:solidFill>
                <a:effectLst/>
              </a:rPr>
              <a:t>. The servings column was </a:t>
            </a:r>
            <a:r>
              <a:rPr lang="en-US" sz="3600" dirty="0">
                <a:solidFill>
                  <a:srgbClr val="000000"/>
                </a:solidFill>
              </a:rPr>
              <a:t>presented as </a:t>
            </a:r>
            <a:r>
              <a:rPr lang="en-US" sz="3600" b="0" i="0" dirty="0">
                <a:solidFill>
                  <a:srgbClr val="000000"/>
                </a:solidFill>
                <a:effectLst/>
              </a:rPr>
              <a:t>Six (6) possible instead of Four (4) possible groupings. The strings attached to some numbers were removed. We now have Four possible grouping of 1, 2, 4, 6. The column was also presented as object, we converted it back to numeric.</a:t>
            </a:r>
          </a:p>
          <a:p>
            <a:pPr marL="0" marR="0" lvl="0" indent="0" algn="l" defTabSz="914400" rtl="0" eaLnBrk="0" fontAlgn="base" latinLnBrk="0" hangingPunct="0">
              <a:lnSpc>
                <a:spcPct val="100000"/>
              </a:lnSpc>
              <a:spcBef>
                <a:spcPct val="0"/>
              </a:spcBef>
              <a:spcAft>
                <a:spcPct val="0"/>
              </a:spcAft>
              <a:buClrTx/>
              <a:buSzTx/>
              <a:buNone/>
              <a:tabLst/>
            </a:pPr>
            <a:endParaRPr lang="en-US" sz="3600" b="0" i="0" dirty="0">
              <a:solidFill>
                <a:srgbClr val="000000"/>
              </a:solidFill>
              <a:effectLst/>
            </a:endParaRPr>
          </a:p>
          <a:p>
            <a:endParaRPr lang="en-US" dirty="0"/>
          </a:p>
        </p:txBody>
      </p:sp>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9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Data Validation</a:t>
            </a:r>
            <a:endParaRPr b="1" dirty="0">
              <a:solidFill>
                <a:srgbClr val="FFFFFF"/>
              </a:solidFill>
              <a:latin typeface="+mn-lt"/>
              <a:ea typeface="Roboto"/>
              <a:cs typeface="Roboto"/>
              <a:sym typeface="Roboto"/>
            </a:endParaRPr>
          </a:p>
        </p:txBody>
      </p:sp>
    </p:spTree>
    <p:extLst>
      <p:ext uri="{BB962C8B-B14F-4D97-AF65-F5344CB8AC3E}">
        <p14:creationId xmlns:p14="http://schemas.microsoft.com/office/powerpoint/2010/main" val="166804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idx="4294967295"/>
          </p:nvPr>
        </p:nvSpPr>
        <p:spPr>
          <a:xfrm>
            <a:off x="0" y="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b="1" dirty="0">
                <a:solidFill>
                  <a:srgbClr val="FFFFFF"/>
                </a:solidFill>
                <a:latin typeface="+mn-lt"/>
                <a:ea typeface="Roboto"/>
                <a:cs typeface="Roboto"/>
                <a:sym typeface="Roboto"/>
              </a:rPr>
              <a:t>Exploratory Data Analysis</a:t>
            </a:r>
            <a:endParaRPr b="1" dirty="0">
              <a:solidFill>
                <a:srgbClr val="FFFFFF"/>
              </a:solidFill>
              <a:latin typeface="+mn-lt"/>
              <a:ea typeface="Roboto"/>
              <a:cs typeface="Roboto"/>
              <a:sym typeface="Roboto"/>
            </a:endParaRPr>
          </a:p>
        </p:txBody>
      </p:sp>
      <p:pic>
        <p:nvPicPr>
          <p:cNvPr id="2050" name="Picture 2">
            <a:extLst>
              <a:ext uri="{FF2B5EF4-FFF2-40B4-BE49-F238E27FC236}">
                <a16:creationId xmlns:a16="http://schemas.microsoft.com/office/drawing/2014/main" id="{27407A44-4DF0-6F84-AC48-528D236CEF5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435894"/>
            <a:ext cx="5867400" cy="263536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43D8A6D-4A7C-AD67-2EC4-93E33E85F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 y="4181588"/>
            <a:ext cx="5987143" cy="26353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8D6A5E-4A79-456B-E339-A91C8E761C20}"/>
              </a:ext>
            </a:extLst>
          </p:cNvPr>
          <p:cNvSpPr txBox="1"/>
          <p:nvPr/>
        </p:nvSpPr>
        <p:spPr>
          <a:xfrm>
            <a:off x="6096000" y="4258945"/>
            <a:ext cx="6096000" cy="2585323"/>
          </a:xfrm>
          <a:prstGeom prst="rect">
            <a:avLst/>
          </a:prstGeom>
          <a:noFill/>
        </p:spPr>
        <p:txBody>
          <a:bodyPr wrap="square">
            <a:spAutoFit/>
          </a:bodyPr>
          <a:lstStyle/>
          <a:p>
            <a:pPr algn="l"/>
            <a:r>
              <a:rPr lang="en-US" b="1" i="0" dirty="0">
                <a:solidFill>
                  <a:srgbClr val="000000"/>
                </a:solidFill>
                <a:effectLst/>
                <a:latin typeface="Helvetica Neue" panose="020B0604020202020204" charset="0"/>
              </a:rPr>
              <a:t>Observations</a:t>
            </a:r>
          </a:p>
          <a:p>
            <a:pPr algn="l">
              <a:buFont typeface="+mj-lt"/>
              <a:buAutoNum type="arabicPeriod"/>
            </a:pPr>
            <a:r>
              <a:rPr lang="en-US" b="0" i="0" dirty="0">
                <a:solidFill>
                  <a:srgbClr val="000000"/>
                </a:solidFill>
                <a:effectLst/>
                <a:latin typeface="Helvetica Neue" panose="020B0604020202020204" charset="0"/>
              </a:rPr>
              <a:t>The category column is the most important feature.</a:t>
            </a:r>
          </a:p>
          <a:p>
            <a:pPr algn="l">
              <a:buFont typeface="+mj-lt"/>
              <a:buAutoNum type="arabicPeriod"/>
            </a:pPr>
            <a:r>
              <a:rPr lang="en-US" b="0" i="0" dirty="0">
                <a:solidFill>
                  <a:srgbClr val="000000"/>
                </a:solidFill>
                <a:effectLst/>
                <a:latin typeface="Helvetica Neue" panose="020B0604020202020204" charset="0"/>
              </a:rPr>
              <a:t>The category(Pork,Potato,One Dish Meal, Vegetable, Meat, and Desert) contains in the recipe the higher traffic.</a:t>
            </a:r>
          </a:p>
          <a:p>
            <a:pPr algn="l">
              <a:buFont typeface="+mj-lt"/>
              <a:buAutoNum type="arabicPeriod"/>
            </a:pPr>
            <a:r>
              <a:rPr lang="en-US" b="0" i="0" dirty="0">
                <a:solidFill>
                  <a:srgbClr val="000000"/>
                </a:solidFill>
                <a:effectLst/>
                <a:latin typeface="Helvetica Neue" panose="020B0604020202020204" charset="0"/>
              </a:rPr>
              <a:t>The servings, sugar, carbohydrates, calories has little or no significant effect on traffic.</a:t>
            </a:r>
          </a:p>
          <a:p>
            <a:pPr algn="l">
              <a:buFont typeface="+mj-lt"/>
              <a:buAutoNum type="arabicPeriod"/>
            </a:pPr>
            <a:r>
              <a:rPr lang="en-US" dirty="0">
                <a:solidFill>
                  <a:srgbClr val="000000"/>
                </a:solidFill>
                <a:latin typeface="Helvetica Neue" panose="020B0604020202020204" charset="0"/>
              </a:rPr>
              <a:t>The category(Beverages, Breakfast, and Chicken) contains in the recipe the lower the traffic.</a:t>
            </a:r>
          </a:p>
          <a:p>
            <a:pPr algn="l"/>
            <a:endParaRPr lang="en-US" b="0" i="0" dirty="0">
              <a:solidFill>
                <a:srgbClr val="000000"/>
              </a:solidFill>
              <a:effectLst/>
              <a:latin typeface="Helvetica Neue" panose="020B0604020202020204" charset="0"/>
            </a:endParaRPr>
          </a:p>
        </p:txBody>
      </p:sp>
      <p:pic>
        <p:nvPicPr>
          <p:cNvPr id="1026" name="Picture 2">
            <a:extLst>
              <a:ext uri="{FF2B5EF4-FFF2-40B4-BE49-F238E27FC236}">
                <a16:creationId xmlns:a16="http://schemas.microsoft.com/office/drawing/2014/main" id="{114147B6-D184-15DA-B3CE-48BD02E3A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12" y="1435894"/>
            <a:ext cx="5867400" cy="263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72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7465F-FC23-99D5-9E0A-9397882FDF0D}"/>
              </a:ext>
            </a:extLst>
          </p:cNvPr>
          <p:cNvSpPr>
            <a:spLocks noGrp="1"/>
          </p:cNvSpPr>
          <p:nvPr>
            <p:ph idx="1"/>
          </p:nvPr>
        </p:nvSpPr>
        <p:spPr>
          <a:xfrm>
            <a:off x="348342" y="1442720"/>
            <a:ext cx="11658601" cy="5130799"/>
          </a:xfrm>
        </p:spPr>
        <p:txBody>
          <a:bodyPr>
            <a:normAutofit lnSpcReduction="10000"/>
          </a:bodyPr>
          <a:lstStyle/>
          <a:p>
            <a:pPr marL="457200" indent="-457200">
              <a:buAutoNum type="arabicPeriod"/>
            </a:pPr>
            <a:r>
              <a:rPr lang="en-US" dirty="0"/>
              <a:t>The is a Supervised Machine Learning Classification problem</a:t>
            </a:r>
            <a:r>
              <a:rPr lang="en-US" sz="2800" dirty="0"/>
              <a:t>.</a:t>
            </a:r>
          </a:p>
          <a:p>
            <a:pPr marL="457200" indent="-457200">
              <a:buAutoNum type="arabicPeriod"/>
            </a:pPr>
            <a:endParaRPr lang="en-US" sz="2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rPr>
              <a:t>2. The class weight of high_traffic is not balance but it is not greatly unbalanced. We have 60% for High traffic and 40% for Low traffic.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3. We encoded the ‘category’ with dummy variables.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4. We separated our features and Target (‘</a:t>
            </a:r>
            <a:r>
              <a:rPr lang="en-US" altLang="en-US" dirty="0" err="1">
                <a:solidFill>
                  <a:srgbClr val="000000"/>
                </a:solidFill>
              </a:rPr>
              <a:t>high_traffic</a:t>
            </a:r>
            <a:r>
              <a:rPr lang="en-US" altLang="en-US" dirty="0">
                <a:solidFill>
                  <a:srgbClr val="000000"/>
                </a:solidFill>
              </a:rPr>
              <a:t>’) column and then split our data into train and test split.</a:t>
            </a:r>
            <a:endParaRPr kumimoji="0" lang="en-US" altLang="en-US"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5. We are using DecisionTreeClassifier has the baseline model.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6. We will use Logistic Regression has the  comparison model.</a:t>
            </a:r>
          </a:p>
          <a:p>
            <a:pPr marL="0" marR="0" lvl="0" indent="0" algn="l" defTabSz="914400" rtl="0" eaLnBrk="0" fontAlgn="base" latinLnBrk="0" hangingPunct="0">
              <a:lnSpc>
                <a:spcPct val="100000"/>
              </a:lnSpc>
              <a:spcBef>
                <a:spcPct val="0"/>
              </a:spcBef>
              <a:spcAft>
                <a:spcPct val="0"/>
              </a:spcAft>
              <a:buClrTx/>
              <a:buSzTx/>
              <a:buFontTx/>
              <a:buNone/>
              <a:tabLst/>
            </a:pPr>
            <a:endParaRPr lang="en-US" b="0" i="0" dirty="0">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0" i="0" dirty="0">
              <a:solidFill>
                <a:srgbClr val="000000"/>
              </a:solidFill>
              <a:effectLst/>
            </a:endParaRPr>
          </a:p>
          <a:p>
            <a:endParaRPr lang="en-US" dirty="0"/>
          </a:p>
        </p:txBody>
      </p:sp>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9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b="0" i="0" u="none" strike="noStrike" baseline="0" dirty="0">
                <a:solidFill>
                  <a:srgbClr val="05192D"/>
                </a:solidFill>
                <a:latin typeface="+mn-lt"/>
              </a:rPr>
              <a:t>Model Development</a:t>
            </a:r>
            <a:endParaRPr b="1" dirty="0">
              <a:solidFill>
                <a:srgbClr val="FFFFFF"/>
              </a:solidFill>
              <a:latin typeface="+mn-lt"/>
              <a:ea typeface="Roboto"/>
              <a:cs typeface="Roboto"/>
              <a:sym typeface="Roboto"/>
            </a:endParaRPr>
          </a:p>
        </p:txBody>
      </p:sp>
    </p:spTree>
    <p:extLst>
      <p:ext uri="{BB962C8B-B14F-4D97-AF65-F5344CB8AC3E}">
        <p14:creationId xmlns:p14="http://schemas.microsoft.com/office/powerpoint/2010/main" val="237912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89"/>
            <a:ext cx="12192000" cy="1082676"/>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b="0" i="0" u="none" strike="noStrike" baseline="0" dirty="0">
                <a:solidFill>
                  <a:srgbClr val="05192D"/>
                </a:solidFill>
                <a:latin typeface="+mn-lt"/>
              </a:rPr>
              <a:t>Model Evaluation</a:t>
            </a:r>
            <a:endParaRPr b="1" dirty="0">
              <a:solidFill>
                <a:srgbClr val="FFFFFF"/>
              </a:solidFill>
              <a:latin typeface="+mn-lt"/>
              <a:ea typeface="Roboto"/>
              <a:cs typeface="Roboto"/>
              <a:sym typeface="Roboto"/>
            </a:endParaRPr>
          </a:p>
        </p:txBody>
      </p:sp>
      <p:sp>
        <p:nvSpPr>
          <p:cNvPr id="5" name="TextBox 4">
            <a:extLst>
              <a:ext uri="{FF2B5EF4-FFF2-40B4-BE49-F238E27FC236}">
                <a16:creationId xmlns:a16="http://schemas.microsoft.com/office/drawing/2014/main" id="{A2B2EC75-E9A3-EF9A-4A45-47F82142ED47}"/>
              </a:ext>
            </a:extLst>
          </p:cNvPr>
          <p:cNvSpPr txBox="1"/>
          <p:nvPr/>
        </p:nvSpPr>
        <p:spPr>
          <a:xfrm>
            <a:off x="0" y="1114818"/>
            <a:ext cx="6204856" cy="369332"/>
          </a:xfrm>
          <a:prstGeom prst="rect">
            <a:avLst/>
          </a:prstGeom>
          <a:noFill/>
        </p:spPr>
        <p:txBody>
          <a:bodyPr wrap="square">
            <a:spAutoFit/>
          </a:bodyPr>
          <a:lstStyle/>
          <a:p>
            <a:r>
              <a:rPr lang="en-US" dirty="0"/>
              <a:t>Baseline Model : Decision Trees Classifier</a:t>
            </a:r>
            <a:r>
              <a:rPr lang="en-US" sz="1800" dirty="0"/>
              <a:t>.</a:t>
            </a:r>
          </a:p>
        </p:txBody>
      </p:sp>
      <p:sp>
        <p:nvSpPr>
          <p:cNvPr id="7" name="TextBox 6">
            <a:extLst>
              <a:ext uri="{FF2B5EF4-FFF2-40B4-BE49-F238E27FC236}">
                <a16:creationId xmlns:a16="http://schemas.microsoft.com/office/drawing/2014/main" id="{FD19B514-D48C-3F3A-A17B-C6F37252A68E}"/>
              </a:ext>
            </a:extLst>
          </p:cNvPr>
          <p:cNvSpPr txBox="1"/>
          <p:nvPr/>
        </p:nvSpPr>
        <p:spPr>
          <a:xfrm>
            <a:off x="6096000" y="1002300"/>
            <a:ext cx="5769428" cy="369332"/>
          </a:xfrm>
          <a:prstGeom prst="rect">
            <a:avLst/>
          </a:prstGeom>
          <a:noFill/>
        </p:spPr>
        <p:txBody>
          <a:bodyPr wrap="square">
            <a:spAutoFit/>
          </a:bodyPr>
          <a:lstStyle/>
          <a:p>
            <a:r>
              <a:rPr lang="en-US" dirty="0"/>
              <a:t>Comparison Model : Logistic Regression</a:t>
            </a:r>
            <a:endParaRPr lang="en-US" sz="1800" dirty="0"/>
          </a:p>
        </p:txBody>
      </p:sp>
      <p:pic>
        <p:nvPicPr>
          <p:cNvPr id="2050" name="Picture 2">
            <a:extLst>
              <a:ext uri="{FF2B5EF4-FFF2-40B4-BE49-F238E27FC236}">
                <a16:creationId xmlns:a16="http://schemas.microsoft.com/office/drawing/2014/main" id="{51CBD5C4-25C6-DE4A-A754-DFDE9AAEF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32"/>
            <a:ext cx="5993366" cy="34245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A818AD7-9D30-2768-A937-B5FEC5AD95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93366" y="1371632"/>
            <a:ext cx="6117354" cy="3424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3BBFE40-C00E-8433-0025-DEE9056F2A62}"/>
              </a:ext>
            </a:extLst>
          </p:cNvPr>
          <p:cNvPicPr>
            <a:picLocks noChangeAspect="1"/>
          </p:cNvPicPr>
          <p:nvPr/>
        </p:nvPicPr>
        <p:blipFill>
          <a:blip r:embed="rId4"/>
          <a:stretch>
            <a:fillRect/>
          </a:stretch>
        </p:blipFill>
        <p:spPr>
          <a:xfrm>
            <a:off x="81280" y="4796158"/>
            <a:ext cx="12029440" cy="1726562"/>
          </a:xfrm>
          <a:prstGeom prst="rect">
            <a:avLst/>
          </a:prstGeom>
        </p:spPr>
      </p:pic>
    </p:spTree>
    <p:extLst>
      <p:ext uri="{BB962C8B-B14F-4D97-AF65-F5344CB8AC3E}">
        <p14:creationId xmlns:p14="http://schemas.microsoft.com/office/powerpoint/2010/main" val="381076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89"/>
            <a:ext cx="12192000" cy="1158150"/>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b="0" i="0" u="none" strike="noStrike" baseline="0" dirty="0">
                <a:solidFill>
                  <a:srgbClr val="05192D"/>
                </a:solidFill>
                <a:latin typeface="+mn-lt"/>
              </a:rPr>
              <a:t>Definition of a metric for the business to monitor</a:t>
            </a:r>
            <a:endParaRPr b="1" dirty="0">
              <a:solidFill>
                <a:srgbClr val="FFFFFF"/>
              </a:solidFill>
              <a:latin typeface="+mn-lt"/>
              <a:ea typeface="Roboto"/>
              <a:cs typeface="Roboto"/>
              <a:sym typeface="Roboto"/>
            </a:endParaRPr>
          </a:p>
        </p:txBody>
      </p:sp>
      <p:sp>
        <p:nvSpPr>
          <p:cNvPr id="13" name="Content Placeholder 12">
            <a:extLst>
              <a:ext uri="{FF2B5EF4-FFF2-40B4-BE49-F238E27FC236}">
                <a16:creationId xmlns:a16="http://schemas.microsoft.com/office/drawing/2014/main" id="{548BEC34-C281-C01A-6AC3-4DC8D40A3AD2}"/>
              </a:ext>
            </a:extLst>
          </p:cNvPr>
          <p:cNvSpPr>
            <a:spLocks noGrp="1"/>
          </p:cNvSpPr>
          <p:nvPr>
            <p:ph idx="1"/>
          </p:nvPr>
        </p:nvSpPr>
        <p:spPr>
          <a:xfrm>
            <a:off x="121920" y="1076961"/>
            <a:ext cx="11948160" cy="5679439"/>
          </a:xfrm>
        </p:spPr>
        <p:txBody>
          <a:bodyPr>
            <a:normAutofit/>
          </a:bodyPr>
          <a:lstStyle/>
          <a:p>
            <a:pPr marL="0" indent="0" algn="l">
              <a:buNone/>
            </a:pPr>
            <a:r>
              <a:rPr lang="en-US" b="1" i="0" dirty="0">
                <a:solidFill>
                  <a:srgbClr val="000000"/>
                </a:solidFill>
                <a:effectLst/>
              </a:rPr>
              <a:t>Definition of a metric for the business to monitor</a:t>
            </a:r>
          </a:p>
          <a:p>
            <a:pPr marL="0" indent="0" algn="l">
              <a:buNone/>
            </a:pPr>
            <a:endParaRPr lang="en-US" b="1" i="0" dirty="0">
              <a:solidFill>
                <a:srgbClr val="000000"/>
              </a:solidFill>
              <a:effectLst/>
            </a:endParaRPr>
          </a:p>
          <a:p>
            <a:pPr algn="l"/>
            <a:r>
              <a:rPr lang="en-US" i="0" dirty="0">
                <a:solidFill>
                  <a:srgbClr val="000000"/>
                </a:solidFill>
                <a:effectLst/>
              </a:rPr>
              <a:t>1.</a:t>
            </a:r>
            <a:r>
              <a:rPr lang="en-US" b="1" i="0" dirty="0">
                <a:solidFill>
                  <a:srgbClr val="000000"/>
                </a:solidFill>
                <a:effectLst/>
              </a:rPr>
              <a:t> </a:t>
            </a:r>
            <a:r>
              <a:rPr lang="en-US" i="0" dirty="0">
                <a:solidFill>
                  <a:srgbClr val="000000"/>
                </a:solidFill>
                <a:effectLst/>
              </a:rPr>
              <a:t>The business goal is to increase website traffic. More traffic means more subscriptions so this is really important to the company.</a:t>
            </a:r>
          </a:p>
          <a:p>
            <a:pPr algn="l"/>
            <a:r>
              <a:rPr lang="en-US" i="0" dirty="0">
                <a:solidFill>
                  <a:srgbClr val="000000"/>
                </a:solidFill>
                <a:effectLst/>
              </a:rPr>
              <a:t>2. The Key </a:t>
            </a:r>
            <a:r>
              <a:rPr lang="en-US" i="0" dirty="0" err="1">
                <a:solidFill>
                  <a:srgbClr val="000000"/>
                </a:solidFill>
                <a:effectLst/>
              </a:rPr>
              <a:t>Perfomance</a:t>
            </a:r>
            <a:r>
              <a:rPr lang="en-US" i="0" dirty="0">
                <a:solidFill>
                  <a:srgbClr val="000000"/>
                </a:solidFill>
                <a:effectLst/>
              </a:rPr>
              <a:t> Indicators (KPI) in this case is the percentage of High traffic.</a:t>
            </a:r>
          </a:p>
          <a:p>
            <a:pPr algn="l"/>
            <a:r>
              <a:rPr lang="en-US" i="0" dirty="0">
                <a:solidFill>
                  <a:srgbClr val="000000"/>
                </a:solidFill>
                <a:effectLst/>
              </a:rPr>
              <a:t>3. Establish a baseline: Choosing a favorite recipe from a selection and display that on the home page. We have noticed that traffic to the rest of the website goes up by as much as 40%.</a:t>
            </a:r>
          </a:p>
          <a:p>
            <a:pPr algn="l"/>
            <a:r>
              <a:rPr lang="en-US" i="0" dirty="0">
                <a:solidFill>
                  <a:srgbClr val="000000"/>
                </a:solidFill>
                <a:effectLst/>
              </a:rPr>
              <a:t>4. With our baseline model we can predict the High traffic 72% while our </a:t>
            </a:r>
            <a:r>
              <a:rPr lang="en-US" i="0" dirty="0" err="1">
                <a:solidFill>
                  <a:srgbClr val="000000"/>
                </a:solidFill>
                <a:effectLst/>
              </a:rPr>
              <a:t>comparision</a:t>
            </a:r>
            <a:r>
              <a:rPr lang="en-US" i="0" dirty="0">
                <a:solidFill>
                  <a:srgbClr val="000000"/>
                </a:solidFill>
                <a:effectLst/>
              </a:rPr>
              <a:t> model can predict the High Traffic 81% using the precision metrics.</a:t>
            </a:r>
          </a:p>
          <a:p>
            <a:endParaRPr lang="en-US" dirty="0"/>
          </a:p>
        </p:txBody>
      </p:sp>
    </p:spTree>
    <p:extLst>
      <p:ext uri="{BB962C8B-B14F-4D97-AF65-F5344CB8AC3E}">
        <p14:creationId xmlns:p14="http://schemas.microsoft.com/office/powerpoint/2010/main" val="134924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5;p38">
            <a:extLst>
              <a:ext uri="{FF2B5EF4-FFF2-40B4-BE49-F238E27FC236}">
                <a16:creationId xmlns:a16="http://schemas.microsoft.com/office/drawing/2014/main" id="{4EC36572-D910-A79F-33FB-7585C3E570C2}"/>
              </a:ext>
            </a:extLst>
          </p:cNvPr>
          <p:cNvSpPr>
            <a:spLocks noGrp="1"/>
          </p:cNvSpPr>
          <p:nvPr>
            <p:ph type="title"/>
          </p:nvPr>
        </p:nvSpPr>
        <p:spPr>
          <a:xfrm>
            <a:off x="0" y="-81190"/>
            <a:ext cx="12192000" cy="1325563"/>
          </a:xfrm>
          <a:prstGeom prst="rect">
            <a:avLst/>
          </a:prstGeom>
          <a:solidFill>
            <a:srgbClr val="009925"/>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US" b="0" i="0" u="none" strike="noStrike" baseline="0" dirty="0">
                <a:solidFill>
                  <a:srgbClr val="05192D"/>
                </a:solidFill>
                <a:latin typeface="+mn-lt"/>
              </a:rPr>
              <a:t>Summary </a:t>
            </a:r>
            <a:endParaRPr b="1" dirty="0">
              <a:solidFill>
                <a:srgbClr val="FFFFFF"/>
              </a:solidFill>
              <a:latin typeface="+mn-lt"/>
              <a:ea typeface="Roboto"/>
              <a:cs typeface="Roboto"/>
              <a:sym typeface="Roboto"/>
            </a:endParaRPr>
          </a:p>
        </p:txBody>
      </p:sp>
      <p:pic>
        <p:nvPicPr>
          <p:cNvPr id="3074" name="Picture 2">
            <a:extLst>
              <a:ext uri="{FF2B5EF4-FFF2-40B4-BE49-F238E27FC236}">
                <a16:creationId xmlns:a16="http://schemas.microsoft.com/office/drawing/2014/main" id="{06FE909E-E56A-1CCF-85C8-5FC21BE64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68947"/>
            <a:ext cx="4541519" cy="5184253"/>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FE22A74D-2427-4858-434E-92FEE7CFF359}"/>
              </a:ext>
            </a:extLst>
          </p:cNvPr>
          <p:cNvPicPr>
            <a:picLocks noGrp="1" noChangeAspect="1"/>
          </p:cNvPicPr>
          <p:nvPr>
            <p:ph idx="1"/>
          </p:nvPr>
        </p:nvPicPr>
        <p:blipFill>
          <a:blip r:embed="rId3"/>
          <a:stretch>
            <a:fillRect/>
          </a:stretch>
        </p:blipFill>
        <p:spPr>
          <a:xfrm>
            <a:off x="4693920" y="1368946"/>
            <a:ext cx="7498079" cy="5184253"/>
          </a:xfrm>
        </p:spPr>
      </p:pic>
    </p:spTree>
    <p:extLst>
      <p:ext uri="{BB962C8B-B14F-4D97-AF65-F5344CB8AC3E}">
        <p14:creationId xmlns:p14="http://schemas.microsoft.com/office/powerpoint/2010/main" val="58355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726</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 Tasty Bytes was founded in 2020 in the midst of the Covid Pandemic. The world wanted inspiration so we decided to provide it. It started life as a search engine for recipes, helping people to find ways to use up the limited supplies they had at home.   Now, over two years on, they are a fully fledged business. For a monthly subscription they will put together a full meal plan to ensure you and your family are getting a healthy, balanced diet whatever your budget. Subscriber to their premium plan also get ingredients delivered. </vt:lpstr>
      <vt:lpstr>Overview</vt:lpstr>
      <vt:lpstr>Data Validation</vt:lpstr>
      <vt:lpstr>Data Validation</vt:lpstr>
      <vt:lpstr>Exploratory Data Analysis</vt:lpstr>
      <vt:lpstr>Model Development</vt:lpstr>
      <vt:lpstr>Model Evaluation</vt:lpstr>
      <vt:lpstr>Definition of a metric for the business to monitor</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Tasty Bytes Recipes High Traffic Prediction  Tasty Bytes was founded in 2020 in the midst of the Covid Pandemic. The world wanted inspiration so we decided to provide it. We started life as a search engine for recipes, helping people to find ways to use up the limited supplies they had at home.</dc:title>
  <dc:creator>Bayonle Lukman SALAMI</dc:creator>
  <cp:lastModifiedBy>Bayonle Lukman SALAMI</cp:lastModifiedBy>
  <cp:revision>34</cp:revision>
  <dcterms:created xsi:type="dcterms:W3CDTF">2023-04-20T17:15:58Z</dcterms:created>
  <dcterms:modified xsi:type="dcterms:W3CDTF">2023-05-10T02:30:06Z</dcterms:modified>
</cp:coreProperties>
</file>