
<file path=[Content_Types].xml><?xml version="1.0" encoding="utf-8"?>
<Types xmlns="http://schemas.openxmlformats.org/package/2006/content-types">
  <Default Extension="gif" ContentType="image/gif"/>
  <Default Extension="jfif"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1" r:id="rId6"/>
    <p:sldId id="260" r:id="rId7"/>
    <p:sldId id="262" r:id="rId8"/>
    <p:sldId id="263" r:id="rId9"/>
    <p:sldId id="267" r:id="rId10"/>
    <p:sldId id="268"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80816" autoAdjust="0"/>
  </p:normalViewPr>
  <p:slideViewPr>
    <p:cSldViewPr snapToGrid="0">
      <p:cViewPr varScale="1">
        <p:scale>
          <a:sx n="102" d="100"/>
          <a:sy n="102" d="100"/>
        </p:scale>
        <p:origin x="152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1DA24B-64BF-477D-8559-58A7BE21EC0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3AF8328-F8E2-41D7-93EB-E2B3F557DDA4}">
      <dgm:prSet/>
      <dgm:spPr/>
      <dgm:t>
        <a:bodyPr/>
        <a:lstStyle/>
        <a:p>
          <a:pPr algn="just"/>
          <a:r>
            <a:rPr lang="en-US" dirty="0"/>
            <a:t>Circle Detection Using Metaheuristics</a:t>
          </a:r>
        </a:p>
      </dgm:t>
    </dgm:pt>
    <dgm:pt modelId="{80F75D6B-526E-4188-B788-18CA3EEFAD7E}" type="parTrans" cxnId="{60110697-3A72-4C0B-8E44-FCD01D4610B6}">
      <dgm:prSet/>
      <dgm:spPr/>
      <dgm:t>
        <a:bodyPr/>
        <a:lstStyle/>
        <a:p>
          <a:endParaRPr lang="en-US"/>
        </a:p>
      </dgm:t>
    </dgm:pt>
    <dgm:pt modelId="{1E703CE1-6577-4350-963B-8D73B6E854C8}" type="sibTrans" cxnId="{60110697-3A72-4C0B-8E44-FCD01D4610B6}">
      <dgm:prSet/>
      <dgm:spPr/>
      <dgm:t>
        <a:bodyPr/>
        <a:lstStyle/>
        <a:p>
          <a:endParaRPr lang="en-US"/>
        </a:p>
      </dgm:t>
    </dgm:pt>
    <dgm:pt modelId="{ABC35FF7-61B8-4BCC-A095-E52C90B0B7E8}">
      <dgm:prSet/>
      <dgm:spPr/>
      <dgm:t>
        <a:bodyPr/>
        <a:lstStyle/>
        <a:p>
          <a:pPr algn="just"/>
          <a:r>
            <a:rPr lang="en-US" dirty="0"/>
            <a:t>Harmony Search </a:t>
          </a:r>
          <a:r>
            <a:rPr lang="en-US" dirty="0" err="1"/>
            <a:t>Optimisation</a:t>
          </a:r>
          <a:endParaRPr lang="en-US" dirty="0"/>
        </a:p>
      </dgm:t>
    </dgm:pt>
    <dgm:pt modelId="{D6A9438D-5BCD-48B3-B96B-F21C5E7D9F39}" type="parTrans" cxnId="{960EAF8A-9E8C-4C2A-833D-18005A065980}">
      <dgm:prSet/>
      <dgm:spPr/>
      <dgm:t>
        <a:bodyPr/>
        <a:lstStyle/>
        <a:p>
          <a:endParaRPr lang="en-US"/>
        </a:p>
      </dgm:t>
    </dgm:pt>
    <dgm:pt modelId="{1398C189-DFC5-4EC6-9ADC-1EDCBCED0CF6}" type="sibTrans" cxnId="{960EAF8A-9E8C-4C2A-833D-18005A065980}">
      <dgm:prSet/>
      <dgm:spPr/>
      <dgm:t>
        <a:bodyPr/>
        <a:lstStyle/>
        <a:p>
          <a:endParaRPr lang="en-US"/>
        </a:p>
      </dgm:t>
    </dgm:pt>
    <dgm:pt modelId="{2414F9F2-1243-4D3A-A408-E090D71122DC}">
      <dgm:prSet/>
      <dgm:spPr/>
      <dgm:t>
        <a:bodyPr/>
        <a:lstStyle/>
        <a:p>
          <a:pPr algn="just"/>
          <a:r>
            <a:rPr lang="en-US" dirty="0"/>
            <a:t>Classical Hough Transform Based Circle Detection</a:t>
          </a:r>
        </a:p>
      </dgm:t>
    </dgm:pt>
    <dgm:pt modelId="{BDF8708A-D58F-4961-9D41-0B84B0B6D37F}" type="parTrans" cxnId="{E3773DB2-7F15-4A83-B92C-C5E30A6496C6}">
      <dgm:prSet/>
      <dgm:spPr/>
      <dgm:t>
        <a:bodyPr/>
        <a:lstStyle/>
        <a:p>
          <a:endParaRPr lang="en-US"/>
        </a:p>
      </dgm:t>
    </dgm:pt>
    <dgm:pt modelId="{5A68C141-855C-434A-BE1A-AE41D200E39E}" type="sibTrans" cxnId="{E3773DB2-7F15-4A83-B92C-C5E30A6496C6}">
      <dgm:prSet/>
      <dgm:spPr/>
      <dgm:t>
        <a:bodyPr/>
        <a:lstStyle/>
        <a:p>
          <a:endParaRPr lang="en-US"/>
        </a:p>
      </dgm:t>
    </dgm:pt>
    <dgm:pt modelId="{D6219591-6EE6-4890-BB20-38DE84E24CFA}" type="pres">
      <dgm:prSet presAssocID="{DA1DA24B-64BF-477D-8559-58A7BE21EC04}" presName="linear" presStyleCnt="0">
        <dgm:presLayoutVars>
          <dgm:animLvl val="lvl"/>
          <dgm:resizeHandles val="exact"/>
        </dgm:presLayoutVars>
      </dgm:prSet>
      <dgm:spPr/>
    </dgm:pt>
    <dgm:pt modelId="{BC6186D7-FFBA-4334-84E7-1C3D950C2A13}" type="pres">
      <dgm:prSet presAssocID="{53AF8328-F8E2-41D7-93EB-E2B3F557DDA4}" presName="parentText" presStyleLbl="node1" presStyleIdx="0" presStyleCnt="3">
        <dgm:presLayoutVars>
          <dgm:chMax val="0"/>
          <dgm:bulletEnabled val="1"/>
        </dgm:presLayoutVars>
      </dgm:prSet>
      <dgm:spPr/>
    </dgm:pt>
    <dgm:pt modelId="{817A0384-BDDD-417D-9AFB-4FAA3364857D}" type="pres">
      <dgm:prSet presAssocID="{1E703CE1-6577-4350-963B-8D73B6E854C8}" presName="spacer" presStyleCnt="0"/>
      <dgm:spPr/>
    </dgm:pt>
    <dgm:pt modelId="{EA461400-1E39-4B67-801D-C5DD9A1F8D8F}" type="pres">
      <dgm:prSet presAssocID="{ABC35FF7-61B8-4BCC-A095-E52C90B0B7E8}" presName="parentText" presStyleLbl="node1" presStyleIdx="1" presStyleCnt="3">
        <dgm:presLayoutVars>
          <dgm:chMax val="0"/>
          <dgm:bulletEnabled val="1"/>
        </dgm:presLayoutVars>
      </dgm:prSet>
      <dgm:spPr/>
    </dgm:pt>
    <dgm:pt modelId="{8B3A625F-3440-4DFD-9581-302EBC9D837A}" type="pres">
      <dgm:prSet presAssocID="{1398C189-DFC5-4EC6-9ADC-1EDCBCED0CF6}" presName="spacer" presStyleCnt="0"/>
      <dgm:spPr/>
    </dgm:pt>
    <dgm:pt modelId="{CC908429-9D70-4BE6-BE4C-0B6CFADB9CAC}" type="pres">
      <dgm:prSet presAssocID="{2414F9F2-1243-4D3A-A408-E090D71122DC}" presName="parentText" presStyleLbl="node1" presStyleIdx="2" presStyleCnt="3">
        <dgm:presLayoutVars>
          <dgm:chMax val="0"/>
          <dgm:bulletEnabled val="1"/>
        </dgm:presLayoutVars>
      </dgm:prSet>
      <dgm:spPr/>
    </dgm:pt>
  </dgm:ptLst>
  <dgm:cxnLst>
    <dgm:cxn modelId="{92C8E917-83F3-4E5A-9A2D-24BC4093611B}" type="presOf" srcId="{ABC35FF7-61B8-4BCC-A095-E52C90B0B7E8}" destId="{EA461400-1E39-4B67-801D-C5DD9A1F8D8F}" srcOrd="0" destOrd="0" presId="urn:microsoft.com/office/officeart/2005/8/layout/vList2"/>
    <dgm:cxn modelId="{54B57F77-2342-4FB4-A55A-35625A81F5AF}" type="presOf" srcId="{53AF8328-F8E2-41D7-93EB-E2B3F557DDA4}" destId="{BC6186D7-FFBA-4334-84E7-1C3D950C2A13}" srcOrd="0" destOrd="0" presId="urn:microsoft.com/office/officeart/2005/8/layout/vList2"/>
    <dgm:cxn modelId="{960EAF8A-9E8C-4C2A-833D-18005A065980}" srcId="{DA1DA24B-64BF-477D-8559-58A7BE21EC04}" destId="{ABC35FF7-61B8-4BCC-A095-E52C90B0B7E8}" srcOrd="1" destOrd="0" parTransId="{D6A9438D-5BCD-48B3-B96B-F21C5E7D9F39}" sibTransId="{1398C189-DFC5-4EC6-9ADC-1EDCBCED0CF6}"/>
    <dgm:cxn modelId="{60110697-3A72-4C0B-8E44-FCD01D4610B6}" srcId="{DA1DA24B-64BF-477D-8559-58A7BE21EC04}" destId="{53AF8328-F8E2-41D7-93EB-E2B3F557DDA4}" srcOrd="0" destOrd="0" parTransId="{80F75D6B-526E-4188-B788-18CA3EEFAD7E}" sibTransId="{1E703CE1-6577-4350-963B-8D73B6E854C8}"/>
    <dgm:cxn modelId="{E3773DB2-7F15-4A83-B92C-C5E30A6496C6}" srcId="{DA1DA24B-64BF-477D-8559-58A7BE21EC04}" destId="{2414F9F2-1243-4D3A-A408-E090D71122DC}" srcOrd="2" destOrd="0" parTransId="{BDF8708A-D58F-4961-9D41-0B84B0B6D37F}" sibTransId="{5A68C141-855C-434A-BE1A-AE41D200E39E}"/>
    <dgm:cxn modelId="{586B52C3-2B42-41A6-9F20-A7D6E6AAB960}" type="presOf" srcId="{DA1DA24B-64BF-477D-8559-58A7BE21EC04}" destId="{D6219591-6EE6-4890-BB20-38DE84E24CFA}" srcOrd="0" destOrd="0" presId="urn:microsoft.com/office/officeart/2005/8/layout/vList2"/>
    <dgm:cxn modelId="{E3784CDD-EA3C-4ACC-902C-EA8D3E1BB3CF}" type="presOf" srcId="{2414F9F2-1243-4D3A-A408-E090D71122DC}" destId="{CC908429-9D70-4BE6-BE4C-0B6CFADB9CAC}" srcOrd="0" destOrd="0" presId="urn:microsoft.com/office/officeart/2005/8/layout/vList2"/>
    <dgm:cxn modelId="{DC06FDB6-6624-42EE-ABB9-462FB17584D1}" type="presParOf" srcId="{D6219591-6EE6-4890-BB20-38DE84E24CFA}" destId="{BC6186D7-FFBA-4334-84E7-1C3D950C2A13}" srcOrd="0" destOrd="0" presId="urn:microsoft.com/office/officeart/2005/8/layout/vList2"/>
    <dgm:cxn modelId="{1F8CF2F7-8009-416A-BC7C-3DFCCC002816}" type="presParOf" srcId="{D6219591-6EE6-4890-BB20-38DE84E24CFA}" destId="{817A0384-BDDD-417D-9AFB-4FAA3364857D}" srcOrd="1" destOrd="0" presId="urn:microsoft.com/office/officeart/2005/8/layout/vList2"/>
    <dgm:cxn modelId="{F9A483FC-F450-4003-B08C-3677DBFDFC6A}" type="presParOf" srcId="{D6219591-6EE6-4890-BB20-38DE84E24CFA}" destId="{EA461400-1E39-4B67-801D-C5DD9A1F8D8F}" srcOrd="2" destOrd="0" presId="urn:microsoft.com/office/officeart/2005/8/layout/vList2"/>
    <dgm:cxn modelId="{B2DF0E9C-3BC9-4EF8-82A4-52AB8B5EF4C1}" type="presParOf" srcId="{D6219591-6EE6-4890-BB20-38DE84E24CFA}" destId="{8B3A625F-3440-4DFD-9581-302EBC9D837A}" srcOrd="3" destOrd="0" presId="urn:microsoft.com/office/officeart/2005/8/layout/vList2"/>
    <dgm:cxn modelId="{C3F4B5AA-CE4B-4C32-8756-9F4D2126F69C}" type="presParOf" srcId="{D6219591-6EE6-4890-BB20-38DE84E24CFA}" destId="{CC908429-9D70-4BE6-BE4C-0B6CFADB9CA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6186D7-FFBA-4334-84E7-1C3D950C2A13}">
      <dsp:nvSpPr>
        <dsp:cNvPr id="0" name=""/>
        <dsp:cNvSpPr/>
      </dsp:nvSpPr>
      <dsp:spPr>
        <a:xfrm>
          <a:off x="0" y="190512"/>
          <a:ext cx="6513603" cy="1750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just" defTabSz="1955800">
            <a:lnSpc>
              <a:spcPct val="90000"/>
            </a:lnSpc>
            <a:spcBef>
              <a:spcPct val="0"/>
            </a:spcBef>
            <a:spcAft>
              <a:spcPct val="35000"/>
            </a:spcAft>
            <a:buNone/>
          </a:pPr>
          <a:r>
            <a:rPr lang="en-US" sz="4400" kern="1200" dirty="0"/>
            <a:t>Circle Detection Using Metaheuristics</a:t>
          </a:r>
        </a:p>
      </dsp:txBody>
      <dsp:txXfrm>
        <a:off x="85444" y="275956"/>
        <a:ext cx="6342715" cy="1579432"/>
      </dsp:txXfrm>
    </dsp:sp>
    <dsp:sp modelId="{EA461400-1E39-4B67-801D-C5DD9A1F8D8F}">
      <dsp:nvSpPr>
        <dsp:cNvPr id="0" name=""/>
        <dsp:cNvSpPr/>
      </dsp:nvSpPr>
      <dsp:spPr>
        <a:xfrm>
          <a:off x="0" y="2067552"/>
          <a:ext cx="6513603" cy="175032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just" defTabSz="1955800">
            <a:lnSpc>
              <a:spcPct val="90000"/>
            </a:lnSpc>
            <a:spcBef>
              <a:spcPct val="0"/>
            </a:spcBef>
            <a:spcAft>
              <a:spcPct val="35000"/>
            </a:spcAft>
            <a:buNone/>
          </a:pPr>
          <a:r>
            <a:rPr lang="en-US" sz="4400" kern="1200" dirty="0"/>
            <a:t>Harmony Search </a:t>
          </a:r>
          <a:r>
            <a:rPr lang="en-US" sz="4400" kern="1200" dirty="0" err="1"/>
            <a:t>Optimisation</a:t>
          </a:r>
          <a:endParaRPr lang="en-US" sz="4400" kern="1200" dirty="0"/>
        </a:p>
      </dsp:txBody>
      <dsp:txXfrm>
        <a:off x="85444" y="2152996"/>
        <a:ext cx="6342715" cy="1579432"/>
      </dsp:txXfrm>
    </dsp:sp>
    <dsp:sp modelId="{CC908429-9D70-4BE6-BE4C-0B6CFADB9CAC}">
      <dsp:nvSpPr>
        <dsp:cNvPr id="0" name=""/>
        <dsp:cNvSpPr/>
      </dsp:nvSpPr>
      <dsp:spPr>
        <a:xfrm>
          <a:off x="0" y="3944593"/>
          <a:ext cx="6513603" cy="17503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just" defTabSz="1955800">
            <a:lnSpc>
              <a:spcPct val="90000"/>
            </a:lnSpc>
            <a:spcBef>
              <a:spcPct val="0"/>
            </a:spcBef>
            <a:spcAft>
              <a:spcPct val="35000"/>
            </a:spcAft>
            <a:buNone/>
          </a:pPr>
          <a:r>
            <a:rPr lang="en-US" sz="4400" kern="1200" dirty="0"/>
            <a:t>Classical Hough Transform Based Circle Detection</a:t>
          </a:r>
        </a:p>
      </dsp:txBody>
      <dsp:txXfrm>
        <a:off x="85444" y="4030037"/>
        <a:ext cx="6342715" cy="15794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002984-AE1E-427F-84F8-6BD48246CEE1}" type="datetimeFigureOut">
              <a:rPr lang="en-US" smtClean="0"/>
              <a:t>11/21/19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545B8-AD61-48B4-9FD3-D8595A36DBA2}" type="slidenum">
              <a:rPr lang="en-US" smtClean="0"/>
              <a:t>‹#›</a:t>
            </a:fld>
            <a:endParaRPr lang="en-US"/>
          </a:p>
        </p:txBody>
      </p:sp>
    </p:spTree>
    <p:extLst>
      <p:ext uri="{BB962C8B-B14F-4D97-AF65-F5344CB8AC3E}">
        <p14:creationId xmlns:p14="http://schemas.microsoft.com/office/powerpoint/2010/main" val="3056169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classical way to do circle detection is using the circular Hough transform. This method assumes that the edge pixels of the image have already been identified using one of the many edge detection methods, for example, the Canny edge detector. The collection of edge pixels, called the edge map, is then processed to identify which of the pixels is part of a circle by transforming the edge pixels into a 3D parameter matrix called the Hough parameter space.</a:t>
            </a:r>
          </a:p>
          <a:p>
            <a:endParaRPr lang="en-US" dirty="0"/>
          </a:p>
        </p:txBody>
      </p:sp>
      <p:sp>
        <p:nvSpPr>
          <p:cNvPr id="4" name="Slide Number Placeholder 3"/>
          <p:cNvSpPr>
            <a:spLocks noGrp="1"/>
          </p:cNvSpPr>
          <p:nvPr>
            <p:ph type="sldNum" sz="quarter" idx="5"/>
          </p:nvPr>
        </p:nvSpPr>
        <p:spPr/>
        <p:txBody>
          <a:bodyPr/>
          <a:lstStyle/>
          <a:p>
            <a:fld id="{2F0545B8-AD61-48B4-9FD3-D8595A36DBA2}" type="slidenum">
              <a:rPr lang="en-US" smtClean="0"/>
              <a:t>6</a:t>
            </a:fld>
            <a:endParaRPr lang="en-US"/>
          </a:p>
        </p:txBody>
      </p:sp>
    </p:spTree>
    <p:extLst>
      <p:ext uri="{BB962C8B-B14F-4D97-AF65-F5344CB8AC3E}">
        <p14:creationId xmlns:p14="http://schemas.microsoft.com/office/powerpoint/2010/main" val="2909040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545B8-AD61-48B4-9FD3-D8595A36DBA2}" type="slidenum">
              <a:rPr lang="en-US" smtClean="0"/>
              <a:t>9</a:t>
            </a:fld>
            <a:endParaRPr lang="en-US"/>
          </a:p>
        </p:txBody>
      </p:sp>
    </p:spTree>
    <p:extLst>
      <p:ext uri="{BB962C8B-B14F-4D97-AF65-F5344CB8AC3E}">
        <p14:creationId xmlns:p14="http://schemas.microsoft.com/office/powerpoint/2010/main" val="49874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8EA8-A3D3-4C9E-BC6C-C3081EC7B3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A4A4A6-DC15-4D6F-B544-63E143276E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21C15A-6997-48A5-BAB9-7E173A0ACBBC}"/>
              </a:ext>
            </a:extLst>
          </p:cNvPr>
          <p:cNvSpPr>
            <a:spLocks noGrp="1"/>
          </p:cNvSpPr>
          <p:nvPr>
            <p:ph type="dt" sz="half" idx="10"/>
          </p:nvPr>
        </p:nvSpPr>
        <p:spPr/>
        <p:txBody>
          <a:bodyPr/>
          <a:lstStyle/>
          <a:p>
            <a:fld id="{8A2AE60A-2ACD-435A-A094-21074F694649}" type="datetimeFigureOut">
              <a:rPr lang="en-US" smtClean="0"/>
              <a:t>11/21/19</a:t>
            </a:fld>
            <a:endParaRPr lang="en-US"/>
          </a:p>
        </p:txBody>
      </p:sp>
      <p:sp>
        <p:nvSpPr>
          <p:cNvPr id="5" name="Footer Placeholder 4">
            <a:extLst>
              <a:ext uri="{FF2B5EF4-FFF2-40B4-BE49-F238E27FC236}">
                <a16:creationId xmlns:a16="http://schemas.microsoft.com/office/drawing/2014/main" id="{0E84EE5D-D6E9-495B-BBF8-11B67BE9D3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C4C615-2A21-4D4B-82B4-305A27740361}"/>
              </a:ext>
            </a:extLst>
          </p:cNvPr>
          <p:cNvSpPr>
            <a:spLocks noGrp="1"/>
          </p:cNvSpPr>
          <p:nvPr>
            <p:ph type="sldNum" sz="quarter" idx="12"/>
          </p:nvPr>
        </p:nvSpPr>
        <p:spPr/>
        <p:txBody>
          <a:bodyPr/>
          <a:lstStyle/>
          <a:p>
            <a:fld id="{E0079107-D365-4480-983A-7C1D61F309AA}" type="slidenum">
              <a:rPr lang="en-US" smtClean="0"/>
              <a:t>‹#›</a:t>
            </a:fld>
            <a:endParaRPr lang="en-US"/>
          </a:p>
        </p:txBody>
      </p:sp>
    </p:spTree>
    <p:extLst>
      <p:ext uri="{BB962C8B-B14F-4D97-AF65-F5344CB8AC3E}">
        <p14:creationId xmlns:p14="http://schemas.microsoft.com/office/powerpoint/2010/main" val="3603332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AD314-0904-4A82-9BD5-47237D82D1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4A8CDC-F38C-404D-8DD7-A10F4AEAA3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F118C8-2C9C-4552-A897-A4FE54CCEBC0}"/>
              </a:ext>
            </a:extLst>
          </p:cNvPr>
          <p:cNvSpPr>
            <a:spLocks noGrp="1"/>
          </p:cNvSpPr>
          <p:nvPr>
            <p:ph type="dt" sz="half" idx="10"/>
          </p:nvPr>
        </p:nvSpPr>
        <p:spPr/>
        <p:txBody>
          <a:bodyPr/>
          <a:lstStyle/>
          <a:p>
            <a:fld id="{8A2AE60A-2ACD-435A-A094-21074F694649}" type="datetimeFigureOut">
              <a:rPr lang="en-US" smtClean="0"/>
              <a:t>11/21/19</a:t>
            </a:fld>
            <a:endParaRPr lang="en-US"/>
          </a:p>
        </p:txBody>
      </p:sp>
      <p:sp>
        <p:nvSpPr>
          <p:cNvPr id="5" name="Footer Placeholder 4">
            <a:extLst>
              <a:ext uri="{FF2B5EF4-FFF2-40B4-BE49-F238E27FC236}">
                <a16:creationId xmlns:a16="http://schemas.microsoft.com/office/drawing/2014/main" id="{21FC92B3-CB04-438C-8402-938E27AD56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108C42-FC0B-4ACA-B395-6AFE25600DA3}"/>
              </a:ext>
            </a:extLst>
          </p:cNvPr>
          <p:cNvSpPr>
            <a:spLocks noGrp="1"/>
          </p:cNvSpPr>
          <p:nvPr>
            <p:ph type="sldNum" sz="quarter" idx="12"/>
          </p:nvPr>
        </p:nvSpPr>
        <p:spPr/>
        <p:txBody>
          <a:bodyPr/>
          <a:lstStyle/>
          <a:p>
            <a:fld id="{E0079107-D365-4480-983A-7C1D61F309AA}" type="slidenum">
              <a:rPr lang="en-US" smtClean="0"/>
              <a:t>‹#›</a:t>
            </a:fld>
            <a:endParaRPr lang="en-US"/>
          </a:p>
        </p:txBody>
      </p:sp>
    </p:spTree>
    <p:extLst>
      <p:ext uri="{BB962C8B-B14F-4D97-AF65-F5344CB8AC3E}">
        <p14:creationId xmlns:p14="http://schemas.microsoft.com/office/powerpoint/2010/main" val="2189866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E6FB28-A3DF-4310-ABE0-D88EE33792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88A1CC-61D6-440F-A6A6-E977B8335C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818E6D-A69B-44AB-B9A1-42134C668E1A}"/>
              </a:ext>
            </a:extLst>
          </p:cNvPr>
          <p:cNvSpPr>
            <a:spLocks noGrp="1"/>
          </p:cNvSpPr>
          <p:nvPr>
            <p:ph type="dt" sz="half" idx="10"/>
          </p:nvPr>
        </p:nvSpPr>
        <p:spPr/>
        <p:txBody>
          <a:bodyPr/>
          <a:lstStyle/>
          <a:p>
            <a:fld id="{8A2AE60A-2ACD-435A-A094-21074F694649}" type="datetimeFigureOut">
              <a:rPr lang="en-US" smtClean="0"/>
              <a:t>11/21/19</a:t>
            </a:fld>
            <a:endParaRPr lang="en-US"/>
          </a:p>
        </p:txBody>
      </p:sp>
      <p:sp>
        <p:nvSpPr>
          <p:cNvPr id="5" name="Footer Placeholder 4">
            <a:extLst>
              <a:ext uri="{FF2B5EF4-FFF2-40B4-BE49-F238E27FC236}">
                <a16:creationId xmlns:a16="http://schemas.microsoft.com/office/drawing/2014/main" id="{F4B57A57-7784-4551-A1A8-01BB18409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E2181-B0D2-4EFE-A2E3-15EB1E448FA3}"/>
              </a:ext>
            </a:extLst>
          </p:cNvPr>
          <p:cNvSpPr>
            <a:spLocks noGrp="1"/>
          </p:cNvSpPr>
          <p:nvPr>
            <p:ph type="sldNum" sz="quarter" idx="12"/>
          </p:nvPr>
        </p:nvSpPr>
        <p:spPr/>
        <p:txBody>
          <a:bodyPr/>
          <a:lstStyle/>
          <a:p>
            <a:fld id="{E0079107-D365-4480-983A-7C1D61F309AA}" type="slidenum">
              <a:rPr lang="en-US" smtClean="0"/>
              <a:t>‹#›</a:t>
            </a:fld>
            <a:endParaRPr lang="en-US"/>
          </a:p>
        </p:txBody>
      </p:sp>
    </p:spTree>
    <p:extLst>
      <p:ext uri="{BB962C8B-B14F-4D97-AF65-F5344CB8AC3E}">
        <p14:creationId xmlns:p14="http://schemas.microsoft.com/office/powerpoint/2010/main" val="2938888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DD493-7AC9-4BCB-80BC-BB26A9BEC9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9E417C-E40B-4417-9295-CE59D3078D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BA98-468B-48AA-BF07-28CD930F1BE9}"/>
              </a:ext>
            </a:extLst>
          </p:cNvPr>
          <p:cNvSpPr>
            <a:spLocks noGrp="1"/>
          </p:cNvSpPr>
          <p:nvPr>
            <p:ph type="dt" sz="half" idx="10"/>
          </p:nvPr>
        </p:nvSpPr>
        <p:spPr/>
        <p:txBody>
          <a:bodyPr/>
          <a:lstStyle/>
          <a:p>
            <a:fld id="{8A2AE60A-2ACD-435A-A094-21074F694649}" type="datetimeFigureOut">
              <a:rPr lang="en-US" smtClean="0"/>
              <a:t>11/21/19</a:t>
            </a:fld>
            <a:endParaRPr lang="en-US"/>
          </a:p>
        </p:txBody>
      </p:sp>
      <p:sp>
        <p:nvSpPr>
          <p:cNvPr id="5" name="Footer Placeholder 4">
            <a:extLst>
              <a:ext uri="{FF2B5EF4-FFF2-40B4-BE49-F238E27FC236}">
                <a16:creationId xmlns:a16="http://schemas.microsoft.com/office/drawing/2014/main" id="{AA7AD8B5-C696-4349-A46F-DCC8A5AFB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F3BDE3-8B00-44EC-BAC0-2C660F4CBC99}"/>
              </a:ext>
            </a:extLst>
          </p:cNvPr>
          <p:cNvSpPr>
            <a:spLocks noGrp="1"/>
          </p:cNvSpPr>
          <p:nvPr>
            <p:ph type="sldNum" sz="quarter" idx="12"/>
          </p:nvPr>
        </p:nvSpPr>
        <p:spPr/>
        <p:txBody>
          <a:bodyPr/>
          <a:lstStyle/>
          <a:p>
            <a:fld id="{E0079107-D365-4480-983A-7C1D61F309AA}" type="slidenum">
              <a:rPr lang="en-US" smtClean="0"/>
              <a:t>‹#›</a:t>
            </a:fld>
            <a:endParaRPr lang="en-US"/>
          </a:p>
        </p:txBody>
      </p:sp>
    </p:spTree>
    <p:extLst>
      <p:ext uri="{BB962C8B-B14F-4D97-AF65-F5344CB8AC3E}">
        <p14:creationId xmlns:p14="http://schemas.microsoft.com/office/powerpoint/2010/main" val="19569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245B8-17FA-42AA-A2E9-242D462372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F1D4A8-6D4B-4F4D-8D47-E4A8B51C6F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ED417-EB3C-4389-BDE8-8FBE685923C1}"/>
              </a:ext>
            </a:extLst>
          </p:cNvPr>
          <p:cNvSpPr>
            <a:spLocks noGrp="1"/>
          </p:cNvSpPr>
          <p:nvPr>
            <p:ph type="dt" sz="half" idx="10"/>
          </p:nvPr>
        </p:nvSpPr>
        <p:spPr/>
        <p:txBody>
          <a:bodyPr/>
          <a:lstStyle/>
          <a:p>
            <a:fld id="{8A2AE60A-2ACD-435A-A094-21074F694649}" type="datetimeFigureOut">
              <a:rPr lang="en-US" smtClean="0"/>
              <a:t>11/21/19</a:t>
            </a:fld>
            <a:endParaRPr lang="en-US"/>
          </a:p>
        </p:txBody>
      </p:sp>
      <p:sp>
        <p:nvSpPr>
          <p:cNvPr id="5" name="Footer Placeholder 4">
            <a:extLst>
              <a:ext uri="{FF2B5EF4-FFF2-40B4-BE49-F238E27FC236}">
                <a16:creationId xmlns:a16="http://schemas.microsoft.com/office/drawing/2014/main" id="{AE4232FF-8E0C-4AF9-9EB6-0FAB02BDA4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0ABFC6-E27B-46B5-B119-735C09F82C8F}"/>
              </a:ext>
            </a:extLst>
          </p:cNvPr>
          <p:cNvSpPr>
            <a:spLocks noGrp="1"/>
          </p:cNvSpPr>
          <p:nvPr>
            <p:ph type="sldNum" sz="quarter" idx="12"/>
          </p:nvPr>
        </p:nvSpPr>
        <p:spPr/>
        <p:txBody>
          <a:bodyPr/>
          <a:lstStyle/>
          <a:p>
            <a:fld id="{E0079107-D365-4480-983A-7C1D61F309AA}" type="slidenum">
              <a:rPr lang="en-US" smtClean="0"/>
              <a:t>‹#›</a:t>
            </a:fld>
            <a:endParaRPr lang="en-US"/>
          </a:p>
        </p:txBody>
      </p:sp>
    </p:spTree>
    <p:extLst>
      <p:ext uri="{BB962C8B-B14F-4D97-AF65-F5344CB8AC3E}">
        <p14:creationId xmlns:p14="http://schemas.microsoft.com/office/powerpoint/2010/main" val="3290624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F2D7-87BE-4524-8411-D1C81343E0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DE3CF6-0E10-4415-BE36-2C3AA7D071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1410A6-0E3E-4F5D-9C90-A1A7BA96C7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B0F349-4745-445F-852C-E901CF5C2803}"/>
              </a:ext>
            </a:extLst>
          </p:cNvPr>
          <p:cNvSpPr>
            <a:spLocks noGrp="1"/>
          </p:cNvSpPr>
          <p:nvPr>
            <p:ph type="dt" sz="half" idx="10"/>
          </p:nvPr>
        </p:nvSpPr>
        <p:spPr/>
        <p:txBody>
          <a:bodyPr/>
          <a:lstStyle/>
          <a:p>
            <a:fld id="{8A2AE60A-2ACD-435A-A094-21074F694649}" type="datetimeFigureOut">
              <a:rPr lang="en-US" smtClean="0"/>
              <a:t>11/21/19</a:t>
            </a:fld>
            <a:endParaRPr lang="en-US"/>
          </a:p>
        </p:txBody>
      </p:sp>
      <p:sp>
        <p:nvSpPr>
          <p:cNvPr id="6" name="Footer Placeholder 5">
            <a:extLst>
              <a:ext uri="{FF2B5EF4-FFF2-40B4-BE49-F238E27FC236}">
                <a16:creationId xmlns:a16="http://schemas.microsoft.com/office/drawing/2014/main" id="{FA94B6E1-9731-4FE8-B651-FC2F43FE57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AA0439-3F50-4A8A-AC81-F342065DBB0F}"/>
              </a:ext>
            </a:extLst>
          </p:cNvPr>
          <p:cNvSpPr>
            <a:spLocks noGrp="1"/>
          </p:cNvSpPr>
          <p:nvPr>
            <p:ph type="sldNum" sz="quarter" idx="12"/>
          </p:nvPr>
        </p:nvSpPr>
        <p:spPr/>
        <p:txBody>
          <a:bodyPr/>
          <a:lstStyle/>
          <a:p>
            <a:fld id="{E0079107-D365-4480-983A-7C1D61F309AA}" type="slidenum">
              <a:rPr lang="en-US" smtClean="0"/>
              <a:t>‹#›</a:t>
            </a:fld>
            <a:endParaRPr lang="en-US"/>
          </a:p>
        </p:txBody>
      </p:sp>
    </p:spTree>
    <p:extLst>
      <p:ext uri="{BB962C8B-B14F-4D97-AF65-F5344CB8AC3E}">
        <p14:creationId xmlns:p14="http://schemas.microsoft.com/office/powerpoint/2010/main" val="683760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EA85-FFDA-442D-8158-DF80F4A424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07AD8D-EB13-4FBB-A87E-A8B43A14DB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0207FC-72A4-4F93-9F55-72A4D627D7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3E3338-5E3A-4D28-9CA5-D65A38A931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AFC438-03B5-44A9-B863-6A8FE035AC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1B648F-82E0-4F8F-AFE0-23D6DEF2B5DD}"/>
              </a:ext>
            </a:extLst>
          </p:cNvPr>
          <p:cNvSpPr>
            <a:spLocks noGrp="1"/>
          </p:cNvSpPr>
          <p:nvPr>
            <p:ph type="dt" sz="half" idx="10"/>
          </p:nvPr>
        </p:nvSpPr>
        <p:spPr/>
        <p:txBody>
          <a:bodyPr/>
          <a:lstStyle/>
          <a:p>
            <a:fld id="{8A2AE60A-2ACD-435A-A094-21074F694649}" type="datetimeFigureOut">
              <a:rPr lang="en-US" smtClean="0"/>
              <a:t>11/21/19</a:t>
            </a:fld>
            <a:endParaRPr lang="en-US"/>
          </a:p>
        </p:txBody>
      </p:sp>
      <p:sp>
        <p:nvSpPr>
          <p:cNvPr id="8" name="Footer Placeholder 7">
            <a:extLst>
              <a:ext uri="{FF2B5EF4-FFF2-40B4-BE49-F238E27FC236}">
                <a16:creationId xmlns:a16="http://schemas.microsoft.com/office/drawing/2014/main" id="{7D400FB8-35BE-4E5D-832D-B4F5D14C82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7231A2-BA8C-4559-95EB-B4E762C28FBB}"/>
              </a:ext>
            </a:extLst>
          </p:cNvPr>
          <p:cNvSpPr>
            <a:spLocks noGrp="1"/>
          </p:cNvSpPr>
          <p:nvPr>
            <p:ph type="sldNum" sz="quarter" idx="12"/>
          </p:nvPr>
        </p:nvSpPr>
        <p:spPr/>
        <p:txBody>
          <a:bodyPr/>
          <a:lstStyle/>
          <a:p>
            <a:fld id="{E0079107-D365-4480-983A-7C1D61F309AA}" type="slidenum">
              <a:rPr lang="en-US" smtClean="0"/>
              <a:t>‹#›</a:t>
            </a:fld>
            <a:endParaRPr lang="en-US"/>
          </a:p>
        </p:txBody>
      </p:sp>
    </p:spTree>
    <p:extLst>
      <p:ext uri="{BB962C8B-B14F-4D97-AF65-F5344CB8AC3E}">
        <p14:creationId xmlns:p14="http://schemas.microsoft.com/office/powerpoint/2010/main" val="1679715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62E6F-45EE-4F83-85E0-2E7F1F533B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5E6A1C-7DFE-4FBD-8C55-24E07D8761D7}"/>
              </a:ext>
            </a:extLst>
          </p:cNvPr>
          <p:cNvSpPr>
            <a:spLocks noGrp="1"/>
          </p:cNvSpPr>
          <p:nvPr>
            <p:ph type="dt" sz="half" idx="10"/>
          </p:nvPr>
        </p:nvSpPr>
        <p:spPr/>
        <p:txBody>
          <a:bodyPr/>
          <a:lstStyle/>
          <a:p>
            <a:fld id="{8A2AE60A-2ACD-435A-A094-21074F694649}" type="datetimeFigureOut">
              <a:rPr lang="en-US" smtClean="0"/>
              <a:t>11/21/19</a:t>
            </a:fld>
            <a:endParaRPr lang="en-US"/>
          </a:p>
        </p:txBody>
      </p:sp>
      <p:sp>
        <p:nvSpPr>
          <p:cNvPr id="4" name="Footer Placeholder 3">
            <a:extLst>
              <a:ext uri="{FF2B5EF4-FFF2-40B4-BE49-F238E27FC236}">
                <a16:creationId xmlns:a16="http://schemas.microsoft.com/office/drawing/2014/main" id="{A2F0E64B-7DCF-4470-9639-B7C810B40C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C3C7A-DF27-4019-AC75-7AA56CA4B626}"/>
              </a:ext>
            </a:extLst>
          </p:cNvPr>
          <p:cNvSpPr>
            <a:spLocks noGrp="1"/>
          </p:cNvSpPr>
          <p:nvPr>
            <p:ph type="sldNum" sz="quarter" idx="12"/>
          </p:nvPr>
        </p:nvSpPr>
        <p:spPr/>
        <p:txBody>
          <a:bodyPr/>
          <a:lstStyle/>
          <a:p>
            <a:fld id="{E0079107-D365-4480-983A-7C1D61F309AA}" type="slidenum">
              <a:rPr lang="en-US" smtClean="0"/>
              <a:t>‹#›</a:t>
            </a:fld>
            <a:endParaRPr lang="en-US"/>
          </a:p>
        </p:txBody>
      </p:sp>
    </p:spTree>
    <p:extLst>
      <p:ext uri="{BB962C8B-B14F-4D97-AF65-F5344CB8AC3E}">
        <p14:creationId xmlns:p14="http://schemas.microsoft.com/office/powerpoint/2010/main" val="3927115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99EA48-88FC-40B6-B154-F9B76F01CB9B}"/>
              </a:ext>
            </a:extLst>
          </p:cNvPr>
          <p:cNvSpPr>
            <a:spLocks noGrp="1"/>
          </p:cNvSpPr>
          <p:nvPr>
            <p:ph type="dt" sz="half" idx="10"/>
          </p:nvPr>
        </p:nvSpPr>
        <p:spPr/>
        <p:txBody>
          <a:bodyPr/>
          <a:lstStyle/>
          <a:p>
            <a:fld id="{8A2AE60A-2ACD-435A-A094-21074F694649}" type="datetimeFigureOut">
              <a:rPr lang="en-US" smtClean="0"/>
              <a:t>11/21/19</a:t>
            </a:fld>
            <a:endParaRPr lang="en-US"/>
          </a:p>
        </p:txBody>
      </p:sp>
      <p:sp>
        <p:nvSpPr>
          <p:cNvPr id="3" name="Footer Placeholder 2">
            <a:extLst>
              <a:ext uri="{FF2B5EF4-FFF2-40B4-BE49-F238E27FC236}">
                <a16:creationId xmlns:a16="http://schemas.microsoft.com/office/drawing/2014/main" id="{F46435DE-4075-482F-B322-1D7E872E71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D02F78-FFA0-45C8-89DD-EF8293DCD808}"/>
              </a:ext>
            </a:extLst>
          </p:cNvPr>
          <p:cNvSpPr>
            <a:spLocks noGrp="1"/>
          </p:cNvSpPr>
          <p:nvPr>
            <p:ph type="sldNum" sz="quarter" idx="12"/>
          </p:nvPr>
        </p:nvSpPr>
        <p:spPr/>
        <p:txBody>
          <a:bodyPr/>
          <a:lstStyle/>
          <a:p>
            <a:fld id="{E0079107-D365-4480-983A-7C1D61F309AA}" type="slidenum">
              <a:rPr lang="en-US" smtClean="0"/>
              <a:t>‹#›</a:t>
            </a:fld>
            <a:endParaRPr lang="en-US"/>
          </a:p>
        </p:txBody>
      </p:sp>
    </p:spTree>
    <p:extLst>
      <p:ext uri="{BB962C8B-B14F-4D97-AF65-F5344CB8AC3E}">
        <p14:creationId xmlns:p14="http://schemas.microsoft.com/office/powerpoint/2010/main" val="106350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E41C-7AC8-4ED9-82EA-C169A7885E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8173E3-6CC1-464E-846E-BB5079C4F4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D4B58F-5042-4FE4-987C-9ED448B92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B240D4-E0FB-4606-B4CE-05D5300C4550}"/>
              </a:ext>
            </a:extLst>
          </p:cNvPr>
          <p:cNvSpPr>
            <a:spLocks noGrp="1"/>
          </p:cNvSpPr>
          <p:nvPr>
            <p:ph type="dt" sz="half" idx="10"/>
          </p:nvPr>
        </p:nvSpPr>
        <p:spPr/>
        <p:txBody>
          <a:bodyPr/>
          <a:lstStyle/>
          <a:p>
            <a:fld id="{8A2AE60A-2ACD-435A-A094-21074F694649}" type="datetimeFigureOut">
              <a:rPr lang="en-US" smtClean="0"/>
              <a:t>11/21/19</a:t>
            </a:fld>
            <a:endParaRPr lang="en-US"/>
          </a:p>
        </p:txBody>
      </p:sp>
      <p:sp>
        <p:nvSpPr>
          <p:cNvPr id="6" name="Footer Placeholder 5">
            <a:extLst>
              <a:ext uri="{FF2B5EF4-FFF2-40B4-BE49-F238E27FC236}">
                <a16:creationId xmlns:a16="http://schemas.microsoft.com/office/drawing/2014/main" id="{DC6BDFB1-B5F2-4077-ABCD-6D59A20864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D969F8-9A74-4206-9FB4-A8DC5F46B3FE}"/>
              </a:ext>
            </a:extLst>
          </p:cNvPr>
          <p:cNvSpPr>
            <a:spLocks noGrp="1"/>
          </p:cNvSpPr>
          <p:nvPr>
            <p:ph type="sldNum" sz="quarter" idx="12"/>
          </p:nvPr>
        </p:nvSpPr>
        <p:spPr/>
        <p:txBody>
          <a:bodyPr/>
          <a:lstStyle/>
          <a:p>
            <a:fld id="{E0079107-D365-4480-983A-7C1D61F309AA}" type="slidenum">
              <a:rPr lang="en-US" smtClean="0"/>
              <a:t>‹#›</a:t>
            </a:fld>
            <a:endParaRPr lang="en-US"/>
          </a:p>
        </p:txBody>
      </p:sp>
    </p:spTree>
    <p:extLst>
      <p:ext uri="{BB962C8B-B14F-4D97-AF65-F5344CB8AC3E}">
        <p14:creationId xmlns:p14="http://schemas.microsoft.com/office/powerpoint/2010/main" val="416824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98A45-1221-4577-AD32-62DF0ED605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D21B08-2854-4E15-AEB2-054F7909A4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31BD73-49C7-487B-A4AB-88A653FEB9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7EBF68-25E5-4DC2-BD57-B4C54E840804}"/>
              </a:ext>
            </a:extLst>
          </p:cNvPr>
          <p:cNvSpPr>
            <a:spLocks noGrp="1"/>
          </p:cNvSpPr>
          <p:nvPr>
            <p:ph type="dt" sz="half" idx="10"/>
          </p:nvPr>
        </p:nvSpPr>
        <p:spPr/>
        <p:txBody>
          <a:bodyPr/>
          <a:lstStyle/>
          <a:p>
            <a:fld id="{8A2AE60A-2ACD-435A-A094-21074F694649}" type="datetimeFigureOut">
              <a:rPr lang="en-US" smtClean="0"/>
              <a:t>11/21/19</a:t>
            </a:fld>
            <a:endParaRPr lang="en-US"/>
          </a:p>
        </p:txBody>
      </p:sp>
      <p:sp>
        <p:nvSpPr>
          <p:cNvPr id="6" name="Footer Placeholder 5">
            <a:extLst>
              <a:ext uri="{FF2B5EF4-FFF2-40B4-BE49-F238E27FC236}">
                <a16:creationId xmlns:a16="http://schemas.microsoft.com/office/drawing/2014/main" id="{0D676DB1-7ED2-4D8A-89C2-D8441F6335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8EDBD-11C2-4F60-AC26-5854DEC7E886}"/>
              </a:ext>
            </a:extLst>
          </p:cNvPr>
          <p:cNvSpPr>
            <a:spLocks noGrp="1"/>
          </p:cNvSpPr>
          <p:nvPr>
            <p:ph type="sldNum" sz="quarter" idx="12"/>
          </p:nvPr>
        </p:nvSpPr>
        <p:spPr/>
        <p:txBody>
          <a:bodyPr/>
          <a:lstStyle/>
          <a:p>
            <a:fld id="{E0079107-D365-4480-983A-7C1D61F309AA}" type="slidenum">
              <a:rPr lang="en-US" smtClean="0"/>
              <a:t>‹#›</a:t>
            </a:fld>
            <a:endParaRPr lang="en-US"/>
          </a:p>
        </p:txBody>
      </p:sp>
    </p:spTree>
    <p:extLst>
      <p:ext uri="{BB962C8B-B14F-4D97-AF65-F5344CB8AC3E}">
        <p14:creationId xmlns:p14="http://schemas.microsoft.com/office/powerpoint/2010/main" val="159577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DE68DC-A3BC-4B7A-93A2-580DE4C765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B1DDCC-55BC-40A6-98D1-F5571614CD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B453D-E300-447E-86F0-D6CA2A019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AE60A-2ACD-435A-A094-21074F694649}" type="datetimeFigureOut">
              <a:rPr lang="en-US" smtClean="0"/>
              <a:t>11/21/19</a:t>
            </a:fld>
            <a:endParaRPr lang="en-US"/>
          </a:p>
        </p:txBody>
      </p:sp>
      <p:sp>
        <p:nvSpPr>
          <p:cNvPr id="5" name="Footer Placeholder 4">
            <a:extLst>
              <a:ext uri="{FF2B5EF4-FFF2-40B4-BE49-F238E27FC236}">
                <a16:creationId xmlns:a16="http://schemas.microsoft.com/office/drawing/2014/main" id="{58FE4603-EEB4-4DB9-AA3E-E06ACE6C8E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BD95F2-681B-4463-8508-EC5E3EA9CA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079107-D365-4480-983A-7C1D61F309AA}" type="slidenum">
              <a:rPr lang="en-US" smtClean="0"/>
              <a:t>‹#›</a:t>
            </a:fld>
            <a:endParaRPr lang="en-US"/>
          </a:p>
        </p:txBody>
      </p:sp>
    </p:spTree>
    <p:extLst>
      <p:ext uri="{BB962C8B-B14F-4D97-AF65-F5344CB8AC3E}">
        <p14:creationId xmlns:p14="http://schemas.microsoft.com/office/powerpoint/2010/main" val="436052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Gaussian_filter"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en.wikipedia.org/wiki/Hysteresi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7FE5DA-09C0-4546-850A-7283764E953C}"/>
              </a:ext>
            </a:extLst>
          </p:cNvPr>
          <p:cNvSpPr>
            <a:spLocks noGrp="1"/>
          </p:cNvSpPr>
          <p:nvPr>
            <p:ph type="ctrTitle"/>
          </p:nvPr>
        </p:nvSpPr>
        <p:spPr>
          <a:xfrm>
            <a:off x="838199" y="4525347"/>
            <a:ext cx="6801321" cy="1737360"/>
          </a:xfrm>
        </p:spPr>
        <p:txBody>
          <a:bodyPr anchor="ctr">
            <a:normAutofit/>
          </a:bodyPr>
          <a:lstStyle/>
          <a:p>
            <a:pPr algn="r"/>
            <a:r>
              <a:rPr lang="en-US" dirty="0"/>
              <a:t>Circle Detection with Hough Transform</a:t>
            </a:r>
          </a:p>
        </p:txBody>
      </p:sp>
      <p:sp>
        <p:nvSpPr>
          <p:cNvPr id="3" name="Subtitle 2">
            <a:extLst>
              <a:ext uri="{FF2B5EF4-FFF2-40B4-BE49-F238E27FC236}">
                <a16:creationId xmlns:a16="http://schemas.microsoft.com/office/drawing/2014/main" id="{A619D038-3B48-4597-80DE-AC104B690363}"/>
              </a:ext>
            </a:extLst>
          </p:cNvPr>
          <p:cNvSpPr>
            <a:spLocks noGrp="1"/>
          </p:cNvSpPr>
          <p:nvPr>
            <p:ph type="subTitle" idx="1"/>
          </p:nvPr>
        </p:nvSpPr>
        <p:spPr>
          <a:xfrm>
            <a:off x="7961258" y="4525347"/>
            <a:ext cx="3258675" cy="1737360"/>
          </a:xfrm>
        </p:spPr>
        <p:txBody>
          <a:bodyPr anchor="ctr">
            <a:normAutofit fontScale="92500"/>
          </a:bodyPr>
          <a:lstStyle/>
          <a:p>
            <a:pPr algn="just"/>
            <a:r>
              <a:rPr lang="en-US" sz="3600" dirty="0"/>
              <a:t>M. </a:t>
            </a:r>
            <a:r>
              <a:rPr lang="en-US" sz="3600" dirty="0" err="1"/>
              <a:t>Rizqi</a:t>
            </a:r>
            <a:r>
              <a:rPr lang="en-US" sz="3600" dirty="0"/>
              <a:t> Mubarak</a:t>
            </a:r>
          </a:p>
          <a:p>
            <a:pPr algn="just"/>
            <a:r>
              <a:rPr lang="en-US" sz="3600" dirty="0"/>
              <a:t>Reiza Ramadhan</a:t>
            </a:r>
          </a:p>
          <a:p>
            <a:pPr algn="just"/>
            <a:r>
              <a:rPr lang="en-US" sz="3600" dirty="0" err="1"/>
              <a:t>Yusril</a:t>
            </a:r>
            <a:r>
              <a:rPr lang="en-US" sz="3600" dirty="0"/>
              <a:t> </a:t>
            </a:r>
            <a:r>
              <a:rPr lang="en-US" sz="3600" dirty="0" err="1"/>
              <a:t>Firza</a:t>
            </a:r>
            <a:endParaRPr lang="en-US" sz="3600" dirty="0"/>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614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FB0B-5333-4E2A-ABA2-69EF227CBAC6}"/>
              </a:ext>
            </a:extLst>
          </p:cNvPr>
          <p:cNvSpPr>
            <a:spLocks noGrp="1"/>
          </p:cNvSpPr>
          <p:nvPr>
            <p:ph type="title"/>
          </p:nvPr>
        </p:nvSpPr>
        <p:spPr>
          <a:xfrm>
            <a:off x="838200" y="365125"/>
            <a:ext cx="10515600" cy="1325563"/>
          </a:xfrm>
        </p:spPr>
        <p:txBody>
          <a:bodyPr/>
          <a:lstStyle/>
          <a:p>
            <a:r>
              <a:rPr lang="en-US"/>
              <a:t>How it Works</a:t>
            </a:r>
            <a:endParaRPr lang="en-US" dirty="0"/>
          </a:p>
        </p:txBody>
      </p:sp>
      <p:sp>
        <p:nvSpPr>
          <p:cNvPr id="3" name="Content Placeholder 2">
            <a:extLst>
              <a:ext uri="{FF2B5EF4-FFF2-40B4-BE49-F238E27FC236}">
                <a16:creationId xmlns:a16="http://schemas.microsoft.com/office/drawing/2014/main" id="{3F56DF9D-98BA-4DD5-9DD5-8048E230C792}"/>
              </a:ext>
            </a:extLst>
          </p:cNvPr>
          <p:cNvSpPr>
            <a:spLocks noGrp="1"/>
          </p:cNvSpPr>
          <p:nvPr>
            <p:ph idx="1"/>
          </p:nvPr>
        </p:nvSpPr>
        <p:spPr/>
        <p:txBody>
          <a:bodyPr>
            <a:normAutofit fontScale="92500" lnSpcReduction="10000"/>
          </a:bodyPr>
          <a:lstStyle/>
          <a:p>
            <a:r>
              <a:rPr lang="en-US" dirty="0"/>
              <a:t>Let's take the first point(blue), find the values of x and y for this point. Put these values in polar coordinates equation (2).</a:t>
            </a:r>
          </a:p>
          <a:p>
            <a:r>
              <a:rPr lang="en-US" dirty="0"/>
              <a:t>Draw a line in polar coordinates plane for the values of x and y and varying ∅, as shown in figure b (blue line). </a:t>
            </a:r>
          </a:p>
          <a:p>
            <a:r>
              <a:rPr lang="en-US" dirty="0"/>
              <a:t>Repeat these steps for other three lines. </a:t>
            </a:r>
          </a:p>
          <a:p>
            <a:r>
              <a:rPr lang="en-US" dirty="0"/>
              <a:t>Now if these points belong to a same line, they will meet a common point in polar coordinates. The more number of points the line have the more will be lines intersecting at the common points. </a:t>
            </a:r>
          </a:p>
          <a:p>
            <a:r>
              <a:rPr lang="en-US" dirty="0"/>
              <a:t>The next step is to set a threshold. This threshold is imposed on the number of lines passing from the common point. This will set a min length of the line which are going to be detected</a:t>
            </a:r>
          </a:p>
          <a:p>
            <a:endParaRPr lang="en-US" dirty="0"/>
          </a:p>
        </p:txBody>
      </p:sp>
    </p:spTree>
    <p:extLst>
      <p:ext uri="{BB962C8B-B14F-4D97-AF65-F5344CB8AC3E}">
        <p14:creationId xmlns:p14="http://schemas.microsoft.com/office/powerpoint/2010/main" val="1701182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913718-630A-4D0A-924A-CB3952FC42D9}"/>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endParaRPr lang="en-US" sz="5400">
              <a:solidFill>
                <a:srgbClr val="FFFFFF"/>
              </a:solidFill>
            </a:endParaRPr>
          </a:p>
        </p:txBody>
      </p:sp>
      <p:cxnSp>
        <p:nvCxnSpPr>
          <p:cNvPr id="15" name="Straight Connector 1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1" name="Content Placeholder 4">
            <a:extLst>
              <a:ext uri="{FF2B5EF4-FFF2-40B4-BE49-F238E27FC236}">
                <a16:creationId xmlns:a16="http://schemas.microsoft.com/office/drawing/2014/main" id="{11E06148-55A9-45C5-973D-CB5606013E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432" y="3571095"/>
            <a:ext cx="5038206" cy="716216"/>
          </a:xfrm>
          <a:prstGeom prst="rect">
            <a:avLst/>
          </a:prstGeom>
        </p:spPr>
      </p:pic>
      <p:sp>
        <p:nvSpPr>
          <p:cNvPr id="4" name="Content Placeholder 3">
            <a:extLst>
              <a:ext uri="{FF2B5EF4-FFF2-40B4-BE49-F238E27FC236}">
                <a16:creationId xmlns:a16="http://schemas.microsoft.com/office/drawing/2014/main" id="{BF39A0BB-672F-458E-9689-B87BABCAB4BC}"/>
              </a:ext>
            </a:extLst>
          </p:cNvPr>
          <p:cNvSpPr>
            <a:spLocks noGrp="1"/>
          </p:cNvSpPr>
          <p:nvPr>
            <p:ph idx="1"/>
          </p:nvPr>
        </p:nvSpPr>
        <p:spPr>
          <a:xfrm>
            <a:off x="821872" y="2742206"/>
            <a:ext cx="4615505" cy="3512230"/>
          </a:xfrm>
        </p:spPr>
        <p:txBody>
          <a:bodyPr>
            <a:normAutofit fontScale="92500"/>
          </a:bodyPr>
          <a:lstStyle/>
          <a:p>
            <a:pPr algn="just"/>
            <a:r>
              <a:rPr lang="en-US" sz="3600" dirty="0"/>
              <a:t>We can use this same procedure to detect other features with analytical descriptions. For instance, in the case of </a:t>
            </a:r>
            <a:r>
              <a:rPr lang="en-US" sz="3600" i="1" dirty="0"/>
              <a:t>circles</a:t>
            </a:r>
            <a:r>
              <a:rPr lang="en-US" sz="3600" dirty="0"/>
              <a:t>, the parametric equation is</a:t>
            </a:r>
          </a:p>
        </p:txBody>
      </p:sp>
    </p:spTree>
    <p:extLst>
      <p:ext uri="{BB962C8B-B14F-4D97-AF65-F5344CB8AC3E}">
        <p14:creationId xmlns:p14="http://schemas.microsoft.com/office/powerpoint/2010/main" val="872265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C027F-E680-4B45-ACFA-8DA38DBE1618}"/>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4800" dirty="0"/>
              <a:t>Example</a:t>
            </a:r>
            <a:endParaRPr lang="en-US" sz="4800" kern="1200" dirty="0">
              <a:solidFill>
                <a:schemeClr val="tx1"/>
              </a:solidFill>
              <a:latin typeface="+mj-lt"/>
              <a:ea typeface="+mj-ea"/>
              <a:cs typeface="+mj-cs"/>
            </a:endParaRPr>
          </a:p>
        </p:txBody>
      </p:sp>
      <p:pic>
        <p:nvPicPr>
          <p:cNvPr id="5" name="Content Placeholder 4" descr="A picture containing food&#10;&#10;Description automatically generated">
            <a:extLst>
              <a:ext uri="{FF2B5EF4-FFF2-40B4-BE49-F238E27FC236}">
                <a16:creationId xmlns:a16="http://schemas.microsoft.com/office/drawing/2014/main" id="{CCEA0023-4B32-423A-9877-F9E788AED8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83378"/>
            <a:ext cx="10515599" cy="3601592"/>
          </a:xfrm>
          <a:prstGeom prst="rect">
            <a:avLst/>
          </a:prstGeom>
        </p:spPr>
      </p:pic>
    </p:spTree>
    <p:extLst>
      <p:ext uri="{BB962C8B-B14F-4D97-AF65-F5344CB8AC3E}">
        <p14:creationId xmlns:p14="http://schemas.microsoft.com/office/powerpoint/2010/main" val="2961839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D08F55-568B-478F-9FD1-BDD21C762C43}"/>
              </a:ext>
            </a:extLst>
          </p:cNvPr>
          <p:cNvSpPr>
            <a:spLocks noGrp="1"/>
          </p:cNvSpPr>
          <p:nvPr>
            <p:ph type="title"/>
          </p:nvPr>
        </p:nvSpPr>
        <p:spPr>
          <a:xfrm>
            <a:off x="863029" y="1012004"/>
            <a:ext cx="3416158" cy="4795408"/>
          </a:xfrm>
        </p:spPr>
        <p:txBody>
          <a:bodyPr>
            <a:normAutofit/>
          </a:bodyPr>
          <a:lstStyle/>
          <a:p>
            <a:r>
              <a:rPr lang="en-US">
                <a:solidFill>
                  <a:srgbClr val="FFFFFF"/>
                </a:solidFill>
              </a:rPr>
              <a:t>Circle Detection</a:t>
            </a:r>
          </a:p>
        </p:txBody>
      </p:sp>
      <p:graphicFrame>
        <p:nvGraphicFramePr>
          <p:cNvPr id="5" name="Content Placeholder 2">
            <a:extLst>
              <a:ext uri="{FF2B5EF4-FFF2-40B4-BE49-F238E27FC236}">
                <a16:creationId xmlns:a16="http://schemas.microsoft.com/office/drawing/2014/main" id="{C11497A8-A92B-4481-98D5-B25084900559}"/>
              </a:ext>
            </a:extLst>
          </p:cNvPr>
          <p:cNvGraphicFramePr>
            <a:graphicFrameLocks noGrp="1"/>
          </p:cNvGraphicFramePr>
          <p:nvPr>
            <p:ph idx="1"/>
            <p:extLst>
              <p:ext uri="{D42A27DB-BD31-4B8C-83A1-F6EECF244321}">
                <p14:modId xmlns:p14="http://schemas.microsoft.com/office/powerpoint/2010/main" val="391223547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255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0A2B1A5-5EAC-4120-AE0C-713F4C132867}"/>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Radon Transform</a:t>
            </a:r>
          </a:p>
        </p:txBody>
      </p:sp>
      <p:sp>
        <p:nvSpPr>
          <p:cNvPr id="3" name="Content Placeholder 2">
            <a:extLst>
              <a:ext uri="{FF2B5EF4-FFF2-40B4-BE49-F238E27FC236}">
                <a16:creationId xmlns:a16="http://schemas.microsoft.com/office/drawing/2014/main" id="{ED51BB0B-5AF6-4733-BC9A-85391E898EE2}"/>
              </a:ext>
            </a:extLst>
          </p:cNvPr>
          <p:cNvSpPr>
            <a:spLocks noGrp="1"/>
          </p:cNvSpPr>
          <p:nvPr>
            <p:ph idx="1"/>
          </p:nvPr>
        </p:nvSpPr>
        <p:spPr>
          <a:xfrm>
            <a:off x="1179226" y="3092970"/>
            <a:ext cx="9833548" cy="2693976"/>
          </a:xfrm>
        </p:spPr>
        <p:txBody>
          <a:bodyPr>
            <a:normAutofit lnSpcReduction="10000"/>
          </a:bodyPr>
          <a:lstStyle/>
          <a:p>
            <a:pPr algn="just"/>
            <a:r>
              <a:rPr lang="en-US" sz="3200" dirty="0">
                <a:solidFill>
                  <a:srgbClr val="000000"/>
                </a:solidFill>
              </a:rPr>
              <a:t>The Radon transform is a mathematical integral transform, defined for continuous functions on ℝ𝑛 on hyperplanes in ℝ𝑛. The Hough transform, on the other hand, is inherently a discrete algorithm that detects lines (extendable to other shapes) in an image by polling and binning (or voting).</a:t>
            </a:r>
          </a:p>
        </p:txBody>
      </p:sp>
    </p:spTree>
    <p:extLst>
      <p:ext uri="{BB962C8B-B14F-4D97-AF65-F5344CB8AC3E}">
        <p14:creationId xmlns:p14="http://schemas.microsoft.com/office/powerpoint/2010/main" val="1894654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22D958B-D7AA-47B9-904E-3C56CE98B0B6}"/>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Harmony Search Optimisation</a:t>
            </a:r>
          </a:p>
        </p:txBody>
      </p:sp>
      <p:sp>
        <p:nvSpPr>
          <p:cNvPr id="3" name="Content Placeholder 2">
            <a:extLst>
              <a:ext uri="{FF2B5EF4-FFF2-40B4-BE49-F238E27FC236}">
                <a16:creationId xmlns:a16="http://schemas.microsoft.com/office/drawing/2014/main" id="{08AD33BD-1149-4818-BE4B-92F1DE704562}"/>
              </a:ext>
            </a:extLst>
          </p:cNvPr>
          <p:cNvSpPr>
            <a:spLocks noGrp="1"/>
          </p:cNvSpPr>
          <p:nvPr>
            <p:ph idx="1"/>
          </p:nvPr>
        </p:nvSpPr>
        <p:spPr>
          <a:xfrm>
            <a:off x="1179226" y="3092970"/>
            <a:ext cx="9833548" cy="2693976"/>
          </a:xfrm>
        </p:spPr>
        <p:txBody>
          <a:bodyPr>
            <a:normAutofit fontScale="92500" lnSpcReduction="10000"/>
          </a:bodyPr>
          <a:lstStyle/>
          <a:p>
            <a:pPr algn="just"/>
            <a:r>
              <a:rPr lang="en-US" sz="3600" dirty="0">
                <a:solidFill>
                  <a:srgbClr val="000000"/>
                </a:solidFill>
              </a:rPr>
              <a:t>Harmony search algorithm is one unprecedented metaheuristic algorithm which is useful in the process of searching optimized answers in optimization problems and is among meta-heuristic algorithms that are developed for optimization through the continuous space</a:t>
            </a:r>
          </a:p>
        </p:txBody>
      </p:sp>
    </p:spTree>
    <p:extLst>
      <p:ext uri="{BB962C8B-B14F-4D97-AF65-F5344CB8AC3E}">
        <p14:creationId xmlns:p14="http://schemas.microsoft.com/office/powerpoint/2010/main" val="3639974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5B2E19E-191A-4648-9560-1703C2D924F5}"/>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Canny Edge</a:t>
            </a:r>
          </a:p>
        </p:txBody>
      </p:sp>
      <p:sp>
        <p:nvSpPr>
          <p:cNvPr id="3" name="Content Placeholder 2">
            <a:extLst>
              <a:ext uri="{FF2B5EF4-FFF2-40B4-BE49-F238E27FC236}">
                <a16:creationId xmlns:a16="http://schemas.microsoft.com/office/drawing/2014/main" id="{E943CE71-C7C3-4039-A487-81685961E002}"/>
              </a:ext>
            </a:extLst>
          </p:cNvPr>
          <p:cNvSpPr>
            <a:spLocks noGrp="1"/>
          </p:cNvSpPr>
          <p:nvPr>
            <p:ph idx="1"/>
          </p:nvPr>
        </p:nvSpPr>
        <p:spPr>
          <a:xfrm>
            <a:off x="1179226" y="3092969"/>
            <a:ext cx="9833548" cy="3520102"/>
          </a:xfrm>
        </p:spPr>
        <p:txBody>
          <a:bodyPr>
            <a:normAutofit/>
          </a:bodyPr>
          <a:lstStyle/>
          <a:p>
            <a:pPr marL="0" indent="0" algn="just">
              <a:buNone/>
            </a:pPr>
            <a:r>
              <a:rPr lang="en-US" sz="2400" dirty="0">
                <a:solidFill>
                  <a:srgbClr val="000000"/>
                </a:solidFill>
              </a:rPr>
              <a:t>The Process of Canny edge detection algorithm:</a:t>
            </a:r>
          </a:p>
          <a:p>
            <a:pPr algn="just"/>
            <a:r>
              <a:rPr lang="en-US" sz="2400" dirty="0">
                <a:solidFill>
                  <a:srgbClr val="000000"/>
                </a:solidFill>
              </a:rPr>
              <a:t>Apply </a:t>
            </a:r>
            <a:r>
              <a:rPr lang="en-US" sz="2400" dirty="0">
                <a:solidFill>
                  <a:srgbClr val="000000"/>
                </a:solidFill>
                <a:hlinkClick r:id="rId3" tooltip="Gaussian filter"/>
              </a:rPr>
              <a:t>Gaussian filter</a:t>
            </a:r>
            <a:r>
              <a:rPr lang="en-US" sz="2400" dirty="0">
                <a:solidFill>
                  <a:srgbClr val="000000"/>
                </a:solidFill>
              </a:rPr>
              <a:t> to smooth the image in order to remove the noise</a:t>
            </a:r>
          </a:p>
          <a:p>
            <a:pPr algn="just"/>
            <a:r>
              <a:rPr lang="en-US" sz="2400" dirty="0">
                <a:solidFill>
                  <a:srgbClr val="000000"/>
                </a:solidFill>
              </a:rPr>
              <a:t>Find the intensity gradients of the image</a:t>
            </a:r>
          </a:p>
          <a:p>
            <a:pPr algn="just"/>
            <a:r>
              <a:rPr lang="en-US" sz="2400" dirty="0">
                <a:solidFill>
                  <a:srgbClr val="000000"/>
                </a:solidFill>
              </a:rPr>
              <a:t>Apply non-maximum suppression to get rid of spurious response to edge detection</a:t>
            </a:r>
          </a:p>
          <a:p>
            <a:pPr algn="just"/>
            <a:r>
              <a:rPr lang="en-US" sz="2400" dirty="0">
                <a:solidFill>
                  <a:srgbClr val="000000"/>
                </a:solidFill>
              </a:rPr>
              <a:t>Apply double threshold to determine potential edges</a:t>
            </a:r>
          </a:p>
          <a:p>
            <a:pPr algn="just"/>
            <a:r>
              <a:rPr lang="en-US" sz="2400" dirty="0">
                <a:solidFill>
                  <a:srgbClr val="000000"/>
                </a:solidFill>
              </a:rPr>
              <a:t>Track edge by </a:t>
            </a:r>
            <a:r>
              <a:rPr lang="en-US" sz="2400" dirty="0">
                <a:solidFill>
                  <a:srgbClr val="000000"/>
                </a:solidFill>
                <a:hlinkClick r:id="rId4" tooltip="Hysteresis"/>
              </a:rPr>
              <a:t>hysteresis</a:t>
            </a:r>
            <a:r>
              <a:rPr lang="en-US" sz="2400" dirty="0">
                <a:solidFill>
                  <a:srgbClr val="000000"/>
                </a:solidFill>
              </a:rPr>
              <a:t>: Finalize the detection of edges by suppressing all the other edges that are weak and not connected to strong edges.</a:t>
            </a:r>
          </a:p>
          <a:p>
            <a:pPr algn="just"/>
            <a:endParaRPr lang="en-US" sz="2400" dirty="0">
              <a:solidFill>
                <a:srgbClr val="000000"/>
              </a:solidFill>
            </a:endParaRPr>
          </a:p>
        </p:txBody>
      </p:sp>
    </p:spTree>
    <p:extLst>
      <p:ext uri="{BB962C8B-B14F-4D97-AF65-F5344CB8AC3E}">
        <p14:creationId xmlns:p14="http://schemas.microsoft.com/office/powerpoint/2010/main" val="753993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C592C32-0951-4287-808A-18BC5B93E58A}"/>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Haugh Transform</a:t>
            </a:r>
          </a:p>
        </p:txBody>
      </p:sp>
      <p:sp>
        <p:nvSpPr>
          <p:cNvPr id="3" name="Content Placeholder 2">
            <a:extLst>
              <a:ext uri="{FF2B5EF4-FFF2-40B4-BE49-F238E27FC236}">
                <a16:creationId xmlns:a16="http://schemas.microsoft.com/office/drawing/2014/main" id="{0BF6A06B-FF61-46BC-93CC-26EF2576AA4C}"/>
              </a:ext>
            </a:extLst>
          </p:cNvPr>
          <p:cNvSpPr>
            <a:spLocks noGrp="1"/>
          </p:cNvSpPr>
          <p:nvPr>
            <p:ph idx="1"/>
          </p:nvPr>
        </p:nvSpPr>
        <p:spPr>
          <a:xfrm>
            <a:off x="1179226" y="3092970"/>
            <a:ext cx="9833548" cy="2693976"/>
          </a:xfrm>
        </p:spPr>
        <p:txBody>
          <a:bodyPr>
            <a:normAutofit/>
          </a:bodyPr>
          <a:lstStyle/>
          <a:p>
            <a:pPr algn="just"/>
            <a:r>
              <a:rPr lang="en-US" sz="3200" dirty="0">
                <a:solidFill>
                  <a:srgbClr val="000000"/>
                </a:solidFill>
              </a:rPr>
              <a:t> This method assumes that the edge pixels of the image have already been identified using one of the many edge detection methods, for example, the Canny edge detector.</a:t>
            </a:r>
          </a:p>
        </p:txBody>
      </p:sp>
    </p:spTree>
    <p:extLst>
      <p:ext uri="{BB962C8B-B14F-4D97-AF65-F5344CB8AC3E}">
        <p14:creationId xmlns:p14="http://schemas.microsoft.com/office/powerpoint/2010/main" val="2712938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3">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49" name="Rectangle 45">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488935E-F3CE-4598-820C-FA7FE8BF387D}"/>
              </a:ext>
            </a:extLst>
          </p:cNvPr>
          <p:cNvSpPr>
            <a:spLocks noGrp="1"/>
          </p:cNvSpPr>
          <p:nvPr>
            <p:ph type="title"/>
          </p:nvPr>
        </p:nvSpPr>
        <p:spPr>
          <a:xfrm>
            <a:off x="2021633" y="4380912"/>
            <a:ext cx="8148734" cy="1069270"/>
          </a:xfrm>
          <a:solidFill>
            <a:srgbClr val="FFFFFF"/>
          </a:solidFill>
          <a:ln w="31750" cap="sq">
            <a:solidFill>
              <a:srgbClr val="5E5E52"/>
            </a:solidFill>
            <a:miter lim="800000"/>
          </a:ln>
        </p:spPr>
        <p:txBody>
          <a:bodyPr vert="horz" lIns="91440" tIns="45720" rIns="91440" bIns="45720" rtlCol="0">
            <a:normAutofit/>
          </a:bodyPr>
          <a:lstStyle/>
          <a:p>
            <a:pPr algn="ctr"/>
            <a:r>
              <a:rPr lang="en-US" sz="3600" kern="1200">
                <a:solidFill>
                  <a:srgbClr val="262626"/>
                </a:solidFill>
                <a:latin typeface="+mj-lt"/>
                <a:ea typeface="+mj-ea"/>
                <a:cs typeface="+mj-cs"/>
              </a:rPr>
              <a:t>Edge Detection</a:t>
            </a:r>
          </a:p>
        </p:txBody>
      </p:sp>
      <p:pic>
        <p:nvPicPr>
          <p:cNvPr id="5" name="Content Placeholder 4" descr="A close up of a logo&#10;&#10;Description automatically generated">
            <a:extLst>
              <a:ext uri="{FF2B5EF4-FFF2-40B4-BE49-F238E27FC236}">
                <a16:creationId xmlns:a16="http://schemas.microsoft.com/office/drawing/2014/main" id="{00984B21-5CC8-4681-87D2-32E739C98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267" y="1668027"/>
            <a:ext cx="10249464" cy="1563042"/>
          </a:xfrm>
          <a:prstGeom prst="rect">
            <a:avLst/>
          </a:prstGeom>
        </p:spPr>
      </p:pic>
      <p:sp>
        <p:nvSpPr>
          <p:cNvPr id="50" name="Content Placeholder 40">
            <a:extLst>
              <a:ext uri="{FF2B5EF4-FFF2-40B4-BE49-F238E27FC236}">
                <a16:creationId xmlns:a16="http://schemas.microsoft.com/office/drawing/2014/main" id="{73E72EBC-15C0-40FF-A2F9-40D58E3D9918}"/>
              </a:ext>
            </a:extLst>
          </p:cNvPr>
          <p:cNvSpPr>
            <a:spLocks noGrp="1"/>
          </p:cNvSpPr>
          <p:nvPr>
            <p:ph idx="1"/>
          </p:nvPr>
        </p:nvSpPr>
        <p:spPr>
          <a:xfrm>
            <a:off x="2231136" y="5542925"/>
            <a:ext cx="7729728" cy="768975"/>
          </a:xfrm>
        </p:spPr>
        <p:txBody>
          <a:bodyPr>
            <a:normAutofit/>
          </a:bodyPr>
          <a:lstStyle/>
          <a:p>
            <a:pPr algn="ctr"/>
            <a:endParaRPr lang="en-US" sz="1800">
              <a:solidFill>
                <a:schemeClr val="bg1"/>
              </a:solidFill>
            </a:endParaRPr>
          </a:p>
        </p:txBody>
      </p:sp>
    </p:spTree>
    <p:extLst>
      <p:ext uri="{BB962C8B-B14F-4D97-AF65-F5344CB8AC3E}">
        <p14:creationId xmlns:p14="http://schemas.microsoft.com/office/powerpoint/2010/main" val="3061364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913718-630A-4D0A-924A-CB3952FC42D9}"/>
              </a:ext>
            </a:extLst>
          </p:cNvPr>
          <p:cNvSpPr>
            <a:spLocks noGrp="1"/>
          </p:cNvSpPr>
          <p:nvPr>
            <p:ph type="title"/>
          </p:nvPr>
        </p:nvSpPr>
        <p:spPr>
          <a:xfrm>
            <a:off x="546351" y="433545"/>
            <a:ext cx="11139854" cy="930447"/>
          </a:xfrm>
        </p:spPr>
        <p:txBody>
          <a:bodyPr vert="horz" lIns="91440" tIns="45720" rIns="91440" bIns="45720" rtlCol="0" anchor="b">
            <a:normAutofit fontScale="90000"/>
          </a:bodyPr>
          <a:lstStyle/>
          <a:p>
            <a:pPr algn="ctr"/>
            <a:r>
              <a:rPr lang="en-US" dirty="0">
                <a:solidFill>
                  <a:schemeClr val="bg1"/>
                </a:solidFill>
              </a:rPr>
              <a:t>A line in the image space can be expressed with two variables in different systems</a:t>
            </a:r>
            <a:endParaRPr lang="en-US" sz="5400" dirty="0">
              <a:solidFill>
                <a:schemeClr val="bg1"/>
              </a:solidFill>
            </a:endParaRPr>
          </a:p>
        </p:txBody>
      </p:sp>
      <p:cxnSp>
        <p:nvCxnSpPr>
          <p:cNvPr id="22" name="Straight Connector 2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picture containing object, antenna&#10;&#10;Description automatically generated">
            <a:extLst>
              <a:ext uri="{FF2B5EF4-FFF2-40B4-BE49-F238E27FC236}">
                <a16:creationId xmlns:a16="http://schemas.microsoft.com/office/drawing/2014/main" id="{40660107-5A13-4B65-A5B7-616A7AA323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435" y="2426818"/>
            <a:ext cx="3980180" cy="3997637"/>
          </a:xfrm>
          <a:prstGeom prst="rect">
            <a:avLst/>
          </a:prstGeom>
        </p:spPr>
      </p:pic>
      <p:cxnSp>
        <p:nvCxnSpPr>
          <p:cNvPr id="24" name="Straight Connector 2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2612AD55-33F3-4A61-9D56-A07C6756F4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379758" y="2943145"/>
            <a:ext cx="5455917" cy="71164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1603C02-FF17-4379-A104-CBF533D86EF6}"/>
              </a:ext>
            </a:extLst>
          </p:cNvPr>
          <p:cNvSpPr txBox="1"/>
          <p:nvPr/>
        </p:nvSpPr>
        <p:spPr>
          <a:xfrm>
            <a:off x="6379758" y="4767943"/>
            <a:ext cx="5306447" cy="923330"/>
          </a:xfrm>
          <a:prstGeom prst="rect">
            <a:avLst/>
          </a:prstGeom>
          <a:noFill/>
        </p:spPr>
        <p:txBody>
          <a:bodyPr wrap="square" rtlCol="0">
            <a:spAutoFit/>
          </a:bodyPr>
          <a:lstStyle/>
          <a:p>
            <a:pPr algn="ctr"/>
            <a:r>
              <a:rPr lang="en-US" sz="5400" b="1" dirty="0"/>
              <a:t> y  =  mx + b   </a:t>
            </a:r>
          </a:p>
        </p:txBody>
      </p:sp>
    </p:spTree>
    <p:extLst>
      <p:ext uri="{BB962C8B-B14F-4D97-AF65-F5344CB8AC3E}">
        <p14:creationId xmlns:p14="http://schemas.microsoft.com/office/powerpoint/2010/main" val="2471868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object, clock&#10;&#10;Description automatically generated">
            <a:extLst>
              <a:ext uri="{FF2B5EF4-FFF2-40B4-BE49-F238E27FC236}">
                <a16:creationId xmlns:a16="http://schemas.microsoft.com/office/drawing/2014/main" id="{F3307D9B-F734-4B95-B484-C8773B3593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1240" y="2567778"/>
            <a:ext cx="5548707" cy="2853308"/>
          </a:xfrm>
          <a:prstGeom prst="rect">
            <a:avLst/>
          </a:prstGeom>
        </p:spPr>
      </p:pic>
      <p:sp>
        <p:nvSpPr>
          <p:cNvPr id="26" name="Freeform: Shape 25">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28" name="Freeform: Shape 27">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Content Placeholder 17">
            <a:extLst>
              <a:ext uri="{FF2B5EF4-FFF2-40B4-BE49-F238E27FC236}">
                <a16:creationId xmlns:a16="http://schemas.microsoft.com/office/drawing/2014/main" id="{DC3A2A56-9CB3-4AD2-9A19-8FF160A1727E}"/>
              </a:ext>
            </a:extLst>
          </p:cNvPr>
          <p:cNvSpPr>
            <a:spLocks noGrp="1"/>
          </p:cNvSpPr>
          <p:nvPr>
            <p:ph idx="1"/>
          </p:nvPr>
        </p:nvSpPr>
        <p:spPr>
          <a:xfrm>
            <a:off x="7781373" y="2279151"/>
            <a:ext cx="4220127" cy="3387145"/>
          </a:xfrm>
        </p:spPr>
        <p:txBody>
          <a:bodyPr anchor="ctr">
            <a:normAutofit/>
          </a:bodyPr>
          <a:lstStyle/>
          <a:p>
            <a:r>
              <a:rPr lang="en-US" sz="4000" dirty="0"/>
              <a:t>This is the figure in cartesian coordinate system</a:t>
            </a:r>
          </a:p>
        </p:txBody>
      </p:sp>
    </p:spTree>
    <p:extLst>
      <p:ext uri="{BB962C8B-B14F-4D97-AF65-F5344CB8AC3E}">
        <p14:creationId xmlns:p14="http://schemas.microsoft.com/office/powerpoint/2010/main" val="2379840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1419</TotalTime>
  <Words>526</Words>
  <Application>Microsoft Macintosh PowerPoint</Application>
  <PresentationFormat>Widescreen</PresentationFormat>
  <Paragraphs>36</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Gill Sans MT</vt:lpstr>
      <vt:lpstr>Office Theme</vt:lpstr>
      <vt:lpstr>Circle Detection with Hough Transform</vt:lpstr>
      <vt:lpstr>Circle Detection</vt:lpstr>
      <vt:lpstr>Radon Transform</vt:lpstr>
      <vt:lpstr>Harmony Search Optimisation</vt:lpstr>
      <vt:lpstr>Canny Edge</vt:lpstr>
      <vt:lpstr>Haugh Transform</vt:lpstr>
      <vt:lpstr>Edge Detection</vt:lpstr>
      <vt:lpstr>A line in the image space can be expressed with two variables in different systems</vt:lpstr>
      <vt:lpstr>PowerPoint Presentation</vt:lpstr>
      <vt:lpstr>How it Works</vt:lpstr>
      <vt:lpstr>PowerPoint Presentation</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Circle Detection with Haugh Transform</dc:title>
  <dc:creator>REIZA</dc:creator>
  <cp:lastModifiedBy>MUHAMMAD</cp:lastModifiedBy>
  <cp:revision>5</cp:revision>
  <dcterms:created xsi:type="dcterms:W3CDTF">2019-11-21T06:49:14Z</dcterms:created>
  <dcterms:modified xsi:type="dcterms:W3CDTF">2019-11-22T06:46:47Z</dcterms:modified>
</cp:coreProperties>
</file>