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By Our Audience we mean: describe the typical demographics in the classrooms like we have everyone from age 15 till 40+, boys and girls, working and students, etc. THis program is designed for everyone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dinginflow.com/google-programming-question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699" y="1253199"/>
            <a:ext cx="8520602" cy="964501"/>
          </a:xfrm>
          <a:prstGeom prst="rect">
            <a:avLst/>
          </a:prstGeom>
        </p:spPr>
        <p:txBody>
          <a:bodyPr/>
          <a:lstStyle/>
          <a:p>
            <a:pPr/>
            <a:r>
              <a:t>Course Intro</a:t>
            </a:r>
          </a:p>
        </p:txBody>
      </p:sp>
      <p:pic>
        <p:nvPicPr>
          <p:cNvPr id="110" name="Google Shape;55;p13" descr="Google Shape;5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8771" y="2900299"/>
            <a:ext cx="3086452" cy="964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36;p23"/>
          <p:cNvSpPr txBox="1"/>
          <p:nvPr>
            <p:ph type="title"/>
          </p:nvPr>
        </p:nvSpPr>
        <p:spPr>
          <a:xfrm>
            <a:off x="2288300" y="1923150"/>
            <a:ext cx="2069401" cy="755701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Buckle Up! </a:t>
            </a:r>
          </a:p>
        </p:txBody>
      </p:sp>
      <p:sp>
        <p:nvSpPr>
          <p:cNvPr id="159" name="Google Shape;137;p23"/>
          <p:cNvSpPr txBox="1"/>
          <p:nvPr>
            <p:ph type="body" sz="quarter" idx="1"/>
          </p:nvPr>
        </p:nvSpPr>
        <p:spPr>
          <a:xfrm>
            <a:off x="311699" y="1389599"/>
            <a:ext cx="2808002" cy="317940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 sz="1400"/>
          </a:p>
          <a:p>
            <a:pPr marL="0" indent="0">
              <a:buSzTx/>
              <a:buNone/>
            </a:pPr>
            <a:endParaRPr sz="1400"/>
          </a:p>
          <a:p>
            <a:pPr marL="0" indent="0">
              <a:buSzTx/>
              <a:buNone/>
              <a:defRPr sz="1400"/>
            </a:pPr>
            <a:r>
              <a:t> </a:t>
            </a:r>
          </a:p>
        </p:txBody>
      </p:sp>
      <p:pic>
        <p:nvPicPr>
          <p:cNvPr id="160" name="Google Shape;138;p23" descr="Google Shape;138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982048"/>
            <a:ext cx="3179400" cy="317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0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Your Instructors</a:t>
            </a:r>
          </a:p>
        </p:txBody>
      </p:sp>
      <p:sp>
        <p:nvSpPr>
          <p:cNvPr id="113" name="Google Shape;61;p14"/>
          <p:cNvSpPr txBox="1"/>
          <p:nvPr>
            <p:ph type="body" sz="half" idx="1"/>
          </p:nvPr>
        </p:nvSpPr>
        <p:spPr>
          <a:xfrm>
            <a:off x="382790" y="1116929"/>
            <a:ext cx="4260301" cy="3416401"/>
          </a:xfrm>
          <a:prstGeom prst="rect">
            <a:avLst/>
          </a:prstGeom>
        </p:spPr>
        <p:txBody>
          <a:bodyPr/>
          <a:lstStyle/>
          <a:p>
            <a:pPr marL="0" indent="457200">
              <a:spcBef>
                <a:spcPts val="600"/>
              </a:spcBef>
              <a:buSzTx/>
              <a:buNone/>
              <a:defRPr b="1" sz="1400">
                <a:solidFill>
                  <a:srgbClr val="000000"/>
                </a:solidFill>
              </a:defRPr>
            </a:pPr>
            <a:r>
              <a:t>Instructor</a:t>
            </a:r>
            <a:r>
              <a:rPr b="0"/>
              <a:t>: Bizhe Orkhan</a:t>
            </a:r>
          </a:p>
          <a:p>
            <a:pPr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GNI Software - Web/Mobile Developer</a:t>
            </a:r>
          </a:p>
          <a:p>
            <a:pPr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Labrin - Frontend Team Lead</a:t>
            </a:r>
          </a:p>
          <a:p>
            <a:pPr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Code Academy - Instructor</a:t>
            </a:r>
          </a:p>
          <a:p>
            <a:pPr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Elektron Hökümətin İnkişafı Mərkəzi (egov) - Frontend Developer</a:t>
            </a:r>
          </a:p>
          <a:p>
            <a:pPr marL="0" indent="0">
              <a:spcBef>
                <a:spcPts val="600"/>
              </a:spcBef>
              <a:buSzTx/>
              <a:buNone/>
            </a:pPr>
            <a:endParaRPr sz="1400">
              <a:solidFill>
                <a:srgbClr val="000000"/>
              </a:solidFill>
            </a:endParaRPr>
          </a:p>
          <a:p>
            <a:pPr marL="0" indent="457200">
              <a:spcBef>
                <a:spcPts val="600"/>
              </a:spcBef>
              <a:buSzTx/>
              <a:buNone/>
              <a:defRPr b="1" sz="1400">
                <a:solidFill>
                  <a:srgbClr val="000000"/>
                </a:solidFill>
              </a:defRPr>
            </a:pPr>
            <a:r>
              <a:t>Mentor</a:t>
            </a:r>
            <a:r>
              <a:rPr b="0"/>
              <a:t>: &lt;Name&gt;</a:t>
            </a:r>
          </a:p>
          <a:p>
            <a:pPr indent="-317500">
              <a:spcBef>
                <a:spcPts val="600"/>
              </a:spcBef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&lt;Title or other credentials, e.g. &gt;</a:t>
            </a:r>
          </a:p>
          <a:p>
            <a:pPr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&lt;Affiliation/Company&gt;</a:t>
            </a:r>
          </a:p>
          <a:p>
            <a:pPr indent="-317500">
              <a:buClr>
                <a:srgbClr val="000000"/>
              </a:buClr>
              <a:buSzPts val="1400"/>
              <a:defRPr sz="1400">
                <a:solidFill>
                  <a:srgbClr val="000000"/>
                </a:solidFill>
              </a:defRPr>
            </a:pPr>
            <a:r>
              <a:t>&lt;A few words about my technical and professional experience&gt;</a:t>
            </a:r>
          </a:p>
        </p:txBody>
      </p:sp>
      <p:pic>
        <p:nvPicPr>
          <p:cNvPr id="114" name="Google Shape;64;p14" descr="Google Shape;64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4062" y="205349"/>
            <a:ext cx="1804468" cy="1157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9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Our Class</a:t>
            </a:r>
          </a:p>
        </p:txBody>
      </p:sp>
      <p:sp>
        <p:nvSpPr>
          <p:cNvPr id="117" name="Google Shape;70;p15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 marL="0" indent="457200">
              <a:spcBef>
                <a:spcPts val="600"/>
              </a:spcBef>
              <a:buSzTx/>
              <a:buNone/>
              <a:defRPr b="1">
                <a:solidFill>
                  <a:srgbClr val="000000"/>
                </a:solidFill>
              </a:defRPr>
            </a:pPr>
            <a:r>
              <a:t>Let’s get acquainted:</a:t>
            </a:r>
          </a:p>
          <a:p>
            <a:pPr>
              <a:spcBef>
                <a:spcPts val="60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Your full name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Current occupation 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Development experience (if any)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Your expectations from the Course</a:t>
            </a:r>
          </a:p>
        </p:txBody>
      </p:sp>
      <p:pic>
        <p:nvPicPr>
          <p:cNvPr id="118" name="Google Shape;71;p15" descr="Google Shape;7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4062" y="205349"/>
            <a:ext cx="1804468" cy="1157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6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Facilities</a:t>
            </a:r>
          </a:p>
        </p:txBody>
      </p:sp>
      <p:sp>
        <p:nvSpPr>
          <p:cNvPr id="121" name="Google Shape;77;p16"/>
          <p:cNvSpPr txBox="1"/>
          <p:nvPr>
            <p:ph type="body" sz="half" idx="1"/>
          </p:nvPr>
        </p:nvSpPr>
        <p:spPr>
          <a:xfrm>
            <a:off x="311699" y="1152475"/>
            <a:ext cx="3802502" cy="3416400"/>
          </a:xfrm>
          <a:prstGeom prst="rect">
            <a:avLst/>
          </a:prstGeom>
        </p:spPr>
        <p:txBody>
          <a:bodyPr/>
          <a:lstStyle/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Class hours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Building hours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Parking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Restrooms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Kitchen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Common Space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Phones &amp; Messages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Smoking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Internet access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Emergency procedures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Mentors</a:t>
            </a:r>
          </a:p>
          <a:p>
            <a:pPr marL="402336" indent="-301752" defTabSz="804672">
              <a:buClr>
                <a:srgbClr val="000000"/>
              </a:buClr>
              <a:buSzPts val="1500"/>
              <a:defRPr sz="1584">
                <a:solidFill>
                  <a:srgbClr val="000000"/>
                </a:solidFill>
              </a:defRPr>
            </a:pPr>
            <a:r>
              <a:t>Labs</a:t>
            </a:r>
          </a:p>
        </p:txBody>
      </p:sp>
      <p:pic>
        <p:nvPicPr>
          <p:cNvPr id="122" name="Google Shape;78;p16" descr="Google Shape;78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08400" y="981075"/>
            <a:ext cx="2771776" cy="3181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3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About this Course</a:t>
            </a:r>
          </a:p>
        </p:txBody>
      </p:sp>
      <p:sp>
        <p:nvSpPr>
          <p:cNvPr id="125" name="Google Shape;84;p17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Our Audience</a:t>
            </a:r>
          </a:p>
          <a:p>
            <a:pPr marL="0" indent="45720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Pre-requisites</a:t>
            </a:r>
          </a:p>
          <a:p>
            <a:pPr lvl="1" marL="914400" indent="-342900"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Intermediate English</a:t>
            </a:r>
          </a:p>
          <a:p>
            <a:pPr lvl="2" marL="1371600" indent="-342900">
              <a:buClr>
                <a:srgbClr val="000000"/>
              </a:buClr>
              <a:buFont typeface="Helvetica"/>
              <a:defRPr u="sng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https://codinginflow.com/google-programming-questions</a:t>
            </a:r>
            <a:endParaRPr>
              <a:solidFill>
                <a:srgbClr val="000000"/>
              </a:solidFill>
            </a:endParaRPr>
          </a:p>
          <a:p>
            <a:pPr lvl="1" marL="914400" indent="-342900"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Basic arithmetic calculations</a:t>
            </a:r>
          </a:p>
          <a:p>
            <a:pPr lvl="1" marL="914400" indent="-342900"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Logical thinking</a:t>
            </a:r>
          </a:p>
          <a:p>
            <a:pPr lvl="1" marL="914400" indent="-342900">
              <a:buClr>
                <a:srgbClr val="000000"/>
              </a:buClr>
              <a:buFont typeface="Helvetica"/>
              <a:defRPr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pPr>
            <a:r>
              <a:t>Desire to learn programming!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9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Course Objectives</a:t>
            </a:r>
          </a:p>
        </p:txBody>
      </p:sp>
      <p:sp>
        <p:nvSpPr>
          <p:cNvPr id="130" name="Google Shape;90;p18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Thinking like programmer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Future potential</a:t>
            </a:r>
          </a:p>
          <a:p>
            <a:pPr>
              <a:buClr>
                <a:srgbClr val="000000"/>
              </a:buClr>
              <a:defRPr>
                <a:solidFill>
                  <a:srgbClr val="000000"/>
                </a:solidFill>
              </a:defRPr>
            </a:pPr>
            <a:r>
              <a:t>Technical communications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01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Course Outline</a:t>
            </a:r>
          </a:p>
        </p:txBody>
      </p:sp>
      <p:sp>
        <p:nvSpPr>
          <p:cNvPr id="133" name="Google Shape;102;p20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Tx/>
              <a:buAutoNum type="arabicPeriod" startAt="1"/>
              <a:defRPr>
                <a:solidFill>
                  <a:srgbClr val="000000"/>
                </a:solidFill>
              </a:defRPr>
            </a:pPr>
            <a:r>
              <a:t>Introduction to Programming - 7 lessons </a:t>
            </a:r>
          </a:p>
          <a:p>
            <a:pPr marL="0" indent="45720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FontTx/>
              <a:buAutoNum type="arabicPeriod" startAt="1"/>
              <a:defRPr>
                <a:solidFill>
                  <a:srgbClr val="000000"/>
                </a:solidFill>
              </a:defRPr>
            </a:pPr>
            <a:r>
              <a:t>Programming with C# - 20 lessons</a:t>
            </a:r>
          </a:p>
          <a:p>
            <a:pPr marL="0" indent="45720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FontTx/>
              <a:buAutoNum type="arabicPeriod" startAt="1"/>
              <a:defRPr>
                <a:solidFill>
                  <a:srgbClr val="000000"/>
                </a:solidFill>
              </a:defRPr>
            </a:pPr>
            <a:r>
              <a:t>HTML &amp; CSS - 9 lessons</a:t>
            </a:r>
          </a:p>
          <a:p>
            <a:pPr marL="0" indent="45720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Clr>
                <a:srgbClr val="000000"/>
              </a:buClr>
              <a:buFontTx/>
              <a:buAutoNum type="arabicPeriod" startAt="1"/>
              <a:defRPr>
                <a:solidFill>
                  <a:srgbClr val="000000"/>
                </a:solidFill>
              </a:defRPr>
            </a:pPr>
            <a:r>
              <a:t>JavaScript - 11 lessons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07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Course Outline continued</a:t>
            </a:r>
          </a:p>
        </p:txBody>
      </p:sp>
      <p:sp>
        <p:nvSpPr>
          <p:cNvPr id="136" name="Google Shape;108;p21"/>
          <p:cNvSpPr txBox="1"/>
          <p:nvPr>
            <p:ph type="body" sz="half" idx="1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000000"/>
                </a:solidFill>
              </a:defRPr>
            </a:pPr>
            <a:r>
              <a:t>5.    ASP.NET &amp; SQL - 24 lessons </a:t>
            </a:r>
          </a:p>
          <a:p>
            <a:pPr marL="0" indent="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6.    TypeScript - 10 lessons </a:t>
            </a:r>
          </a:p>
          <a:p>
            <a:pPr marL="0" indent="0">
              <a:spcBef>
                <a:spcPts val="6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 </a:t>
            </a:r>
          </a:p>
          <a:p>
            <a:pPr marL="0" indent="0">
              <a:spcBef>
                <a:spcPts val="6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7.    DevOps - 3 lessons </a:t>
            </a:r>
          </a:p>
          <a:p>
            <a:pPr marL="0" indent="0">
              <a:spcBef>
                <a:spcPts val="600"/>
              </a:spcBef>
              <a:buSzTx/>
              <a:buNone/>
            </a:pPr>
            <a:endParaRPr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SzTx/>
              <a:buNone/>
              <a:defRPr>
                <a:solidFill>
                  <a:srgbClr val="000000"/>
                </a:solidFill>
              </a:defRPr>
            </a:pPr>
            <a:r>
              <a:t>8.    Final Project - Graduation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3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Target Result</a:t>
            </a:r>
          </a:p>
        </p:txBody>
      </p:sp>
      <p:pic>
        <p:nvPicPr>
          <p:cNvPr id="139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724" y="1414637"/>
            <a:ext cx="718951" cy="71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Google Shape;115;p22" descr="Google Shape;115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8212" y="1265056"/>
            <a:ext cx="1018126" cy="1018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16;p22" descr="Google Shape;116;p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03852" y="2721187"/>
            <a:ext cx="778626" cy="7786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17;p22" descr="Google Shape;117;p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1638" y="2680874"/>
            <a:ext cx="861125" cy="861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18;p22" descr="Google Shape;118;p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68362" y="2411149"/>
            <a:ext cx="2397831" cy="139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19;p22" descr="Google Shape;119;p2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97824" y="1384799"/>
            <a:ext cx="1385001" cy="778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120;p22" descr="Google Shape;120;p2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06387" y="1414637"/>
            <a:ext cx="718951" cy="7189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Google Shape;121;p22" descr="Google Shape;121;p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052087" y="1412500"/>
            <a:ext cx="778626" cy="826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Google Shape;122;p22" descr="Google Shape;122;p2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894313" y="2633888"/>
            <a:ext cx="1094176" cy="1094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Google Shape;123;p22" descr="Google Shape;123;p22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935299" y="2680878"/>
            <a:ext cx="861126" cy="861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124;p22" descr="Google Shape;124;p22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859774" y="3937848"/>
            <a:ext cx="861101" cy="8610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Google Shape;125;p22" descr="Google Shape;125;p2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658224" y="3861024"/>
            <a:ext cx="1018101" cy="10147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oogle Shape;126;p22" descr="Google Shape;126;p22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51692" y="3859324"/>
            <a:ext cx="1018101" cy="101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127;p22" descr="Google Shape;127;p22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010850" y="3923200"/>
            <a:ext cx="861101" cy="890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Google Shape;128;p22" descr="Google Shape;128;p22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055401" y="3956863"/>
            <a:ext cx="1018101" cy="823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Google Shape;129;p22" descr="Google Shape;129;p2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133887" y="2787562"/>
            <a:ext cx="861133" cy="645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Google Shape;130;p22" descr="Google Shape;130;p22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963674" y="1596662"/>
            <a:ext cx="1201551" cy="45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Google Shape;131;p22" descr="Google Shape;131;p22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818774" y="3821298"/>
            <a:ext cx="1094176" cy="109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