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6" r:id="rId9"/>
    <p:sldId id="264" r:id="rId10"/>
    <p:sldId id="265" r:id="rId11"/>
  </p:sldIdLst>
  <p:sldSz cx="9144000" cy="5143500" type="screen16x9"/>
  <p:notesSz cx="6858000" cy="9144000"/>
  <p:embeddedFontLst>
    <p:embeddedFont>
      <p:font typeface="Nunito Sans" panose="020B0604020202020204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634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206134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6f73a04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6f73a04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53298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7f48969e73_0_2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7f48969e73_0_22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37905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7f48969e73_0_22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7f48969e73_0_22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Xirda Web Proje yazib upload eliyek Repoya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903716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722a07b06d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722a07b06d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57312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722a07b06d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722a07b06d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I+3 instead of i++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14085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722a07b06d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722a07b06d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77044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722a07b06d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722a07b06d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20437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722a07b06d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722a07b06d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98559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c6f73a04f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c6f73a04f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29156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decademy.com/learn/learn-the-command-line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codecademy.com/learn/learn-gi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0" y="1253200"/>
            <a:ext cx="8520600" cy="9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GitHub</a:t>
            </a:r>
            <a:endParaRPr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28772" y="2900300"/>
            <a:ext cx="3086451" cy="96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>
            <a:spLocks noGrp="1"/>
          </p:cNvSpPr>
          <p:nvPr>
            <p:ph type="title"/>
          </p:nvPr>
        </p:nvSpPr>
        <p:spPr>
          <a:xfrm>
            <a:off x="3108150" y="2037600"/>
            <a:ext cx="2927700" cy="106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Thanks</a:t>
            </a:r>
            <a:r>
              <a:rPr lang="en" sz="3000" dirty="0" smtClean="0"/>
              <a:t>!</a:t>
            </a:r>
            <a:endParaRPr sz="3000" dirty="0"/>
          </a:p>
        </p:txBody>
      </p:sp>
      <p:sp>
        <p:nvSpPr>
          <p:cNvPr id="113" name="Google Shape;113;p22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 </a:t>
            </a:r>
            <a:endParaRPr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</a:t>
            </a:r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6640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600"/>
              </a:spcBef>
              <a:spcAft>
                <a:spcPts val="0"/>
              </a:spcAft>
              <a:buClr>
                <a:srgbClr val="222222"/>
              </a:buClr>
              <a:buSzPts val="1400"/>
              <a:buChar char="●"/>
            </a:pPr>
            <a:r>
              <a:rPr lang="en" sz="1400" b="1">
                <a:solidFill>
                  <a:srgbClr val="52565A"/>
                </a:solidFill>
                <a:highlight>
                  <a:srgbClr val="FFFFFF"/>
                </a:highlight>
                <a:latin typeface="Nunito Sans"/>
                <a:ea typeface="Nunito Sans"/>
                <a:cs typeface="Nunito Sans"/>
                <a:sym typeface="Nunito Sans"/>
              </a:rPr>
              <a:t>Git</a:t>
            </a:r>
            <a:r>
              <a:rPr lang="en" sz="1400">
                <a:solidFill>
                  <a:srgbClr val="3C4043"/>
                </a:solidFill>
                <a:highlight>
                  <a:srgbClr val="FFFFFF"/>
                </a:highlight>
                <a:latin typeface="Nunito Sans"/>
                <a:ea typeface="Nunito Sans"/>
                <a:cs typeface="Nunito Sans"/>
                <a:sym typeface="Nunito Sans"/>
              </a:rPr>
              <a:t> is a free and open source distributed version control system designed to handle everything from small to very large projects with speed and efficiency.</a:t>
            </a:r>
            <a:endParaRPr sz="1400">
              <a:solidFill>
                <a:srgbClr val="3C4043"/>
              </a:solidFill>
              <a:highlight>
                <a:srgbClr val="FFFFFF"/>
              </a:highlight>
              <a:latin typeface="Nunito Sans"/>
              <a:ea typeface="Nunito Sans"/>
              <a:cs typeface="Nunito Sans"/>
              <a:sym typeface="Nunito Sans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1400"/>
              <a:buFont typeface="Nunito Sans"/>
              <a:buChar char="○"/>
            </a:pPr>
            <a:r>
              <a:rPr lang="en">
                <a:solidFill>
                  <a:srgbClr val="3C4043"/>
                </a:solidFill>
                <a:highlight>
                  <a:srgbClr val="FFFFFF"/>
                </a:highlight>
                <a:latin typeface="Nunito Sans"/>
                <a:ea typeface="Nunito Sans"/>
                <a:cs typeface="Nunito Sans"/>
                <a:sym typeface="Nunito Sans"/>
              </a:rPr>
              <a:t>What is an Open-Source</a:t>
            </a:r>
            <a:endParaRPr>
              <a:solidFill>
                <a:srgbClr val="3C4043"/>
              </a:solidFill>
              <a:highlight>
                <a:srgbClr val="FFFFFF"/>
              </a:highlight>
              <a:latin typeface="Nunito Sans"/>
              <a:ea typeface="Nunito Sans"/>
              <a:cs typeface="Nunito Sans"/>
              <a:sym typeface="Nunito Sans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1400"/>
              <a:buFont typeface="Nunito Sans"/>
              <a:buChar char="○"/>
            </a:pPr>
            <a:r>
              <a:rPr lang="en">
                <a:solidFill>
                  <a:srgbClr val="3C4043"/>
                </a:solidFill>
                <a:highlight>
                  <a:srgbClr val="FFFFFF"/>
                </a:highlight>
                <a:latin typeface="Nunito Sans"/>
                <a:ea typeface="Nunito Sans"/>
                <a:cs typeface="Nunito Sans"/>
                <a:sym typeface="Nunito Sans"/>
              </a:rPr>
              <a:t>Pull-Requests</a:t>
            </a:r>
            <a:endParaRPr>
              <a:solidFill>
                <a:srgbClr val="3C4043"/>
              </a:solidFill>
              <a:highlight>
                <a:srgbClr val="FFFFFF"/>
              </a:highlight>
              <a:latin typeface="Nunito Sans"/>
              <a:ea typeface="Nunito Sans"/>
              <a:cs typeface="Nunito Sans"/>
              <a:sym typeface="Nunito Sans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1400"/>
              <a:buFont typeface="Nunito Sans"/>
              <a:buChar char="○"/>
            </a:pPr>
            <a:r>
              <a:rPr lang="en">
                <a:solidFill>
                  <a:srgbClr val="3C4043"/>
                </a:solidFill>
                <a:highlight>
                  <a:srgbClr val="FFFFFF"/>
                </a:highlight>
                <a:latin typeface="Nunito Sans"/>
                <a:ea typeface="Nunito Sans"/>
                <a:cs typeface="Nunito Sans"/>
                <a:sym typeface="Nunito Sans"/>
              </a:rPr>
              <a:t>Repository</a:t>
            </a:r>
            <a:endParaRPr>
              <a:solidFill>
                <a:srgbClr val="3C4043"/>
              </a:solidFill>
              <a:highlight>
                <a:srgbClr val="FFFFFF"/>
              </a:highlight>
              <a:latin typeface="Nunito Sans"/>
              <a:ea typeface="Nunito Sans"/>
              <a:cs typeface="Nunito Sans"/>
              <a:sym typeface="Nunito Sans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1400"/>
              <a:buFont typeface="Nunito Sans"/>
              <a:buChar char="○"/>
            </a:pPr>
            <a:r>
              <a:rPr lang="en">
                <a:solidFill>
                  <a:srgbClr val="3C4043"/>
                </a:solidFill>
                <a:highlight>
                  <a:srgbClr val="FFFFFF"/>
                </a:highlight>
                <a:latin typeface="Nunito Sans"/>
                <a:ea typeface="Nunito Sans"/>
                <a:cs typeface="Nunito Sans"/>
                <a:sym typeface="Nunito Sans"/>
              </a:rPr>
              <a:t>Collaborators</a:t>
            </a:r>
            <a:endParaRPr>
              <a:solidFill>
                <a:srgbClr val="3C4043"/>
              </a:solidFill>
              <a:highlight>
                <a:srgbClr val="FFFFFF"/>
              </a:highlight>
              <a:latin typeface="Nunito Sans"/>
              <a:ea typeface="Nunito Sans"/>
              <a:cs typeface="Nunito Sans"/>
              <a:sym typeface="Nunito Sans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1400"/>
              <a:buFont typeface="Nunito Sans"/>
              <a:buChar char="○"/>
            </a:pPr>
            <a:r>
              <a:rPr lang="en">
                <a:solidFill>
                  <a:srgbClr val="3C4043"/>
                </a:solidFill>
                <a:highlight>
                  <a:srgbClr val="FFFFFF"/>
                </a:highlight>
                <a:latin typeface="Nunito Sans"/>
                <a:ea typeface="Nunito Sans"/>
                <a:cs typeface="Nunito Sans"/>
                <a:sym typeface="Nunito Sans"/>
              </a:rPr>
              <a:t>Issues</a:t>
            </a:r>
            <a:endParaRPr>
              <a:solidFill>
                <a:srgbClr val="3C4043"/>
              </a:solidFill>
              <a:highlight>
                <a:srgbClr val="FFFFFF"/>
              </a:highlight>
              <a:latin typeface="Nunito Sans"/>
              <a:ea typeface="Nunito Sans"/>
              <a:cs typeface="Nunito Sans"/>
              <a:sym typeface="Nunito Sans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1400"/>
              <a:buFont typeface="Nunito Sans"/>
              <a:buChar char="○"/>
            </a:pPr>
            <a:r>
              <a:rPr lang="en">
                <a:solidFill>
                  <a:srgbClr val="3C4043"/>
                </a:solidFill>
                <a:highlight>
                  <a:srgbClr val="FFFFFF"/>
                </a:highlight>
                <a:latin typeface="Nunito Sans"/>
                <a:ea typeface="Nunito Sans"/>
                <a:cs typeface="Nunito Sans"/>
                <a:sym typeface="Nunito Sans"/>
              </a:rPr>
              <a:t>Ex of using libraries</a:t>
            </a:r>
            <a:endParaRPr>
              <a:solidFill>
                <a:srgbClr val="3C4043"/>
              </a:solidFill>
              <a:highlight>
                <a:srgbClr val="FFFFFF"/>
              </a:highlight>
              <a:latin typeface="Nunito Sans"/>
              <a:ea typeface="Nunito Sans"/>
              <a:cs typeface="Nunito Sans"/>
              <a:sym typeface="Nunito San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>
              <a:solidFill>
                <a:srgbClr val="3C4043"/>
              </a:solidFill>
              <a:highlight>
                <a:srgbClr val="FFFFFF"/>
              </a:highlight>
              <a:latin typeface="Nunito Sans"/>
              <a:ea typeface="Nunito Sans"/>
              <a:cs typeface="Nunito Sans"/>
              <a:sym typeface="Nunito Sans"/>
            </a:endParaRPr>
          </a:p>
          <a:p>
            <a:pPr marL="457200" lvl="0" indent="-317500" algn="l" rtl="0">
              <a:spcBef>
                <a:spcPts val="600"/>
              </a:spcBef>
              <a:spcAft>
                <a:spcPts val="0"/>
              </a:spcAft>
              <a:buClr>
                <a:srgbClr val="3C4043"/>
              </a:buClr>
              <a:buSzPts val="1400"/>
              <a:buFont typeface="Nunito Sans"/>
              <a:buChar char="●"/>
            </a:pPr>
            <a:r>
              <a:rPr lang="en" sz="1400" b="1">
                <a:solidFill>
                  <a:srgbClr val="222222"/>
                </a:solidFill>
                <a:highlight>
                  <a:srgbClr val="FFFFFF"/>
                </a:highlight>
                <a:latin typeface="Nunito Sans"/>
                <a:ea typeface="Nunito Sans"/>
                <a:cs typeface="Nunito Sans"/>
                <a:sym typeface="Nunito Sans"/>
              </a:rPr>
              <a:t>Git</a:t>
            </a:r>
            <a:r>
              <a:rPr lang="en" sz="1400">
                <a:solidFill>
                  <a:srgbClr val="222222"/>
                </a:solidFill>
                <a:highlight>
                  <a:srgbClr val="FFFFFF"/>
                </a:highlight>
                <a:latin typeface="Nunito Sans"/>
                <a:ea typeface="Nunito Sans"/>
                <a:cs typeface="Nunito Sans"/>
                <a:sym typeface="Nunito Sans"/>
              </a:rPr>
              <a:t> was </a:t>
            </a:r>
            <a:r>
              <a:rPr lang="en" sz="1400" b="1">
                <a:solidFill>
                  <a:srgbClr val="222222"/>
                </a:solidFill>
                <a:highlight>
                  <a:srgbClr val="FFFFFF"/>
                </a:highlight>
                <a:latin typeface="Nunito Sans"/>
                <a:ea typeface="Nunito Sans"/>
                <a:cs typeface="Nunito Sans"/>
                <a:sym typeface="Nunito Sans"/>
              </a:rPr>
              <a:t>created</a:t>
            </a:r>
            <a:r>
              <a:rPr lang="en" sz="1400">
                <a:solidFill>
                  <a:srgbClr val="222222"/>
                </a:solidFill>
                <a:highlight>
                  <a:srgbClr val="FFFFFF"/>
                </a:highlight>
                <a:latin typeface="Nunito Sans"/>
                <a:ea typeface="Nunito Sans"/>
                <a:cs typeface="Nunito Sans"/>
                <a:sym typeface="Nunito Sans"/>
              </a:rPr>
              <a:t> by </a:t>
            </a:r>
            <a:r>
              <a:rPr lang="en" sz="1400" b="1">
                <a:solidFill>
                  <a:srgbClr val="222222"/>
                </a:solidFill>
                <a:highlight>
                  <a:srgbClr val="FFFFFF"/>
                </a:highlight>
                <a:latin typeface="Nunito Sans"/>
                <a:ea typeface="Nunito Sans"/>
                <a:cs typeface="Nunito Sans"/>
                <a:sym typeface="Nunito Sans"/>
              </a:rPr>
              <a:t>Linus Torvalds </a:t>
            </a:r>
            <a:r>
              <a:rPr lang="en" sz="1400">
                <a:solidFill>
                  <a:srgbClr val="222222"/>
                </a:solidFill>
                <a:highlight>
                  <a:srgbClr val="FFFFFF"/>
                </a:highlight>
                <a:latin typeface="Nunito Sans"/>
                <a:ea typeface="Nunito Sans"/>
                <a:cs typeface="Nunito Sans"/>
                <a:sym typeface="Nunito Sans"/>
              </a:rPr>
              <a:t>in 2005 for development of the </a:t>
            </a:r>
            <a:r>
              <a:rPr lang="en" sz="1400" b="1">
                <a:solidFill>
                  <a:srgbClr val="222222"/>
                </a:solidFill>
                <a:highlight>
                  <a:srgbClr val="FFFFFF"/>
                </a:highlight>
                <a:latin typeface="Nunito Sans"/>
                <a:ea typeface="Nunito Sans"/>
                <a:cs typeface="Nunito Sans"/>
                <a:sym typeface="Nunito Sans"/>
              </a:rPr>
              <a:t>Linux </a:t>
            </a:r>
            <a:r>
              <a:rPr lang="en" sz="1400">
                <a:solidFill>
                  <a:srgbClr val="222222"/>
                </a:solidFill>
                <a:highlight>
                  <a:srgbClr val="FFFFFF"/>
                </a:highlight>
                <a:latin typeface="Nunito Sans"/>
                <a:ea typeface="Nunito Sans"/>
                <a:cs typeface="Nunito Sans"/>
                <a:sym typeface="Nunito Sans"/>
              </a:rPr>
              <a:t>kernel, with other kernel developers contributing to its initial development.</a:t>
            </a:r>
            <a:endParaRPr sz="1400">
              <a:solidFill>
                <a:srgbClr val="3C4043"/>
              </a:solidFill>
              <a:highlight>
                <a:srgbClr val="FFFFFF"/>
              </a:highlight>
              <a:latin typeface="Nunito Sans"/>
              <a:ea typeface="Nunito Sans"/>
              <a:cs typeface="Nunito Sans"/>
              <a:sym typeface="Nunito Sans"/>
            </a:endParaRPr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12050" y="1917025"/>
            <a:ext cx="1887300" cy="188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Repo and CMD</a:t>
            </a:r>
            <a:endParaRPr/>
          </a:p>
        </p:txBody>
      </p:sp>
      <p:sp>
        <p:nvSpPr>
          <p:cNvPr id="74" name="Google Shape;74;p16"/>
          <p:cNvSpPr txBox="1">
            <a:spLocks noGrp="1"/>
          </p:cNvSpPr>
          <p:nvPr>
            <p:ph type="body" idx="1"/>
          </p:nvPr>
        </p:nvSpPr>
        <p:spPr>
          <a:xfrm>
            <a:off x="311700" y="1163200"/>
            <a:ext cx="6640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Clr>
                <a:srgbClr val="3C4043"/>
              </a:buClr>
              <a:buSzPts val="1800"/>
              <a:buFont typeface="Nunito Sans"/>
              <a:buChar char="●"/>
            </a:pPr>
            <a:r>
              <a:rPr lang="en" b="1">
                <a:solidFill>
                  <a:srgbClr val="52565A"/>
                </a:solidFill>
                <a:highlight>
                  <a:srgbClr val="FFFFFF"/>
                </a:highlight>
                <a:latin typeface="Nunito Sans"/>
                <a:ea typeface="Nunito Sans"/>
                <a:cs typeface="Nunito Sans"/>
                <a:sym typeface="Nunito Sans"/>
              </a:rPr>
              <a:t>Private vs. Public</a:t>
            </a:r>
            <a:endParaRPr b="1">
              <a:solidFill>
                <a:srgbClr val="52565A"/>
              </a:solidFill>
              <a:highlight>
                <a:srgbClr val="FFFFFF"/>
              </a:highlight>
              <a:latin typeface="Nunito Sans"/>
              <a:ea typeface="Nunito Sans"/>
              <a:cs typeface="Nunito Sans"/>
              <a:sym typeface="Nunito San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1800"/>
              <a:buFont typeface="Nunito Sans"/>
              <a:buChar char="●"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  <a:latin typeface="Nunito Sans"/>
                <a:ea typeface="Nunito Sans"/>
                <a:cs typeface="Nunito Sans"/>
                <a:sym typeface="Nunito Sans"/>
              </a:rPr>
              <a:t>Settings of a Repo</a:t>
            </a:r>
            <a:endParaRPr>
              <a:solidFill>
                <a:srgbClr val="222222"/>
              </a:solidFill>
              <a:highlight>
                <a:srgbClr val="FFFFFF"/>
              </a:highlight>
              <a:latin typeface="Nunito Sans"/>
              <a:ea typeface="Nunito Sans"/>
              <a:cs typeface="Nunito Sans"/>
              <a:sym typeface="Nunito San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Nunito Sans"/>
              <a:buChar char="●"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  <a:latin typeface="Nunito Sans"/>
                <a:ea typeface="Nunito Sans"/>
                <a:cs typeface="Nunito Sans"/>
                <a:sym typeface="Nunito Sans"/>
              </a:rPr>
              <a:t>README</a:t>
            </a:r>
            <a:endParaRPr>
              <a:solidFill>
                <a:srgbClr val="222222"/>
              </a:solidFill>
              <a:highlight>
                <a:srgbClr val="FFFFFF"/>
              </a:highlight>
              <a:latin typeface="Nunito Sans"/>
              <a:ea typeface="Nunito Sans"/>
              <a:cs typeface="Nunito Sans"/>
              <a:sym typeface="Nunito San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Nunito Sans"/>
              <a:buChar char="●"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  <a:latin typeface="Nunito Sans"/>
                <a:ea typeface="Nunito Sans"/>
                <a:cs typeface="Nunito Sans"/>
                <a:sym typeface="Nunito Sans"/>
              </a:rPr>
              <a:t>Git Bash</a:t>
            </a:r>
            <a:endParaRPr>
              <a:solidFill>
                <a:srgbClr val="222222"/>
              </a:solidFill>
              <a:highlight>
                <a:srgbClr val="FFFFFF"/>
              </a:highlight>
              <a:latin typeface="Nunito Sans"/>
              <a:ea typeface="Nunito Sans"/>
              <a:cs typeface="Nunito Sans"/>
              <a:sym typeface="Nunito Sans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Nunito Sans"/>
              <a:buChar char="○"/>
            </a:pPr>
            <a:r>
              <a:rPr lang="en" sz="1800">
                <a:solidFill>
                  <a:srgbClr val="222222"/>
                </a:solidFill>
                <a:highlight>
                  <a:srgbClr val="FFFFFF"/>
                </a:highlight>
                <a:latin typeface="Nunito Sans"/>
                <a:ea typeface="Nunito Sans"/>
                <a:cs typeface="Nunito Sans"/>
                <a:sym typeface="Nunito Sans"/>
              </a:rPr>
              <a:t>Let’s Create our first Repo</a:t>
            </a:r>
            <a:endParaRPr sz="1800">
              <a:solidFill>
                <a:srgbClr val="222222"/>
              </a:solidFill>
              <a:highlight>
                <a:srgbClr val="FFFFFF"/>
              </a:highlight>
              <a:latin typeface="Nunito Sans"/>
              <a:ea typeface="Nunito Sans"/>
              <a:cs typeface="Nunito Sans"/>
              <a:sym typeface="Nunito San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Nunito Sans"/>
              <a:buChar char="●"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  <a:latin typeface="Nunito Sans"/>
                <a:ea typeface="Nunito Sans"/>
                <a:cs typeface="Nunito Sans"/>
                <a:sym typeface="Nunito Sans"/>
              </a:rPr>
              <a:t>CMD importance</a:t>
            </a:r>
            <a:endParaRPr>
              <a:solidFill>
                <a:srgbClr val="222222"/>
              </a:solidFill>
              <a:highlight>
                <a:srgbClr val="FFFFFF"/>
              </a:highlight>
              <a:latin typeface="Nunito Sans"/>
              <a:ea typeface="Nunito Sans"/>
              <a:cs typeface="Nunito Sans"/>
              <a:sym typeface="Nunito Sans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Nunito Sans"/>
              <a:buChar char="○"/>
            </a:pPr>
            <a:r>
              <a:rPr lang="en" sz="1800">
                <a:solidFill>
                  <a:srgbClr val="222222"/>
                </a:solidFill>
                <a:highlight>
                  <a:srgbClr val="FFFFFF"/>
                </a:highlight>
                <a:latin typeface="Nunito Sans"/>
                <a:ea typeface="Nunito Sans"/>
                <a:cs typeface="Nunito Sans"/>
                <a:sym typeface="Nunito Sans"/>
              </a:rPr>
              <a:t>Cd, pwd, ls, mkdir, touch, vim, clear, </a:t>
            </a:r>
            <a:endParaRPr sz="1800">
              <a:solidFill>
                <a:srgbClr val="222222"/>
              </a:solidFill>
              <a:highlight>
                <a:srgbClr val="FFFFFF"/>
              </a:highlight>
              <a:latin typeface="Nunito Sans"/>
              <a:ea typeface="Nunito Sans"/>
              <a:cs typeface="Nunito Sans"/>
              <a:sym typeface="Nunito Sans"/>
            </a:endParaRPr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95675" y="1313550"/>
            <a:ext cx="1887300" cy="2516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Init</a:t>
            </a:r>
            <a:endParaRPr/>
          </a:p>
        </p:txBody>
      </p:sp>
      <p:sp>
        <p:nvSpPr>
          <p:cNvPr id="81" name="Google Shape;81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6640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unito Sans"/>
              <a:buChar char="●"/>
            </a:pPr>
            <a:r>
              <a:rPr lang="en" sz="24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git init, (.git folder is hidden)</a:t>
            </a:r>
            <a:endParaRPr sz="2400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45720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unito Sans"/>
              <a:buChar char="●"/>
            </a:pPr>
            <a:r>
              <a:rPr lang="en" sz="24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git status,</a:t>
            </a:r>
            <a:endParaRPr sz="2400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45720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unito Sans"/>
              <a:buChar char="●"/>
            </a:pPr>
            <a:r>
              <a:rPr lang="en" sz="24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git add file/directory (a.k.a staging)</a:t>
            </a:r>
            <a:endParaRPr sz="2400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45720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unito Sans"/>
              <a:buChar char="●"/>
            </a:pPr>
            <a:r>
              <a:rPr lang="en" sz="24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git status</a:t>
            </a:r>
            <a:endParaRPr sz="2400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45720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unito Sans"/>
              <a:buChar char="●"/>
            </a:pPr>
            <a:r>
              <a:rPr lang="en" sz="24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git diff &lt;filename&gt;</a:t>
            </a:r>
            <a:endParaRPr sz="2400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45720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unito Sans"/>
              <a:buChar char="●"/>
            </a:pPr>
            <a:r>
              <a:rPr lang="en" sz="24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git commit –m “message”</a:t>
            </a:r>
            <a:endParaRPr sz="2400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45720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unito Sans"/>
              <a:buChar char="●"/>
            </a:pPr>
            <a:r>
              <a:rPr lang="en" sz="24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git add --all (git add . / git add *.html)</a:t>
            </a:r>
            <a:endParaRPr sz="2400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45720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unito Sans"/>
              <a:buChar char="●"/>
            </a:pPr>
            <a:r>
              <a:rPr lang="en" sz="24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git commit –a -m “message”</a:t>
            </a:r>
            <a:endParaRPr sz="2400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45720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unito Sans"/>
              <a:buChar char="●"/>
            </a:pPr>
            <a:r>
              <a:rPr lang="en" sz="24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git log</a:t>
            </a:r>
            <a:endParaRPr sz="2400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45720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unito Sans"/>
              <a:buChar char="●"/>
            </a:pPr>
            <a:r>
              <a:rPr lang="en" sz="24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touch .gitignore</a:t>
            </a:r>
            <a:endParaRPr sz="2400" b="1">
              <a:solidFill>
                <a:srgbClr val="52565A"/>
              </a:solidFill>
              <a:highlight>
                <a:srgbClr val="FFFFFF"/>
              </a:highlight>
              <a:latin typeface="Nunito Sans"/>
              <a:ea typeface="Nunito Sans"/>
              <a:cs typeface="Nunito Sans"/>
              <a:sym typeface="Nunito Sans"/>
            </a:endParaRPr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24525" y="1313388"/>
            <a:ext cx="1887300" cy="25167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with GitHub</a:t>
            </a:r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6640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unito Sans"/>
              <a:buChar char="●"/>
            </a:pPr>
            <a:r>
              <a:rPr lang="en" sz="24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git clone</a:t>
            </a:r>
            <a:endParaRPr sz="2400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45720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unito Sans"/>
              <a:buChar char="●"/>
            </a:pPr>
            <a:r>
              <a:rPr lang="en" sz="24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git remote (-v)</a:t>
            </a:r>
            <a:endParaRPr sz="2400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45720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unito Sans"/>
              <a:buChar char="●"/>
            </a:pPr>
            <a:r>
              <a:rPr lang="en" sz="24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git fetch origin VS. git pull origin</a:t>
            </a:r>
            <a:endParaRPr sz="2400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45720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unito Sans"/>
              <a:buChar char="●"/>
            </a:pPr>
            <a:r>
              <a:rPr lang="en" sz="24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git commit</a:t>
            </a:r>
            <a:endParaRPr sz="2400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45720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unito Sans"/>
              <a:buChar char="●"/>
            </a:pPr>
            <a:r>
              <a:rPr lang="en" sz="24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git push origin master</a:t>
            </a:r>
            <a:endParaRPr sz="2400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45720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unito Sans"/>
              <a:buChar char="●"/>
            </a:pPr>
            <a:r>
              <a:rPr lang="en" sz="24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git revert</a:t>
            </a:r>
            <a:endParaRPr sz="2400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45720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unito Sans"/>
              <a:buChar char="●"/>
            </a:pPr>
            <a:r>
              <a:rPr lang="en" sz="24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git reset</a:t>
            </a:r>
            <a:endParaRPr sz="2400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45720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unito Sans"/>
              <a:buChar char="●"/>
            </a:pPr>
            <a:r>
              <a:rPr lang="en" sz="24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Rollback</a:t>
            </a:r>
            <a:endParaRPr sz="2400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33025" y="1707750"/>
            <a:ext cx="1728000" cy="172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Good Practises</a:t>
            </a:r>
            <a:endParaRPr/>
          </a:p>
        </p:txBody>
      </p:sp>
      <p:sp>
        <p:nvSpPr>
          <p:cNvPr id="95" name="Google Shape;95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6640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unito Sans"/>
              <a:buChar char="●"/>
            </a:pPr>
            <a:r>
              <a:rPr lang="en" sz="24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Frequencies of Commits</a:t>
            </a:r>
            <a:endParaRPr sz="2400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45720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unito Sans"/>
              <a:buChar char="●"/>
            </a:pPr>
            <a:r>
              <a:rPr lang="en" sz="24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Description</a:t>
            </a:r>
            <a:endParaRPr sz="2400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45720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unito Sans"/>
              <a:buChar char="●"/>
            </a:pPr>
            <a:r>
              <a:rPr lang="en" sz="24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Runnable Code</a:t>
            </a:r>
            <a:endParaRPr sz="2400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45720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unito Sans"/>
              <a:buChar char="●"/>
            </a:pPr>
            <a:r>
              <a:rPr lang="en" sz="24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Merge Conflicts Resolutions</a:t>
            </a:r>
            <a:endParaRPr sz="2400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 to Setup your GitHubs</a:t>
            </a:r>
            <a:endParaRPr/>
          </a:p>
        </p:txBody>
      </p:sp>
      <p:sp>
        <p:nvSpPr>
          <p:cNvPr id="101" name="Google Shape;101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6640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unito Sans"/>
              <a:buChar char="●"/>
            </a:pPr>
            <a:r>
              <a:rPr lang="en" sz="24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REGISTER!</a:t>
            </a:r>
            <a:endParaRPr sz="2400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45720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unito Sans"/>
              <a:buChar char="●"/>
            </a:pPr>
            <a:r>
              <a:rPr lang="en" sz="24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GitHub Classroom</a:t>
            </a:r>
            <a:endParaRPr sz="2400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638" y="1797416"/>
            <a:ext cx="7937440" cy="1072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4410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Homework</a:t>
            </a:r>
            <a:endParaRPr/>
          </a:p>
        </p:txBody>
      </p:sp>
      <p:sp>
        <p:nvSpPr>
          <p:cNvPr id="107" name="Google Shape;107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"/>
              <a:buChar char="●"/>
            </a:pPr>
            <a:r>
              <a:rPr lang="en" sz="14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Command Line Prompt: </a:t>
            </a:r>
            <a:r>
              <a:rPr lang="en" sz="1400" u="sng">
                <a:solidFill>
                  <a:srgbClr val="0563C1"/>
                </a:solidFill>
                <a:latin typeface="Nunito Sans"/>
                <a:ea typeface="Nunito Sans"/>
                <a:cs typeface="Nunito Sans"/>
                <a:sym typeface="Nunito Sans"/>
                <a:hlinkClick r:id="rId3"/>
              </a:rPr>
              <a:t>https://www.codecademy.com/learn/learn-the-command-line</a:t>
            </a:r>
            <a:endParaRPr sz="1400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457200" lvl="0" indent="-3175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"/>
              <a:buChar char="●"/>
            </a:pPr>
            <a:r>
              <a:rPr lang="en" sz="14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Git: </a:t>
            </a:r>
            <a:r>
              <a:rPr lang="en" sz="1400" u="sng">
                <a:solidFill>
                  <a:srgbClr val="0563C1"/>
                </a:solidFill>
                <a:latin typeface="Nunito Sans"/>
                <a:ea typeface="Nunito Sans"/>
                <a:cs typeface="Nunito Sans"/>
                <a:sym typeface="Nunito Sans"/>
                <a:hlinkClick r:id="rId4"/>
              </a:rPr>
              <a:t>https://www.codecademy.com/learn/learn-git</a:t>
            </a:r>
            <a:endParaRPr sz="1400">
              <a:latin typeface="Nunito Sans"/>
              <a:ea typeface="Nunito Sans"/>
              <a:cs typeface="Nunito Sans"/>
              <a:sym typeface="Nunito Sans"/>
            </a:endParaRPr>
          </a:p>
          <a:p>
            <a:pPr marL="914400" lvl="1" indent="-3175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"/>
              <a:buChar char="o"/>
            </a:pPr>
            <a:r>
              <a:rPr lang="en">
                <a:latin typeface="Nunito Sans"/>
                <a:ea typeface="Nunito Sans"/>
                <a:cs typeface="Nunito Sans"/>
                <a:sym typeface="Nunito Sans"/>
              </a:rPr>
              <a:t>It’s okay not to finish it all, but as much as possible and get to the end eventually </a:t>
            </a:r>
            <a:endParaRPr sz="1400">
              <a:latin typeface="Nunito Sans"/>
              <a:ea typeface="Nunito Sans"/>
              <a:cs typeface="Nunito Sans"/>
              <a:sym typeface="Nunito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259</Words>
  <Application>Microsoft Office PowerPoint</Application>
  <PresentationFormat>On-screen Show (16:9)</PresentationFormat>
  <Paragraphs>57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Nunito Sans</vt:lpstr>
      <vt:lpstr>Simple Light</vt:lpstr>
      <vt:lpstr>GitHub</vt:lpstr>
      <vt:lpstr>Git</vt:lpstr>
      <vt:lpstr>Repo and CMD</vt:lpstr>
      <vt:lpstr>Git Init</vt:lpstr>
      <vt:lpstr>Git with GitHub</vt:lpstr>
      <vt:lpstr>Good Practises</vt:lpstr>
      <vt:lpstr>Time to Setup your GitHubs</vt:lpstr>
      <vt:lpstr>PowerPoint Presentation</vt:lpstr>
      <vt:lpstr>Homework</vt:lpstr>
      <vt:lpstr>Thanks!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GitHub</dc:title>
  <cp:lastModifiedBy>Windows User</cp:lastModifiedBy>
  <cp:revision>2</cp:revision>
  <dcterms:modified xsi:type="dcterms:W3CDTF">2020-07-22T13:59:59Z</dcterms:modified>
</cp:coreProperties>
</file>