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By Our Audience we mean: describe the typical demographics in the classrooms like we have everyone from age 15 till 40+, boys and girls, working and students, etc. THis program is designed for everyone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Bu Slidedan sonra draw.io-da 2-3 xirda besit misal ishlenilsin </a:t>
            </a:r>
          </a:p>
          <a:p>
            <a:pPr>
              <a:defRPr sz="1100"/>
            </a:pPr>
            <a:r>
              <a:t>1 misali muellim ozu ishlesin</a:t>
            </a:r>
          </a:p>
          <a:p>
            <a:pPr>
              <a:defRPr sz="1100"/>
            </a:pPr>
            <a:r>
              <a:t>1 misal telebelerle birlikde</a:t>
            </a:r>
          </a:p>
          <a:p>
            <a:pPr>
              <a:defRPr sz="1100"/>
            </a:pPr>
            <a:r>
              <a:t>1 misal da ozleri hell elesinler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Bayaqki Flowchart misallarinda ise bezi ededlerin yerine acaba variable elave edib heyatimizi asantlashdira bilerikmi ? </a:t>
            </a:r>
          </a:p>
          <a:p>
            <a:pPr>
              <a:defRPr sz="1100"/>
            </a:pPr>
            <a:r>
              <a:t>TIme to open Visual Studio, console applciation . COx da detallara girishmeyin, just show them around with operators and variables, and show that it is quite similar in JS and PHP as well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2 algorithms of teachers choice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69399" y="1671449"/>
            <a:ext cx="8520602" cy="964501"/>
          </a:xfrm>
          <a:prstGeom prst="rect">
            <a:avLst/>
          </a:prstGeom>
        </p:spPr>
        <p:txBody>
          <a:bodyPr/>
          <a:lstStyle>
            <a:lvl1pPr defTabSz="758951">
              <a:defRPr sz="4316"/>
            </a:lvl1pPr>
          </a:lstStyle>
          <a:p>
            <a:pPr/>
            <a:r>
              <a:t>Algorithms, Variables &amp; Operators</a:t>
            </a:r>
          </a:p>
        </p:txBody>
      </p:sp>
      <p:pic>
        <p:nvPicPr>
          <p:cNvPr id="110" name="Google Shape;55;p13" descr="Google Shape;55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8771" y="2900299"/>
            <a:ext cx="3086452" cy="964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0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Homework Check and Recap</a:t>
            </a:r>
          </a:p>
        </p:txBody>
      </p:sp>
      <p:sp>
        <p:nvSpPr>
          <p:cNvPr id="113" name="Google Shape;61;p14"/>
          <p:cNvSpPr txBox="1"/>
          <p:nvPr>
            <p:ph type="body" sz="half" idx="1"/>
          </p:nvPr>
        </p:nvSpPr>
        <p:spPr>
          <a:xfrm>
            <a:off x="311699" y="1152475"/>
            <a:ext cx="4260302" cy="3416400"/>
          </a:xfrm>
          <a:prstGeom prst="rect">
            <a:avLst/>
          </a:prstGeom>
        </p:spPr>
        <p:txBody>
          <a:bodyPr/>
          <a:lstStyle>
            <a:lvl1pPr indent="-317500">
              <a:spcBef>
                <a:spcPts val="600"/>
              </a:spcBef>
              <a:buClr>
                <a:srgbClr val="000000"/>
              </a:buClr>
              <a:buSzPts val="1400"/>
              <a:defRPr b="1" sz="1400">
                <a:solidFill>
                  <a:srgbClr val="000000"/>
                </a:solidFill>
              </a:defRPr>
            </a:lvl1pPr>
          </a:lstStyle>
          <a:p>
            <a:pPr/>
            <a:r>
              <a:t>Your time to speak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6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What is Programming </a:t>
            </a:r>
          </a:p>
        </p:txBody>
      </p:sp>
      <p:sp>
        <p:nvSpPr>
          <p:cNvPr id="116" name="Google Shape;67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7916"/>
              </a:lnSpc>
              <a:buClr>
                <a:srgbClr val="000000"/>
              </a:buClr>
              <a:buFont typeface="Helvetica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Programming is the act of instructing computers to carry out tasks - It is often referred to as coding</a:t>
            </a:r>
          </a:p>
          <a:p>
            <a:pPr>
              <a:lnSpc>
                <a:spcPct val="107916"/>
              </a:lnSpc>
              <a:buClr>
                <a:srgbClr val="000000"/>
              </a:buClr>
              <a:buFont typeface="Helvetica"/>
              <a:defRPr b="1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What is a computer program</a:t>
            </a:r>
            <a:r>
              <a:rPr b="0"/>
              <a:t>: A computer program is a sequence of instructions that the computer executes.</a:t>
            </a:r>
          </a:p>
          <a:p>
            <a:pPr>
              <a:lnSpc>
                <a:spcPct val="107916"/>
              </a:lnSpc>
              <a:buClr>
                <a:srgbClr val="000000"/>
              </a:buClr>
              <a:buFont typeface="Helvetica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Analogies of Programming</a:t>
            </a:r>
          </a:p>
          <a:p>
            <a:pPr>
              <a:lnSpc>
                <a:spcPct val="107916"/>
              </a:lnSpc>
              <a:buClr>
                <a:srgbClr val="000000"/>
              </a:buClr>
              <a:buFont typeface="Helvetica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Programmer vs. Developer</a:t>
            </a:r>
          </a:p>
          <a:p>
            <a:pPr>
              <a:lnSpc>
                <a:spcPct val="107916"/>
              </a:lnSpc>
              <a:buClr>
                <a:srgbClr val="000000"/>
              </a:buClr>
              <a:buFont typeface="Helvetica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Office vs. Freelance</a:t>
            </a:r>
          </a:p>
          <a:p>
            <a:pPr>
              <a:lnSpc>
                <a:spcPct val="107916"/>
              </a:lnSpc>
              <a:buClr>
                <a:srgbClr val="000000"/>
              </a:buClr>
              <a:buFont typeface="Helvetica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Ex: Digitalisation of any problem that was previously done by hand / Excel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78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Language Translators</a:t>
            </a:r>
          </a:p>
        </p:txBody>
      </p:sp>
      <p:sp>
        <p:nvSpPr>
          <p:cNvPr id="119" name="Google Shape;79;p17"/>
          <p:cNvSpPr txBox="1"/>
          <p:nvPr>
            <p:ph type="body" sz="quarter" idx="1"/>
          </p:nvPr>
        </p:nvSpPr>
        <p:spPr>
          <a:xfrm>
            <a:off x="311700" y="3552774"/>
            <a:ext cx="5506200" cy="1470602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defRPr b="1">
                <a:solidFill>
                  <a:srgbClr val="000000"/>
                </a:solidFill>
              </a:defRPr>
            </a:pPr>
            <a:r>
              <a:t>Interpreters: </a:t>
            </a:r>
            <a:r>
              <a:rPr b="0"/>
              <a:t>execute line by line</a:t>
            </a:r>
          </a:p>
          <a:p>
            <a:pPr>
              <a:buClr>
                <a:srgbClr val="000000"/>
              </a:buClr>
              <a:defRPr b="1">
                <a:solidFill>
                  <a:srgbClr val="000000"/>
                </a:solidFill>
              </a:defRPr>
            </a:pPr>
            <a:r>
              <a:t>Compilers: </a:t>
            </a:r>
            <a:r>
              <a:rPr b="0"/>
              <a:t>execute whole binary file</a:t>
            </a:r>
          </a:p>
          <a:p>
            <a:pPr>
              <a:buClr>
                <a:srgbClr val="000000"/>
              </a:buClr>
              <a:defRPr b="1">
                <a:solidFill>
                  <a:srgbClr val="000000"/>
                </a:solidFill>
              </a:defRPr>
            </a:pPr>
            <a:r>
              <a:t>Hybrids: </a:t>
            </a:r>
            <a:r>
              <a:rPr b="0"/>
              <a:t>both, ex: Java</a:t>
            </a:r>
          </a:p>
          <a:p>
            <a:pPr>
              <a:buClr>
                <a:srgbClr val="000000"/>
              </a:buClr>
              <a:defRPr b="1">
                <a:solidFill>
                  <a:srgbClr val="000000"/>
                </a:solidFill>
              </a:defRPr>
            </a:pPr>
            <a:r>
              <a:t>Assemblers: </a:t>
            </a:r>
            <a:r>
              <a:rPr b="0"/>
              <a:t>Assembly to binary</a:t>
            </a:r>
          </a:p>
        </p:txBody>
      </p:sp>
      <p:pic>
        <p:nvPicPr>
          <p:cNvPr id="120" name="Google Shape;80;p17" descr="Google Shape;80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000" y="1017724"/>
            <a:ext cx="7620000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85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Algorithm</a:t>
            </a:r>
          </a:p>
        </p:txBody>
      </p:sp>
      <p:sp>
        <p:nvSpPr>
          <p:cNvPr id="125" name="Google Shape;86;p18"/>
          <p:cNvSpPr txBox="1"/>
          <p:nvPr>
            <p:ph type="body" sz="half" idx="1"/>
          </p:nvPr>
        </p:nvSpPr>
        <p:spPr>
          <a:xfrm>
            <a:off x="311699" y="1152475"/>
            <a:ext cx="4464301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“Most optimal solution to a problem”</a:t>
            </a:r>
          </a:p>
          <a:p>
            <a:pPr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What is a Flowchart?</a:t>
            </a:r>
          </a:p>
          <a:p>
            <a:pPr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What is a Pseudocode?</a:t>
            </a:r>
          </a:p>
          <a:p>
            <a:pPr marL="0" indent="0">
              <a:spcBef>
                <a:spcPts val="600"/>
              </a:spcBef>
              <a:buSzTx/>
              <a:buNone/>
            </a:pP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t>Let’s solve:</a:t>
            </a:r>
          </a:p>
          <a:p>
            <a:pPr>
              <a:spcBef>
                <a:spcPts val="6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Ex1: by me</a:t>
            </a:r>
          </a:p>
          <a:p>
            <a:pPr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Ex2: together</a:t>
            </a:r>
          </a:p>
          <a:p>
            <a:pPr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Ex3: by you </a:t>
            </a:r>
          </a:p>
        </p:txBody>
      </p:sp>
      <p:pic>
        <p:nvPicPr>
          <p:cNvPr id="126" name="Google Shape;87;p18" descr="Google Shape;87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1349" y="0"/>
            <a:ext cx="4082651" cy="5132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92;p1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Variables and Operators</a:t>
            </a:r>
          </a:p>
        </p:txBody>
      </p:sp>
      <p:sp>
        <p:nvSpPr>
          <p:cNvPr id="131" name="Google Shape;93;p19"/>
          <p:cNvSpPr txBox="1"/>
          <p:nvPr>
            <p:ph type="body" sz="half" idx="1"/>
          </p:nvPr>
        </p:nvSpPr>
        <p:spPr>
          <a:xfrm>
            <a:off x="311700" y="1152475"/>
            <a:ext cx="5506200" cy="3416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000000"/>
              </a:buClr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+.-,*,/,%, &lt;&gt; =, etc.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Helvetica"/>
              <a:defRPr b="1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VAR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Helvetica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Declaration and Overwriting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Helvetica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Compare to JavaScript and PHP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Helvetica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True and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98;p2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Homework</a:t>
            </a:r>
          </a:p>
        </p:txBody>
      </p:sp>
      <p:sp>
        <p:nvSpPr>
          <p:cNvPr id="136" name="Google Shape;99;p20"/>
          <p:cNvSpPr txBox="1"/>
          <p:nvPr>
            <p:ph type="body" sz="half" idx="1"/>
          </p:nvPr>
        </p:nvSpPr>
        <p:spPr>
          <a:xfrm>
            <a:off x="311700" y="1152475"/>
            <a:ext cx="5506200" cy="3416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000000"/>
              </a:buClr>
              <a:buFont typeface="Helvetica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pPr/>
            <a:r>
              <a:t>2 Algorithms to be represented in a Flowchart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04;p21"/>
          <p:cNvSpPr txBox="1"/>
          <p:nvPr>
            <p:ph type="body" sz="quarter" idx="1"/>
          </p:nvPr>
        </p:nvSpPr>
        <p:spPr>
          <a:xfrm>
            <a:off x="3861449" y="2285400"/>
            <a:ext cx="1421101" cy="5727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None/>
              <a:defRPr sz="24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pPr/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