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6"/>
  </p:notesMasterIdLst>
  <p:sldIdLst>
    <p:sldId id="256" r:id="rId2"/>
    <p:sldId id="301" r:id="rId3"/>
    <p:sldId id="320"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278" r:id="rId21"/>
    <p:sldId id="257" r:id="rId22"/>
    <p:sldId id="258" r:id="rId23"/>
    <p:sldId id="259" r:id="rId24"/>
    <p:sldId id="260" r:id="rId25"/>
    <p:sldId id="279" r:id="rId26"/>
    <p:sldId id="261" r:id="rId27"/>
    <p:sldId id="262" r:id="rId28"/>
    <p:sldId id="263" r:id="rId29"/>
    <p:sldId id="276" r:id="rId30"/>
    <p:sldId id="277"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318" r:id="rId44"/>
    <p:sldId id="31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AAC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DC28C1-6429-8947-B040-FA2D0FB96A32}" type="datetimeFigureOut">
              <a:rPr lang="en-US" smtClean="0"/>
              <a:pPr/>
              <a:t>6/24/2014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DB9AD3-F008-D348-BE19-86E43250C2CC}" type="slidenum">
              <a:rPr lang="en-US" smtClean="0"/>
              <a:pPr/>
              <a:t>‹#›</a:t>
            </a:fld>
            <a:endParaRPr lang="en-US"/>
          </a:p>
        </p:txBody>
      </p:sp>
    </p:spTree>
    <p:extLst>
      <p:ext uri="{BB962C8B-B14F-4D97-AF65-F5344CB8AC3E}">
        <p14:creationId xmlns="" xmlns:p14="http://schemas.microsoft.com/office/powerpoint/2010/main" val="6782511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4" name="13 Başlık"/>
          <p:cNvSpPr>
            <a:spLocks noGrp="1"/>
          </p:cNvSpPr>
          <p:nvPr>
            <p:ph type="ctrTitle"/>
          </p:nvPr>
        </p:nvSpPr>
        <p:spPr>
          <a:xfrm>
            <a:off x="1432560" y="359898"/>
            <a:ext cx="7406640" cy="1472184"/>
          </a:xfrm>
        </p:spPr>
        <p:txBody>
          <a:bodyPr anchor="b"/>
          <a:lstStyle>
            <a:lvl1pPr algn="l">
              <a:defRPr/>
            </a:lvl1pPr>
            <a:extLst/>
          </a:lstStyle>
          <a:p>
            <a:r>
              <a:rPr kumimoji="0" lang="tr-TR" smtClean="0"/>
              <a:t>Asıl başlık stili için tıklatın</a:t>
            </a:r>
            <a:endParaRPr kumimoji="0" lang="en-US"/>
          </a:p>
        </p:txBody>
      </p:sp>
      <p:sp>
        <p:nvSpPr>
          <p:cNvPr id="22" name="21 Alt Başlık"/>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smtClean="0"/>
              <a:t>Asıl alt başlık stilini düzenlemek için tıklatın</a:t>
            </a:r>
            <a:endParaRPr kumimoji="0" lang="en-US"/>
          </a:p>
        </p:txBody>
      </p:sp>
      <p:sp>
        <p:nvSpPr>
          <p:cNvPr id="7" name="6 Veri Yer Tutucusu"/>
          <p:cNvSpPr>
            <a:spLocks noGrp="1"/>
          </p:cNvSpPr>
          <p:nvPr>
            <p:ph type="dt" sz="half" idx="10"/>
          </p:nvPr>
        </p:nvSpPr>
        <p:spPr/>
        <p:txBody>
          <a:bodyPr/>
          <a:lstStyle>
            <a:extLst/>
          </a:lstStyle>
          <a:p>
            <a:pPr eaLnBrk="1" latinLnBrk="0" hangingPunct="1"/>
            <a:fld id="{170B6439-054F-4641-A66A-7F1C485AB22A}" type="datetime1">
              <a:rPr lang="en-US" smtClean="0"/>
              <a:pPr eaLnBrk="1" latinLnBrk="0" hangingPunct="1"/>
              <a:t>6/24/2014</a:t>
            </a:fld>
            <a:endParaRPr lang="en-US" sz="1400" dirty="0">
              <a:solidFill>
                <a:schemeClr val="tx2"/>
              </a:solidFill>
            </a:endParaRPr>
          </a:p>
        </p:txBody>
      </p:sp>
      <p:sp>
        <p:nvSpPr>
          <p:cNvPr id="20" name="19 Altbilgi Yer Tutucusu"/>
          <p:cNvSpPr>
            <a:spLocks noGrp="1"/>
          </p:cNvSpPr>
          <p:nvPr>
            <p:ph type="ftr" sz="quarter" idx="11"/>
          </p:nvPr>
        </p:nvSpPr>
        <p:spPr/>
        <p:txBody>
          <a:bodyPr/>
          <a:lstStyle>
            <a:extLst/>
          </a:lstStyle>
          <a:p>
            <a:pPr algn="r" eaLnBrk="1" latinLnBrk="0" hangingPunct="1"/>
            <a:endParaRPr kumimoji="0" lang="en-US" sz="1400" dirty="0">
              <a:solidFill>
                <a:schemeClr val="tx2"/>
              </a:solidFill>
            </a:endParaRPr>
          </a:p>
        </p:txBody>
      </p:sp>
      <p:sp>
        <p:nvSpPr>
          <p:cNvPr id="10" name="9 Slayt Numarası Yer Tutucusu"/>
          <p:cNvSpPr>
            <a:spLocks noGrp="1"/>
          </p:cNvSpPr>
          <p:nvPr>
            <p:ph type="sldNum" sz="quarter" idx="12"/>
          </p:nvPr>
        </p:nvSpPr>
        <p:spPr/>
        <p:txBody>
          <a:bodyPr/>
          <a:lstStyle>
            <a:extLst/>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
        <p:nvSpPr>
          <p:cNvPr id="8" name="7 Oval"/>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Oval"/>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pPr eaLnBrk="1" latinLnBrk="0" hangingPunct="1"/>
            <a:fld id="{865FF2FA-6C81-4B33-AA1C-4800CD3167A9}" type="datetime1">
              <a:rPr lang="en-US" smtClean="0"/>
              <a:pPr eaLnBrk="1" latinLnBrk="0" hangingPunct="1"/>
              <a:t>6/24/2014</a:t>
            </a:fld>
            <a:endParaRPr lang="en-US" sz="1400" dirty="0">
              <a:solidFill>
                <a:schemeClr val="tx2"/>
              </a:solidFill>
            </a:endParaRPr>
          </a:p>
        </p:txBody>
      </p:sp>
      <p:sp>
        <p:nvSpPr>
          <p:cNvPr id="5" name="4 Altbilgi Yer Tutucusu"/>
          <p:cNvSpPr>
            <a:spLocks noGrp="1"/>
          </p:cNvSpPr>
          <p:nvPr>
            <p:ph type="ftr" sz="quarter" idx="11"/>
          </p:nvPr>
        </p:nvSpPr>
        <p:spPr/>
        <p:txBody>
          <a:bodyPr/>
          <a:lstStyle>
            <a:extLst/>
          </a:lstStyle>
          <a:p>
            <a:pPr algn="r" eaLnBrk="1" latinLnBrk="0" hangingPunct="1"/>
            <a:endParaRPr kumimoji="0" lang="en-US" sz="1400" dirty="0">
              <a:solidFill>
                <a:schemeClr val="tx2"/>
              </a:solidFill>
            </a:endParaRPr>
          </a:p>
        </p:txBody>
      </p:sp>
      <p:sp>
        <p:nvSpPr>
          <p:cNvPr id="6" name="5 Slayt Numarası Yer Tutucusu"/>
          <p:cNvSpPr>
            <a:spLocks noGrp="1"/>
          </p:cNvSpPr>
          <p:nvPr>
            <p:ph type="sldNum" sz="quarter" idx="12"/>
          </p:nvPr>
        </p:nvSpPr>
        <p:spPr/>
        <p:txBody>
          <a:bodyPr/>
          <a:lstStyle>
            <a:extLst/>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858000" y="274639"/>
            <a:ext cx="1828800" cy="5851525"/>
          </a:xfrm>
        </p:spPr>
        <p:txBody>
          <a:bodyPr vert="eaVert"/>
          <a:lstStyle>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1143000" y="274640"/>
            <a:ext cx="5562600" cy="5851525"/>
          </a:xfrm>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pPr eaLnBrk="1" latinLnBrk="0" hangingPunct="1"/>
            <a:fld id="{183DE8C9-8B52-4C37-99C1-FC97EA82437E}" type="datetime1">
              <a:rPr lang="en-US" smtClean="0"/>
              <a:pPr eaLnBrk="1" latinLnBrk="0" hangingPunct="1"/>
              <a:t>6/24/2014</a:t>
            </a:fld>
            <a:endParaRPr lang="en-US" sz="1400" dirty="0">
              <a:solidFill>
                <a:schemeClr val="tx2"/>
              </a:solidFill>
            </a:endParaRPr>
          </a:p>
        </p:txBody>
      </p:sp>
      <p:sp>
        <p:nvSpPr>
          <p:cNvPr id="5" name="4 Altbilgi Yer Tutucusu"/>
          <p:cNvSpPr>
            <a:spLocks noGrp="1"/>
          </p:cNvSpPr>
          <p:nvPr>
            <p:ph type="ftr" sz="quarter" idx="11"/>
          </p:nvPr>
        </p:nvSpPr>
        <p:spPr/>
        <p:txBody>
          <a:bodyPr/>
          <a:lstStyle>
            <a:extLst/>
          </a:lstStyle>
          <a:p>
            <a:pPr algn="r" eaLnBrk="1" latinLnBrk="0" hangingPunct="1"/>
            <a:endParaRPr kumimoji="0" lang="en-US" sz="1400" dirty="0">
              <a:solidFill>
                <a:schemeClr val="tx2"/>
              </a:solidFill>
            </a:endParaRPr>
          </a:p>
        </p:txBody>
      </p:sp>
      <p:sp>
        <p:nvSpPr>
          <p:cNvPr id="6" name="5 Slayt Numarası Yer Tutucusu"/>
          <p:cNvSpPr>
            <a:spLocks noGrp="1"/>
          </p:cNvSpPr>
          <p:nvPr>
            <p:ph type="sldNum" sz="quarter" idx="12"/>
          </p:nvPr>
        </p:nvSpPr>
        <p:spPr/>
        <p:txBody>
          <a:bodyPr/>
          <a:lstStyle>
            <a:extLst/>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extLst/>
          </a:lstStyle>
          <a:p>
            <a:pPr eaLnBrk="1" latinLnBrk="0" hangingPunct="1"/>
            <a:fld id="{DFABCD28-4B51-4027-BAEE-472BA214D45B}" type="datetime1">
              <a:rPr lang="en-US" smtClean="0"/>
              <a:pPr eaLnBrk="1" latinLnBrk="0" hangingPunct="1"/>
              <a:t>6/24/2014</a:t>
            </a:fld>
            <a:endParaRPr lang="en-US" sz="1400" dirty="0">
              <a:solidFill>
                <a:schemeClr val="tx2"/>
              </a:solidFill>
            </a:endParaRPr>
          </a:p>
        </p:txBody>
      </p:sp>
      <p:sp>
        <p:nvSpPr>
          <p:cNvPr id="8" name="7 Altbilgi Yer Tutucusu"/>
          <p:cNvSpPr>
            <a:spLocks noGrp="1"/>
          </p:cNvSpPr>
          <p:nvPr>
            <p:ph type="ftr" sz="quarter" idx="11"/>
          </p:nvPr>
        </p:nvSpPr>
        <p:spPr/>
        <p:txBody>
          <a:bodyPr/>
          <a:lstStyle>
            <a:extLst/>
          </a:lstStyle>
          <a:p>
            <a:pPr algn="r" eaLnBrk="1" latinLnBrk="0" hangingPunct="1"/>
            <a:endParaRPr kumimoji="0" lang="en-US" sz="1400" dirty="0">
              <a:solidFill>
                <a:schemeClr val="tx2"/>
              </a:solidFill>
            </a:endParaRPr>
          </a:p>
        </p:txBody>
      </p:sp>
      <p:sp>
        <p:nvSpPr>
          <p:cNvPr id="9" name="8 Slayt Numarası Yer Tutucusu"/>
          <p:cNvSpPr>
            <a:spLocks noGrp="1"/>
          </p:cNvSpPr>
          <p:nvPr>
            <p:ph type="sldNum" sz="quarter" idx="12"/>
          </p:nvPr>
        </p:nvSpPr>
        <p:spPr/>
        <p:txBody>
          <a:bodyPr/>
          <a:lstStyle>
            <a:extLst/>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1435608" y="274320"/>
            <a:ext cx="7498080" cy="1143000"/>
          </a:xfrm>
        </p:spPr>
        <p:txBody>
          <a:bodyPr anchor="ctr"/>
          <a:lstStyle>
            <a:extLst/>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extLst/>
          </a:lstStyle>
          <a:p>
            <a:pPr eaLnBrk="1" latinLnBrk="0" hangingPunct="1"/>
            <a:fld id="{89EFDF22-8DEB-4F8F-ADC2-B6EF29A2675A}" type="datetime1">
              <a:rPr lang="en-US" smtClean="0"/>
              <a:pPr eaLnBrk="1" latinLnBrk="0" hangingPunct="1"/>
              <a:t>6/24/2014</a:t>
            </a:fld>
            <a:endParaRPr lang="en-US" sz="1400" dirty="0">
              <a:solidFill>
                <a:schemeClr val="tx2"/>
              </a:solidFill>
            </a:endParaRPr>
          </a:p>
        </p:txBody>
      </p:sp>
      <p:sp>
        <p:nvSpPr>
          <p:cNvPr id="4" name="3 Altbilgi Yer Tutucusu"/>
          <p:cNvSpPr>
            <a:spLocks noGrp="1"/>
          </p:cNvSpPr>
          <p:nvPr>
            <p:ph type="ftr" sz="quarter" idx="11"/>
          </p:nvPr>
        </p:nvSpPr>
        <p:spPr/>
        <p:txBody>
          <a:bodyPr/>
          <a:lstStyle>
            <a:extLst/>
          </a:lstStyle>
          <a:p>
            <a:pPr algn="r" eaLnBrk="1" latinLnBrk="0" hangingPunct="1"/>
            <a:endParaRPr kumimoji="0" lang="en-US" sz="1400" dirty="0">
              <a:solidFill>
                <a:schemeClr val="tx2"/>
              </a:solidFill>
            </a:endParaRPr>
          </a:p>
        </p:txBody>
      </p:sp>
      <p:sp>
        <p:nvSpPr>
          <p:cNvPr id="5" name="4 Slayt Numarası Yer Tutucusu"/>
          <p:cNvSpPr>
            <a:spLocks noGrp="1"/>
          </p:cNvSpPr>
          <p:nvPr>
            <p:ph type="sldNum" sz="quarter" idx="12"/>
          </p:nvPr>
        </p:nvSpPr>
        <p:spPr/>
        <p:txBody>
          <a:bodyPr/>
          <a:lstStyle>
            <a:extLst/>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4 Dikdörtgen"/>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Veri Yer Tutucusu"/>
          <p:cNvSpPr>
            <a:spLocks noGrp="1"/>
          </p:cNvSpPr>
          <p:nvPr>
            <p:ph type="dt" sz="half" idx="10"/>
          </p:nvPr>
        </p:nvSpPr>
        <p:spPr/>
        <p:txBody>
          <a:bodyPr/>
          <a:lstStyle>
            <a:extLst/>
          </a:lstStyle>
          <a:p>
            <a:pPr eaLnBrk="1" latinLnBrk="0" hangingPunct="1"/>
            <a:fld id="{7C656955-6F8B-41AE-8001-2DF1CB7CC0FC}" type="datetime1">
              <a:rPr lang="en-US" smtClean="0"/>
              <a:pPr eaLnBrk="1" latinLnBrk="0" hangingPunct="1"/>
              <a:t>6/24/2014</a:t>
            </a:fld>
            <a:endParaRPr lang="en-US" sz="1400" dirty="0">
              <a:solidFill>
                <a:schemeClr val="tx2"/>
              </a:solidFill>
            </a:endParaRPr>
          </a:p>
        </p:txBody>
      </p:sp>
      <p:sp>
        <p:nvSpPr>
          <p:cNvPr id="3" name="2 Altbilgi Yer Tutucusu"/>
          <p:cNvSpPr>
            <a:spLocks noGrp="1"/>
          </p:cNvSpPr>
          <p:nvPr>
            <p:ph type="ftr" sz="quarter" idx="11"/>
          </p:nvPr>
        </p:nvSpPr>
        <p:spPr/>
        <p:txBody>
          <a:bodyPr/>
          <a:lstStyle>
            <a:extLst/>
          </a:lstStyle>
          <a:p>
            <a:pPr algn="r" eaLnBrk="1" latinLnBrk="0" hangingPunct="1"/>
            <a:endParaRPr kumimoji="0" lang="en-US" sz="1400" dirty="0">
              <a:solidFill>
                <a:schemeClr val="tx2"/>
              </a:solidFill>
            </a:endParaRPr>
          </a:p>
        </p:txBody>
      </p:sp>
      <p:sp>
        <p:nvSpPr>
          <p:cNvPr id="4" name="3 Slayt Numarası Yer Tutucusu"/>
          <p:cNvSpPr>
            <a:spLocks noGrp="1"/>
          </p:cNvSpPr>
          <p:nvPr>
            <p:ph type="sldNum" sz="quarter" idx="12"/>
          </p:nvPr>
        </p:nvSpPr>
        <p:spPr/>
        <p:txBody>
          <a:bodyPr/>
          <a:lstStyle>
            <a:extLst/>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
        <p:nvSpPr>
          <p:cNvPr id="6" name="5 Dikdörtgen"/>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extLst/>
          </a:lstStyle>
          <a:p>
            <a:pPr eaLnBrk="1" latinLnBrk="0" hangingPunct="1"/>
            <a:fld id="{E8C25BC7-3821-4FEC-A92D-E1FAE7395BDC}" type="datetime1">
              <a:rPr lang="en-US" smtClean="0"/>
              <a:pPr eaLnBrk="1" latinLnBrk="0" hangingPunct="1"/>
              <a:t>6/24/2014</a:t>
            </a:fld>
            <a:endParaRPr lang="en-US" sz="1400" dirty="0">
              <a:solidFill>
                <a:schemeClr val="tx2"/>
              </a:solidFill>
            </a:endParaRPr>
          </a:p>
        </p:txBody>
      </p:sp>
      <p:sp>
        <p:nvSpPr>
          <p:cNvPr id="6" name="5 Altbilgi Yer Tutucusu"/>
          <p:cNvSpPr>
            <a:spLocks noGrp="1"/>
          </p:cNvSpPr>
          <p:nvPr>
            <p:ph type="ftr" sz="quarter" idx="11"/>
          </p:nvPr>
        </p:nvSpPr>
        <p:spPr/>
        <p:txBody>
          <a:bodyPr/>
          <a:lstStyle>
            <a:extLst/>
          </a:lstStyle>
          <a:p>
            <a:pPr algn="r" eaLnBrk="1" latinLnBrk="0" hangingPunct="1"/>
            <a:endParaRPr kumimoji="0" lang="en-US" sz="1400" dirty="0">
              <a:solidFill>
                <a:schemeClr val="tx2"/>
              </a:solidFill>
            </a:endParaRPr>
          </a:p>
        </p:txBody>
      </p:sp>
      <p:sp>
        <p:nvSpPr>
          <p:cNvPr id="7" name="6 Slayt Numarası Yer Tutucusu"/>
          <p:cNvSpPr>
            <a:spLocks noGrp="1"/>
          </p:cNvSpPr>
          <p:nvPr>
            <p:ph type="sldNum" sz="quarter" idx="12"/>
          </p:nvPr>
        </p:nvSpPr>
        <p:spPr/>
        <p:txBody>
          <a:bodyPr/>
          <a:lstStyle>
            <a:extLst/>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extLst/>
          </a:lstStyle>
          <a:p>
            <a:pPr eaLnBrk="1" latinLnBrk="0" hangingPunct="1"/>
            <a:fld id="{2D90CE63-CA41-45AA-BFA9-CF392D4B7D08}" type="datetime1">
              <a:rPr lang="en-US" smtClean="0"/>
              <a:pPr eaLnBrk="1" latinLnBrk="0" hangingPunct="1"/>
              <a:t>6/24/2014</a:t>
            </a:fld>
            <a:endParaRPr lang="en-US" sz="1400" dirty="0">
              <a:solidFill>
                <a:schemeClr val="tx2"/>
              </a:solidFill>
            </a:endParaRPr>
          </a:p>
        </p:txBody>
      </p:sp>
      <p:sp>
        <p:nvSpPr>
          <p:cNvPr id="6" name="5 Altbilgi Yer Tutucusu"/>
          <p:cNvSpPr>
            <a:spLocks noGrp="1"/>
          </p:cNvSpPr>
          <p:nvPr>
            <p:ph type="ftr" sz="quarter" idx="11"/>
          </p:nvPr>
        </p:nvSpPr>
        <p:spPr/>
        <p:txBody>
          <a:bodyPr/>
          <a:lstStyle>
            <a:extLst/>
          </a:lstStyle>
          <a:p>
            <a:pPr algn="r" eaLnBrk="1" latinLnBrk="0" hangingPunct="1"/>
            <a:endParaRPr kumimoji="0" lang="en-US" sz="1400" dirty="0">
              <a:solidFill>
                <a:schemeClr val="tx2"/>
              </a:solidFill>
            </a:endParaRPr>
          </a:p>
        </p:txBody>
      </p:sp>
      <p:sp>
        <p:nvSpPr>
          <p:cNvPr id="7" name="6 Slayt Numarası Yer Tutucusu"/>
          <p:cNvSpPr>
            <a:spLocks noGrp="1"/>
          </p:cNvSpPr>
          <p:nvPr>
            <p:ph type="sldNum" sz="quarter" idx="12"/>
          </p:nvPr>
        </p:nvSpPr>
        <p:spPr/>
        <p:txBody>
          <a:bodyPr/>
          <a:lstStyle>
            <a:extLst/>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
        <p:nvSpPr>
          <p:cNvPr id="8" name="7 Dikdörtgen"/>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Resim Yer Tutucusu"/>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tr-TR" smtClean="0"/>
              <a:t>Resim eklemek için simgeyi tıklatın</a:t>
            </a:r>
            <a:endParaRPr kumimoji="0" lang="en-US" dirty="0"/>
          </a:p>
        </p:txBody>
      </p:sp>
      <p:sp>
        <p:nvSpPr>
          <p:cNvPr id="9" name="8 Akış Çizelgesi: İşlem"/>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Akış Çizelgesi: İşlem"/>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3 Metin Yer Tutucusu"/>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tr-TR" smtClean="0"/>
              <a:t>Asıl metin stillerini düzenlemek için tıklatın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1476260" y="2500829"/>
            <a:ext cx="7362939" cy="3635566"/>
          </a:xfrm>
        </p:spPr>
        <p:txBody>
          <a:bodyPr>
            <a:normAutofit fontScale="90000"/>
          </a:bodyPr>
          <a:lstStyle/>
          <a:p>
            <a:pPr algn="ctr"/>
            <a:r>
              <a:rPr lang="tr-TR" sz="2000" dirty="0" smtClean="0">
                <a:solidFill>
                  <a:schemeClr val="tx1"/>
                </a:solidFill>
                <a:effectLst/>
                <a:latin typeface="Arial" pitchFamily="34" charset="0"/>
                <a:cs typeface="Arial" pitchFamily="34" charset="0"/>
              </a:rPr>
              <a:t>5403 sayılı Toprak Koruma ve Arazi Kullanımı Kanunu</a:t>
            </a:r>
            <a:br>
              <a:rPr lang="tr-TR" sz="2000" dirty="0" smtClean="0">
                <a:solidFill>
                  <a:schemeClr val="tx1"/>
                </a:solidFill>
                <a:effectLst/>
                <a:latin typeface="Arial" pitchFamily="34" charset="0"/>
                <a:cs typeface="Arial" pitchFamily="34" charset="0"/>
              </a:rPr>
            </a:br>
            <a:r>
              <a:rPr lang="tr-TR" sz="2000" dirty="0" smtClean="0">
                <a:solidFill>
                  <a:schemeClr val="tx1"/>
                </a:solidFill>
                <a:effectLst/>
                <a:latin typeface="Arial" pitchFamily="34" charset="0"/>
                <a:cs typeface="Arial" pitchFamily="34" charset="0"/>
              </a:rPr>
              <a:t>(6537 sayılı Kanun ile Değişik Hükümleri)</a:t>
            </a:r>
            <a:r>
              <a:rPr lang="tr-TR" sz="2700" dirty="0" smtClean="0">
                <a:solidFill>
                  <a:schemeClr val="accent3"/>
                </a:solidFill>
                <a:effectLst/>
                <a:latin typeface="Arial" pitchFamily="34" charset="0"/>
                <a:cs typeface="Arial" pitchFamily="34" charset="0"/>
              </a:rPr>
              <a:t/>
            </a:r>
            <a:br>
              <a:rPr lang="tr-TR" sz="2700" dirty="0" smtClean="0">
                <a:solidFill>
                  <a:schemeClr val="accent3"/>
                </a:solidFill>
                <a:effectLst/>
                <a:latin typeface="Arial" pitchFamily="34" charset="0"/>
                <a:cs typeface="Arial" pitchFamily="34" charset="0"/>
              </a:rPr>
            </a:br>
            <a:r>
              <a:rPr lang="tr-TR" sz="2400" dirty="0" smtClean="0">
                <a:solidFill>
                  <a:schemeClr val="accent3"/>
                </a:solidFill>
                <a:effectLst/>
                <a:latin typeface="Arial" pitchFamily="34" charset="0"/>
                <a:cs typeface="Arial" pitchFamily="34" charset="0"/>
              </a:rPr>
              <a:t>(Hisseli Satışlar)</a:t>
            </a:r>
            <a:br>
              <a:rPr lang="tr-TR" sz="2400" dirty="0" smtClean="0">
                <a:solidFill>
                  <a:schemeClr val="accent3"/>
                </a:solidFill>
                <a:effectLst/>
                <a:latin typeface="Arial" pitchFamily="34" charset="0"/>
                <a:cs typeface="Arial" pitchFamily="34" charset="0"/>
              </a:rPr>
            </a:br>
            <a:r>
              <a:rPr lang="tr-TR" sz="2400" dirty="0" smtClean="0">
                <a:solidFill>
                  <a:schemeClr val="accent3"/>
                </a:solidFill>
                <a:effectLst/>
                <a:latin typeface="Arial" pitchFamily="34" charset="0"/>
                <a:cs typeface="Arial" pitchFamily="34" charset="0"/>
              </a:rPr>
              <a:t/>
            </a:r>
            <a:br>
              <a:rPr lang="tr-TR" sz="2400" dirty="0" smtClean="0">
                <a:solidFill>
                  <a:schemeClr val="accent3"/>
                </a:solidFill>
                <a:effectLst/>
                <a:latin typeface="Arial" pitchFamily="34" charset="0"/>
                <a:cs typeface="Arial" pitchFamily="34" charset="0"/>
              </a:rPr>
            </a:br>
            <a:r>
              <a:rPr lang="tr-TR" sz="2700" dirty="0" smtClean="0">
                <a:solidFill>
                  <a:schemeClr val="accent3"/>
                </a:solidFill>
                <a:effectLst/>
                <a:latin typeface="Arial" pitchFamily="34" charset="0"/>
                <a:cs typeface="Arial" pitchFamily="34" charset="0"/>
              </a:rPr>
              <a:t/>
            </a:r>
            <a:br>
              <a:rPr lang="tr-TR" sz="2700" dirty="0" smtClean="0">
                <a:solidFill>
                  <a:schemeClr val="accent3"/>
                </a:solidFill>
                <a:effectLst/>
                <a:latin typeface="Arial" pitchFamily="34" charset="0"/>
                <a:cs typeface="Arial" pitchFamily="34" charset="0"/>
              </a:rPr>
            </a:br>
            <a:r>
              <a:rPr lang="tr-TR" sz="2800" dirty="0" smtClean="0">
                <a:solidFill>
                  <a:schemeClr val="tx1"/>
                </a:solidFill>
                <a:effectLst/>
                <a:latin typeface="Arial" pitchFamily="34" charset="0"/>
                <a:cs typeface="Arial" pitchFamily="34" charset="0"/>
              </a:rPr>
              <a:t> </a:t>
            </a:r>
            <a:r>
              <a:rPr lang="tr-TR" sz="1600" dirty="0" smtClean="0">
                <a:solidFill>
                  <a:schemeClr val="tx1"/>
                </a:solidFill>
                <a:effectLst/>
                <a:latin typeface="Arial" pitchFamily="34" charset="0"/>
                <a:cs typeface="Arial" pitchFamily="34" charset="0"/>
              </a:rPr>
              <a:t>2014</a:t>
            </a:r>
            <a:br>
              <a:rPr lang="tr-TR" sz="1600" dirty="0" smtClean="0">
                <a:solidFill>
                  <a:schemeClr val="tx1"/>
                </a:solidFill>
                <a:effectLst/>
                <a:latin typeface="Arial" pitchFamily="34" charset="0"/>
                <a:cs typeface="Arial" pitchFamily="34" charset="0"/>
              </a:rPr>
            </a:br>
            <a:r>
              <a:rPr lang="tr-TR" sz="1600" dirty="0" smtClean="0">
                <a:solidFill>
                  <a:schemeClr val="tx1"/>
                </a:solidFill>
                <a:effectLst/>
                <a:latin typeface="Arial" pitchFamily="34" charset="0"/>
                <a:cs typeface="Arial" pitchFamily="34" charset="0"/>
              </a:rPr>
              <a:t>Ankara </a:t>
            </a:r>
            <a:r>
              <a:rPr lang="tr-TR" sz="2700" dirty="0" smtClean="0">
                <a:solidFill>
                  <a:schemeClr val="accent3"/>
                </a:solidFill>
                <a:effectLst/>
                <a:latin typeface="Arial" pitchFamily="34" charset="0"/>
                <a:cs typeface="Arial" pitchFamily="34" charset="0"/>
              </a:rPr>
              <a:t/>
            </a:r>
            <a:br>
              <a:rPr lang="tr-TR" sz="2700" dirty="0" smtClean="0">
                <a:solidFill>
                  <a:schemeClr val="accent3"/>
                </a:solidFill>
                <a:effectLst/>
                <a:latin typeface="Arial" pitchFamily="34" charset="0"/>
                <a:cs typeface="Arial" pitchFamily="34" charset="0"/>
              </a:rPr>
            </a:br>
            <a:r>
              <a:rPr lang="tr-TR" sz="2700" dirty="0" smtClean="0">
                <a:solidFill>
                  <a:schemeClr val="accent3"/>
                </a:solidFill>
                <a:effectLst/>
                <a:latin typeface="Arial" pitchFamily="34" charset="0"/>
                <a:cs typeface="Arial" pitchFamily="34" charset="0"/>
              </a:rPr>
              <a:t/>
            </a:r>
            <a:br>
              <a:rPr lang="tr-TR" sz="2700" dirty="0" smtClean="0">
                <a:solidFill>
                  <a:schemeClr val="accent3"/>
                </a:solidFill>
                <a:effectLst/>
                <a:latin typeface="Arial" pitchFamily="34" charset="0"/>
                <a:cs typeface="Arial" pitchFamily="34" charset="0"/>
              </a:rPr>
            </a:br>
            <a:r>
              <a:rPr lang="tr-TR" sz="1600" u="sng" dirty="0" smtClean="0">
                <a:solidFill>
                  <a:schemeClr val="tx1"/>
                </a:solidFill>
                <a:effectLst/>
                <a:latin typeface="Arial" pitchFamily="34" charset="0"/>
                <a:cs typeface="Arial" pitchFamily="34" charset="0"/>
              </a:rPr>
              <a:t>Hazırlayan</a:t>
            </a:r>
            <a:r>
              <a:rPr lang="tr-TR" sz="1600" dirty="0" smtClean="0">
                <a:solidFill>
                  <a:schemeClr val="tx1"/>
                </a:solidFill>
                <a:effectLst/>
                <a:latin typeface="Arial" pitchFamily="34" charset="0"/>
                <a:cs typeface="Arial" pitchFamily="34" charset="0"/>
              </a:rPr>
              <a:t/>
            </a:r>
            <a:br>
              <a:rPr lang="tr-TR" sz="1600" dirty="0" smtClean="0">
                <a:solidFill>
                  <a:schemeClr val="tx1"/>
                </a:solidFill>
                <a:effectLst/>
                <a:latin typeface="Arial" pitchFamily="34" charset="0"/>
                <a:cs typeface="Arial" pitchFamily="34" charset="0"/>
              </a:rPr>
            </a:br>
            <a:r>
              <a:rPr lang="tr-TR" sz="1600" dirty="0" smtClean="0">
                <a:solidFill>
                  <a:schemeClr val="tx1"/>
                </a:solidFill>
                <a:effectLst/>
                <a:latin typeface="Arial" pitchFamily="34" charset="0"/>
                <a:cs typeface="Arial" pitchFamily="34" charset="0"/>
              </a:rPr>
              <a:t>Sabahattin ARSLAN</a:t>
            </a:r>
            <a:br>
              <a:rPr lang="tr-TR" sz="1600" dirty="0" smtClean="0">
                <a:solidFill>
                  <a:schemeClr val="tx1"/>
                </a:solidFill>
                <a:effectLst/>
                <a:latin typeface="Arial" pitchFamily="34" charset="0"/>
                <a:cs typeface="Arial" pitchFamily="34" charset="0"/>
              </a:rPr>
            </a:br>
            <a:r>
              <a:rPr lang="tr-TR" sz="1600" dirty="0" smtClean="0">
                <a:solidFill>
                  <a:schemeClr val="tx1"/>
                </a:solidFill>
                <a:effectLst/>
                <a:latin typeface="Arial" pitchFamily="34" charset="0"/>
                <a:cs typeface="Arial" pitchFamily="34" charset="0"/>
              </a:rPr>
              <a:t>Tapu ve Kadastro Uzmanı</a:t>
            </a:r>
            <a:br>
              <a:rPr lang="tr-TR" sz="1600" dirty="0" smtClean="0">
                <a:solidFill>
                  <a:schemeClr val="tx1"/>
                </a:solidFill>
                <a:effectLst/>
                <a:latin typeface="Arial" pitchFamily="34" charset="0"/>
                <a:cs typeface="Arial" pitchFamily="34" charset="0"/>
              </a:rPr>
            </a:br>
            <a:r>
              <a:rPr lang="tr-TR" sz="1600" dirty="0" smtClean="0">
                <a:solidFill>
                  <a:schemeClr val="tx1"/>
                </a:solidFill>
                <a:effectLst/>
                <a:latin typeface="Arial" pitchFamily="34" charset="0"/>
                <a:cs typeface="Arial" pitchFamily="34" charset="0"/>
              </a:rPr>
              <a:t/>
            </a:r>
            <a:br>
              <a:rPr lang="tr-TR" sz="1600" dirty="0" smtClean="0">
                <a:solidFill>
                  <a:schemeClr val="tx1"/>
                </a:solidFill>
                <a:effectLst/>
                <a:latin typeface="Arial" pitchFamily="34" charset="0"/>
                <a:cs typeface="Arial" pitchFamily="34" charset="0"/>
              </a:rPr>
            </a:br>
            <a:endParaRPr lang="tr-TR" sz="1600" dirty="0">
              <a:solidFill>
                <a:schemeClr val="tx1"/>
              </a:solidFill>
              <a:effectLst/>
              <a:latin typeface="Arial" pitchFamily="34" charset="0"/>
              <a:cs typeface="Arial" pitchFamily="34" charset="0"/>
            </a:endParaRPr>
          </a:p>
        </p:txBody>
      </p:sp>
      <p:sp>
        <p:nvSpPr>
          <p:cNvPr id="3" name="2 Alt Başlık"/>
          <p:cNvSpPr>
            <a:spLocks noGrp="1"/>
          </p:cNvSpPr>
          <p:nvPr>
            <p:ph type="subTitle" idx="1"/>
          </p:nvPr>
        </p:nvSpPr>
        <p:spPr>
          <a:xfrm>
            <a:off x="1476259" y="517793"/>
            <a:ext cx="7116897" cy="1068636"/>
          </a:xfrm>
        </p:spPr>
        <p:txBody>
          <a:bodyPr>
            <a:normAutofit/>
          </a:bodyPr>
          <a:lstStyle/>
          <a:p>
            <a:pPr algn="ctr"/>
            <a:r>
              <a:rPr lang="tr-TR" sz="2000" dirty="0" smtClean="0">
                <a:solidFill>
                  <a:srgbClr val="0070C0"/>
                </a:solidFill>
                <a:latin typeface="Arial" pitchFamily="34" charset="0"/>
                <a:cs typeface="Arial" pitchFamily="34" charset="0"/>
              </a:rPr>
              <a:t>TAPU VE KADASTRO GENEL MÜDÜRLÜĞÜ</a:t>
            </a:r>
          </a:p>
          <a:p>
            <a:pPr algn="ctr"/>
            <a:r>
              <a:rPr lang="tr-TR" sz="2400" dirty="0" smtClean="0">
                <a:solidFill>
                  <a:srgbClr val="0070C0"/>
                </a:solidFill>
                <a:latin typeface="Arial" pitchFamily="34" charset="0"/>
                <a:cs typeface="Arial" pitchFamily="34" charset="0"/>
              </a:rPr>
              <a:t>   TAPU DAİRESİ BAŞKANLIĞI </a:t>
            </a:r>
          </a:p>
          <a:p>
            <a:pPr algn="ctr"/>
            <a:endParaRPr lang="tr-TR" sz="2400" dirty="0" smtClean="0">
              <a:solidFill>
                <a:srgbClr val="0070C0"/>
              </a:solidFill>
              <a:latin typeface="Arial" pitchFamily="34" charset="0"/>
              <a:cs typeface="Arial" pitchFamily="34" charset="0"/>
            </a:endParaRPr>
          </a:p>
          <a:p>
            <a:endParaRPr lang="tr-TR" sz="2400" dirty="0">
              <a:solidFill>
                <a:schemeClr val="tx1"/>
              </a:solidFill>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10</a:t>
            </a:fld>
            <a:endParaRPr kumimoji="0" lang="en-US" sz="1400" b="1" dirty="0">
              <a:solidFill>
                <a:srgbClr val="FFFFFF"/>
              </a:solidFill>
            </a:endParaRPr>
          </a:p>
        </p:txBody>
      </p:sp>
      <p:sp>
        <p:nvSpPr>
          <p:cNvPr id="3" name="2 Dikdörtgen"/>
          <p:cNvSpPr/>
          <p:nvPr/>
        </p:nvSpPr>
        <p:spPr>
          <a:xfrm>
            <a:off x="1586429" y="1720840"/>
            <a:ext cx="6687238" cy="2862322"/>
          </a:xfrm>
          <a:prstGeom prst="rect">
            <a:avLst/>
          </a:prstGeom>
        </p:spPr>
        <p:txBody>
          <a:bodyPr wrap="square">
            <a:spAutoFit/>
          </a:bodyPr>
          <a:lstStyle/>
          <a:p>
            <a:pPr algn="just"/>
            <a:r>
              <a:rPr lang="tr-TR" sz="2000" b="1" dirty="0" smtClean="0">
                <a:latin typeface="Arial" pitchFamily="34" charset="0"/>
                <a:cs typeface="Arial" pitchFamily="34" charset="0"/>
              </a:rPr>
              <a:t>4) 6537 sayılı Kanunun yayımı tarihinde (15.05.2014 öncesi gerçekleşen ölümlerde) </a:t>
            </a:r>
            <a:r>
              <a:rPr lang="tr-TR" sz="2000" dirty="0" smtClean="0">
                <a:latin typeface="Arial" pitchFamily="34" charset="0"/>
                <a:cs typeface="Arial" pitchFamily="34" charset="0"/>
              </a:rPr>
              <a:t>mirasçılar arasında henüz paylaşımı yapılmamış tarımsal arazilerin devir işlemleri, miras payı temlik ve miras taksim işlemleri, bu maddeyi ihdas eden Kanundan önceki kanun hükümlerine göre tamamlanacağından, 6537 sayılı Kanunun yayımı tarihinden itibaren iki yıl içinde </a:t>
            </a:r>
            <a:r>
              <a:rPr lang="tr-TR" sz="2000" dirty="0" smtClean="0">
                <a:solidFill>
                  <a:srgbClr val="FF0000"/>
                </a:solidFill>
                <a:latin typeface="Arial" pitchFamily="34" charset="0"/>
                <a:cs typeface="Arial" pitchFamily="34" charset="0"/>
              </a:rPr>
              <a:t>(15 Mayıs 2016 tarihine kadar) </a:t>
            </a:r>
            <a:r>
              <a:rPr lang="tr-TR" sz="2000" u="sng" dirty="0" smtClean="0">
                <a:latin typeface="Arial" pitchFamily="34" charset="0"/>
                <a:cs typeface="Arial" pitchFamily="34" charset="0"/>
              </a:rPr>
              <a:t>yapılacak bu tür devir işlemleri harçlardan </a:t>
            </a:r>
            <a:r>
              <a:rPr lang="tr-TR" sz="2000" dirty="0" smtClean="0">
                <a:latin typeface="Arial" pitchFamily="34" charset="0"/>
                <a:cs typeface="Arial" pitchFamily="34" charset="0"/>
              </a:rPr>
              <a:t>muaftır. (5403 s. K. Geçici m. 5)</a:t>
            </a:r>
            <a:endParaRPr lang="tr-TR" sz="2000" dirty="0">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11</a:t>
            </a:fld>
            <a:endParaRPr kumimoji="0" lang="en-US" sz="1400" b="1" dirty="0">
              <a:solidFill>
                <a:srgbClr val="FFFFFF"/>
              </a:solidFill>
            </a:endParaRPr>
          </a:p>
        </p:txBody>
      </p:sp>
      <p:sp>
        <p:nvSpPr>
          <p:cNvPr id="3" name="2 Dikdörtgen"/>
          <p:cNvSpPr/>
          <p:nvPr/>
        </p:nvSpPr>
        <p:spPr>
          <a:xfrm>
            <a:off x="1751682" y="696103"/>
            <a:ext cx="6257581" cy="5324535"/>
          </a:xfrm>
          <a:prstGeom prst="rect">
            <a:avLst/>
          </a:prstGeom>
        </p:spPr>
        <p:txBody>
          <a:bodyPr wrap="square">
            <a:spAutoFit/>
          </a:bodyPr>
          <a:lstStyle/>
          <a:p>
            <a:pPr algn="just"/>
            <a:r>
              <a:rPr lang="tr-TR" sz="2000" b="1" dirty="0" smtClean="0">
                <a:latin typeface="Arial" pitchFamily="34" charset="0"/>
                <a:cs typeface="Arial" pitchFamily="34" charset="0"/>
              </a:rPr>
              <a:t>b) 6537 sayılı Kanunun yayımı </a:t>
            </a:r>
            <a:r>
              <a:rPr lang="tr-TR" sz="2000" b="1" dirty="0" smtClean="0">
                <a:solidFill>
                  <a:srgbClr val="FF0000"/>
                </a:solidFill>
                <a:latin typeface="Arial" pitchFamily="34" charset="0"/>
                <a:cs typeface="Arial" pitchFamily="34" charset="0"/>
              </a:rPr>
              <a:t>(15.05.2014) tarihinden sonraki ölümlerde</a:t>
            </a:r>
          </a:p>
          <a:p>
            <a:pPr algn="just"/>
            <a:r>
              <a:rPr lang="tr-TR" sz="2000" b="1" dirty="0" smtClean="0">
                <a:latin typeface="Arial" pitchFamily="34" charset="0"/>
                <a:cs typeface="Arial" pitchFamily="34" charset="0"/>
              </a:rPr>
              <a:t>	1) Mirasçıların anlaşmak suretiyle terekedeki tarımsal nitelik taşıyan tüm taşınmazları, </a:t>
            </a:r>
            <a:r>
              <a:rPr lang="tr-TR" sz="2000" dirty="0" smtClean="0">
                <a:solidFill>
                  <a:srgbClr val="FF0000"/>
                </a:solidFill>
                <a:latin typeface="Arial" pitchFamily="34" charset="0"/>
                <a:cs typeface="Arial" pitchFamily="34" charset="0"/>
              </a:rPr>
              <a:t>5403 sayılı Kanunun 8/C maddesi gereği, </a:t>
            </a:r>
            <a:r>
              <a:rPr lang="tr-TR" sz="2000" dirty="0" smtClean="0">
                <a:latin typeface="Arial" pitchFamily="34" charset="0"/>
                <a:cs typeface="Arial" pitchFamily="34" charset="0"/>
              </a:rPr>
              <a:t>tek mirasçıya, iştirak halinde mülkiyet ilkelerine göre aile malları veya kazanç paylı aile malları ortaklığına,  mirasçıların kuracağı </a:t>
            </a:r>
            <a:r>
              <a:rPr lang="tr-TR" sz="2000" dirty="0" err="1" smtClean="0">
                <a:latin typeface="Arial" pitchFamily="34" charset="0"/>
                <a:cs typeface="Arial" pitchFamily="34" charset="0"/>
              </a:rPr>
              <a:t>limited</a:t>
            </a:r>
            <a:r>
              <a:rPr lang="tr-TR" sz="2000" dirty="0" smtClean="0">
                <a:latin typeface="Arial" pitchFamily="34" charset="0"/>
                <a:cs typeface="Arial" pitchFamily="34" charset="0"/>
              </a:rPr>
              <a:t> şirkete veya üçüncü kişiye devir taleplerinin il/ilçe gıda, tarım ve hayvancılık müdürlüklerine </a:t>
            </a:r>
            <a:r>
              <a:rPr lang="tr-TR" sz="2000" dirty="0" smtClean="0">
                <a:solidFill>
                  <a:srgbClr val="FF0000"/>
                </a:solidFill>
                <a:latin typeface="Arial" pitchFamily="34" charset="0"/>
                <a:cs typeface="Arial" pitchFamily="34" charset="0"/>
              </a:rPr>
              <a:t>soru konusu edilmeksizin </a:t>
            </a:r>
            <a:r>
              <a:rPr lang="tr-TR" sz="2000" dirty="0" smtClean="0">
                <a:latin typeface="Arial" pitchFamily="34" charset="0"/>
                <a:cs typeface="Arial" pitchFamily="34" charset="0"/>
              </a:rPr>
              <a:t>karşılanması mümkündür.</a:t>
            </a:r>
          </a:p>
          <a:p>
            <a:pPr algn="just"/>
            <a:r>
              <a:rPr lang="tr-TR" sz="2000" dirty="0" smtClean="0">
                <a:latin typeface="Arial" pitchFamily="34" charset="0"/>
                <a:cs typeface="Arial" pitchFamily="34" charset="0"/>
              </a:rPr>
              <a:t>	</a:t>
            </a:r>
            <a:r>
              <a:rPr lang="tr-TR" sz="2000" dirty="0" smtClean="0">
                <a:solidFill>
                  <a:srgbClr val="FF0000"/>
                </a:solidFill>
                <a:latin typeface="Arial" pitchFamily="34" charset="0"/>
                <a:cs typeface="Arial" pitchFamily="34" charset="0"/>
              </a:rPr>
              <a:t>Birden fazla ehil mirasçıya </a:t>
            </a:r>
            <a:r>
              <a:rPr lang="tr-TR" sz="2000" dirty="0" smtClean="0">
                <a:latin typeface="Arial" pitchFamily="34" charset="0"/>
                <a:cs typeface="Arial" pitchFamily="34" charset="0"/>
              </a:rPr>
              <a:t>devir istemi mevcutsa yeter gelirli tarımsal arazi için uygun büyüklüğün sağlanıp sağlanmadığı hususunun tespiti için durum il/ilçe gıda, tarım ve hayvancılık müdürlüğüne </a:t>
            </a:r>
            <a:r>
              <a:rPr lang="tr-TR" sz="2000" dirty="0" smtClean="0">
                <a:solidFill>
                  <a:srgbClr val="FF0000"/>
                </a:solidFill>
                <a:latin typeface="Arial" pitchFamily="34" charset="0"/>
                <a:cs typeface="Arial" pitchFamily="34" charset="0"/>
              </a:rPr>
              <a:t>soru konusu edilerek, </a:t>
            </a:r>
            <a:r>
              <a:rPr lang="tr-TR" sz="2000" dirty="0" smtClean="0">
                <a:latin typeface="Arial" pitchFamily="34" charset="0"/>
                <a:cs typeface="Arial" pitchFamily="34" charset="0"/>
              </a:rPr>
              <a:t>alınacak cevaba göre işlem yapılması gerekmektedir.</a:t>
            </a:r>
            <a:endParaRPr lang="tr-TR" sz="2000" dirty="0">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12</a:t>
            </a:fld>
            <a:endParaRPr kumimoji="0" lang="en-US" sz="1400" b="1" dirty="0">
              <a:solidFill>
                <a:srgbClr val="FFFFFF"/>
              </a:solidFill>
            </a:endParaRPr>
          </a:p>
        </p:txBody>
      </p:sp>
      <p:sp>
        <p:nvSpPr>
          <p:cNvPr id="3" name="2 Dikdörtgen"/>
          <p:cNvSpPr/>
          <p:nvPr/>
        </p:nvSpPr>
        <p:spPr>
          <a:xfrm>
            <a:off x="1564395" y="1035586"/>
            <a:ext cx="6907576" cy="4985980"/>
          </a:xfrm>
          <a:prstGeom prst="rect">
            <a:avLst/>
          </a:prstGeom>
        </p:spPr>
        <p:txBody>
          <a:bodyPr wrap="square">
            <a:spAutoFit/>
          </a:bodyPr>
          <a:lstStyle/>
          <a:p>
            <a:pPr algn="just"/>
            <a:r>
              <a:rPr lang="tr-TR" sz="2000" b="1" dirty="0" smtClean="0">
                <a:latin typeface="Arial" pitchFamily="34" charset="0"/>
                <a:cs typeface="Arial" pitchFamily="34" charset="0"/>
              </a:rPr>
              <a:t>	2) 5403 sayılı Kanunda değişiklik yapan 6537 sayılı Kanunun yürürlük tarihi olan </a:t>
            </a:r>
            <a:r>
              <a:rPr lang="tr-TR" sz="2000" dirty="0" smtClean="0">
                <a:latin typeface="Arial" pitchFamily="34" charset="0"/>
                <a:cs typeface="Arial" pitchFamily="34" charset="0"/>
              </a:rPr>
              <a:t>15.05.2014 tarihi ve sonrasında gerçekleşen ölümlerde tarımsal nitelik taşıyan taşınmaz malların (tarla, bağ, bahçe, zeytinlik vb.) </a:t>
            </a:r>
            <a:r>
              <a:rPr lang="tr-TR" sz="2000" dirty="0" smtClean="0">
                <a:solidFill>
                  <a:srgbClr val="FF0000"/>
                </a:solidFill>
                <a:latin typeface="Arial" pitchFamily="34" charset="0"/>
                <a:cs typeface="Arial" pitchFamily="34" charset="0"/>
              </a:rPr>
              <a:t>intikal taleplerinin elbirliği mülkiyet olarak karşılanması, </a:t>
            </a:r>
            <a:r>
              <a:rPr lang="tr-TR" sz="2000" u="sng" dirty="0" smtClean="0">
                <a:latin typeface="Arial" pitchFamily="34" charset="0"/>
                <a:cs typeface="Arial" pitchFamily="34" charset="0"/>
              </a:rPr>
              <a:t>paylı mülkiyet olarak yapılan intikal taleplerinde ise durumun il/ilçe gıda, tarım ve hayvancılık müdürlüğüne soru konusu </a:t>
            </a:r>
            <a:r>
              <a:rPr lang="tr-TR" sz="2000" dirty="0" smtClean="0">
                <a:latin typeface="Arial" pitchFamily="34" charset="0"/>
                <a:cs typeface="Arial" pitchFamily="34" charset="0"/>
              </a:rPr>
              <a:t>edilerek, alınacak cevaba göre işlem yapılması gerekmektedir.</a:t>
            </a:r>
          </a:p>
          <a:p>
            <a:pPr algn="just"/>
            <a:r>
              <a:rPr lang="tr-TR" sz="2000" b="1" dirty="0" smtClean="0">
                <a:latin typeface="Arial" pitchFamily="34" charset="0"/>
                <a:cs typeface="Arial" pitchFamily="34" charset="0"/>
              </a:rPr>
              <a:t>	3) Mirasçıların yeter gelirli tarımsal arazilerin mülkiyetinin devri konusunda anlaşmaları </a:t>
            </a:r>
            <a:r>
              <a:rPr lang="tr-TR" sz="2000" dirty="0" smtClean="0">
                <a:latin typeface="Arial" pitchFamily="34" charset="0"/>
                <a:cs typeface="Arial" pitchFamily="34" charset="0"/>
              </a:rPr>
              <a:t>durumunda, bu taşınmazların devri ile ilgili yapılacak işlemlere ilişkin mirasçılar harçlardan ve bu işlemlerle ilgili düzenlenecek kâğıtlara ilişkin damga vergisinden muaftır. (5403 s. K. m. 8/I)</a:t>
            </a:r>
          </a:p>
          <a:p>
            <a:endParaRPr lang="tr-T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13</a:t>
            </a:fld>
            <a:endParaRPr kumimoji="0" lang="en-US" sz="1400" b="1" dirty="0">
              <a:solidFill>
                <a:srgbClr val="FFFFFF"/>
              </a:solidFill>
            </a:endParaRPr>
          </a:p>
        </p:txBody>
      </p:sp>
      <p:sp>
        <p:nvSpPr>
          <p:cNvPr id="3" name="2 Dikdörtgen"/>
          <p:cNvSpPr/>
          <p:nvPr/>
        </p:nvSpPr>
        <p:spPr>
          <a:xfrm>
            <a:off x="1333040" y="365462"/>
            <a:ext cx="7280607" cy="6186309"/>
          </a:xfrm>
          <a:prstGeom prst="rect">
            <a:avLst/>
          </a:prstGeom>
        </p:spPr>
        <p:txBody>
          <a:bodyPr wrap="square">
            <a:spAutoFit/>
          </a:bodyPr>
          <a:lstStyle/>
          <a:p>
            <a:pPr algn="ctr"/>
            <a:r>
              <a:rPr lang="tr-TR" sz="2400" u="sng" dirty="0" smtClean="0">
                <a:solidFill>
                  <a:srgbClr val="FF0000"/>
                </a:solidFill>
                <a:latin typeface="Arial" pitchFamily="34" charset="0"/>
                <a:cs typeface="Arial" pitchFamily="34" charset="0"/>
              </a:rPr>
              <a:t>C- TARIM ARAZİLERİNE HACİZ KONULMASI, İPOTEK TESİSİ, CEBRİ SATIŞ VE MAHKEME KARARLARININ </a:t>
            </a:r>
            <a:r>
              <a:rPr lang="tr-TR" sz="2400" u="sng" dirty="0" smtClean="0">
                <a:solidFill>
                  <a:srgbClr val="FF0000"/>
                </a:solidFill>
                <a:latin typeface="Arial" pitchFamily="34" charset="0"/>
                <a:cs typeface="Arial" pitchFamily="34" charset="0"/>
              </a:rPr>
              <a:t>İNFAZI</a:t>
            </a:r>
          </a:p>
          <a:p>
            <a:pPr algn="ctr"/>
            <a:endParaRPr lang="tr-TR" sz="2400" u="sng" dirty="0" smtClean="0">
              <a:solidFill>
                <a:srgbClr val="FF0000"/>
              </a:solidFill>
              <a:latin typeface="Arial" pitchFamily="34" charset="0"/>
              <a:cs typeface="Arial" pitchFamily="34" charset="0"/>
            </a:endParaRPr>
          </a:p>
          <a:p>
            <a:pPr algn="just"/>
            <a:r>
              <a:rPr lang="tr-TR" sz="2000" b="1" dirty="0" smtClean="0">
                <a:latin typeface="Arial" pitchFamily="34" charset="0"/>
                <a:cs typeface="Arial" pitchFamily="34" charset="0"/>
              </a:rPr>
              <a:t>	1) </a:t>
            </a:r>
            <a:r>
              <a:rPr lang="tr-TR" sz="2000" dirty="0" smtClean="0">
                <a:latin typeface="Arial" pitchFamily="34" charset="0"/>
                <a:cs typeface="Arial" pitchFamily="34" charset="0"/>
              </a:rPr>
              <a:t>6537 sayılı Kanun ile getirilen değişiklik ile, hisseli taşınmazlarda Kanunla belirlenen normun altında kalan payların </a:t>
            </a:r>
            <a:r>
              <a:rPr lang="tr-TR" sz="2000" dirty="0" err="1" smtClean="0">
                <a:latin typeface="Arial" pitchFamily="34" charset="0"/>
                <a:cs typeface="Arial" pitchFamily="34" charset="0"/>
              </a:rPr>
              <a:t>rehnedilmesi</a:t>
            </a:r>
            <a:r>
              <a:rPr lang="tr-TR" sz="2000" dirty="0" smtClean="0">
                <a:latin typeface="Arial" pitchFamily="34" charset="0"/>
                <a:cs typeface="Arial" pitchFamily="34" charset="0"/>
              </a:rPr>
              <a:t> ile ilgili engelleyici hüküm olan 5403 sayılı Kanunun 8 inci maddesinin son fıkrası kaldırılmış olduğundan tarım arazilerinin </a:t>
            </a:r>
            <a:r>
              <a:rPr lang="tr-TR" sz="2000" u="sng" dirty="0" err="1" smtClean="0">
                <a:solidFill>
                  <a:srgbClr val="FF0000"/>
                </a:solidFill>
                <a:latin typeface="Arial" pitchFamily="34" charset="0"/>
                <a:cs typeface="Arial" pitchFamily="34" charset="0"/>
              </a:rPr>
              <a:t>rehnedilmesi</a:t>
            </a:r>
            <a:r>
              <a:rPr lang="tr-TR" sz="2000" u="sng" dirty="0" smtClean="0">
                <a:solidFill>
                  <a:srgbClr val="FF0000"/>
                </a:solidFill>
                <a:latin typeface="Arial" pitchFamily="34" charset="0"/>
                <a:cs typeface="Arial" pitchFamily="34" charset="0"/>
              </a:rPr>
              <a:t> ile ilgili taleplerin karşılanması </a:t>
            </a:r>
            <a:r>
              <a:rPr lang="tr-TR" sz="2000" dirty="0" smtClean="0">
                <a:latin typeface="Arial" pitchFamily="34" charset="0"/>
                <a:cs typeface="Arial" pitchFamily="34" charset="0"/>
              </a:rPr>
              <a:t>gerekmektedir.</a:t>
            </a:r>
          </a:p>
          <a:p>
            <a:pPr algn="just"/>
            <a:r>
              <a:rPr lang="tr-TR" sz="2000" b="1" dirty="0" smtClean="0">
                <a:latin typeface="Arial" pitchFamily="34" charset="0"/>
                <a:cs typeface="Arial" pitchFamily="34" charset="0"/>
              </a:rPr>
              <a:t>	2)</a:t>
            </a:r>
            <a:r>
              <a:rPr lang="tr-TR" sz="2000" dirty="0" smtClean="0">
                <a:latin typeface="Arial" pitchFamily="34" charset="0"/>
                <a:cs typeface="Arial" pitchFamily="34" charset="0"/>
              </a:rPr>
              <a:t> 6537 sayılı Kanunun yayımı (15.05.2014 tarihinden) öncesi hisseli tarımsal alanlarda gerçekleştirilerek yürürlükteki mevzuat gereği İdaremizce infaz edilemeyen </a:t>
            </a:r>
            <a:r>
              <a:rPr lang="tr-TR" sz="2000" u="sng" dirty="0" smtClean="0">
                <a:solidFill>
                  <a:srgbClr val="FF0000"/>
                </a:solidFill>
                <a:latin typeface="Arial" pitchFamily="34" charset="0"/>
                <a:cs typeface="Arial" pitchFamily="34" charset="0"/>
              </a:rPr>
              <a:t>cebri satış kararları ile Kanunun yürürlüğe girmesinden sonra kesinleştirilen cebri satış kararlarının istem gereği doğrudan karşılanması gerekmektedir</a:t>
            </a:r>
            <a:r>
              <a:rPr lang="tr-TR" sz="2000" u="sng" dirty="0" smtClean="0">
                <a:latin typeface="Arial" pitchFamily="34" charset="0"/>
                <a:cs typeface="Arial" pitchFamily="34" charset="0"/>
              </a:rPr>
              <a:t>.</a:t>
            </a:r>
          </a:p>
          <a:p>
            <a:pPr algn="just"/>
            <a:r>
              <a:rPr lang="tr-TR" sz="2000" b="1" dirty="0" smtClean="0">
                <a:latin typeface="Arial" pitchFamily="34" charset="0"/>
                <a:cs typeface="Arial" pitchFamily="34" charset="0"/>
              </a:rPr>
              <a:t>	3) </a:t>
            </a:r>
            <a:r>
              <a:rPr lang="tr-TR" sz="2000" dirty="0" smtClean="0">
                <a:latin typeface="Arial" pitchFamily="34" charset="0"/>
                <a:cs typeface="Arial" pitchFamily="34" charset="0"/>
              </a:rPr>
              <a:t>Kesinleşmiş </a:t>
            </a:r>
            <a:r>
              <a:rPr lang="tr-TR" sz="2000" u="sng" dirty="0" smtClean="0">
                <a:solidFill>
                  <a:srgbClr val="FF0000"/>
                </a:solidFill>
                <a:latin typeface="Arial" pitchFamily="34" charset="0"/>
                <a:cs typeface="Arial" pitchFamily="34" charset="0"/>
              </a:rPr>
              <a:t>mahkeme kararlarının uygulanması </a:t>
            </a:r>
            <a:r>
              <a:rPr lang="tr-TR" sz="2000" dirty="0" smtClean="0">
                <a:latin typeface="Arial" pitchFamily="34" charset="0"/>
                <a:cs typeface="Arial" pitchFamily="34" charset="0"/>
              </a:rPr>
              <a:t>Anayasanın 138. maddesi gereği zorunlu bulunduğundan mahkeme kararı gereği </a:t>
            </a:r>
            <a:r>
              <a:rPr lang="tr-TR" sz="2000" u="sng" dirty="0" smtClean="0">
                <a:solidFill>
                  <a:srgbClr val="FF0000"/>
                </a:solidFill>
                <a:latin typeface="Arial" pitchFamily="34" charset="0"/>
                <a:cs typeface="Arial" pitchFamily="34" charset="0"/>
              </a:rPr>
              <a:t>işlem yapılması gerekmektedir.</a:t>
            </a:r>
            <a:endParaRPr lang="tr-TR" sz="2000" u="sng" dirty="0">
              <a:solidFill>
                <a:srgbClr val="FF0000"/>
              </a:solidFill>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14</a:t>
            </a:fld>
            <a:endParaRPr kumimoji="0" lang="en-US" sz="1400" b="1" dirty="0">
              <a:solidFill>
                <a:srgbClr val="FFFFFF"/>
              </a:solidFill>
            </a:endParaRPr>
          </a:p>
        </p:txBody>
      </p:sp>
      <p:sp>
        <p:nvSpPr>
          <p:cNvPr id="3" name="2 Dikdörtgen"/>
          <p:cNvSpPr/>
          <p:nvPr/>
        </p:nvSpPr>
        <p:spPr>
          <a:xfrm>
            <a:off x="1630496" y="1064537"/>
            <a:ext cx="6588087" cy="5324535"/>
          </a:xfrm>
          <a:prstGeom prst="rect">
            <a:avLst/>
          </a:prstGeom>
        </p:spPr>
        <p:txBody>
          <a:bodyPr wrap="square">
            <a:spAutoFit/>
          </a:bodyPr>
          <a:lstStyle/>
          <a:p>
            <a:pPr algn="ctr"/>
            <a:r>
              <a:rPr lang="tr-TR" sz="2000" dirty="0" smtClean="0">
                <a:solidFill>
                  <a:srgbClr val="FF0000"/>
                </a:solidFill>
                <a:latin typeface="Arial" pitchFamily="34" charset="0"/>
                <a:cs typeface="Arial" pitchFamily="34" charset="0"/>
              </a:rPr>
              <a:t>D- TARIM ARAZİLERİNDE TEKNİK NİTELİKLİ İŞLEM TALEBİ</a:t>
            </a:r>
          </a:p>
          <a:p>
            <a:pPr algn="ctr"/>
            <a:endParaRPr lang="tr-TR" sz="2000" dirty="0" smtClean="0">
              <a:solidFill>
                <a:srgbClr val="FF0000"/>
              </a:solidFill>
              <a:latin typeface="Arial" pitchFamily="34" charset="0"/>
              <a:cs typeface="Arial" pitchFamily="34" charset="0"/>
            </a:endParaRPr>
          </a:p>
          <a:p>
            <a:pPr algn="just"/>
            <a:r>
              <a:rPr lang="tr-TR" sz="2000" b="1" dirty="0" smtClean="0">
                <a:latin typeface="Arial" pitchFamily="34" charset="0"/>
                <a:cs typeface="Arial" pitchFamily="34" charset="0"/>
              </a:rPr>
              <a:t>	1)</a:t>
            </a:r>
            <a:r>
              <a:rPr lang="tr-TR" sz="2000" dirty="0" smtClean="0">
                <a:latin typeface="Arial" pitchFamily="34" charset="0"/>
                <a:cs typeface="Arial" pitchFamily="34" charset="0"/>
              </a:rPr>
              <a:t> </a:t>
            </a:r>
            <a:r>
              <a:rPr lang="tr-TR" sz="2000" u="sng" dirty="0" smtClean="0">
                <a:latin typeface="Arial" pitchFamily="34" charset="0"/>
                <a:cs typeface="Arial" pitchFamily="34" charset="0"/>
              </a:rPr>
              <a:t>İfraz, tevhit, cins değişikliği vb. işleme konu taşınmazların </a:t>
            </a:r>
            <a:r>
              <a:rPr lang="tr-TR" sz="2000" u="sng" dirty="0" smtClean="0">
                <a:solidFill>
                  <a:srgbClr val="FF0000"/>
                </a:solidFill>
                <a:latin typeface="Arial" pitchFamily="34" charset="0"/>
                <a:cs typeface="Arial" pitchFamily="34" charset="0"/>
              </a:rPr>
              <a:t>imar planında tarımsal amaç dışı kullanıma ayrıldığının </a:t>
            </a:r>
            <a:r>
              <a:rPr lang="tr-TR" sz="2000" u="sng" dirty="0" smtClean="0">
                <a:latin typeface="Arial" pitchFamily="34" charset="0"/>
                <a:cs typeface="Arial" pitchFamily="34" charset="0"/>
              </a:rPr>
              <a:t>tespiti halinde </a:t>
            </a:r>
            <a:r>
              <a:rPr lang="tr-TR" sz="2000" dirty="0" smtClean="0">
                <a:latin typeface="Arial" pitchFamily="34" charset="0"/>
                <a:cs typeface="Arial" pitchFamily="34" charset="0"/>
              </a:rPr>
              <a:t>taleplerin yürürlükteki mevzuatına uygun biçimde karşılanması gerekmektedir.</a:t>
            </a:r>
          </a:p>
          <a:p>
            <a:pPr algn="just"/>
            <a:r>
              <a:rPr lang="tr-TR" sz="2000" b="1" dirty="0" smtClean="0">
                <a:latin typeface="Arial" pitchFamily="34" charset="0"/>
                <a:cs typeface="Arial" pitchFamily="34" charset="0"/>
              </a:rPr>
              <a:t>	2) </a:t>
            </a:r>
            <a:r>
              <a:rPr lang="tr-TR" sz="2000" dirty="0" smtClean="0">
                <a:latin typeface="Arial" pitchFamily="34" charset="0"/>
                <a:cs typeface="Arial" pitchFamily="34" charset="0"/>
              </a:rPr>
              <a:t>Söz konusu taşınmazların </a:t>
            </a:r>
            <a:r>
              <a:rPr lang="tr-TR" sz="2000" dirty="0" smtClean="0">
                <a:solidFill>
                  <a:srgbClr val="FF0000"/>
                </a:solidFill>
                <a:latin typeface="Arial" pitchFamily="34" charset="0"/>
                <a:cs typeface="Arial" pitchFamily="34" charset="0"/>
              </a:rPr>
              <a:t>planda tarımsal alan olarak ayrılması </a:t>
            </a:r>
            <a:r>
              <a:rPr lang="tr-TR" sz="2000" dirty="0" smtClean="0">
                <a:latin typeface="Arial" pitchFamily="34" charset="0"/>
                <a:cs typeface="Arial" pitchFamily="34" charset="0"/>
              </a:rPr>
              <a:t>ya da plansız alanda kalması durumunda </a:t>
            </a:r>
            <a:r>
              <a:rPr lang="tr-TR" sz="2000" dirty="0" smtClean="0">
                <a:solidFill>
                  <a:srgbClr val="FF0000"/>
                </a:solidFill>
                <a:latin typeface="Arial" pitchFamily="34" charset="0"/>
                <a:cs typeface="Arial" pitchFamily="34" charset="0"/>
              </a:rPr>
              <a:t>taşınmazın ifrazı, bölünmesi, ayrılması sonucunu doğuran işlemlerde il/ilçe </a:t>
            </a:r>
            <a:r>
              <a:rPr lang="tr-TR" sz="2000" dirty="0" smtClean="0">
                <a:latin typeface="Arial" pitchFamily="34" charset="0"/>
                <a:cs typeface="Arial" pitchFamily="34" charset="0"/>
              </a:rPr>
              <a:t>gıda, tarım ve hayvancılık müdürlüklerinin işleme ilişkin uygunluk görüşünün kadastro müdürlükleri tarafından işlem öncesi aranılması, bunun dışında kalan </a:t>
            </a:r>
            <a:r>
              <a:rPr lang="tr-TR" sz="2000" u="sng" dirty="0" smtClean="0">
                <a:solidFill>
                  <a:srgbClr val="FF0000"/>
                </a:solidFill>
                <a:latin typeface="Arial" pitchFamily="34" charset="0"/>
                <a:cs typeface="Arial" pitchFamily="34" charset="0"/>
              </a:rPr>
              <a:t>yüzölçümü değişikliği, birleştirme vb. </a:t>
            </a:r>
            <a:r>
              <a:rPr lang="tr-TR" sz="2000" dirty="0" smtClean="0">
                <a:solidFill>
                  <a:srgbClr val="FF0000"/>
                </a:solidFill>
                <a:latin typeface="Arial" pitchFamily="34" charset="0"/>
                <a:cs typeface="Arial" pitchFamily="34" charset="0"/>
              </a:rPr>
              <a:t>işlemlerde talebin doğrudan karşılanması gerekmektedir.</a:t>
            </a:r>
            <a:endParaRPr lang="tr-TR" sz="2000" dirty="0">
              <a:solidFill>
                <a:srgbClr val="FF0000"/>
              </a:solidFill>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15</a:t>
            </a:fld>
            <a:endParaRPr kumimoji="0" lang="en-US" sz="1400" b="1" dirty="0">
              <a:solidFill>
                <a:srgbClr val="FFFFFF"/>
              </a:solidFill>
            </a:endParaRPr>
          </a:p>
        </p:txBody>
      </p:sp>
      <p:sp>
        <p:nvSpPr>
          <p:cNvPr id="3" name="2 Dikdörtgen"/>
          <p:cNvSpPr/>
          <p:nvPr/>
        </p:nvSpPr>
        <p:spPr>
          <a:xfrm>
            <a:off x="1465243" y="1582341"/>
            <a:ext cx="7148405" cy="2862322"/>
          </a:xfrm>
          <a:prstGeom prst="rect">
            <a:avLst/>
          </a:prstGeom>
        </p:spPr>
        <p:txBody>
          <a:bodyPr wrap="square">
            <a:spAutoFit/>
          </a:bodyPr>
          <a:lstStyle/>
          <a:p>
            <a:pPr algn="ctr"/>
            <a:r>
              <a:rPr lang="tr-TR" sz="2000" dirty="0" smtClean="0">
                <a:solidFill>
                  <a:srgbClr val="FF0000"/>
                </a:solidFill>
                <a:latin typeface="Arial" pitchFamily="34" charset="0"/>
                <a:cs typeface="Arial" pitchFamily="34" charset="0"/>
              </a:rPr>
              <a:t>E- TARIM ARAZİLERİ ÜZERİNDE YAPILACAK DİĞER KAMULAŞTIRMALAR</a:t>
            </a:r>
          </a:p>
          <a:p>
            <a:pPr algn="ctr"/>
            <a:endParaRPr lang="tr-TR" sz="2000" dirty="0" smtClean="0">
              <a:solidFill>
                <a:srgbClr val="FF0000"/>
              </a:solidFill>
              <a:latin typeface="Arial" pitchFamily="34" charset="0"/>
              <a:cs typeface="Arial" pitchFamily="34" charset="0"/>
            </a:endParaRPr>
          </a:p>
          <a:p>
            <a:pPr algn="just"/>
            <a:r>
              <a:rPr lang="tr-TR" sz="2000" dirty="0" smtClean="0">
                <a:latin typeface="Arial" pitchFamily="34" charset="0"/>
                <a:cs typeface="Arial" pitchFamily="34" charset="0"/>
              </a:rPr>
              <a:t>	Tarım arazileri üzerinde yapılacak kamulaştırmalarda 6537 sayılı Kanun ile değişikliğe uğrayan 5403 sayılı Kanunda </a:t>
            </a:r>
            <a:r>
              <a:rPr lang="tr-TR" sz="2000" u="sng" dirty="0" smtClean="0">
                <a:latin typeface="Arial" pitchFamily="34" charset="0"/>
                <a:cs typeface="Arial" pitchFamily="34" charset="0"/>
              </a:rPr>
              <a:t>engelleyici bir hüküm bulunmadığından, </a:t>
            </a:r>
            <a:r>
              <a:rPr lang="tr-TR" sz="2000" dirty="0" smtClean="0">
                <a:latin typeface="Arial" pitchFamily="34" charset="0"/>
                <a:cs typeface="Arial" pitchFamily="34" charset="0"/>
              </a:rPr>
              <a:t>her türlü (</a:t>
            </a:r>
            <a:r>
              <a:rPr lang="tr-TR" sz="2000" dirty="0" err="1" smtClean="0">
                <a:latin typeface="Arial" pitchFamily="34" charset="0"/>
                <a:cs typeface="Arial" pitchFamily="34" charset="0"/>
              </a:rPr>
              <a:t>rızaî</a:t>
            </a:r>
            <a:r>
              <a:rPr lang="tr-TR" sz="2000" dirty="0" smtClean="0">
                <a:latin typeface="Arial" pitchFamily="34" charset="0"/>
                <a:cs typeface="Arial" pitchFamily="34" charset="0"/>
              </a:rPr>
              <a:t> veya </a:t>
            </a:r>
            <a:r>
              <a:rPr lang="tr-TR" sz="2000" dirty="0" err="1" smtClean="0">
                <a:latin typeface="Arial" pitchFamily="34" charset="0"/>
                <a:cs typeface="Arial" pitchFamily="34" charset="0"/>
              </a:rPr>
              <a:t>kazaî</a:t>
            </a:r>
            <a:r>
              <a:rPr lang="tr-TR" sz="2000" dirty="0" smtClean="0">
                <a:latin typeface="Arial" pitchFamily="34" charset="0"/>
                <a:cs typeface="Arial" pitchFamily="34" charset="0"/>
              </a:rPr>
              <a:t>) kamulaştırma isteminin il/ilçe gıda, tarım ve hayvancılık müdürlüğüne </a:t>
            </a:r>
            <a:r>
              <a:rPr lang="tr-TR" sz="2000" u="sng" dirty="0" smtClean="0">
                <a:solidFill>
                  <a:srgbClr val="FF0000"/>
                </a:solidFill>
                <a:latin typeface="Arial" pitchFamily="34" charset="0"/>
                <a:cs typeface="Arial" pitchFamily="34" charset="0"/>
              </a:rPr>
              <a:t>soru konusu edilmeksizin karşılanması gerekmektedir.</a:t>
            </a:r>
            <a:endParaRPr lang="tr-TR" sz="2000" u="sng" dirty="0">
              <a:solidFill>
                <a:srgbClr val="FF0000"/>
              </a:solidFill>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16</a:t>
            </a:fld>
            <a:endParaRPr kumimoji="0" lang="en-US" sz="1400" b="1" dirty="0">
              <a:solidFill>
                <a:srgbClr val="FFFFFF"/>
              </a:solidFill>
            </a:endParaRPr>
          </a:p>
        </p:txBody>
      </p:sp>
      <p:sp>
        <p:nvSpPr>
          <p:cNvPr id="3" name="2 Dikdörtgen"/>
          <p:cNvSpPr/>
          <p:nvPr/>
        </p:nvSpPr>
        <p:spPr>
          <a:xfrm>
            <a:off x="1564395" y="903383"/>
            <a:ext cx="6808424" cy="5324535"/>
          </a:xfrm>
          <a:prstGeom prst="rect">
            <a:avLst/>
          </a:prstGeom>
        </p:spPr>
        <p:txBody>
          <a:bodyPr wrap="square">
            <a:spAutoFit/>
          </a:bodyPr>
          <a:lstStyle/>
          <a:p>
            <a:pPr algn="ctr"/>
            <a:r>
              <a:rPr lang="tr-TR" sz="2000" dirty="0" smtClean="0">
                <a:solidFill>
                  <a:srgbClr val="FF0000"/>
                </a:solidFill>
                <a:latin typeface="Arial" pitchFamily="34" charset="0"/>
                <a:cs typeface="Arial" pitchFamily="34" charset="0"/>
              </a:rPr>
              <a:t>F- 5403 SAYILI KANUNA GÖRE BAKANLIKCA YAPILACAK KAMULAŞTIRMA VE TOPLULAŞTIRMA İŞLEMLERİ, 3083 SAYILI KANUN UYGULAMALARI</a:t>
            </a:r>
          </a:p>
          <a:p>
            <a:pPr algn="ctr"/>
            <a:endParaRPr lang="tr-TR" sz="2000" dirty="0" smtClean="0">
              <a:solidFill>
                <a:srgbClr val="FF0000"/>
              </a:solidFill>
              <a:latin typeface="Arial" pitchFamily="34" charset="0"/>
              <a:cs typeface="Arial" pitchFamily="34" charset="0"/>
            </a:endParaRPr>
          </a:p>
          <a:p>
            <a:pPr algn="just"/>
            <a:r>
              <a:rPr lang="tr-TR" sz="2000" dirty="0" smtClean="0">
                <a:latin typeface="Arial" pitchFamily="34" charset="0"/>
                <a:cs typeface="Arial" pitchFamily="34" charset="0"/>
              </a:rPr>
              <a:t>	Asgari tarımsal arazi büyüklüğünün altındaki tarımsal araziler </a:t>
            </a:r>
          </a:p>
          <a:p>
            <a:pPr algn="just"/>
            <a:r>
              <a:rPr lang="tr-TR" sz="2000" b="1" dirty="0" smtClean="0">
                <a:latin typeface="Arial" pitchFamily="34" charset="0"/>
                <a:cs typeface="Arial" pitchFamily="34" charset="0"/>
              </a:rPr>
              <a:t>	1) </a:t>
            </a:r>
            <a:r>
              <a:rPr lang="tr-TR" sz="2000" dirty="0" smtClean="0">
                <a:latin typeface="Arial" pitchFamily="34" charset="0"/>
                <a:cs typeface="Arial" pitchFamily="34" charset="0"/>
              </a:rPr>
              <a:t>Gıda, Tarım ve Hayvancılık Bakanlığı tarafından </a:t>
            </a:r>
            <a:r>
              <a:rPr lang="tr-TR" sz="2000" dirty="0" smtClean="0">
                <a:solidFill>
                  <a:srgbClr val="FF0000"/>
                </a:solidFill>
                <a:latin typeface="Arial" pitchFamily="34" charset="0"/>
                <a:cs typeface="Arial" pitchFamily="34" charset="0"/>
              </a:rPr>
              <a:t>toplulaştırabilir veya kamulaştırabilir</a:t>
            </a:r>
            <a:r>
              <a:rPr lang="tr-TR" sz="2000" dirty="0" smtClean="0">
                <a:latin typeface="Arial" pitchFamily="34" charset="0"/>
                <a:cs typeface="Arial" pitchFamily="34" charset="0"/>
              </a:rPr>
              <a:t>. Bu amaçla yapılan </a:t>
            </a:r>
            <a:r>
              <a:rPr lang="tr-TR" sz="2000" u="sng" dirty="0" smtClean="0">
                <a:latin typeface="Arial" pitchFamily="34" charset="0"/>
                <a:cs typeface="Arial" pitchFamily="34" charset="0"/>
              </a:rPr>
              <a:t>kamulaştırmalar ile satımlara konu olan işlemler harçlardan, bu işlemlerle ilgili olarak düzenlenecek kâğıtlar damga vergisinden istisna tutulmuştur. </a:t>
            </a:r>
            <a:r>
              <a:rPr lang="tr-TR" sz="2000" dirty="0" smtClean="0">
                <a:latin typeface="Arial" pitchFamily="34" charset="0"/>
                <a:cs typeface="Arial" pitchFamily="34" charset="0"/>
              </a:rPr>
              <a:t>(5403 s. K. m. 17/6)</a:t>
            </a:r>
          </a:p>
          <a:p>
            <a:pPr algn="just"/>
            <a:endParaRPr lang="tr-TR" sz="2000" dirty="0" smtClean="0">
              <a:latin typeface="Arial" pitchFamily="34" charset="0"/>
              <a:cs typeface="Arial" pitchFamily="34" charset="0"/>
            </a:endParaRPr>
          </a:p>
          <a:p>
            <a:pPr algn="just"/>
            <a:r>
              <a:rPr lang="tr-TR" sz="2000" b="1" dirty="0" smtClean="0">
                <a:latin typeface="Arial" pitchFamily="34" charset="0"/>
                <a:cs typeface="Arial" pitchFamily="34" charset="0"/>
              </a:rPr>
              <a:t>	2) </a:t>
            </a:r>
            <a:r>
              <a:rPr lang="tr-TR" sz="2000" dirty="0" smtClean="0">
                <a:solidFill>
                  <a:srgbClr val="FF0000"/>
                </a:solidFill>
                <a:latin typeface="Arial" pitchFamily="34" charset="0"/>
                <a:cs typeface="Arial" pitchFamily="34" charset="0"/>
              </a:rPr>
              <a:t>3083</a:t>
            </a:r>
            <a:r>
              <a:rPr lang="tr-TR" sz="2000" dirty="0" smtClean="0">
                <a:latin typeface="Arial" pitchFamily="34" charset="0"/>
                <a:cs typeface="Arial" pitchFamily="34" charset="0"/>
              </a:rPr>
              <a:t> sayılı Sulama Alanlarında Arazi Düzenlenmesine Dair Tarım Reformu Kanununun uygulama alanında bulunan taşınmazlarda </a:t>
            </a:r>
            <a:r>
              <a:rPr lang="tr-TR" sz="2000" dirty="0" smtClean="0">
                <a:solidFill>
                  <a:srgbClr val="FF0000"/>
                </a:solidFill>
                <a:latin typeface="Arial" pitchFamily="34" charset="0"/>
                <a:cs typeface="Arial" pitchFamily="34" charset="0"/>
              </a:rPr>
              <a:t>il/ilçe gıda, tarım ve hayvancılık müdürlüklerine konunun iletilerek </a:t>
            </a:r>
            <a:r>
              <a:rPr lang="tr-TR" sz="2000" dirty="0" smtClean="0">
                <a:latin typeface="Arial" pitchFamily="34" charset="0"/>
                <a:cs typeface="Arial" pitchFamily="34" charset="0"/>
              </a:rPr>
              <a:t>alınacak cevaba göre işlemlere yön verilecektir.</a:t>
            </a:r>
            <a:endParaRPr lang="tr-TR" sz="2000" dirty="0">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17</a:t>
            </a:fld>
            <a:endParaRPr kumimoji="0" lang="en-US" sz="1400" b="1" dirty="0">
              <a:solidFill>
                <a:srgbClr val="FFFFFF"/>
              </a:solidFill>
            </a:endParaRPr>
          </a:p>
        </p:txBody>
      </p:sp>
      <p:sp>
        <p:nvSpPr>
          <p:cNvPr id="3" name="2 Dikdörtgen"/>
          <p:cNvSpPr/>
          <p:nvPr/>
        </p:nvSpPr>
        <p:spPr>
          <a:xfrm>
            <a:off x="1377107" y="0"/>
            <a:ext cx="7039779" cy="5940088"/>
          </a:xfrm>
          <a:prstGeom prst="rect">
            <a:avLst/>
          </a:prstGeom>
        </p:spPr>
        <p:txBody>
          <a:bodyPr wrap="square">
            <a:spAutoFit/>
          </a:bodyPr>
          <a:lstStyle/>
          <a:p>
            <a:pPr algn="ctr"/>
            <a:r>
              <a:rPr lang="tr-TR" sz="2000" dirty="0" smtClean="0">
                <a:solidFill>
                  <a:srgbClr val="FF0000"/>
                </a:solidFill>
                <a:latin typeface="Arial" pitchFamily="34" charset="0"/>
                <a:cs typeface="Arial" pitchFamily="34" charset="0"/>
              </a:rPr>
              <a:t>G - KADASTRO ÇALIŞMALARI</a:t>
            </a:r>
          </a:p>
          <a:p>
            <a:pPr algn="just"/>
            <a:r>
              <a:rPr lang="tr-TR" sz="2000" b="1" dirty="0" smtClean="0">
                <a:latin typeface="Arial" pitchFamily="34" charset="0"/>
                <a:cs typeface="Arial" pitchFamily="34" charset="0"/>
              </a:rPr>
              <a:t>1) Kadastro çalışmalarında, 5403 sayılı Kanunun yürürlüğe girdiği 19.07.2005 tarihinden sonra tarım arazilerinde, </a:t>
            </a:r>
            <a:r>
              <a:rPr lang="tr-TR" sz="2000" b="1" u="sng" dirty="0" smtClean="0">
                <a:latin typeface="Arial" pitchFamily="34" charset="0"/>
                <a:cs typeface="Arial" pitchFamily="34" charset="0"/>
              </a:rPr>
              <a:t>miras yoluyla intikal eden taşınmazlar hariç </a:t>
            </a:r>
            <a:r>
              <a:rPr lang="tr-TR" sz="2000" b="1" dirty="0" smtClean="0">
                <a:latin typeface="Arial" pitchFamily="34" charset="0"/>
                <a:cs typeface="Arial" pitchFamily="34" charset="0"/>
              </a:rPr>
              <a:t>hissedarları arasında </a:t>
            </a:r>
            <a:r>
              <a:rPr lang="tr-TR" sz="2000" dirty="0" smtClean="0">
                <a:latin typeface="Arial" pitchFamily="34" charset="0"/>
                <a:cs typeface="Arial" pitchFamily="34" charset="0"/>
              </a:rPr>
              <a:t>haricen yapılmış olan </a:t>
            </a:r>
            <a:r>
              <a:rPr lang="tr-TR" sz="2000" dirty="0" err="1" smtClean="0">
                <a:solidFill>
                  <a:srgbClr val="FF0000"/>
                </a:solidFill>
                <a:latin typeface="Arial" pitchFamily="34" charset="0"/>
                <a:cs typeface="Arial" pitchFamily="34" charset="0"/>
              </a:rPr>
              <a:t>ifrazen</a:t>
            </a:r>
            <a:r>
              <a:rPr lang="tr-TR" sz="2000" dirty="0" smtClean="0">
                <a:solidFill>
                  <a:srgbClr val="FF0000"/>
                </a:solidFill>
                <a:latin typeface="Arial" pitchFamily="34" charset="0"/>
                <a:cs typeface="Arial" pitchFamily="34" charset="0"/>
              </a:rPr>
              <a:t> taksimlerde, </a:t>
            </a:r>
            <a:r>
              <a:rPr lang="tr-TR" sz="2000" dirty="0" err="1" smtClean="0">
                <a:solidFill>
                  <a:srgbClr val="FF0000"/>
                </a:solidFill>
                <a:latin typeface="Arial" pitchFamily="34" charset="0"/>
                <a:cs typeface="Arial" pitchFamily="34" charset="0"/>
              </a:rPr>
              <a:t>ifrazen</a:t>
            </a:r>
            <a:r>
              <a:rPr lang="tr-TR" sz="2000" dirty="0" smtClean="0">
                <a:solidFill>
                  <a:srgbClr val="FF0000"/>
                </a:solidFill>
                <a:latin typeface="Arial" pitchFamily="34" charset="0"/>
                <a:cs typeface="Arial" pitchFamily="34" charset="0"/>
              </a:rPr>
              <a:t> oluşan parsellerin yüzölçümlerinin bölünmez </a:t>
            </a:r>
            <a:r>
              <a:rPr lang="tr-TR" sz="2000" dirty="0" smtClean="0">
                <a:latin typeface="Arial" pitchFamily="34" charset="0"/>
                <a:cs typeface="Arial" pitchFamily="34" charset="0"/>
              </a:rPr>
              <a:t>(Asgari tarımsal arazi büyüklüğü; mutlak tarım arazileri, marjinal tarım arazileri ve özel ürün arazilerinde 2 hektar, dikili tarım arazilerinde 0,5 hektar, örtü altı tarımı yapılan arazilerde 0,3 hektardan küçük belirlenemez.) büyüklük olarak kabul edilen bu miktarların altında olması durumunda </a:t>
            </a:r>
            <a:r>
              <a:rPr lang="tr-TR" sz="2000" dirty="0" err="1" smtClean="0">
                <a:latin typeface="Arial" pitchFamily="34" charset="0"/>
                <a:cs typeface="Arial" pitchFamily="34" charset="0"/>
              </a:rPr>
              <a:t>ifrazen</a:t>
            </a:r>
            <a:r>
              <a:rPr lang="tr-TR" sz="2000" dirty="0" smtClean="0">
                <a:latin typeface="Arial" pitchFamily="34" charset="0"/>
                <a:cs typeface="Arial" pitchFamily="34" charset="0"/>
              </a:rPr>
              <a:t> taksim talebi il/ilçe gıda, tarım ve hayvancılık müdürlüklerinin </a:t>
            </a:r>
            <a:r>
              <a:rPr lang="tr-TR" sz="2000" dirty="0" smtClean="0">
                <a:solidFill>
                  <a:srgbClr val="FF0000"/>
                </a:solidFill>
                <a:latin typeface="Arial" pitchFamily="34" charset="0"/>
                <a:cs typeface="Arial" pitchFamily="34" charset="0"/>
              </a:rPr>
              <a:t>olumlu görüşü alınmadan karşılanmayacaktır</a:t>
            </a:r>
            <a:r>
              <a:rPr lang="tr-TR" sz="2000" dirty="0" smtClean="0">
                <a:latin typeface="Arial" pitchFamily="34" charset="0"/>
                <a:cs typeface="Arial" pitchFamily="34" charset="0"/>
              </a:rPr>
              <a:t>. Miras yoluyla intikal eden taşınmazlarda ise il/ilçe gıda, tarım ve hayvancılık müdürlüklerinden alınacak cevaba göre işleme yön verilecektir. </a:t>
            </a:r>
            <a:r>
              <a:rPr lang="tr-TR" sz="2000" b="1" dirty="0" smtClean="0">
                <a:latin typeface="Arial" pitchFamily="34" charset="0"/>
                <a:cs typeface="Arial" pitchFamily="34" charset="0"/>
              </a:rPr>
              <a:t>19.07.2005 tarihinden önce </a:t>
            </a:r>
            <a:r>
              <a:rPr lang="tr-TR" sz="2000" dirty="0" smtClean="0">
                <a:latin typeface="Arial" pitchFamily="34" charset="0"/>
                <a:cs typeface="Arial" pitchFamily="34" charset="0"/>
              </a:rPr>
              <a:t>yapıldığı tespit edilen </a:t>
            </a:r>
            <a:r>
              <a:rPr lang="tr-TR" sz="2000" dirty="0" err="1" smtClean="0">
                <a:latin typeface="Arial" pitchFamily="34" charset="0"/>
                <a:cs typeface="Arial" pitchFamily="34" charset="0"/>
              </a:rPr>
              <a:t>ifrazen</a:t>
            </a:r>
            <a:r>
              <a:rPr lang="tr-TR" sz="2000" dirty="0" smtClean="0">
                <a:latin typeface="Arial" pitchFamily="34" charset="0"/>
                <a:cs typeface="Arial" pitchFamily="34" charset="0"/>
              </a:rPr>
              <a:t> taksimlerde ise Kanunda belirlenen parsel yeter büyüklüğü aranmayacaktır.</a:t>
            </a:r>
            <a:endParaRPr lang="tr-TR" sz="2000" dirty="0">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18</a:t>
            </a:fld>
            <a:endParaRPr kumimoji="0" lang="en-US" sz="1400" b="1" dirty="0">
              <a:solidFill>
                <a:srgbClr val="FFFFFF"/>
              </a:solidFill>
            </a:endParaRPr>
          </a:p>
        </p:txBody>
      </p:sp>
      <p:sp>
        <p:nvSpPr>
          <p:cNvPr id="3" name="2 Dikdörtgen"/>
          <p:cNvSpPr/>
          <p:nvPr/>
        </p:nvSpPr>
        <p:spPr>
          <a:xfrm>
            <a:off x="1740664" y="1572744"/>
            <a:ext cx="6872984" cy="3785652"/>
          </a:xfrm>
          <a:prstGeom prst="rect">
            <a:avLst/>
          </a:prstGeom>
        </p:spPr>
        <p:txBody>
          <a:bodyPr wrap="square">
            <a:spAutoFit/>
          </a:bodyPr>
          <a:lstStyle/>
          <a:p>
            <a:pPr algn="just"/>
            <a:r>
              <a:rPr lang="tr-TR" sz="2000" b="1" dirty="0" smtClean="0">
                <a:latin typeface="Arial" pitchFamily="34" charset="0"/>
                <a:cs typeface="Arial" pitchFamily="34" charset="0"/>
              </a:rPr>
              <a:t>	2) </a:t>
            </a:r>
            <a:r>
              <a:rPr lang="tr-TR" sz="2000" dirty="0" smtClean="0">
                <a:latin typeface="Arial" pitchFamily="34" charset="0"/>
                <a:cs typeface="Arial" pitchFamily="34" charset="0"/>
              </a:rPr>
              <a:t>5403 sayılı Kanunda değişiklik yapan 6537 sayılı Kanunun yürürlüğe girdiği </a:t>
            </a:r>
            <a:r>
              <a:rPr lang="tr-TR" sz="2000" dirty="0" smtClean="0">
                <a:solidFill>
                  <a:srgbClr val="FF0000"/>
                </a:solidFill>
                <a:latin typeface="Arial" pitchFamily="34" charset="0"/>
                <a:cs typeface="Arial" pitchFamily="34" charset="0"/>
              </a:rPr>
              <a:t>15.05.2014 tarihinden sonra </a:t>
            </a:r>
            <a:r>
              <a:rPr lang="tr-TR" sz="2000" dirty="0" smtClean="0">
                <a:latin typeface="Arial" pitchFamily="34" charset="0"/>
                <a:cs typeface="Arial" pitchFamily="34" charset="0"/>
              </a:rPr>
              <a:t>tarım arazilerinin intikalleri, tüm mirasçıların birlikte talepleri olsa dahi elbirliği mülkiyet olarak (iştirak halinde mülkiyet/verasette iştirak olarak) yapılacağından il/ilçe gıda, tarım ve hayvancılık müdürlüklerinin </a:t>
            </a:r>
            <a:r>
              <a:rPr lang="tr-TR" sz="2000" u="sng" dirty="0" smtClean="0">
                <a:latin typeface="Arial" pitchFamily="34" charset="0"/>
                <a:cs typeface="Arial" pitchFamily="34" charset="0"/>
              </a:rPr>
              <a:t>olumlu görüşü alınmadan müşterek mülkiyete dönüştürülmeyecek ve </a:t>
            </a:r>
            <a:r>
              <a:rPr lang="tr-TR" sz="2000" u="sng" dirty="0" err="1" smtClean="0">
                <a:latin typeface="Arial" pitchFamily="34" charset="0"/>
                <a:cs typeface="Arial" pitchFamily="34" charset="0"/>
              </a:rPr>
              <a:t>ifrazen</a:t>
            </a:r>
            <a:r>
              <a:rPr lang="tr-TR" sz="2000" u="sng" dirty="0" smtClean="0">
                <a:latin typeface="Arial" pitchFamily="34" charset="0"/>
                <a:cs typeface="Arial" pitchFamily="34" charset="0"/>
              </a:rPr>
              <a:t> taksimlere yönelik talepler karşılanmayacaktır. </a:t>
            </a:r>
          </a:p>
          <a:p>
            <a:pPr algn="just"/>
            <a:r>
              <a:rPr lang="tr-TR" sz="2000" dirty="0" smtClean="0">
                <a:latin typeface="Arial" pitchFamily="34" charset="0"/>
                <a:cs typeface="Arial" pitchFamily="34" charset="0"/>
              </a:rPr>
              <a:t>	</a:t>
            </a:r>
            <a:r>
              <a:rPr lang="tr-TR" sz="2000" dirty="0" smtClean="0">
                <a:solidFill>
                  <a:srgbClr val="FF0000"/>
                </a:solidFill>
                <a:latin typeface="Arial" pitchFamily="34" charset="0"/>
                <a:cs typeface="Arial" pitchFamily="34" charset="0"/>
              </a:rPr>
              <a:t>15.05.2014 tarihinden önceki ölümlere </a:t>
            </a:r>
            <a:r>
              <a:rPr lang="tr-TR" sz="2000" dirty="0" smtClean="0">
                <a:latin typeface="Arial" pitchFamily="34" charset="0"/>
                <a:cs typeface="Arial" pitchFamily="34" charset="0"/>
              </a:rPr>
              <a:t>dayalı olarak yapılacak intikallerde ise paylı (müşterek) mülkiyet olarak tasarruf edilen tarım arazilerinin </a:t>
            </a:r>
            <a:r>
              <a:rPr lang="tr-TR" sz="2000" u="sng" dirty="0" smtClean="0">
                <a:solidFill>
                  <a:srgbClr val="FF0000"/>
                </a:solidFill>
                <a:latin typeface="Arial" pitchFamily="34" charset="0"/>
                <a:cs typeface="Arial" pitchFamily="34" charset="0"/>
              </a:rPr>
              <a:t>paylı (müşterek) mülkiyet olarak tespiti mümkündür.</a:t>
            </a:r>
            <a:endParaRPr lang="tr-TR" sz="2000" u="sng" dirty="0">
              <a:solidFill>
                <a:srgbClr val="FF0000"/>
              </a:solidFill>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19</a:t>
            </a:fld>
            <a:endParaRPr kumimoji="0" lang="en-US" sz="1400" b="1" dirty="0">
              <a:solidFill>
                <a:srgbClr val="FFFFFF"/>
              </a:solidFill>
            </a:endParaRPr>
          </a:p>
        </p:txBody>
      </p:sp>
      <p:sp>
        <p:nvSpPr>
          <p:cNvPr id="3" name="2 Dikdörtgen"/>
          <p:cNvSpPr/>
          <p:nvPr/>
        </p:nvSpPr>
        <p:spPr>
          <a:xfrm>
            <a:off x="1531345" y="1720840"/>
            <a:ext cx="6566053" cy="3170099"/>
          </a:xfrm>
          <a:prstGeom prst="rect">
            <a:avLst/>
          </a:prstGeom>
        </p:spPr>
        <p:txBody>
          <a:bodyPr wrap="square">
            <a:spAutoFit/>
          </a:bodyPr>
          <a:lstStyle/>
          <a:p>
            <a:pPr algn="just"/>
            <a:r>
              <a:rPr lang="tr-TR" sz="2000" b="1" dirty="0" smtClean="0">
                <a:latin typeface="Arial" pitchFamily="34" charset="0"/>
                <a:cs typeface="Arial" pitchFamily="34" charset="0"/>
              </a:rPr>
              <a:t>	3) </a:t>
            </a:r>
            <a:r>
              <a:rPr lang="tr-TR" sz="2000" dirty="0" smtClean="0">
                <a:latin typeface="Arial" pitchFamily="34" charset="0"/>
                <a:cs typeface="Arial" pitchFamily="34" charset="0"/>
              </a:rPr>
              <a:t>Ayrıca, cinsi tarımsal nitelik taşıyan taşınmazlar için, valilik/belediyelere, </a:t>
            </a:r>
            <a:r>
              <a:rPr lang="tr-TR" sz="2000" b="1" dirty="0" smtClean="0">
                <a:solidFill>
                  <a:srgbClr val="FF0000"/>
                </a:solidFill>
                <a:latin typeface="Arial" pitchFamily="34" charset="0"/>
                <a:cs typeface="Arial" pitchFamily="34" charset="0"/>
              </a:rPr>
              <a:t>imar planı </a:t>
            </a:r>
            <a:r>
              <a:rPr lang="tr-TR" sz="2000" dirty="0" smtClean="0">
                <a:latin typeface="Arial" pitchFamily="34" charset="0"/>
                <a:cs typeface="Arial" pitchFamily="34" charset="0"/>
              </a:rPr>
              <a:t>(nazım, mevzi, uygulama imar planı gibi) kapsamında kalıp kalmadığı, kalmakta ise planda kullanım amacının tarım dışı olup olmadığının yazılı olarak sorularak alınacak cevabi yazılarda, taşınmazın </a:t>
            </a:r>
            <a:r>
              <a:rPr lang="tr-TR" sz="2000" dirty="0" smtClean="0">
                <a:solidFill>
                  <a:srgbClr val="FF0000"/>
                </a:solidFill>
                <a:latin typeface="Arial" pitchFamily="34" charset="0"/>
                <a:cs typeface="Arial" pitchFamily="34" charset="0"/>
              </a:rPr>
              <a:t>imar planı </a:t>
            </a:r>
            <a:r>
              <a:rPr lang="tr-TR" sz="2000" dirty="0" smtClean="0">
                <a:latin typeface="Arial" pitchFamily="34" charset="0"/>
                <a:cs typeface="Arial" pitchFamily="34" charset="0"/>
              </a:rPr>
              <a:t>(nazım, mevzi, uygulama imar planı gibi) </a:t>
            </a:r>
            <a:r>
              <a:rPr lang="tr-TR" sz="2000" dirty="0" smtClean="0">
                <a:solidFill>
                  <a:srgbClr val="FF0000"/>
                </a:solidFill>
                <a:latin typeface="Arial" pitchFamily="34" charset="0"/>
                <a:cs typeface="Arial" pitchFamily="34" charset="0"/>
              </a:rPr>
              <a:t>kapsamında kaldığı ve planda kullanım amacının tarım dışı olduğunun bildirilmesi halinde bu Kanun hükmü uygulanmayacaktır. (3194 S.K. 18- Son – 1997/ 12 sayılı genelge devreye girecektir.)</a:t>
            </a:r>
            <a:endParaRPr lang="tr-TR" sz="2000" dirty="0">
              <a:solidFill>
                <a:srgbClr val="FF0000"/>
              </a:solidFill>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2</a:t>
            </a:fld>
            <a:endParaRPr kumimoji="0" lang="en-US" sz="1400" b="1" dirty="0">
              <a:solidFill>
                <a:srgbClr val="FFFFFF"/>
              </a:solidFill>
            </a:endParaRPr>
          </a:p>
        </p:txBody>
      </p:sp>
      <p:sp>
        <p:nvSpPr>
          <p:cNvPr id="3" name="2 Dikdörtgen"/>
          <p:cNvSpPr/>
          <p:nvPr/>
        </p:nvSpPr>
        <p:spPr>
          <a:xfrm>
            <a:off x="1083212" y="886265"/>
            <a:ext cx="7530436" cy="4524315"/>
          </a:xfrm>
          <a:prstGeom prst="rect">
            <a:avLst/>
          </a:prstGeom>
        </p:spPr>
        <p:txBody>
          <a:bodyPr wrap="square">
            <a:spAutoFit/>
          </a:bodyPr>
          <a:lstStyle/>
          <a:p>
            <a:pPr algn="just"/>
            <a:r>
              <a:rPr lang="tr-TR" dirty="0" smtClean="0">
                <a:latin typeface="Arial" pitchFamily="34" charset="0"/>
                <a:cs typeface="Arial" pitchFamily="34" charset="0"/>
              </a:rPr>
              <a:t>	5403 sayılı Toprak Koruma ve Arazi Kullanımı Kanunu, 15.05.2014 tarih ve 29001 sayılı Resmi Gazete'de yayınlanan </a:t>
            </a:r>
            <a:r>
              <a:rPr lang="tr-TR" dirty="0" smtClean="0">
                <a:solidFill>
                  <a:srgbClr val="FF0000"/>
                </a:solidFill>
                <a:latin typeface="Arial" pitchFamily="34" charset="0"/>
                <a:cs typeface="Arial" pitchFamily="34" charset="0"/>
              </a:rPr>
              <a:t>6537</a:t>
            </a:r>
            <a:r>
              <a:rPr lang="tr-TR" dirty="0" smtClean="0">
                <a:latin typeface="Arial" pitchFamily="34" charset="0"/>
                <a:cs typeface="Arial" pitchFamily="34" charset="0"/>
              </a:rPr>
              <a:t> sayılı Kanun ile değiştirilmiştir.</a:t>
            </a:r>
          </a:p>
          <a:p>
            <a:pPr algn="just"/>
            <a:r>
              <a:rPr lang="tr-TR" dirty="0" smtClean="0">
                <a:latin typeface="Arial" pitchFamily="34" charset="0"/>
                <a:cs typeface="Arial" pitchFamily="34" charset="0"/>
              </a:rPr>
              <a:t>	Yeni yasa ile </a:t>
            </a:r>
            <a:r>
              <a:rPr lang="tr-TR" b="1" dirty="0" smtClean="0">
                <a:solidFill>
                  <a:srgbClr val="00B050"/>
                </a:solidFill>
                <a:latin typeface="Arial" pitchFamily="34" charset="0"/>
                <a:cs typeface="Arial" pitchFamily="34" charset="0"/>
              </a:rPr>
              <a:t>asgari tarımsal arazi büyüklüğü </a:t>
            </a:r>
            <a:r>
              <a:rPr lang="tr-TR" dirty="0" smtClean="0">
                <a:latin typeface="Arial" pitchFamily="34" charset="0"/>
                <a:cs typeface="Arial" pitchFamily="34" charset="0"/>
              </a:rPr>
              <a:t>ve </a:t>
            </a:r>
            <a:r>
              <a:rPr lang="tr-TR" b="1" dirty="0" smtClean="0">
                <a:solidFill>
                  <a:srgbClr val="FF0000"/>
                </a:solidFill>
                <a:latin typeface="Arial" pitchFamily="34" charset="0"/>
                <a:cs typeface="Arial" pitchFamily="34" charset="0"/>
              </a:rPr>
              <a:t>yeterli gelirli tarımsal arazi büyüklüğü </a:t>
            </a:r>
            <a:r>
              <a:rPr lang="tr-TR" dirty="0" smtClean="0">
                <a:latin typeface="Arial" pitchFamily="34" charset="0"/>
                <a:cs typeface="Arial" pitchFamily="34" charset="0"/>
              </a:rPr>
              <a:t>kavramları tanımlanmış, belirlenen büyüklükteki tarımsal araziler üzerinde gerçekleştirilecek mülkiyeti aktarıcı nitelikli işlemlerin yanı sıra, intikal ve miras taksimi işlemlerinde önemli değişiklikler getirilmiştir.</a:t>
            </a:r>
          </a:p>
          <a:p>
            <a:pPr algn="just"/>
            <a:r>
              <a:rPr lang="tr-TR" dirty="0" smtClean="0">
                <a:latin typeface="Arial" pitchFamily="34" charset="0"/>
                <a:cs typeface="Arial" pitchFamily="34" charset="0"/>
              </a:rPr>
              <a:t>	Tarımsal alanlarda gerçekleştirilecek tapu ve kadastro işlemlerinde, tarımsal nitelik taşıyan alanların </a:t>
            </a:r>
            <a:r>
              <a:rPr lang="tr-TR" u="sng" dirty="0" smtClean="0">
                <a:latin typeface="Arial" pitchFamily="34" charset="0"/>
                <a:cs typeface="Arial" pitchFamily="34" charset="0"/>
              </a:rPr>
              <a:t>asgari tarımsal arazi büyüklüğü</a:t>
            </a:r>
            <a:r>
              <a:rPr lang="tr-TR" dirty="0" smtClean="0">
                <a:latin typeface="Arial" pitchFamily="34" charset="0"/>
                <a:cs typeface="Arial" pitchFamily="34" charset="0"/>
              </a:rPr>
              <a:t>, </a:t>
            </a:r>
            <a:r>
              <a:rPr lang="tr-TR" u="sng" dirty="0" smtClean="0">
                <a:latin typeface="Arial" pitchFamily="34" charset="0"/>
                <a:cs typeface="Arial" pitchFamily="34" charset="0"/>
              </a:rPr>
              <a:t>yeter gelirli tarımsal arazi büyüklüğü</a:t>
            </a:r>
            <a:r>
              <a:rPr lang="tr-TR" dirty="0" smtClean="0">
                <a:latin typeface="Arial" pitchFamily="34" charset="0"/>
                <a:cs typeface="Arial" pitchFamily="34" charset="0"/>
              </a:rPr>
              <a:t>, </a:t>
            </a:r>
            <a:r>
              <a:rPr lang="tr-TR" u="sng" dirty="0" smtClean="0">
                <a:latin typeface="Arial" pitchFamily="34" charset="0"/>
                <a:cs typeface="Arial" pitchFamily="34" charset="0"/>
              </a:rPr>
              <a:t>arazi sınıfları arasındaki dönüştürme katsayıları</a:t>
            </a:r>
            <a:r>
              <a:rPr lang="tr-TR" dirty="0" smtClean="0">
                <a:latin typeface="Arial" pitchFamily="34" charset="0"/>
                <a:cs typeface="Arial" pitchFamily="34" charset="0"/>
              </a:rPr>
              <a:t>, </a:t>
            </a:r>
            <a:r>
              <a:rPr lang="tr-TR" u="sng" dirty="0" smtClean="0">
                <a:latin typeface="Arial" pitchFamily="34" charset="0"/>
                <a:cs typeface="Arial" pitchFamily="34" charset="0"/>
              </a:rPr>
              <a:t>tarımsal alanlar arasındaki ekonomik bütünlük</a:t>
            </a:r>
            <a:r>
              <a:rPr lang="tr-TR" dirty="0" smtClean="0">
                <a:latin typeface="Arial" pitchFamily="34" charset="0"/>
                <a:cs typeface="Arial" pitchFamily="34" charset="0"/>
              </a:rPr>
              <a:t> vb. </a:t>
            </a:r>
            <a:r>
              <a:rPr lang="tr-TR" dirty="0" smtClean="0">
                <a:solidFill>
                  <a:srgbClr val="FF0000"/>
                </a:solidFill>
                <a:latin typeface="Arial" pitchFamily="34" charset="0"/>
                <a:cs typeface="Arial" pitchFamily="34" charset="0"/>
              </a:rPr>
              <a:t>kavramların müdürlüklerimizce irdelenerek doğrudan işlem tesis </a:t>
            </a:r>
            <a:r>
              <a:rPr lang="tr-TR" u="sng" dirty="0" smtClean="0">
                <a:solidFill>
                  <a:srgbClr val="FF0000"/>
                </a:solidFill>
                <a:latin typeface="Arial" pitchFamily="34" charset="0"/>
                <a:cs typeface="Arial" pitchFamily="34" charset="0"/>
              </a:rPr>
              <a:t>edilmesi mümkün olmadığından </a:t>
            </a:r>
            <a:r>
              <a:rPr lang="tr-TR" dirty="0" smtClean="0">
                <a:latin typeface="Arial" pitchFamily="34" charset="0"/>
                <a:cs typeface="Arial" pitchFamily="34" charset="0"/>
              </a:rPr>
              <a:t>söz konusu taleplerle ilgili olarak il/ilçe gıda, tarım ve hayvancılık müdürlüklerince olumlu görüş verilmesi durumunda işlemlerin gerçekleştirilmesi gerekmektedir.</a:t>
            </a:r>
            <a:endParaRPr lang="tr-TR"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20</a:t>
            </a:fld>
            <a:endParaRPr kumimoji="0" lang="en-US" sz="1400" b="1" dirty="0">
              <a:solidFill>
                <a:srgbClr val="FFFFFF"/>
              </a:solidFill>
            </a:endParaRPr>
          </a:p>
        </p:txBody>
      </p:sp>
      <p:sp>
        <p:nvSpPr>
          <p:cNvPr id="3" name="2 Dikdörtgen"/>
          <p:cNvSpPr/>
          <p:nvPr/>
        </p:nvSpPr>
        <p:spPr>
          <a:xfrm>
            <a:off x="1322024" y="1487277"/>
            <a:ext cx="7083846" cy="3785652"/>
          </a:xfrm>
          <a:prstGeom prst="rect">
            <a:avLst/>
          </a:prstGeom>
        </p:spPr>
        <p:txBody>
          <a:bodyPr wrap="square">
            <a:spAutoFit/>
          </a:bodyPr>
          <a:lstStyle/>
          <a:p>
            <a:pPr algn="ctr"/>
            <a:r>
              <a:rPr lang="tr-TR" sz="2000" dirty="0" smtClean="0">
                <a:solidFill>
                  <a:srgbClr val="FF0000"/>
                </a:solidFill>
                <a:latin typeface="Arial" pitchFamily="34" charset="0"/>
                <a:cs typeface="Arial" pitchFamily="34" charset="0"/>
              </a:rPr>
              <a:t>6537 sayılı Kanun ile Değiştirilen 5403 sayılı Kanun hükümleri</a:t>
            </a:r>
          </a:p>
          <a:p>
            <a:pPr algn="ctr"/>
            <a:endParaRPr lang="tr-TR" sz="2000" dirty="0" smtClean="0">
              <a:solidFill>
                <a:srgbClr val="FF0000"/>
              </a:solidFill>
              <a:latin typeface="Arial" pitchFamily="34" charset="0"/>
              <a:cs typeface="Arial" pitchFamily="34" charset="0"/>
            </a:endParaRPr>
          </a:p>
          <a:p>
            <a:pPr algn="just"/>
            <a:r>
              <a:rPr lang="tr-TR" sz="2000" i="1" dirty="0" smtClean="0">
                <a:latin typeface="Arial" pitchFamily="34" charset="0"/>
                <a:cs typeface="Arial" pitchFamily="34" charset="0"/>
              </a:rPr>
              <a:t>Amaç</a:t>
            </a:r>
            <a:endParaRPr lang="tr-TR" sz="2000" dirty="0" smtClean="0">
              <a:latin typeface="Arial" pitchFamily="34" charset="0"/>
              <a:cs typeface="Arial" pitchFamily="34" charset="0"/>
            </a:endParaRPr>
          </a:p>
          <a:p>
            <a:pPr algn="just"/>
            <a:r>
              <a:rPr lang="tr-TR" sz="2000" b="1" dirty="0" smtClean="0">
                <a:latin typeface="Arial" pitchFamily="34" charset="0"/>
                <a:cs typeface="Arial" pitchFamily="34" charset="0"/>
              </a:rPr>
              <a:t>	Madde 1 –(Değişik: 30/4/2014-6537/1 md.)</a:t>
            </a:r>
            <a:endParaRPr lang="tr-TR" sz="2000" dirty="0" smtClean="0">
              <a:latin typeface="Arial" pitchFamily="34" charset="0"/>
              <a:cs typeface="Arial" pitchFamily="34" charset="0"/>
            </a:endParaRPr>
          </a:p>
          <a:p>
            <a:pPr algn="just"/>
            <a:r>
              <a:rPr lang="tr-TR" sz="2000" dirty="0" smtClean="0">
                <a:latin typeface="Arial" pitchFamily="34" charset="0"/>
                <a:cs typeface="Arial" pitchFamily="34" charset="0"/>
              </a:rPr>
              <a:t>	Bu Kanunun amacı; toprağın korunması, geliştirilmesi, </a:t>
            </a:r>
            <a:r>
              <a:rPr lang="tr-TR" sz="2000" u="sng" dirty="0" smtClean="0">
                <a:latin typeface="Arial" pitchFamily="34" charset="0"/>
                <a:cs typeface="Arial" pitchFamily="34" charset="0"/>
              </a:rPr>
              <a:t>tarım arazilerinin sınıflandırılması</a:t>
            </a:r>
            <a:r>
              <a:rPr lang="tr-TR" sz="2000" dirty="0" smtClean="0">
                <a:latin typeface="Arial" pitchFamily="34" charset="0"/>
                <a:cs typeface="Arial" pitchFamily="34" charset="0"/>
              </a:rPr>
              <a:t>, </a:t>
            </a:r>
            <a:r>
              <a:rPr lang="tr-TR" sz="2000" u="sng" dirty="0" smtClean="0">
                <a:latin typeface="Arial" pitchFamily="34" charset="0"/>
                <a:cs typeface="Arial" pitchFamily="34" charset="0"/>
              </a:rPr>
              <a:t>asgari</a:t>
            </a:r>
            <a:r>
              <a:rPr lang="tr-TR" sz="2000" dirty="0" smtClean="0">
                <a:latin typeface="Arial" pitchFamily="34" charset="0"/>
                <a:cs typeface="Arial" pitchFamily="34" charset="0"/>
              </a:rPr>
              <a:t> tarımsal arazi ve </a:t>
            </a:r>
            <a:r>
              <a:rPr lang="tr-TR" sz="2000" u="sng" dirty="0" smtClean="0">
                <a:latin typeface="Arial" pitchFamily="34" charset="0"/>
                <a:cs typeface="Arial" pitchFamily="34" charset="0"/>
              </a:rPr>
              <a:t>yeter gelirli </a:t>
            </a:r>
            <a:r>
              <a:rPr lang="tr-TR" sz="2000" dirty="0" smtClean="0">
                <a:latin typeface="Arial" pitchFamily="34" charset="0"/>
                <a:cs typeface="Arial" pitchFamily="34" charset="0"/>
              </a:rPr>
              <a:t>tarımsal arazi büyüklüklerinin belirlenmesi ve </a:t>
            </a:r>
            <a:r>
              <a:rPr lang="tr-TR" sz="2000" u="sng" dirty="0" smtClean="0">
                <a:latin typeface="Arial" pitchFamily="34" charset="0"/>
                <a:cs typeface="Arial" pitchFamily="34" charset="0"/>
              </a:rPr>
              <a:t>bölünmelerinin önlenmesi</a:t>
            </a:r>
            <a:r>
              <a:rPr lang="tr-TR" sz="2000" dirty="0" smtClean="0">
                <a:latin typeface="Arial" pitchFamily="34" charset="0"/>
                <a:cs typeface="Arial" pitchFamily="34" charset="0"/>
              </a:rPr>
              <a:t>, tarımsal arazi ve yeter gelirli tarımsal arazilerin çevre öncelikli sürdürülebilir kalkınma ilkesine uygun olarak planlı kullanımını sağlayacak usul ve esasları belirlemektir.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Dikdörtgen"/>
          <p:cNvSpPr/>
          <p:nvPr/>
        </p:nvSpPr>
        <p:spPr>
          <a:xfrm>
            <a:off x="1299990" y="1156772"/>
            <a:ext cx="7359268" cy="4524315"/>
          </a:xfrm>
          <a:prstGeom prst="rect">
            <a:avLst/>
          </a:prstGeom>
        </p:spPr>
        <p:txBody>
          <a:bodyPr wrap="square">
            <a:spAutoFit/>
          </a:bodyPr>
          <a:lstStyle/>
          <a:p>
            <a:pPr algn="just"/>
            <a:r>
              <a:rPr lang="tr-TR" sz="2400" i="1" dirty="0" smtClean="0"/>
              <a:t>Kapsam</a:t>
            </a:r>
            <a:endParaRPr lang="tr-TR" sz="2400" dirty="0" smtClean="0"/>
          </a:p>
          <a:p>
            <a:pPr algn="just"/>
            <a:r>
              <a:rPr lang="tr-TR" sz="2400" b="1" dirty="0" smtClean="0"/>
              <a:t>	Madde 2 – (Değişik: 30/4/2014-6537/2 md.)</a:t>
            </a:r>
            <a:endParaRPr lang="tr-TR" sz="2400" dirty="0" smtClean="0"/>
          </a:p>
          <a:p>
            <a:pPr algn="just"/>
            <a:r>
              <a:rPr lang="tr-TR" sz="2400" b="1" dirty="0" smtClean="0"/>
              <a:t>	</a:t>
            </a:r>
            <a:r>
              <a:rPr lang="tr-TR" sz="2400" dirty="0" smtClean="0"/>
              <a:t>Bu Kanun; arazi ve toprak kaynaklarının bilimsel esaslara uygun olarak </a:t>
            </a:r>
            <a:r>
              <a:rPr lang="tr-TR" sz="2400" u="sng" dirty="0" smtClean="0"/>
              <a:t>sınıflandırılması,</a:t>
            </a:r>
            <a:r>
              <a:rPr lang="tr-TR" sz="2400" dirty="0" smtClean="0"/>
              <a:t> </a:t>
            </a:r>
            <a:r>
              <a:rPr lang="tr-TR" sz="2400" u="sng" dirty="0" smtClean="0"/>
              <a:t>tarımsal arazi ve yeter gelirli tarımsal arazilerin asgari büyüklüklerinin belirlenmesi </a:t>
            </a:r>
            <a:r>
              <a:rPr lang="tr-TR" sz="2400" dirty="0" smtClean="0"/>
              <a:t>ve bölünmelerinin önlenmesi, arazi kullanım planlarının hazırlanması, koruma ve geliştirme sürecinde toplumsal, ekonomik ve çevresel boyutlarının katılımcı yöntemlerle değerlendirilmesi, amaç dışı ve yanlış kullanımların önlenmesi, korumayı sağlayacak yöntemlerin oluşturulması ile görev, yetki ve sorumluluklara ilişkin usul ve esasları kapsar.</a:t>
            </a:r>
          </a:p>
        </p:txBody>
      </p:sp>
      <p:sp>
        <p:nvSpPr>
          <p:cNvPr id="3" name="2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21</a:t>
            </a:fld>
            <a:endParaRPr kumimoji="0" lang="en-US" sz="1400" b="1" dirty="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1"/>
          <p:cNvSpPr>
            <a:spLocks noChangeArrowheads="1"/>
          </p:cNvSpPr>
          <p:nvPr/>
        </p:nvSpPr>
        <p:spPr bwMode="auto">
          <a:xfrm>
            <a:off x="1264356" y="650470"/>
            <a:ext cx="7615239" cy="5940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358775" algn="l"/>
              </a:tabLst>
            </a:pP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Tanımlar </a:t>
            </a:r>
          </a:p>
          <a:p>
            <a:pPr marL="0" marR="0" lvl="0" indent="0" algn="just" defTabSz="914400" rtl="0" eaLnBrk="1" fontAlgn="base" latinLnBrk="0" hangingPunct="1">
              <a:lnSpc>
                <a:spcPct val="100000"/>
              </a:lnSpc>
              <a:spcBef>
                <a:spcPct val="0"/>
              </a:spcBef>
              <a:spcAft>
                <a:spcPct val="0"/>
              </a:spcAft>
              <a:buClrTx/>
              <a:buSzTx/>
              <a:buFontTx/>
              <a:buNone/>
              <a:tabLst>
                <a:tab pos="358775" algn="l"/>
              </a:tabLst>
            </a:pP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Madde 3)</a:t>
            </a:r>
          </a:p>
          <a:p>
            <a:pPr marL="0" marR="0" lvl="0" indent="0" algn="just" defTabSz="914400" rtl="0" eaLnBrk="1" fontAlgn="base" latinLnBrk="0" hangingPunct="1">
              <a:lnSpc>
                <a:spcPct val="100000"/>
              </a:lnSpc>
              <a:spcBef>
                <a:spcPct val="0"/>
              </a:spcBef>
              <a:spcAft>
                <a:spcPct val="0"/>
              </a:spcAft>
              <a:buClrTx/>
              <a:buSzTx/>
              <a:buFontTx/>
              <a:buNone/>
              <a:tabLst>
                <a:tab pos="358775" algn="l"/>
              </a:tabLst>
            </a:pPr>
            <a:r>
              <a:rPr lang="tr-TR" sz="2000" dirty="0" smtClean="0">
                <a:latin typeface="Arial" pitchFamily="34" charset="0"/>
                <a:ea typeface="Times New Roman" pitchFamily="18" charset="0"/>
                <a:cs typeface="Arial" pitchFamily="34" charset="0"/>
              </a:rPr>
              <a:t>….</a:t>
            </a:r>
            <a:endPar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tab pos="358775" algn="l"/>
              </a:tabLst>
            </a:pP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a:t>
            </a:r>
            <a:r>
              <a:rPr kumimoji="0" lang="tr-TR"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(Değişik: 30/4/2014-6537/3 md.) </a:t>
            </a:r>
            <a:r>
              <a:rPr kumimoji="0" lang="tr-TR" sz="2000" b="1"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Asgari tarımsal arazi büyüklüğü:</a:t>
            </a:r>
            <a:r>
              <a:rPr kumimoji="0" lang="tr-TR" sz="2000" b="1" i="0"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Üretim faaliyet ve girdileri rasyonel ve ekonomik olarak kullanıldığı takdirde, bir tarımsal arazide elde edilen verimliliğin, söz konusu tarımsal arazinin daha fazla küçülmesi hâlinde elde edilemeyeceği Bakanlıkça belirlenen en küçük tarımsal parsel büyüklüğünü,</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tabLst>
                <a:tab pos="358775" algn="l"/>
              </a:tabLst>
            </a:pP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ı)</a:t>
            </a:r>
            <a:r>
              <a:rPr kumimoji="0" lang="tr-TR"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(Değişik: 30/4/2014-6537/3 md.) </a:t>
            </a:r>
            <a:r>
              <a:rPr kumimoji="0" lang="tr-TR" sz="2000" b="1"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Yeter gelirli tarımsal arazi büyüklüğü: </a:t>
            </a: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Bölge farklılıkları göz önünde bulundurularak il ve ilçelerin ekli (1) sayılı listede belirlenen yeter gelirli tarımsal arazi büyüklüklerini, (Eski Metinde Tarımsal</a:t>
            </a:r>
            <a:r>
              <a:rPr kumimoji="0" lang="tr-TR" sz="2000" b="0" i="0" u="none" strike="noStrike" cap="none" normalizeH="0" dirty="0" smtClean="0">
                <a:ln>
                  <a:noFill/>
                </a:ln>
                <a:solidFill>
                  <a:schemeClr val="tx1"/>
                </a:solidFill>
                <a:effectLst/>
                <a:latin typeface="Arial" pitchFamily="34" charset="0"/>
                <a:ea typeface="Times New Roman" pitchFamily="18" charset="0"/>
                <a:cs typeface="Arial" pitchFamily="34" charset="0"/>
              </a:rPr>
              <a:t> işletme kavramının yerine ihdas edilerek Medeni Kanununun özgülemeye ilişkin </a:t>
            </a:r>
            <a:r>
              <a:rPr lang="tr-TR" sz="2000" dirty="0" smtClean="0">
                <a:latin typeface="Arial" pitchFamily="34" charset="0"/>
                <a:cs typeface="Arial" pitchFamily="34" charset="0"/>
              </a:rPr>
              <a:t>659 uncu, 660 </a:t>
            </a:r>
            <a:r>
              <a:rPr lang="tr-TR" sz="2000" dirty="0" err="1" smtClean="0">
                <a:latin typeface="Arial" pitchFamily="34" charset="0"/>
                <a:cs typeface="Arial" pitchFamily="34" charset="0"/>
              </a:rPr>
              <a:t>ıncı</a:t>
            </a:r>
            <a:r>
              <a:rPr lang="tr-TR" sz="2000" dirty="0" smtClean="0">
                <a:latin typeface="Arial" pitchFamily="34" charset="0"/>
                <a:cs typeface="Arial" pitchFamily="34" charset="0"/>
              </a:rPr>
              <a:t>, 661 inci, 662 </a:t>
            </a:r>
            <a:r>
              <a:rPr lang="tr-TR" sz="2000" dirty="0" err="1" smtClean="0">
                <a:latin typeface="Arial" pitchFamily="34" charset="0"/>
                <a:cs typeface="Arial" pitchFamily="34" charset="0"/>
              </a:rPr>
              <a:t>nci</a:t>
            </a:r>
            <a:r>
              <a:rPr lang="tr-TR" sz="2000" dirty="0" smtClean="0">
                <a:latin typeface="Arial" pitchFamily="34" charset="0"/>
                <a:cs typeface="Arial" pitchFamily="34" charset="0"/>
              </a:rPr>
              <a:t>, 663 üncü, 664 üncü, 665 inci, 666 </a:t>
            </a:r>
            <a:r>
              <a:rPr lang="tr-TR" sz="2000" dirty="0" err="1" smtClean="0">
                <a:latin typeface="Arial" pitchFamily="34" charset="0"/>
                <a:cs typeface="Arial" pitchFamily="34" charset="0"/>
              </a:rPr>
              <a:t>ncı</a:t>
            </a:r>
            <a:r>
              <a:rPr lang="tr-TR" sz="2000" dirty="0" smtClean="0">
                <a:latin typeface="Arial" pitchFamily="34" charset="0"/>
                <a:cs typeface="Arial" pitchFamily="34" charset="0"/>
              </a:rPr>
              <a:t>, 667 </a:t>
            </a:r>
            <a:r>
              <a:rPr lang="tr-TR" sz="2000" dirty="0" err="1" smtClean="0">
                <a:latin typeface="Arial" pitchFamily="34" charset="0"/>
                <a:cs typeface="Arial" pitchFamily="34" charset="0"/>
              </a:rPr>
              <a:t>nci</a:t>
            </a:r>
            <a:r>
              <a:rPr lang="tr-TR" sz="2000" dirty="0" smtClean="0">
                <a:latin typeface="Arial" pitchFamily="34" charset="0"/>
                <a:cs typeface="Arial" pitchFamily="34" charset="0"/>
              </a:rPr>
              <a:t> ve 668 inci maddeleri ile 22/11/1984 tarihli ve 3083 sayılı Sulama Alanlarında Arazi Düzenlenmesine Dair Tarım Reformu Kanununun 13 üncü maddesinin beşinci fıkrasının son cümlesi yürürlükten kaldırılmıştır. 9. Madde</a:t>
            </a: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2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22</a:t>
            </a:fld>
            <a:endParaRPr kumimoji="0" lang="en-US" sz="1400" b="1" dirty="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1"/>
          <p:cNvSpPr>
            <a:spLocks noChangeArrowheads="1"/>
          </p:cNvSpPr>
          <p:nvPr/>
        </p:nvSpPr>
        <p:spPr bwMode="auto">
          <a:xfrm rot="10800000" flipV="1">
            <a:off x="1295581" y="1978098"/>
            <a:ext cx="7768175"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a:t>
            </a:r>
            <a:r>
              <a:rPr kumimoji="0" lang="tr-TR"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(Ek: 30/4/2014-6537/3 md.) </a:t>
            </a:r>
            <a:r>
              <a:rPr kumimoji="0" lang="tr-T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Yan sınai işletme: Yeter gelirli tarımsal arazilere ait ürün depolama, koruma, işleme ve pazarlama gibi faaliyetlere yönelik tesisleri,</a:t>
            </a:r>
            <a:endParaRPr kumimoji="0" lang="tr-TR"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İfade eder.</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2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23</a:t>
            </a:fld>
            <a:endParaRPr kumimoji="0" lang="en-US" sz="1400" b="1" dirty="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1"/>
          <p:cNvSpPr>
            <a:spLocks noChangeArrowheads="1"/>
          </p:cNvSpPr>
          <p:nvPr/>
        </p:nvSpPr>
        <p:spPr bwMode="auto">
          <a:xfrm>
            <a:off x="1072444" y="797132"/>
            <a:ext cx="8071556"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358775" algn="l"/>
              </a:tabLst>
            </a:pPr>
            <a:r>
              <a:rPr kumimoji="0" lang="tr-TR" b="0" i="1" u="none" strike="noStrike" cap="none" normalizeH="0" baseline="0" dirty="0" smtClean="0">
                <a:ln>
                  <a:noFill/>
                </a:ln>
                <a:solidFill>
                  <a:schemeClr val="accent3"/>
                </a:solidFill>
                <a:effectLst/>
                <a:latin typeface="Arial" pitchFamily="34" charset="0"/>
                <a:ea typeface="Times New Roman" pitchFamily="18" charset="0"/>
                <a:cs typeface="Arial" pitchFamily="34" charset="0"/>
              </a:rPr>
              <a:t>Tarım arazilerinin sınıflandırılması, asgari tarımsal arazi büyüklüklerinin belirlenmesi</a:t>
            </a:r>
            <a:r>
              <a:rPr kumimoji="0" lang="tr-TR" b="0" i="1" u="none" strike="noStrike" cap="none" normalizeH="0" baseline="30000" dirty="0" smtClean="0">
                <a:ln>
                  <a:noFill/>
                </a:ln>
                <a:solidFill>
                  <a:schemeClr val="accent3"/>
                </a:solidFill>
                <a:effectLst/>
                <a:latin typeface="Arial" pitchFamily="34" charset="0"/>
                <a:ea typeface="Times New Roman" pitchFamily="18" charset="0"/>
                <a:cs typeface="Arial" pitchFamily="34" charset="0"/>
              </a:rPr>
              <a:t>(1)</a:t>
            </a:r>
            <a:endParaRPr kumimoji="0" lang="tr-TR" b="0" i="0" u="none" strike="noStrike" cap="none" normalizeH="0" baseline="0" dirty="0" smtClean="0">
              <a:ln>
                <a:noFill/>
              </a:ln>
              <a:solidFill>
                <a:schemeClr val="accent3"/>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358775" algn="l"/>
              </a:tabLst>
            </a:pPr>
            <a:r>
              <a:rPr kumimoji="0" lang="tr-TR"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tr-TR" b="1"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Madde 8 – </a:t>
            </a:r>
            <a:r>
              <a:rPr kumimoji="0" lang="tr-TR"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(Değişik: 31/1/2007-5578/2 md.)</a:t>
            </a:r>
            <a:endParaRPr kumimoji="0" lang="tr-TR"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358775" algn="l"/>
              </a:tabLst>
            </a:pPr>
            <a:r>
              <a:rPr kumimoji="0" lang="tr-TR"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tr-TR"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Tarım arazileri; doğal özellikleri ve ülke tarımındaki önemine göre, nitelikleri Bakanlık tarafından belirlenen mutlak tarım arazileri, özel ürün arazileri, dikili tarım arazileri ve marjinal tarım arazileri olarak sınıflandırılır. Ayrıca Bakanlık tarım arazilerinin korunması, geliştirilmesi ve kullanımı ile ilgili farklı sınıflandırmalar yapabilir.</a:t>
            </a:r>
            <a:endParaRPr kumimoji="0" lang="tr-TR"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358775" algn="l"/>
              </a:tabLst>
            </a:pPr>
            <a:r>
              <a:rPr kumimoji="0" lang="tr-TR"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tr-TR"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(Değişik: 30/4/2014-6537/4 md.) </a:t>
            </a:r>
            <a:r>
              <a:rPr kumimoji="0" lang="tr-TR" b="0"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Asgari tarımsal arazi büyüklüğü</a:t>
            </a:r>
            <a:r>
              <a:rPr kumimoji="0" lang="tr-TR"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bölge ve yörelerin toplumsal, ekonomik, ekolojik ve teknik özellikleri gözetilerek Bakanlık tarafından belirlenir. Belirlenen asgari büyüklüğe erişmiş tarımsal araziler, bölünemez eşya niteliği kazanmış olur. </a:t>
            </a:r>
            <a:endParaRPr kumimoji="0" lang="tr-TR"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358775" algn="l"/>
              </a:tabLst>
            </a:pPr>
            <a:r>
              <a:rPr kumimoji="0" lang="tr-TR"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tr-TR"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____________________</a:t>
            </a:r>
            <a:endParaRPr kumimoji="0" lang="tr-TR"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358775" algn="l"/>
              </a:tabLst>
            </a:pPr>
            <a:r>
              <a:rPr kumimoji="0" lang="tr-TR"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 30/4/2014 tarihli ve 6537 sayılı Kanunun 4 üncü maddesiyle Bu maddenin başlığı</a:t>
            </a:r>
            <a:r>
              <a:rPr kumimoji="0" lang="tr-TR"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tr-TR"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Tarım arazilerinin sınıflandırılması ve arazi parsel büyüklüklerinin belirlenmesi” iken metne işlendiği şekilde değiştirilmiştir.</a:t>
            </a:r>
            <a:endParaRPr kumimoji="0" lang="tr-TR"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2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24</a:t>
            </a:fld>
            <a:endParaRPr kumimoji="0" lang="en-US" sz="1400" b="1" dirty="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25</a:t>
            </a:fld>
            <a:endParaRPr kumimoji="0" lang="en-US" sz="1400" b="1" dirty="0">
              <a:solidFill>
                <a:srgbClr val="FFFFFF"/>
              </a:solidFill>
            </a:endParaRPr>
          </a:p>
        </p:txBody>
      </p:sp>
      <p:sp>
        <p:nvSpPr>
          <p:cNvPr id="3" name="2 Dikdörtgen"/>
          <p:cNvSpPr/>
          <p:nvPr/>
        </p:nvSpPr>
        <p:spPr>
          <a:xfrm>
            <a:off x="1266941" y="1498294"/>
            <a:ext cx="7149946" cy="4247317"/>
          </a:xfrm>
          <a:prstGeom prst="rect">
            <a:avLst/>
          </a:prstGeom>
        </p:spPr>
        <p:txBody>
          <a:bodyPr wrap="square">
            <a:spAutoFit/>
          </a:bodyPr>
          <a:lstStyle/>
          <a:p>
            <a:pPr lvl="0" algn="just" eaLnBrk="0" fontAlgn="base" hangingPunct="0">
              <a:spcBef>
                <a:spcPct val="0"/>
              </a:spcBef>
              <a:spcAft>
                <a:spcPct val="0"/>
              </a:spcAft>
              <a:tabLst>
                <a:tab pos="358775" algn="l"/>
              </a:tabLst>
            </a:pPr>
            <a:r>
              <a:rPr lang="tr-TR" b="1" dirty="0" smtClean="0">
                <a:latin typeface="Arial" pitchFamily="34" charset="0"/>
                <a:ea typeface="Times New Roman" pitchFamily="18" charset="0"/>
                <a:cs typeface="Arial" pitchFamily="34" charset="0"/>
              </a:rPr>
              <a:t>(Değişik: 30/4/2014-6537/4 md.) </a:t>
            </a:r>
            <a:r>
              <a:rPr lang="tr-TR" dirty="0" smtClean="0">
                <a:latin typeface="Arial" pitchFamily="34" charset="0"/>
                <a:ea typeface="Times New Roman" pitchFamily="18" charset="0"/>
                <a:cs typeface="Arial" pitchFamily="34" charset="0"/>
              </a:rPr>
              <a:t>Asgari tarımsal arazi büyüklüğü; mutlak tarım arazileri, marjinal tarım arazileri ve özel ürün arazilerinde 2 hektar, dikili tarım arazilerinde 0,5 hektar, örtü altı tarımı yapılan arazilerde 0,3 hektardan küçük belirlenemez. Bakanlık asgari tarımsal arazi büyüklüklerini günün koşullarına göre artırabilir. Tarım arazileri Bakanlıkça belirlenen büyüklüklerin altında ifraz edilemez, </a:t>
            </a:r>
            <a:r>
              <a:rPr lang="tr-TR" b="1" dirty="0" err="1" smtClean="0">
                <a:latin typeface="Arial" pitchFamily="34" charset="0"/>
                <a:ea typeface="Times New Roman" pitchFamily="18" charset="0"/>
                <a:cs typeface="Arial" pitchFamily="34" charset="0"/>
              </a:rPr>
              <a:t>hisselendirilemez</a:t>
            </a:r>
            <a:r>
              <a:rPr lang="tr-TR" b="1" dirty="0" smtClean="0">
                <a:latin typeface="Arial" pitchFamily="34" charset="0"/>
                <a:ea typeface="Times New Roman" pitchFamily="18" charset="0"/>
                <a:cs typeface="Arial" pitchFamily="34" charset="0"/>
              </a:rPr>
              <a:t>, </a:t>
            </a:r>
            <a:r>
              <a:rPr lang="tr-TR" b="1" u="sng" dirty="0" smtClean="0">
                <a:latin typeface="Arial" pitchFamily="34" charset="0"/>
                <a:ea typeface="Times New Roman" pitchFamily="18" charset="0"/>
                <a:cs typeface="Arial" pitchFamily="34" charset="0"/>
              </a:rPr>
              <a:t>Hazine taşınmazlarının satış işlemleri hariç olmak üzere pay ve paydaş adedi artırılamaz. </a:t>
            </a:r>
            <a:r>
              <a:rPr lang="tr-TR" dirty="0" smtClean="0">
                <a:latin typeface="Arial" pitchFamily="34" charset="0"/>
                <a:ea typeface="Times New Roman" pitchFamily="18" charset="0"/>
                <a:cs typeface="Arial" pitchFamily="34" charset="0"/>
              </a:rPr>
              <a:t>Ancak, tarım dışı kullanım izni verilen alanlar veya çay, fındık, zeytin gibi özel iklim ve toprak ihtiyaçları olan bitkilerin yetiştiği alanlarda arazi özellikleri nedeniyle belirlenen asgari tarımsal arazi büyüklüğünden daha küçük parsellerin oluşması gerekli olduğu takdirde, Bakanlığın uygun görüşü ile daha küçük parseller oluşturulabilir.</a:t>
            </a:r>
            <a:endParaRPr lang="tr-TR" dirty="0" smtClean="0">
              <a:latin typeface="Arial" pitchFamily="34" charset="0"/>
              <a:cs typeface="Arial" pitchFamily="34" charset="0"/>
            </a:endParaRPr>
          </a:p>
          <a:p>
            <a:pPr lvl="0" algn="just" eaLnBrk="0" fontAlgn="base" hangingPunct="0">
              <a:spcBef>
                <a:spcPct val="0"/>
              </a:spcBef>
              <a:spcAft>
                <a:spcPct val="0"/>
              </a:spcAft>
              <a:tabLst>
                <a:tab pos="358775" algn="l"/>
              </a:tabLst>
            </a:pPr>
            <a:r>
              <a:rPr lang="tr-TR" dirty="0" smtClean="0">
                <a:latin typeface="Arial" pitchFamily="34" charset="0"/>
                <a:ea typeface="Times New Roman" pitchFamily="18" charset="0"/>
                <a:cs typeface="Arial" pitchFamily="34" charset="0"/>
              </a:rPr>
              <a:t>	</a:t>
            </a:r>
            <a:r>
              <a:rPr lang="tr-TR" b="1" dirty="0" smtClean="0">
                <a:latin typeface="Arial" pitchFamily="34" charset="0"/>
                <a:ea typeface="Times New Roman" pitchFamily="18" charset="0"/>
                <a:cs typeface="Arial" pitchFamily="34" charset="0"/>
              </a:rPr>
              <a:t>(Mülga: 30/4/2014-6537/4 md.)</a:t>
            </a:r>
            <a:endParaRPr lang="tr-TR" dirty="0" smtClean="0">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1"/>
          <p:cNvSpPr>
            <a:spLocks noChangeArrowheads="1"/>
          </p:cNvSpPr>
          <p:nvPr/>
        </p:nvSpPr>
        <p:spPr bwMode="auto">
          <a:xfrm>
            <a:off x="1189822" y="1479199"/>
            <a:ext cx="7293166"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358775" algn="l"/>
              </a:tabLst>
            </a:pPr>
            <a:r>
              <a:rPr kumimoji="0" lang="tr-TR"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Yeter gelirli tarımsal arazi büyüklüğü</a:t>
            </a:r>
            <a:r>
              <a:rPr kumimoji="0" lang="tr-TR" b="0" i="1"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(1)</a:t>
            </a:r>
            <a:endParaRPr kumimoji="0" lang="tr-TR"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358775" algn="l"/>
              </a:tabLst>
            </a:pPr>
            <a:r>
              <a:rPr kumimoji="0" lang="tr-TR"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Madde 8/A – (Ek: 30/4/2014-6537/5 md.)</a:t>
            </a:r>
            <a:endParaRPr kumimoji="0" lang="tr-TR"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358775" algn="l"/>
              </a:tabLst>
            </a:pPr>
            <a:r>
              <a:rPr kumimoji="0" lang="tr-TR"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İl ve ilçelerin yeter gelirli tarımsal arazi büyüklükleri bölge farklılıkları göz önünde bulundurularak bu Kanuna ekli (1) sayılı listede belirlenmiştir. </a:t>
            </a:r>
            <a:r>
              <a:rPr kumimoji="0" lang="tr-TR" b="1" i="0" strike="noStrike" cap="none" normalizeH="0" baseline="0" dirty="0" smtClean="0">
                <a:ln>
                  <a:noFill/>
                </a:ln>
                <a:solidFill>
                  <a:schemeClr val="accent3"/>
                </a:solidFill>
                <a:effectLst/>
                <a:latin typeface="Arial" pitchFamily="34" charset="0"/>
                <a:ea typeface="Times New Roman" pitchFamily="18" charset="0"/>
                <a:cs typeface="Arial" pitchFamily="34" charset="0"/>
              </a:rPr>
              <a:t>Tarımsal araziler bu Kanuna ekli (1) sayılı listede belirlenen yeter gelirli tarımsal arazi büyüklüklerinin altında ifraz edilemez, bölünemez. Tarımsal arazilerin bu niteliği şerh konulmak üzere Bakanlık tarafından ilgili tapu müdürlüğüne bildirilir. </a:t>
            </a:r>
            <a:r>
              <a:rPr kumimoji="0" lang="tr-TR" b="0"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Yeter gelirli tarımsal arazi büyüklüklerinin hesaplanmasında, aynı kişiye ait ve Bakanlıkça aralarında ekonomik bütünlük bulunduğu tespit edilen tarım arazileri birlikte değerlendirilir. Yeter gelirli tarımsal arazilerin ekonomik bütünlüğe sahip olmayan kısımları Bakanlığın izni ile satılabilir.</a:t>
            </a:r>
            <a:r>
              <a:rPr kumimoji="0" lang="tr-TR"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Bilimsel gelişmeler ve günün koşullarına göre bu Kanuna ekli (1) sayılı listede Bakanlığın teklifi üzerine Bakanlar Kurulu kararı ile değişiklik yapılabilir.</a:t>
            </a:r>
            <a:endParaRPr kumimoji="0" lang="tr-TR"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2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26</a:t>
            </a:fld>
            <a:endParaRPr kumimoji="0" lang="en-US" sz="1400" b="1" dirty="0">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1"/>
          <p:cNvSpPr>
            <a:spLocks noChangeArrowheads="1"/>
          </p:cNvSpPr>
          <p:nvPr/>
        </p:nvSpPr>
        <p:spPr bwMode="auto">
          <a:xfrm>
            <a:off x="1298222" y="1748147"/>
            <a:ext cx="7184766"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358775" algn="l"/>
              </a:tabLst>
            </a:pPr>
            <a:r>
              <a:rPr kumimoji="0" lang="tr-TR"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Mirasa konu tarımsal araziler ile yeter gelirli tarımsal arazilerin devri</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358775" algn="l"/>
              </a:tabLst>
            </a:pPr>
            <a:r>
              <a:rPr kumimoji="0" lang="tr-TR"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Madde 8/B –</a:t>
            </a: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tr-TR"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(Ek: 30/4/2014-6537/5 md.)</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358775" algn="l"/>
              </a:tabLst>
            </a:pP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Mirasa konu </a:t>
            </a:r>
            <a:r>
              <a:rPr kumimoji="0" lang="tr-TR" sz="2000" b="0"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tarımsal arazi </a:t>
            </a: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ve </a:t>
            </a:r>
            <a:r>
              <a:rPr kumimoji="0" lang="tr-TR" sz="2000" b="0"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yeter gelirli tarımsal arazilerde </a:t>
            </a: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mülkiyetin devri esastır.</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358775" algn="l"/>
              </a:tabLst>
            </a:pP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Mirasçılar arasında anlaşma sağlanması hâlinde, mülkiyeti devir işlemleri mirasın açılmasından itibaren bir yıl içinde tamamlanır. </a:t>
            </a:r>
          </a:p>
          <a:p>
            <a:pPr marL="0" marR="0" lvl="0" indent="0" algn="just" defTabSz="914400" rtl="0" eaLnBrk="0" fontAlgn="base" latinLnBrk="0" hangingPunct="0">
              <a:lnSpc>
                <a:spcPct val="100000"/>
              </a:lnSpc>
              <a:spcBef>
                <a:spcPct val="0"/>
              </a:spcBef>
              <a:spcAft>
                <a:spcPct val="0"/>
              </a:spcAft>
              <a:buClrTx/>
              <a:buSzTx/>
              <a:buFontTx/>
              <a:buNone/>
              <a:tabLst>
                <a:tab pos="358775" algn="l"/>
              </a:tabLst>
            </a:pPr>
            <a:r>
              <a:rPr lang="tr-TR" sz="2000" dirty="0" smtClean="0">
                <a:latin typeface="Arial" pitchFamily="34" charset="0"/>
                <a:ea typeface="Times New Roman" pitchFamily="18" charset="0"/>
                <a:cs typeface="Arial" pitchFamily="34" charset="0"/>
              </a:rPr>
              <a:t>	</a:t>
            </a: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Devir işlemlerinin bir yıl içinde tamamlanmaması ve 8/C maddesinin ikinci fıkrasına göre dava açılmaması hâlinde, bu Kanunun 8/Ç maddesi hükümleri uygulanır.</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2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27</a:t>
            </a:fld>
            <a:endParaRPr kumimoji="0" lang="en-US" sz="1400" b="1" dirty="0">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1"/>
          <p:cNvSpPr>
            <a:spLocks noChangeArrowheads="1"/>
          </p:cNvSpPr>
          <p:nvPr/>
        </p:nvSpPr>
        <p:spPr bwMode="auto">
          <a:xfrm>
            <a:off x="1068635" y="1143408"/>
            <a:ext cx="7370285"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58775" algn="just" defTabSz="914400" rtl="0" eaLnBrk="1" fontAlgn="base" latinLnBrk="0" hangingPunct="1">
              <a:lnSpc>
                <a:spcPct val="100000"/>
              </a:lnSpc>
              <a:spcBef>
                <a:spcPct val="0"/>
              </a:spcBef>
              <a:spcAft>
                <a:spcPct val="0"/>
              </a:spcAft>
              <a:buClrTx/>
              <a:buSzTx/>
              <a:buFontTx/>
              <a:buNone/>
              <a:tabLst>
                <a:tab pos="358775" algn="l"/>
              </a:tabLst>
            </a:pPr>
            <a:r>
              <a:rPr kumimoji="0" lang="tr-TR"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Devrin yapılacağı mirasçı</a:t>
            </a:r>
            <a:endParaRPr kumimoji="0" lang="tr-TR"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Madde 8/C –</a:t>
            </a:r>
            <a:r>
              <a:rPr kumimoji="0" lang="tr-TR"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tr-TR"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(Ek: 30/4/2014-6537/5 md.)</a:t>
            </a:r>
            <a:endParaRPr kumimoji="0" lang="tr-TR"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Mirasçılar, terekede bulunan tarımsal arazi ve yeter gelirli tarımsal arazinin mülkiyeti hakkında;</a:t>
            </a:r>
            <a:endParaRPr kumimoji="0" lang="tr-TR"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 Bir mirasçıya veya yeter gelirli tarımsal arazi büyüklüklerini karşılaması durumunda birden fazla mirasçıya devrini,</a:t>
            </a:r>
            <a:endParaRPr kumimoji="0" lang="tr-TR"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 22/11/2001 tarihli ve 4721 sayılı Türk Medenî Kanununun 373 üncü ve devamı maddelerine göre kuracakları aile malları ortaklığına veya kazanç paylı aile malları ortaklığına devrini,</a:t>
            </a:r>
            <a:endParaRPr kumimoji="0" lang="tr-TR"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 Mirasçıların tamamının miras payı oranında hissedarı oldukları 13/1/2011 tarihli ve 6102 sayılı Türk Ticaret Kanunu hükümlerine göre kuracakları </a:t>
            </a:r>
            <a:r>
              <a:rPr kumimoji="0" lang="tr-TR"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limited</a:t>
            </a:r>
            <a:r>
              <a:rPr kumimoji="0" lang="tr-TR"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şirkete devrini,</a:t>
            </a:r>
            <a:endParaRPr kumimoji="0" lang="tr-TR"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ç) Mülkiyetin üçüncü kişilere devrini,</a:t>
            </a:r>
            <a:endParaRPr kumimoji="0" lang="tr-TR"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kararlaştırabilirler.</a:t>
            </a:r>
            <a:endParaRPr kumimoji="0" lang="tr-TR"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2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28</a:t>
            </a:fld>
            <a:endParaRPr kumimoji="0" lang="en-US" sz="1400" b="1" dirty="0">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Dikdörtgen"/>
          <p:cNvSpPr/>
          <p:nvPr/>
        </p:nvSpPr>
        <p:spPr>
          <a:xfrm>
            <a:off x="1178805" y="749147"/>
            <a:ext cx="7458419" cy="4278094"/>
          </a:xfrm>
          <a:prstGeom prst="rect">
            <a:avLst/>
          </a:prstGeom>
        </p:spPr>
        <p:txBody>
          <a:bodyPr wrap="square">
            <a:spAutoFit/>
          </a:bodyPr>
          <a:lstStyle/>
          <a:p>
            <a:pPr lvl="0" indent="358775" algn="just" eaLnBrk="0" fontAlgn="base" hangingPunct="0">
              <a:spcBef>
                <a:spcPct val="0"/>
              </a:spcBef>
              <a:spcAft>
                <a:spcPct val="0"/>
              </a:spcAft>
              <a:tabLst>
                <a:tab pos="358775" algn="l"/>
              </a:tabLst>
            </a:pPr>
            <a:r>
              <a:rPr lang="tr-TR" sz="1600" dirty="0" smtClean="0">
                <a:latin typeface="Arial" pitchFamily="34" charset="0"/>
                <a:ea typeface="Times New Roman" pitchFamily="18" charset="0"/>
                <a:cs typeface="Arial" pitchFamily="34" charset="0"/>
              </a:rPr>
              <a:t>Mirasçılar arasında anlaşma sağlanamadığı takdirde, </a:t>
            </a:r>
            <a:r>
              <a:rPr lang="tr-TR" sz="1600" u="sng" dirty="0" smtClean="0">
                <a:latin typeface="Arial" pitchFamily="34" charset="0"/>
                <a:ea typeface="Times New Roman" pitchFamily="18" charset="0"/>
                <a:cs typeface="Arial" pitchFamily="34" charset="0"/>
              </a:rPr>
              <a:t>mirasçılardan her biri yetkili sulh hukuk mahkemesi nezdinde dava açabilir. </a:t>
            </a:r>
            <a:r>
              <a:rPr lang="tr-TR" sz="1600" dirty="0" smtClean="0">
                <a:latin typeface="Arial" pitchFamily="34" charset="0"/>
                <a:ea typeface="Times New Roman" pitchFamily="18" charset="0"/>
                <a:cs typeface="Arial" pitchFamily="34" charset="0"/>
              </a:rPr>
              <a:t>Bu durumda sulh hukuk hâkimi tarımsal arazi veya yeter gelirli tarımsal arazi mülkiyetinin;</a:t>
            </a:r>
            <a:endParaRPr lang="tr-TR" sz="1600" dirty="0" smtClean="0">
              <a:latin typeface="Arial" pitchFamily="34" charset="0"/>
              <a:cs typeface="Arial" pitchFamily="34" charset="0"/>
            </a:endParaRPr>
          </a:p>
          <a:p>
            <a:pPr lvl="0" indent="358775" algn="just" eaLnBrk="0" fontAlgn="base" hangingPunct="0">
              <a:spcBef>
                <a:spcPct val="0"/>
              </a:spcBef>
              <a:spcAft>
                <a:spcPct val="0"/>
              </a:spcAft>
              <a:tabLst>
                <a:tab pos="358775" algn="l"/>
              </a:tabLst>
            </a:pPr>
            <a:r>
              <a:rPr lang="tr-TR" sz="1600" dirty="0" smtClean="0">
                <a:latin typeface="Arial" pitchFamily="34" charset="0"/>
                <a:ea typeface="Times New Roman" pitchFamily="18" charset="0"/>
                <a:cs typeface="Arial" pitchFamily="34" charset="0"/>
              </a:rPr>
              <a:t>a) Kişisel yetenek ve durumları göz önünde tutulmak suretiyle tespit edilen ehil mirasçıya tarımsal gelir değeri üzerinden devrine, birden çok ehil mirasçının bulunması hâlinde, öncelikle asgari geçimini bu yeter gelirli tarımsal arazilerden sağlayan mirasçıya, bunun bulunmaması hâlinde bu mirasçılar arasından en yüksek bedeli teklif eden mirasçıya devrine, ehil mirasçı olmaması hâlinde, mirasçılar arasından en yüksek bedeli teklif eden mirasçıya devrine karar verir.</a:t>
            </a:r>
            <a:endParaRPr lang="tr-TR" sz="1600" dirty="0" smtClean="0">
              <a:latin typeface="Arial" pitchFamily="34" charset="0"/>
              <a:cs typeface="Arial" pitchFamily="34" charset="0"/>
            </a:endParaRPr>
          </a:p>
          <a:p>
            <a:pPr lvl="0" indent="358775" algn="just" eaLnBrk="0" fontAlgn="base" hangingPunct="0">
              <a:spcBef>
                <a:spcPct val="0"/>
              </a:spcBef>
              <a:spcAft>
                <a:spcPct val="0"/>
              </a:spcAft>
              <a:tabLst>
                <a:tab pos="358775" algn="l"/>
              </a:tabLst>
            </a:pPr>
            <a:r>
              <a:rPr lang="tr-TR" sz="1600" dirty="0" smtClean="0">
                <a:latin typeface="Arial" pitchFamily="34" charset="0"/>
                <a:ea typeface="Times New Roman" pitchFamily="18" charset="0"/>
                <a:cs typeface="Arial" pitchFamily="34" charset="0"/>
              </a:rPr>
              <a:t>b) Birden fazla ehil mirasçı olması ve bu mirasçıların miras dışı tarımsal arazilere sahip olması durumunda, bu mirasçıların mevcut arazilerini yeter gelirli büyüklüğe ulaştırmak veya bu arazilerin ekonomik olarak işletilmesine katkı sağlamak amacıyla hâkim, tarım arazilerinin yeter gelir büyüklüğünü aramaksızın bu mirasçılara devrine karar verebilir.</a:t>
            </a:r>
            <a:endParaRPr lang="tr-TR" sz="1600" dirty="0" smtClean="0">
              <a:latin typeface="Arial" pitchFamily="34" charset="0"/>
              <a:cs typeface="Arial" pitchFamily="34" charset="0"/>
            </a:endParaRPr>
          </a:p>
          <a:p>
            <a:pPr lvl="0" indent="358775" algn="just" eaLnBrk="0" fontAlgn="base" hangingPunct="0">
              <a:spcBef>
                <a:spcPct val="0"/>
              </a:spcBef>
              <a:spcAft>
                <a:spcPct val="0"/>
              </a:spcAft>
              <a:tabLst>
                <a:tab pos="358775" algn="l"/>
              </a:tabLst>
            </a:pPr>
            <a:r>
              <a:rPr lang="tr-TR" sz="1600" dirty="0" smtClean="0">
                <a:latin typeface="Arial" pitchFamily="34" charset="0"/>
                <a:ea typeface="Times New Roman" pitchFamily="18" charset="0"/>
                <a:cs typeface="Arial" pitchFamily="34" charset="0"/>
              </a:rPr>
              <a:t>c) Mirasa konu yeter gelirli tarımsal arazinin kendisine devrini talep eden mirasçı bulunmadığı takdirde, hâkim satışına karar verir. Bu suretle yapılacak satış sonucu elde edilen gelir, mirasçılara payları oranında paylaştırılır.</a:t>
            </a:r>
            <a:endParaRPr lang="tr-TR" sz="1600" dirty="0" smtClean="0">
              <a:latin typeface="Arial" pitchFamily="34" charset="0"/>
              <a:cs typeface="Arial" pitchFamily="34" charset="0"/>
            </a:endParaRPr>
          </a:p>
        </p:txBody>
      </p:sp>
      <p:sp>
        <p:nvSpPr>
          <p:cNvPr id="3" name="2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29</a:t>
            </a:fld>
            <a:endParaRPr kumimoji="0" lang="en-US" sz="1400" b="1"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3</a:t>
            </a:fld>
            <a:endParaRPr kumimoji="0" lang="en-US" sz="1400" b="1" dirty="0">
              <a:solidFill>
                <a:srgbClr val="FFFFFF"/>
              </a:solidFill>
            </a:endParaRPr>
          </a:p>
        </p:txBody>
      </p:sp>
      <p:sp>
        <p:nvSpPr>
          <p:cNvPr id="3" name="2 Dikdörtgen"/>
          <p:cNvSpPr/>
          <p:nvPr/>
        </p:nvSpPr>
        <p:spPr>
          <a:xfrm>
            <a:off x="1181686" y="1125415"/>
            <a:ext cx="7431962" cy="3693319"/>
          </a:xfrm>
          <a:prstGeom prst="rect">
            <a:avLst/>
          </a:prstGeom>
        </p:spPr>
        <p:txBody>
          <a:bodyPr wrap="square">
            <a:spAutoFit/>
          </a:bodyPr>
          <a:lstStyle/>
          <a:p>
            <a:pPr algn="just"/>
            <a:r>
              <a:rPr lang="tr-TR" dirty="0" smtClean="0">
                <a:latin typeface="Arial" pitchFamily="34" charset="0"/>
                <a:cs typeface="Arial" pitchFamily="34" charset="0"/>
              </a:rPr>
              <a:t>	İl/ilçe gıda, tarım ve hayvancılık müdürlükleri tarafından konuya ilişkin yapılacak değerlendirmede TAKBİS üzerinden alınacak tapu kayıt örneklerinden yararlanılacak, kayıtlarda bir çelişki bulunması durumunda tapu müdürlüklerinden ıslak imzalı kayıt örneği talep edilebilecektir.</a:t>
            </a:r>
          </a:p>
          <a:p>
            <a:pPr algn="just"/>
            <a:r>
              <a:rPr lang="tr-TR" dirty="0" smtClean="0">
                <a:latin typeface="Arial" pitchFamily="34" charset="0"/>
                <a:cs typeface="Arial" pitchFamily="34" charset="0"/>
              </a:rPr>
              <a:t>	5403 sayılı Kanunda 6537 sayılı Kanun ile yapılan değişiklik ile, tarım arazileri </a:t>
            </a:r>
            <a:r>
              <a:rPr lang="tr-TR" u="sng" dirty="0" smtClean="0">
                <a:latin typeface="Arial" pitchFamily="34" charset="0"/>
                <a:cs typeface="Arial" pitchFamily="34" charset="0"/>
              </a:rPr>
              <a:t>Gıda, Tarım ve Hayvancılık Bakanlığınca belirlenen büyüklüklerin altında </a:t>
            </a:r>
            <a:r>
              <a:rPr lang="tr-TR" u="sng" dirty="0" smtClean="0">
                <a:solidFill>
                  <a:srgbClr val="FF0000"/>
                </a:solidFill>
                <a:latin typeface="Arial" pitchFamily="34" charset="0"/>
                <a:cs typeface="Arial" pitchFamily="34" charset="0"/>
              </a:rPr>
              <a:t>ifraz edilemeyecek, </a:t>
            </a:r>
            <a:r>
              <a:rPr lang="tr-TR" u="sng" dirty="0" err="1" smtClean="0">
                <a:solidFill>
                  <a:srgbClr val="FF0000"/>
                </a:solidFill>
                <a:latin typeface="Arial" pitchFamily="34" charset="0"/>
                <a:cs typeface="Arial" pitchFamily="34" charset="0"/>
              </a:rPr>
              <a:t>hisselendirilemeyecek</a:t>
            </a:r>
            <a:r>
              <a:rPr lang="tr-TR" u="sng" dirty="0" smtClean="0">
                <a:solidFill>
                  <a:srgbClr val="FF0000"/>
                </a:solidFill>
                <a:latin typeface="Arial" pitchFamily="34" charset="0"/>
                <a:cs typeface="Arial" pitchFamily="34" charset="0"/>
              </a:rPr>
              <a:t>, pay ve paydaş sayısı artırılamayacaktır</a:t>
            </a:r>
            <a:r>
              <a:rPr lang="tr-TR" dirty="0" smtClean="0">
                <a:latin typeface="Arial" pitchFamily="34" charset="0"/>
                <a:cs typeface="Arial" pitchFamily="34" charset="0"/>
              </a:rPr>
              <a:t>.</a:t>
            </a:r>
          </a:p>
          <a:p>
            <a:pPr algn="just"/>
            <a:r>
              <a:rPr lang="tr-TR" dirty="0" smtClean="0">
                <a:latin typeface="Arial" pitchFamily="34" charset="0"/>
                <a:cs typeface="Arial" pitchFamily="34" charset="0"/>
              </a:rPr>
              <a:t>	Tarımsal </a:t>
            </a:r>
            <a:r>
              <a:rPr lang="tr-TR" dirty="0" smtClean="0">
                <a:solidFill>
                  <a:srgbClr val="FF0000"/>
                </a:solidFill>
                <a:latin typeface="Arial" pitchFamily="34" charset="0"/>
                <a:cs typeface="Arial" pitchFamily="34" charset="0"/>
              </a:rPr>
              <a:t>arazinin niteliği konusunda tereddüt oluşması </a:t>
            </a:r>
            <a:r>
              <a:rPr lang="tr-TR" dirty="0" smtClean="0">
                <a:latin typeface="Arial" pitchFamily="34" charset="0"/>
                <a:cs typeface="Arial" pitchFamily="34" charset="0"/>
              </a:rPr>
              <a:t>halinde (Örneğin taşınmazın niteliği ham toprak, depolu bahçe, bahçeli ev, içinde ev olan tarla vb. gibi) konunun il/ilçe gıda, tarım ve hayvancılık müdürlüğüne </a:t>
            </a:r>
            <a:r>
              <a:rPr lang="tr-TR" dirty="0" smtClean="0">
                <a:solidFill>
                  <a:srgbClr val="FF0000"/>
                </a:solidFill>
                <a:latin typeface="Arial" pitchFamily="34" charset="0"/>
                <a:cs typeface="Arial" pitchFamily="34" charset="0"/>
              </a:rPr>
              <a:t>soru konusu edilmesi </a:t>
            </a:r>
            <a:r>
              <a:rPr lang="tr-TR" dirty="0" smtClean="0">
                <a:latin typeface="Arial" pitchFamily="34" charset="0"/>
                <a:cs typeface="Arial" pitchFamily="34" charset="0"/>
              </a:rPr>
              <a:t>gerekmektedir.</a:t>
            </a:r>
            <a:endParaRPr lang="tr-TR" dirty="0">
              <a:latin typeface="Arial" pitchFamily="34" charset="0"/>
              <a:cs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30</a:t>
            </a:fld>
            <a:endParaRPr kumimoji="0" lang="en-US" sz="1400" b="1" dirty="0">
              <a:solidFill>
                <a:srgbClr val="FFFFFF"/>
              </a:solidFill>
            </a:endParaRPr>
          </a:p>
        </p:txBody>
      </p:sp>
      <p:sp>
        <p:nvSpPr>
          <p:cNvPr id="3" name="2 Dikdörtgen"/>
          <p:cNvSpPr/>
          <p:nvPr/>
        </p:nvSpPr>
        <p:spPr>
          <a:xfrm>
            <a:off x="1145753" y="1311007"/>
            <a:ext cx="7777909" cy="3693319"/>
          </a:xfrm>
          <a:prstGeom prst="rect">
            <a:avLst/>
          </a:prstGeom>
        </p:spPr>
        <p:txBody>
          <a:bodyPr wrap="square">
            <a:spAutoFit/>
          </a:bodyPr>
          <a:lstStyle/>
          <a:p>
            <a:pPr lvl="0" indent="358775" algn="just" eaLnBrk="0" fontAlgn="base" hangingPunct="0">
              <a:spcBef>
                <a:spcPct val="0"/>
              </a:spcBef>
              <a:spcAft>
                <a:spcPct val="0"/>
              </a:spcAft>
              <a:tabLst>
                <a:tab pos="358775" algn="l"/>
              </a:tabLst>
            </a:pPr>
            <a:r>
              <a:rPr lang="tr-TR" dirty="0" smtClean="0">
                <a:latin typeface="Arial" pitchFamily="34" charset="0"/>
                <a:ea typeface="Times New Roman" pitchFamily="18" charset="0"/>
                <a:cs typeface="Arial" pitchFamily="34" charset="0"/>
              </a:rPr>
              <a:t>Yeter gelirli tarımsal araziler birden çok yeter geliri sağlayan tarımsal arazi büyüklüğüne bölünebiliyorsa, </a:t>
            </a:r>
            <a:r>
              <a:rPr lang="tr-TR" u="sng" dirty="0" smtClean="0">
                <a:latin typeface="Arial" pitchFamily="34" charset="0"/>
                <a:ea typeface="Times New Roman" pitchFamily="18" charset="0"/>
                <a:cs typeface="Arial" pitchFamily="34" charset="0"/>
              </a:rPr>
              <a:t>sulh hukuk hâkimi </a:t>
            </a:r>
            <a:r>
              <a:rPr lang="tr-TR" dirty="0" smtClean="0">
                <a:latin typeface="Arial" pitchFamily="34" charset="0"/>
                <a:ea typeface="Times New Roman" pitchFamily="18" charset="0"/>
                <a:cs typeface="Arial" pitchFamily="34" charset="0"/>
              </a:rPr>
              <a:t>bunlardan her birinin mülkiyetinin, yukarıda belirtilen hükümler çerçevesinde mirasçılara ayrı ayrı devrine karar verebilir.</a:t>
            </a:r>
            <a:endParaRPr lang="tr-TR" dirty="0" smtClean="0">
              <a:latin typeface="Arial" pitchFamily="34" charset="0"/>
              <a:cs typeface="Arial" pitchFamily="34" charset="0"/>
            </a:endParaRPr>
          </a:p>
          <a:p>
            <a:pPr lvl="0" indent="358775" algn="just" eaLnBrk="0" fontAlgn="base" hangingPunct="0">
              <a:spcBef>
                <a:spcPct val="0"/>
              </a:spcBef>
              <a:spcAft>
                <a:spcPct val="0"/>
              </a:spcAft>
              <a:tabLst>
                <a:tab pos="358775" algn="l"/>
              </a:tabLst>
            </a:pPr>
            <a:r>
              <a:rPr lang="tr-TR" u="sng" dirty="0" smtClean="0">
                <a:latin typeface="Arial" pitchFamily="34" charset="0"/>
                <a:ea typeface="Times New Roman" pitchFamily="18" charset="0"/>
                <a:cs typeface="Arial" pitchFamily="34" charset="0"/>
              </a:rPr>
              <a:t>Ehil mirasçıya ait nitelikler, Bakanlık tarafından çıkarılacak yönetmelikle belirlenir.</a:t>
            </a:r>
          </a:p>
          <a:p>
            <a:pPr lvl="0" indent="358775" algn="just" eaLnBrk="0" fontAlgn="base" hangingPunct="0">
              <a:spcBef>
                <a:spcPct val="0"/>
              </a:spcBef>
              <a:spcAft>
                <a:spcPct val="0"/>
              </a:spcAft>
              <a:tabLst>
                <a:tab pos="358775" algn="l"/>
              </a:tabLst>
            </a:pPr>
            <a:r>
              <a:rPr lang="tr-TR" dirty="0" smtClean="0">
                <a:latin typeface="Arial" pitchFamily="34" charset="0"/>
                <a:ea typeface="Times New Roman" pitchFamily="18" charset="0"/>
                <a:cs typeface="Arial" pitchFamily="34" charset="0"/>
              </a:rPr>
              <a:t>Yeter gelirli tarımsal arazi mülkiyetinin mirasçılardan birine devredilmesinden itibaren yirmi yıl içinde bu arazilerden tamamının veya bir kısmının tarım dışı kullanım nedeniyle değerinde artış meydana gelmesi durumunda; devir tarihindeki arazinin parasal değeri tarım dışı kullanım izni verilen tarihe göre yeniden hesaplanır. Bulunan değer ile arazinin yeni değeri arasındaki fark, diğer mirasçılara payları oranında arazinin mülkiyetini devralan mirasçı tarafından ödenir.</a:t>
            </a:r>
            <a:r>
              <a:rPr lang="tr-TR" dirty="0" smtClean="0">
                <a:latin typeface="Arial" pitchFamily="34" charset="0"/>
                <a:cs typeface="Arial" pitchFamily="34"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1"/>
          <p:cNvSpPr>
            <a:spLocks noChangeArrowheads="1"/>
          </p:cNvSpPr>
          <p:nvPr/>
        </p:nvSpPr>
        <p:spPr bwMode="auto">
          <a:xfrm>
            <a:off x="1222872" y="456114"/>
            <a:ext cx="7205032"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58775" algn="just" defTabSz="914400" rtl="0" eaLnBrk="1" fontAlgn="base" latinLnBrk="0" hangingPunct="1">
              <a:lnSpc>
                <a:spcPct val="100000"/>
              </a:lnSpc>
              <a:spcBef>
                <a:spcPct val="0"/>
              </a:spcBef>
              <a:spcAft>
                <a:spcPct val="0"/>
              </a:spcAft>
              <a:buClrTx/>
              <a:buSzTx/>
              <a:buFontTx/>
              <a:buNone/>
              <a:tabLst>
                <a:tab pos="358775" algn="l"/>
              </a:tabLst>
            </a:pPr>
            <a:r>
              <a:rPr kumimoji="0" lang="tr-TR"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İhbar yükümlülüğü ve mahkeme tarafından devir yapılması</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Madde 8/Ç –</a:t>
            </a: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tr-TR"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(Ek: 30/4/2014-6537/5 md.)</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tr-TR" sz="2000" b="0"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Yeter gelirli tarımsal arazi mülkiyetinin 8/B maddesinde belirtilen sürede devredilmediğinin kamu kurum veya kuruluşları ile finans kurumları </a:t>
            </a: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tarafından öğrenilmesi hâlinde, durum, bu kurum veya kuruluşlar tarafından derhâl Bakanlığa bildirilir. Bakanlık bu Kanun hükümlerinin uygulanması için mirasçılara üç ay süre verir. Verilen süre sonunda devir olmaması hâlinde, Bakanlık resen veya bildirim üzerine bu yerlerin istemde bulunan ehil mirasçıya, ehil mirasçı olmaması durumunda en fazla teklifi veren istekli mirasçıya devri, aksi hâlde üçüncü kişilere satılması için ilgili sulh hukuk mahkemesi nezdinde dava açabilir.</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Sulh hukuk mahkemeleri nezdinde mirasçılar veya Bakanlıkça bu Kanun kapsamında açılacak davalar her türlü resim ve harçtan muaftır.</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2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31</a:t>
            </a:fld>
            <a:endParaRPr kumimoji="0" lang="en-US" sz="1400" b="1" dirty="0">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1"/>
          <p:cNvSpPr>
            <a:spLocks noChangeArrowheads="1"/>
          </p:cNvSpPr>
          <p:nvPr/>
        </p:nvSpPr>
        <p:spPr bwMode="auto">
          <a:xfrm>
            <a:off x="1046602" y="919988"/>
            <a:ext cx="8097398"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58775" algn="just" defTabSz="914400" rtl="0" eaLnBrk="1" fontAlgn="base" latinLnBrk="0" hangingPunct="1">
              <a:lnSpc>
                <a:spcPct val="100000"/>
              </a:lnSpc>
              <a:spcBef>
                <a:spcPct val="0"/>
              </a:spcBef>
              <a:spcAft>
                <a:spcPct val="0"/>
              </a:spcAft>
              <a:buClrTx/>
              <a:buSzTx/>
              <a:buFontTx/>
              <a:buNone/>
              <a:tabLst>
                <a:tab pos="358775" algn="l"/>
              </a:tabLst>
            </a:pPr>
            <a:r>
              <a:rPr kumimoji="0" lang="tr-TR" sz="16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Diğer mirasçıların paylarının ödenmesi</a:t>
            </a:r>
            <a:endParaRPr kumimoji="0" lang="tr-TR"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Madde 8/D –</a:t>
            </a:r>
            <a:r>
              <a:rPr kumimoji="0" lang="tr-TR"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tr-TR"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(Ek: 30/4/2014-6537/5 md.)</a:t>
            </a:r>
            <a:endParaRPr kumimoji="0" lang="tr-TR"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Sulh hukuk hâkimi, mülkiyetin devrini uygun bulduğu mirasçıya, diğer mirasçıların miras paylarının bedelini mahkeme veznesine depo etmek üzere altı aya kadar süre verir. Mirasçı tarafından talep edilmesi hâlinde altı ay ek süre verilebilir. Belirlenen süreler içinde bedelin depo edilmemesi ve devir hususunda istekli başka mirasçı bulunmaması durumunda sulh hukuk hâkimi, tarımsal arazinin veya yeter gelirli tarımsal arazinin açık artırmayla satılmasına karar verir.</a:t>
            </a:r>
            <a:endParaRPr kumimoji="0" lang="tr-TR"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Kendisine yeter gelirli tarımsal arazi mülkiyeti devredilen mirasçılardan, diğer mirasçıların paylarının karşılığını öz kaynakları ile ödeyemeyecek durumda olanların bu ödemeleri gerçekleştirmek için bankalardan kullanacakları kredilere Bakanlığın ilgili yıl bütçesine bu amaçla konulacak ödenekten karşılanmak üzere faiz desteği verilebilir. Verilecek kredi miktarı diğer mirasçıların payları karşılığı tutarın toplamından fazla olamaz. Bu fıkra uyarınca verilecek kredilere ve yapılacak faiz desteğine ilişkin usul ve esaslar Hazine Müsteşarlığının bağlı olduğu Bakanın ve Bakanlığın müşterek teklifi üzerine Bakanlar Kurulu tarafından belirlenir.</a:t>
            </a:r>
            <a:endParaRPr kumimoji="0" lang="tr-TR"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2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32</a:t>
            </a:fld>
            <a:endParaRPr kumimoji="0" lang="en-US" sz="1400" b="1" dirty="0">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1"/>
          <p:cNvSpPr>
            <a:spLocks noChangeArrowheads="1"/>
          </p:cNvSpPr>
          <p:nvPr/>
        </p:nvSpPr>
        <p:spPr bwMode="auto">
          <a:xfrm>
            <a:off x="1134736" y="1278987"/>
            <a:ext cx="8009263"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58775" algn="just" defTabSz="914400" rtl="0" eaLnBrk="1" fontAlgn="base" latinLnBrk="0" hangingPunct="1">
              <a:lnSpc>
                <a:spcPct val="100000"/>
              </a:lnSpc>
              <a:spcBef>
                <a:spcPct val="0"/>
              </a:spcBef>
              <a:spcAft>
                <a:spcPct val="0"/>
              </a:spcAft>
              <a:buClrTx/>
              <a:buSzTx/>
              <a:buFontTx/>
              <a:buNone/>
              <a:tabLst>
                <a:tab pos="358775" algn="l"/>
              </a:tabLst>
            </a:pPr>
            <a:r>
              <a:rPr kumimoji="0" lang="tr-TR"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Taşınırların devri</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Madde 8/E –</a:t>
            </a: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tr-TR"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(Ek: 30/4/2014-6537/5 md.)</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Yeter gelirli tarımsal arazi mülkiyeti kendisine devredilen kişi, bu araziler için zorunlu olan araç, gereç ve hayvanların mülkiyetinin gerçek değerleri üzerinden kendisine devredilmesini isteyebilir.</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8/C maddesinin birinci fıkrasının (c) bendi hükmü gereğince mirasçılar arasında </a:t>
            </a:r>
            <a:r>
              <a:rPr kumimoji="0" lang="tr-TR"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limited</a:t>
            </a: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şirket kurulması hâlinde yeter gelirli tarımsal araziler için gerekli olan taşınırlar da şirket mal varlığına dâhil edilir.</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2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33</a:t>
            </a:fld>
            <a:endParaRPr kumimoji="0" lang="en-US" sz="1400" b="1" dirty="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1"/>
          <p:cNvSpPr>
            <a:spLocks noChangeArrowheads="1"/>
          </p:cNvSpPr>
          <p:nvPr/>
        </p:nvSpPr>
        <p:spPr bwMode="auto">
          <a:xfrm>
            <a:off x="1101687" y="1554066"/>
            <a:ext cx="7888078"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58775" algn="just" defTabSz="914400" rtl="0" eaLnBrk="1" fontAlgn="base" latinLnBrk="0" hangingPunct="1">
              <a:lnSpc>
                <a:spcPct val="100000"/>
              </a:lnSpc>
              <a:spcBef>
                <a:spcPct val="0"/>
              </a:spcBef>
              <a:spcAft>
                <a:spcPct val="0"/>
              </a:spcAft>
              <a:buClrTx/>
              <a:buSzTx/>
              <a:buFontTx/>
              <a:buNone/>
              <a:tabLst>
                <a:tab pos="358775" algn="l"/>
              </a:tabLst>
            </a:pPr>
            <a:r>
              <a:rPr kumimoji="0" lang="tr-TR"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Madde 8/F –</a:t>
            </a: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tr-TR"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(Ek: 30/4/2014-6537/5 md.)</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Yeter gelirli tarımsal arazi mülkiyetinin kendisine devredilmesini isteyen ve buna ehil tek mirasçı olduğu anlaşılan mirasçının bu konudaki istem hakkı, ölüme bağlı tasarrufla ortadan kaldırılamaz. Mirastan çıkarma, mirastan yoksunluk ve mirastan feragat hâlleri saklıdır.</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Birden çok mirasçıda devir koşullarının bulunması hâlinde, kendisine devir yapılacak mirasçı ölüme bağlı tasarrufla belirlenebilir. Belirlenen bu mirasçıya itiraz edilmesi durumunda, ehil mirasçı sulh hukuk hâkimi tarafından belirlenir.</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2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34</a:t>
            </a:fld>
            <a:endParaRPr kumimoji="0" lang="en-US" sz="1400" b="1" dirty="0">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1"/>
          <p:cNvSpPr>
            <a:spLocks noChangeArrowheads="1"/>
          </p:cNvSpPr>
          <p:nvPr/>
        </p:nvSpPr>
        <p:spPr bwMode="auto">
          <a:xfrm>
            <a:off x="1106311" y="1437706"/>
            <a:ext cx="733261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58775" algn="just" defTabSz="914400" rtl="0" eaLnBrk="1" fontAlgn="base" latinLnBrk="0" hangingPunct="1">
              <a:lnSpc>
                <a:spcPct val="100000"/>
              </a:lnSpc>
              <a:spcBef>
                <a:spcPct val="0"/>
              </a:spcBef>
              <a:spcAft>
                <a:spcPct val="0"/>
              </a:spcAft>
              <a:buClrTx/>
              <a:buSzTx/>
              <a:buFontTx/>
              <a:buNone/>
              <a:tabLst>
                <a:tab pos="358775" algn="l"/>
              </a:tabLst>
            </a:pPr>
            <a:r>
              <a:rPr kumimoji="0" lang="tr-TR"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Yeter gelirli tarımsal arazi yönetiminin </a:t>
            </a:r>
            <a:r>
              <a:rPr kumimoji="0" lang="tr-TR" sz="20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tedbiren</a:t>
            </a:r>
            <a:r>
              <a:rPr kumimoji="0" lang="tr-TR"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verilmesi</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Madde 8/G – </a:t>
            </a: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tr-TR"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(Ek: 30/4/2014-6537/5 md.)</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Ayırt etme gücüne sahip olmayan küçük mirasçı bulunması hâlinde hâkim, yeter gelirli tarımsal arazilerin yönetimini dava sonuçlanana kadar ehil gördüğü mirasçılardan birine veya üçüncü bir kişiye </a:t>
            </a:r>
            <a:r>
              <a:rPr kumimoji="0" lang="tr-TR"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tedbiren</a:t>
            </a: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verebilir. Bu takdirde, elde edilen tarımsal gelir, işletme masrafları düşüldükten sonra mirasçılar arasında payları oranında dağıtılır. (Mahkemece)</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2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35</a:t>
            </a:fld>
            <a:endParaRPr kumimoji="0" lang="en-US" sz="1400" b="1" dirty="0">
              <a:solidFill>
                <a:srgbClr val="FFFF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1"/>
          <p:cNvSpPr>
            <a:spLocks noChangeArrowheads="1"/>
          </p:cNvSpPr>
          <p:nvPr/>
        </p:nvSpPr>
        <p:spPr bwMode="auto">
          <a:xfrm>
            <a:off x="1117600" y="1883978"/>
            <a:ext cx="7596742"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58775" algn="just" defTabSz="914400" rtl="0" eaLnBrk="1" fontAlgn="base" latinLnBrk="0" hangingPunct="1">
              <a:lnSpc>
                <a:spcPct val="100000"/>
              </a:lnSpc>
              <a:spcBef>
                <a:spcPct val="0"/>
              </a:spcBef>
              <a:spcAft>
                <a:spcPct val="0"/>
              </a:spcAft>
              <a:buClrTx/>
              <a:buSzTx/>
              <a:buFontTx/>
              <a:buNone/>
              <a:tabLst>
                <a:tab pos="358775" algn="l"/>
              </a:tabLst>
            </a:pPr>
            <a:r>
              <a:rPr kumimoji="0" lang="tr-TR"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Denkleştirme</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Madde 8/Ğ – (Ek: 30/4/2014-6537/5 md.)</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Kendisine yeter gelirli tarımsal arazi mülkiyeti devredilen mirasçının, devir sebebiyle diğer mirasçılara payları karşılığı ödemesi gereken bedel ile miras bırakanın borcu dolayısıyla daha önce yeter gelirli tarımsal arazi üzerinde kurulmuş bulunan rehin konusu alacaklar birbiriyle denkleştirilir. Bakiye bir tutar kalırsa diğer mirasçılara payları oranında ödenir.</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2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36</a:t>
            </a:fld>
            <a:endParaRPr kumimoji="0" lang="en-US" sz="1400" b="1" dirty="0">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1"/>
          <p:cNvSpPr>
            <a:spLocks noChangeArrowheads="1"/>
          </p:cNvSpPr>
          <p:nvPr/>
        </p:nvSpPr>
        <p:spPr bwMode="auto">
          <a:xfrm>
            <a:off x="1049866" y="852291"/>
            <a:ext cx="7829729"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58775" algn="just" defTabSz="914400" rtl="0" eaLnBrk="1" fontAlgn="base" latinLnBrk="0" hangingPunct="1">
              <a:lnSpc>
                <a:spcPct val="100000"/>
              </a:lnSpc>
              <a:spcBef>
                <a:spcPct val="0"/>
              </a:spcBef>
              <a:spcAft>
                <a:spcPct val="0"/>
              </a:spcAft>
              <a:buClrTx/>
              <a:buSzTx/>
              <a:buFontTx/>
              <a:buNone/>
              <a:tabLst>
                <a:tab pos="358775" algn="l"/>
              </a:tabLst>
            </a:pPr>
            <a:r>
              <a:rPr kumimoji="0" lang="tr-TR"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Yan sınai işletme</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Madde 8/H –</a:t>
            </a: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tr-TR"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(Ek: 30/4/2014-6537/5 md.)</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Yeter gelirli tarımsal arazilere sıkı şekilde bağlı bir yan sınai işletme mevcut ise yan sınai işletme ile yeter gelirli tarımsal arazilerin mülkiyeti bir bütün olarak istemde bulunan ve ehil görülen mirasçıya gerçek değeri üzerinden devredilir.</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Mirasçılardan birinin itiraz etmesi veya birden çok mirasçının kendilerine devir istemesi hâlinde sulh hukuk hâkimi yeter gelirli tarımsal arazi ve yan sınai işletmenin ekonomik gelir ve bütünlüğünü sürdürme imkânını ve mirasçıların kişisel durumlarını göz önünde bulundurarak yan sınai işletmenin birlikte veya ayrı olarak devrine ya da satışına karar verir.</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8/C maddesinin birinci fıkrasının (c) bendi gereğince mirasçılar arasında </a:t>
            </a:r>
            <a:r>
              <a:rPr kumimoji="0" lang="tr-TR"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limited</a:t>
            </a: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şirket kurulması hâlinde yeter gelirli tarımsal arazilere sıkı şekilde bağlı olan yan sınai işletme de şirketin mal varlığına dâhil edilir.</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2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37</a:t>
            </a:fld>
            <a:endParaRPr kumimoji="0" lang="en-US" sz="1400" b="1" dirty="0">
              <a:solidFill>
                <a:srgbClr val="FFFF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1"/>
          <p:cNvSpPr>
            <a:spLocks noChangeArrowheads="1"/>
          </p:cNvSpPr>
          <p:nvPr/>
        </p:nvSpPr>
        <p:spPr bwMode="auto">
          <a:xfrm>
            <a:off x="1106311" y="1186456"/>
            <a:ext cx="7883454" cy="40934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58775" algn="just" defTabSz="914400" rtl="0" eaLnBrk="1" fontAlgn="base" latinLnBrk="0" hangingPunct="1">
              <a:lnSpc>
                <a:spcPct val="100000"/>
              </a:lnSpc>
              <a:spcBef>
                <a:spcPct val="0"/>
              </a:spcBef>
              <a:spcAft>
                <a:spcPct val="0"/>
              </a:spcAft>
              <a:buClrTx/>
              <a:buSzTx/>
              <a:buFontTx/>
              <a:buNone/>
              <a:tabLst>
                <a:tab pos="358775" algn="l"/>
              </a:tabLst>
            </a:pPr>
            <a:r>
              <a:rPr kumimoji="0" lang="tr-TR"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İstisnalar ve muafiyetler</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Madde 8/I – (Ek: 30/4/2014-6537/5 md.)</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8/C maddesinin birinci fıkrasının (c) bendi gereğince kurulacak </a:t>
            </a:r>
            <a:r>
              <a:rPr kumimoji="0" lang="tr-TR"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limited</a:t>
            </a: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şirketlerin tescil işlemi tamamlanıncaya kadar yapılacak işlemler harçlardan, bu işlemlerle ilgili düzenlenecek kâğıtlar damga vergisinden müstesnadır.</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Türk Ticaret Kanununda yer alan </a:t>
            </a:r>
            <a:r>
              <a:rPr kumimoji="0" lang="tr-TR"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limited</a:t>
            </a: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şirket kurulmasına ilişkin sermaye ve diğer şartlar, 8/C maddesinin birinci fıkrasının (c) bendi gereğince kurulacak </a:t>
            </a:r>
            <a:r>
              <a:rPr kumimoji="0" lang="tr-TR"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limited</a:t>
            </a: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şirketler için aranmaz.</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Yeter gelirli tarımsal arazilerin mülkiyetinin devri konusunda anlaşmaları durumunda mirasçılar, bu taşınmazların devri ile ilgili yapılacak işlemlere ilişkin harçlardan ve bu işlemlerle ilgili düzenlenecek kâğıtlara ilişkin damga vergisinden muaftır.</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2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38</a:t>
            </a:fld>
            <a:endParaRPr kumimoji="0" lang="en-US" sz="1400" b="1" dirty="0">
              <a:solidFill>
                <a:srgbClr val="FFFF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1"/>
          <p:cNvSpPr>
            <a:spLocks noChangeArrowheads="1"/>
          </p:cNvSpPr>
          <p:nvPr/>
        </p:nvSpPr>
        <p:spPr bwMode="auto">
          <a:xfrm>
            <a:off x="1311007" y="756345"/>
            <a:ext cx="7127914"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58775" algn="just" defTabSz="914400" rtl="0" eaLnBrk="1" fontAlgn="base" latinLnBrk="0" hangingPunct="1">
              <a:lnSpc>
                <a:spcPct val="100000"/>
              </a:lnSpc>
              <a:spcBef>
                <a:spcPct val="0"/>
              </a:spcBef>
              <a:spcAft>
                <a:spcPct val="0"/>
              </a:spcAft>
              <a:buClrTx/>
              <a:buSzTx/>
              <a:buFontTx/>
              <a:buNone/>
              <a:tabLst>
                <a:tab pos="358775" algn="l"/>
              </a:tabLst>
            </a:pPr>
            <a:r>
              <a:rPr kumimoji="0" lang="tr-TR"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Önalım hakkı</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Madde 8/İ –</a:t>
            </a: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tr-TR"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(Ek: 30/4/2014-6537/5 md.)</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8/C maddesinin birinci fıkrasının (b) bendi uyarınca aile malları ortaklığı veya kazanç paylı aile malları ortaklığı kurulduğu takdirde, ortaklardan birinin payını üçüncü bir kişiye satması hâlinde, diğer ortaklar önalım hakkına sahiptir.</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sz="2000" b="0"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Tarımsal arazilerin satılması hâlinde sınırdaş tarımsal arazi malikleri de önalım hakkına sahiptir. </a:t>
            </a: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Tarımsal arazi, sınırdaş maliklerden birine satıldığı takdirde, diğer sınırdaş malikler önalım haklarını kullanamaz. Önalım hakkına sahip birden fazla sınırdaş tarımsal arazi malikinin bulunması hâlinde hâkim, tarımsal bütünlük arz eden sınırdaş arazi malikine önalıma konu tarımsal arazinin mülkiyetinin devrine karar verir.</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Önalım hakkının kullanılmasında Türk Medenî Kanunu hükümleri uygulanır.</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2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39</a:t>
            </a:fld>
            <a:endParaRPr kumimoji="0" lang="en-US" sz="1400" b="1"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4</a:t>
            </a:fld>
            <a:endParaRPr kumimoji="0" lang="en-US" sz="1400" b="1" dirty="0">
              <a:solidFill>
                <a:srgbClr val="FFFFFF"/>
              </a:solidFill>
            </a:endParaRPr>
          </a:p>
        </p:txBody>
      </p:sp>
      <p:sp>
        <p:nvSpPr>
          <p:cNvPr id="3" name="2 Dikdörtgen"/>
          <p:cNvSpPr/>
          <p:nvPr/>
        </p:nvSpPr>
        <p:spPr>
          <a:xfrm>
            <a:off x="1406769" y="661182"/>
            <a:ext cx="6808763" cy="4801314"/>
          </a:xfrm>
          <a:prstGeom prst="rect">
            <a:avLst/>
          </a:prstGeom>
        </p:spPr>
        <p:txBody>
          <a:bodyPr wrap="square">
            <a:spAutoFit/>
          </a:bodyPr>
          <a:lstStyle/>
          <a:p>
            <a:pPr algn="just"/>
            <a:r>
              <a:rPr lang="tr-TR" b="1" dirty="0" smtClean="0">
                <a:latin typeface="Arial" pitchFamily="34" charset="0"/>
                <a:cs typeface="Arial" pitchFamily="34" charset="0"/>
              </a:rPr>
              <a:t>	Tapu sicilinde tarımsal niteliğiyle kayıtlı taşınmazın </a:t>
            </a:r>
            <a:r>
              <a:rPr lang="tr-TR" b="1" dirty="0" smtClean="0">
                <a:solidFill>
                  <a:srgbClr val="FF0000"/>
                </a:solidFill>
                <a:latin typeface="Arial" pitchFamily="34" charset="0"/>
                <a:cs typeface="Arial" pitchFamily="34" charset="0"/>
              </a:rPr>
              <a:t>imar planı </a:t>
            </a:r>
            <a:r>
              <a:rPr lang="tr-TR" b="1" dirty="0" smtClean="0">
                <a:latin typeface="Arial" pitchFamily="34" charset="0"/>
                <a:cs typeface="Arial" pitchFamily="34" charset="0"/>
              </a:rPr>
              <a:t>kapsamında olduğunun taraflarca beyan edilmesi durumunda öncelikle ilgili belediye/valiliklerden talep konusu parselin;</a:t>
            </a:r>
          </a:p>
          <a:p>
            <a:pPr algn="just"/>
            <a:r>
              <a:rPr lang="tr-TR" dirty="0" smtClean="0">
                <a:latin typeface="Arial" pitchFamily="34" charset="0"/>
                <a:cs typeface="Arial" pitchFamily="34" charset="0"/>
              </a:rPr>
              <a:t>	- Planı olup olmadığı,</a:t>
            </a:r>
          </a:p>
          <a:p>
            <a:pPr algn="just"/>
            <a:r>
              <a:rPr lang="tr-TR" dirty="0" smtClean="0">
                <a:latin typeface="Arial" pitchFamily="34" charset="0"/>
                <a:cs typeface="Arial" pitchFamily="34" charset="0"/>
              </a:rPr>
              <a:t>	- Planı varsa kullanım amacı,</a:t>
            </a:r>
          </a:p>
          <a:p>
            <a:pPr algn="just"/>
            <a:r>
              <a:rPr lang="tr-TR" dirty="0" smtClean="0">
                <a:latin typeface="Arial" pitchFamily="34" charset="0"/>
                <a:cs typeface="Arial" pitchFamily="34" charset="0"/>
              </a:rPr>
              <a:t>	Soru konusu edilerek alınacak cevabi yazıda, taşınmazın imar planının (nazım, mevzii, uygulama imar planı vb.) bulunduğu ve planda </a:t>
            </a:r>
            <a:r>
              <a:rPr lang="tr-TR" dirty="0" smtClean="0">
                <a:solidFill>
                  <a:srgbClr val="FF0000"/>
                </a:solidFill>
                <a:latin typeface="Arial" pitchFamily="34" charset="0"/>
                <a:cs typeface="Arial" pitchFamily="34" charset="0"/>
              </a:rPr>
              <a:t>tarımsal alan olarak özgülenmediğinin </a:t>
            </a:r>
            <a:r>
              <a:rPr lang="tr-TR" dirty="0" smtClean="0">
                <a:latin typeface="Arial" pitchFamily="34" charset="0"/>
                <a:cs typeface="Arial" pitchFamily="34" charset="0"/>
              </a:rPr>
              <a:t>belirtilmesi halinde </a:t>
            </a:r>
            <a:r>
              <a:rPr lang="tr-TR" dirty="0" smtClean="0">
                <a:solidFill>
                  <a:srgbClr val="FF0000"/>
                </a:solidFill>
                <a:latin typeface="Arial" pitchFamily="34" charset="0"/>
                <a:cs typeface="Arial" pitchFamily="34" charset="0"/>
              </a:rPr>
              <a:t>1997/12 sayılı Genelge gereğince</a:t>
            </a:r>
            <a:r>
              <a:rPr lang="tr-TR" dirty="0" smtClean="0">
                <a:latin typeface="Arial" pitchFamily="34" charset="0"/>
                <a:cs typeface="Arial" pitchFamily="34" charset="0"/>
              </a:rPr>
              <a:t> işlem yapılacaktır. </a:t>
            </a:r>
            <a:r>
              <a:rPr lang="tr-TR" u="sng" dirty="0" smtClean="0">
                <a:latin typeface="Arial" pitchFamily="34" charset="0"/>
                <a:cs typeface="Arial" pitchFamily="34" charset="0"/>
              </a:rPr>
              <a:t>(</a:t>
            </a:r>
            <a:r>
              <a:rPr lang="tr-TR" u="sng" dirty="0" err="1" smtClean="0">
                <a:latin typeface="Arial" pitchFamily="34" charset="0"/>
                <a:cs typeface="Arial" pitchFamily="34" charset="0"/>
              </a:rPr>
              <a:t>İK’na</a:t>
            </a:r>
            <a:r>
              <a:rPr lang="tr-TR" u="sng" dirty="0" smtClean="0">
                <a:latin typeface="Arial" pitchFamily="34" charset="0"/>
                <a:cs typeface="Arial" pitchFamily="34" charset="0"/>
              </a:rPr>
              <a:t> aslında aykırı bir Genelge)</a:t>
            </a:r>
          </a:p>
          <a:p>
            <a:pPr algn="just"/>
            <a:r>
              <a:rPr lang="tr-TR" dirty="0" smtClean="0">
                <a:latin typeface="Arial" pitchFamily="34" charset="0"/>
                <a:cs typeface="Arial" pitchFamily="34" charset="0"/>
              </a:rPr>
              <a:t>	Taşınmazın imar planı kapsamı dışında kaldığı veya imar planında </a:t>
            </a:r>
            <a:r>
              <a:rPr lang="tr-TR" dirty="0" smtClean="0">
                <a:solidFill>
                  <a:srgbClr val="FF0000"/>
                </a:solidFill>
                <a:latin typeface="Arial" pitchFamily="34" charset="0"/>
                <a:cs typeface="Arial" pitchFamily="34" charset="0"/>
              </a:rPr>
              <a:t>tarımsal niteliği korunacak alanda </a:t>
            </a:r>
            <a:r>
              <a:rPr lang="tr-TR" dirty="0" smtClean="0">
                <a:latin typeface="Arial" pitchFamily="34" charset="0"/>
                <a:cs typeface="Arial" pitchFamily="34" charset="0"/>
              </a:rPr>
              <a:t>yer aldığının tespiti halinde, tarla/bağ/bahçe/zeytinlik/çayır/üzerinde ev olan tarla vb. </a:t>
            </a:r>
            <a:r>
              <a:rPr lang="tr-TR" u="sng" dirty="0" smtClean="0">
                <a:latin typeface="Arial" pitchFamily="34" charset="0"/>
                <a:cs typeface="Arial" pitchFamily="34" charset="0"/>
              </a:rPr>
              <a:t>tarımsal nitelik taşıyan tüm taşınmazların </a:t>
            </a:r>
            <a:r>
              <a:rPr lang="tr-TR" u="sng" dirty="0" err="1" smtClean="0">
                <a:latin typeface="Arial" pitchFamily="34" charset="0"/>
                <a:cs typeface="Arial" pitchFamily="34" charset="0"/>
              </a:rPr>
              <a:t>müstakilen</a:t>
            </a:r>
            <a:r>
              <a:rPr lang="tr-TR" u="sng" dirty="0" smtClean="0">
                <a:latin typeface="Arial" pitchFamily="34" charset="0"/>
                <a:cs typeface="Arial" pitchFamily="34" charset="0"/>
              </a:rPr>
              <a:t> veya hisseli olarak paydaşlara veya üçüncü kişiye devredilebilmesi için; </a:t>
            </a:r>
            <a:endParaRPr lang="tr-TR" u="sng" dirty="0">
              <a:latin typeface="Arial" pitchFamily="34" charset="0"/>
              <a:cs typeface="Arial"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1"/>
          <p:cNvSpPr>
            <a:spLocks noChangeArrowheads="1"/>
          </p:cNvSpPr>
          <p:nvPr/>
        </p:nvSpPr>
        <p:spPr bwMode="auto">
          <a:xfrm>
            <a:off x="1286933" y="2003020"/>
            <a:ext cx="7647748"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58775" algn="just" defTabSz="914400" rtl="0" eaLnBrk="1" fontAlgn="base" latinLnBrk="0" hangingPunct="1">
              <a:lnSpc>
                <a:spcPct val="100000"/>
              </a:lnSpc>
              <a:spcBef>
                <a:spcPct val="0"/>
              </a:spcBef>
              <a:spcAft>
                <a:spcPct val="0"/>
              </a:spcAft>
              <a:buClrTx/>
              <a:buSzTx/>
              <a:buFontTx/>
              <a:buNone/>
              <a:tabLst>
                <a:tab pos="358775" algn="l"/>
              </a:tabLst>
            </a:pPr>
            <a:r>
              <a:rPr kumimoji="0" lang="tr-TR"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Sona erme ve tasfiye</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Madde 8/J –</a:t>
            </a: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tr-TR"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(Ek: 30/4/2014-6537/5 md.)</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8/C maddesinin birinci fıkrasına göre kurulan aile malları ortaklığının, kazanç paylı aile malları ortaklığının veya </a:t>
            </a:r>
            <a:r>
              <a:rPr kumimoji="0" lang="tr-TR"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limited</a:t>
            </a: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şirketin; herhangi bir nedenle sona ermesi ve tasfiye olması hâlinde, bu ortaklıklara veya </a:t>
            </a:r>
            <a:r>
              <a:rPr kumimoji="0" lang="tr-TR"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limited</a:t>
            </a:r>
            <a:r>
              <a:rPr kumimoji="0" lang="tr-TR"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şirketlere ait tarımsal araziler, yeter gelirli tarımsal arazi büyüklüklerinin altında kalacak şekilde bölünemez.</a:t>
            </a:r>
            <a:endParaRPr kumimoji="0" lang="tr-T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2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40</a:t>
            </a:fld>
            <a:endParaRPr kumimoji="0" lang="en-US" sz="1400" b="1" dirty="0">
              <a:solidFill>
                <a:srgbClr val="FFFF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1"/>
          <p:cNvSpPr>
            <a:spLocks noChangeArrowheads="1"/>
          </p:cNvSpPr>
          <p:nvPr/>
        </p:nvSpPr>
        <p:spPr bwMode="auto">
          <a:xfrm>
            <a:off x="1106310" y="535098"/>
            <a:ext cx="7563965"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58775" algn="just" defTabSz="914400" rtl="0" eaLnBrk="1" fontAlgn="base" latinLnBrk="0" hangingPunct="1">
              <a:lnSpc>
                <a:spcPct val="100000"/>
              </a:lnSpc>
              <a:spcBef>
                <a:spcPct val="0"/>
              </a:spcBef>
              <a:spcAft>
                <a:spcPct val="0"/>
              </a:spcAft>
              <a:buClrTx/>
              <a:buSzTx/>
              <a:buFontTx/>
              <a:buNone/>
              <a:tabLst>
                <a:tab pos="358775" algn="l"/>
              </a:tabLst>
            </a:pPr>
            <a:r>
              <a:rPr kumimoji="0" lang="tr-TR"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Tarımsal arazi edindirme iş ve işlemleri</a:t>
            </a:r>
            <a:endParaRPr kumimoji="0" lang="tr-TR"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Madde 8/K – (Ek: 30/4/2014-6537/5 md.)</a:t>
            </a:r>
            <a:endParaRPr kumimoji="0" lang="tr-TR" b="0" i="0" u="none" strike="noStrike" cap="none" normalizeH="0" baseline="0" dirty="0" smtClean="0">
              <a:ln>
                <a:noFill/>
              </a:ln>
              <a:solidFill>
                <a:schemeClr val="tx1"/>
              </a:solidFill>
              <a:effectLst/>
              <a:latin typeface="Arial" pitchFamily="34" charset="0"/>
              <a:cs typeface="Arial" pitchFamily="34" charset="0"/>
            </a:endParaRPr>
          </a:p>
          <a:p>
            <a:pPr marL="0" marR="0" lvl="0" indent="358775" algn="just" defTabSz="914400" rtl="0" eaLnBrk="0" fontAlgn="base" latinLnBrk="0" hangingPunct="0">
              <a:lnSpc>
                <a:spcPct val="100000"/>
              </a:lnSpc>
              <a:spcBef>
                <a:spcPct val="0"/>
              </a:spcBef>
              <a:spcAft>
                <a:spcPct val="0"/>
              </a:spcAft>
              <a:buClrTx/>
              <a:buSzTx/>
              <a:buFontTx/>
              <a:buNone/>
              <a:tabLst>
                <a:tab pos="358775" algn="l"/>
              </a:tabLst>
            </a:pPr>
            <a:r>
              <a:rPr kumimoji="0" lang="tr-TR"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Bakanlık, </a:t>
            </a:r>
            <a:r>
              <a:rPr kumimoji="0" lang="tr-TR" b="1"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yeter gelirli </a:t>
            </a:r>
            <a:r>
              <a:rPr kumimoji="0" lang="tr-TR"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tarımsal arazileri ekonomik, ekolojik ve sosyal açıdan azami oranda verimli kılmak ve yeter gelirli tarımsal arazi büyüklüğünü artırmak için gerekli tedbirleri alır. Ayrıca; tarım arazilerinin değerinin tespiti, kredi temini, ortakçılık, yarıcılık, kiracılık işlerinin düzenlenmesi, kira bedellerinin tespiti ve üretime yönlendirilmesi, arz talep listelerinin oluşturulması, alıcı, satıcı ve kiracıların anlaşmaları konusunda doğrudan aracılık yapılması, bu alanda ilgili kamu idareleri ile yürütülecek politikalar konusunda iş birliği yapılması ve kredi işlemlerine teknik destek sağlanması gibi iş ve işlemleri yapar veya yaptırır. </a:t>
            </a:r>
            <a:r>
              <a:rPr kumimoji="0" lang="tr-TR" b="0"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Bu Kanunun uygulanması ile ilgili olarak, ihtiyaç duyulması hâlinde, yeter gelirli tarımsal arazi büyüklüğünün altındaki tarımsal arazileri yeter gelirli tarımsal arazi büyüklüğüne çıkarmak veya mülkiyetten kaynaklanan ihtilafları gidermek amacıyla kamulaştırma, alım ile satım işlemleri Bakanlığın talebi üzerine Maliye Bakanlığınca ilgili mevzuatına göre yerine getirilir. Kamulaştırma ve alım işlemleri gerektiğinde Hazineye ait taşınmazların trampası suretiyle de yapılabilir.</a:t>
            </a:r>
            <a:endParaRPr kumimoji="0" lang="tr-TR" b="0" i="0" u="sng" strike="noStrike" cap="none" normalizeH="0" baseline="0" dirty="0" smtClean="0">
              <a:ln>
                <a:noFill/>
              </a:ln>
              <a:solidFill>
                <a:schemeClr val="tx1"/>
              </a:solidFill>
              <a:effectLst/>
              <a:latin typeface="Arial" pitchFamily="34" charset="0"/>
              <a:cs typeface="Arial" pitchFamily="34" charset="0"/>
            </a:endParaRPr>
          </a:p>
        </p:txBody>
      </p:sp>
      <p:sp>
        <p:nvSpPr>
          <p:cNvPr id="3" name="2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41</a:t>
            </a:fld>
            <a:endParaRPr kumimoji="0" lang="en-US" sz="1400" b="1" dirty="0">
              <a:solidFill>
                <a:srgbClr val="FFFF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1"/>
          <p:cNvSpPr>
            <a:spLocks noChangeArrowheads="1"/>
          </p:cNvSpPr>
          <p:nvPr/>
        </p:nvSpPr>
        <p:spPr bwMode="auto">
          <a:xfrm>
            <a:off x="1630496" y="1159362"/>
            <a:ext cx="7304184"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600" b="0" i="1" u="none" strike="noStrike" cap="none" normalizeH="0" baseline="0" dirty="0" smtClean="0">
                <a:ln>
                  <a:noFill/>
                </a:ln>
                <a:solidFill>
                  <a:schemeClr val="accent3"/>
                </a:solidFill>
                <a:effectLst/>
                <a:latin typeface="Arial" pitchFamily="34" charset="0"/>
                <a:ea typeface="Times New Roman" pitchFamily="18" charset="0"/>
                <a:cs typeface="Arial" pitchFamily="34" charset="0"/>
              </a:rPr>
              <a:t>Arazi toplulaştırması ve dağıtımı </a:t>
            </a:r>
            <a:endParaRPr kumimoji="0" lang="tr-TR" sz="1600" b="1" i="0" u="none" strike="noStrike" cap="none" normalizeH="0" baseline="0" dirty="0" smtClean="0">
              <a:ln>
                <a:noFill/>
              </a:ln>
              <a:solidFill>
                <a:schemeClr val="accent3"/>
              </a:solidFill>
              <a:effectLst/>
              <a:latin typeface="Arial" pitchFamily="34" charset="0"/>
              <a:ea typeface="Times New Roman" pitchFamily="18" charset="0"/>
              <a:cs typeface="Arial" pitchFamily="34" charset="0"/>
            </a:endParaRPr>
          </a:p>
          <a:p>
            <a:pPr lvl="0" algn="just" eaLnBrk="0" fontAlgn="base" hangingPunct="0">
              <a:spcBef>
                <a:spcPct val="0"/>
              </a:spcBef>
              <a:spcAft>
                <a:spcPct val="0"/>
              </a:spcAft>
            </a:pPr>
            <a:r>
              <a:rPr kumimoji="0" lang="tr-TR"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Madde 17 –</a:t>
            </a:r>
          </a:p>
          <a:p>
            <a:pPr lvl="0" algn="just" eaLnBrk="0" fontAlgn="base" hangingPunct="0">
              <a:spcBef>
                <a:spcPct val="0"/>
              </a:spcBef>
              <a:spcAft>
                <a:spcPct val="0"/>
              </a:spcAft>
            </a:pPr>
            <a:r>
              <a:rPr lang="tr-TR" sz="1600" b="1" dirty="0" smtClean="0">
                <a:latin typeface="Arial" pitchFamily="34" charset="0"/>
                <a:ea typeface="Times New Roman" pitchFamily="18" charset="0"/>
                <a:cs typeface="Arial" pitchFamily="34" charset="0"/>
              </a:rPr>
              <a:t>….</a:t>
            </a:r>
            <a:endParaRPr kumimoji="0" lang="tr-TR"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algn="just" eaLnBrk="0" fontAlgn="base" hangingPunct="0">
              <a:spcBef>
                <a:spcPct val="0"/>
              </a:spcBef>
              <a:spcAft>
                <a:spcPct val="0"/>
              </a:spcAft>
            </a:pPr>
            <a:r>
              <a:rPr lang="tr-TR" sz="1600" b="1" dirty="0" smtClean="0">
                <a:latin typeface="Arial" pitchFamily="34" charset="0"/>
                <a:cs typeface="Arial" pitchFamily="34" charset="0"/>
              </a:rPr>
              <a:t>(Değişik: 30/4/2014-6537/7 md.) </a:t>
            </a:r>
            <a:r>
              <a:rPr lang="tr-TR" sz="1600" dirty="0" smtClean="0">
                <a:latin typeface="Arial" pitchFamily="34" charset="0"/>
                <a:cs typeface="Arial" pitchFamily="34" charset="0"/>
              </a:rPr>
              <a:t>Bakanlık, gerekli hâllerde </a:t>
            </a:r>
            <a:r>
              <a:rPr lang="tr-TR" sz="1600" dirty="0" smtClean="0">
                <a:solidFill>
                  <a:srgbClr val="FF0000"/>
                </a:solidFill>
                <a:latin typeface="Arial" pitchFamily="34" charset="0"/>
                <a:cs typeface="Arial" pitchFamily="34" charset="0"/>
              </a:rPr>
              <a:t>asgari tarımsal arazi büyüklüğünün altındaki tarımsal arazileri toplulaştırabilir veya bu Kanun kapsamında değerlendirmek üzere kamulaştırabilir. </a:t>
            </a:r>
            <a:r>
              <a:rPr lang="tr-TR" sz="1600" dirty="0" smtClean="0">
                <a:latin typeface="Arial" pitchFamily="34" charset="0"/>
                <a:cs typeface="Arial" pitchFamily="34" charset="0"/>
              </a:rPr>
              <a:t>Toplulaştırma uygulamalarında, tahsisli araziler asgari tarımsal arazi büyüklüğünün altındaki araziler ile birleştirilerek asgari büyüklükte yeni tarımsal araziler oluşturulabilir. Bu suretle oluşturulan araziler; öncelikle toplulaştırma veya kamulaştırma konusu olan arazi maliklerine, bu kişiler satın almadığı takdirde, yeter gelirli tarımsal arazi büyüklüğünde tarım arazisi bulunmayan yöre çiftçilerine rayiç bedeli üzerinden Bakanlığın talebi üzerine Maliye Bakanlığınca ilgili mevzuatına göre doğrudan satılır. Bu amaçla yapılan kamulaştırma ve satımlara konu olan işlemler harçlardan, bu işlemlerle ilgili olarak düzenlenecek kâğıtlar damga vergisinden müstesnadır.</a:t>
            </a:r>
            <a:r>
              <a:rPr kumimoji="0" lang="tr-TR"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lvl="0" algn="just" eaLnBrk="0" fontAlgn="base" hangingPunct="0">
              <a:spcBef>
                <a:spcPct val="0"/>
              </a:spcBef>
              <a:spcAft>
                <a:spcPct val="0"/>
              </a:spcAft>
            </a:pPr>
            <a:r>
              <a:rPr lang="tr-TR" sz="1600" b="1" dirty="0" smtClean="0">
                <a:latin typeface="Arial" pitchFamily="34" charset="0"/>
                <a:cs typeface="Arial" pitchFamily="34" charset="0"/>
              </a:rPr>
              <a:t>…..</a:t>
            </a:r>
          </a:p>
          <a:p>
            <a:pPr lvl="0" algn="just" eaLnBrk="0" fontAlgn="base" hangingPunct="0">
              <a:spcBef>
                <a:spcPct val="0"/>
              </a:spcBef>
              <a:spcAft>
                <a:spcPct val="0"/>
              </a:spcAft>
            </a:pPr>
            <a:r>
              <a:rPr lang="tr-TR" sz="1600" b="1" dirty="0" smtClean="0">
                <a:latin typeface="Arial" pitchFamily="34" charset="0"/>
                <a:cs typeface="Arial" pitchFamily="34" charset="0"/>
              </a:rPr>
              <a:t>(Değişik: 30/4/2014-6537/7 md.)</a:t>
            </a:r>
            <a:r>
              <a:rPr lang="tr-TR" sz="1600" dirty="0" smtClean="0">
                <a:latin typeface="Arial" pitchFamily="34" charset="0"/>
                <a:cs typeface="Arial" pitchFamily="34" charset="0"/>
              </a:rPr>
              <a:t> Bu maddenin uygulanmasına ilişkin usul ve esaslar Bakanlıkça çıkarılacak yönetmelikle belirlenir.</a:t>
            </a:r>
            <a:endParaRPr kumimoji="0" lang="tr-TR"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0" eaLnBrk="0" fontAlgn="base" hangingPunct="0">
              <a:spcBef>
                <a:spcPct val="0"/>
              </a:spcBef>
              <a:spcAft>
                <a:spcPct val="0"/>
              </a:spcAft>
            </a:pP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2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42</a:t>
            </a:fld>
            <a:endParaRPr kumimoji="0" lang="en-US" sz="1400" b="1" dirty="0">
              <a:solidFill>
                <a:srgbClr val="FFFFF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43</a:t>
            </a:fld>
            <a:endParaRPr kumimoji="0" lang="en-US" sz="1400" b="1" dirty="0">
              <a:solidFill>
                <a:srgbClr val="FFFFFF"/>
              </a:solidFill>
            </a:endParaRPr>
          </a:p>
        </p:txBody>
      </p:sp>
      <p:sp>
        <p:nvSpPr>
          <p:cNvPr id="3" name="2 Dikdörtgen"/>
          <p:cNvSpPr/>
          <p:nvPr/>
        </p:nvSpPr>
        <p:spPr>
          <a:xfrm>
            <a:off x="1476260" y="2159306"/>
            <a:ext cx="6698256" cy="1569660"/>
          </a:xfrm>
          <a:prstGeom prst="rect">
            <a:avLst/>
          </a:prstGeom>
        </p:spPr>
        <p:txBody>
          <a:bodyPr wrap="square">
            <a:spAutoFit/>
          </a:bodyPr>
          <a:lstStyle/>
          <a:p>
            <a:pPr algn="ctr"/>
            <a:r>
              <a:rPr lang="tr-TR" sz="2400" dirty="0" smtClean="0">
                <a:latin typeface="Arial" pitchFamily="34" charset="0"/>
                <a:cs typeface="Arial" pitchFamily="34" charset="0"/>
              </a:rPr>
              <a:t>“İnsanların en hayırlısı  insanlara en faydalı olanıdır.”</a:t>
            </a:r>
          </a:p>
          <a:p>
            <a:pPr algn="ctr"/>
            <a:endParaRPr lang="tr-TR" sz="2400" dirty="0" smtClean="0">
              <a:latin typeface="Arial" pitchFamily="34" charset="0"/>
              <a:cs typeface="Arial" pitchFamily="34" charset="0"/>
            </a:endParaRPr>
          </a:p>
          <a:p>
            <a:pPr algn="ctr"/>
            <a:r>
              <a:rPr lang="tr-TR" sz="2400" dirty="0" smtClean="0">
                <a:latin typeface="Arial" pitchFamily="34" charset="0"/>
                <a:cs typeface="Arial" pitchFamily="34" charset="0"/>
              </a:rPr>
              <a:t>Hz. Muhammed (SAV)</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44</a:t>
            </a:fld>
            <a:endParaRPr kumimoji="0" lang="en-US" sz="1400" b="1" dirty="0">
              <a:solidFill>
                <a:srgbClr val="FFFFFF"/>
              </a:solidFill>
            </a:endParaRPr>
          </a:p>
        </p:txBody>
      </p:sp>
      <p:sp>
        <p:nvSpPr>
          <p:cNvPr id="3" name="2 Dikdörtgen"/>
          <p:cNvSpPr/>
          <p:nvPr/>
        </p:nvSpPr>
        <p:spPr>
          <a:xfrm>
            <a:off x="1608463" y="1388125"/>
            <a:ext cx="6081309" cy="4154984"/>
          </a:xfrm>
          <a:prstGeom prst="rect">
            <a:avLst/>
          </a:prstGeom>
        </p:spPr>
        <p:txBody>
          <a:bodyPr wrap="square">
            <a:spAutoFit/>
          </a:bodyPr>
          <a:lstStyle/>
          <a:p>
            <a:pPr algn="ctr">
              <a:buNone/>
            </a:pPr>
            <a:r>
              <a:rPr lang="tr-TR" sz="2400" dirty="0" smtClean="0">
                <a:latin typeface="Arial" pitchFamily="34" charset="0"/>
                <a:cs typeface="Arial" pitchFamily="34" charset="0"/>
              </a:rPr>
              <a:t>TAPU DAİRESİ BAŞKANLIĞI</a:t>
            </a:r>
          </a:p>
          <a:p>
            <a:pPr algn="ctr">
              <a:buNone/>
            </a:pPr>
            <a:endParaRPr lang="tr-TR" sz="2400" dirty="0" smtClean="0">
              <a:latin typeface="Arial" pitchFamily="34" charset="0"/>
              <a:cs typeface="Arial" pitchFamily="34" charset="0"/>
            </a:endParaRPr>
          </a:p>
          <a:p>
            <a:pPr algn="ctr">
              <a:buNone/>
            </a:pPr>
            <a:endParaRPr lang="tr-TR" sz="2400" dirty="0" smtClean="0">
              <a:latin typeface="Arial" pitchFamily="34" charset="0"/>
              <a:cs typeface="Arial" pitchFamily="34" charset="0"/>
            </a:endParaRPr>
          </a:p>
          <a:p>
            <a:pPr algn="ctr">
              <a:buNone/>
            </a:pPr>
            <a:r>
              <a:rPr lang="tr-TR" sz="2400" dirty="0" smtClean="0">
                <a:latin typeface="Arial" pitchFamily="34" charset="0"/>
                <a:cs typeface="Arial" pitchFamily="34" charset="0"/>
              </a:rPr>
              <a:t>Sabahattin ARSLAN</a:t>
            </a:r>
          </a:p>
          <a:p>
            <a:pPr algn="ctr">
              <a:buNone/>
            </a:pPr>
            <a:r>
              <a:rPr lang="tr-TR" sz="2400" dirty="0" smtClean="0">
                <a:latin typeface="Arial" pitchFamily="34" charset="0"/>
                <a:cs typeface="Arial" pitchFamily="34" charset="0"/>
              </a:rPr>
              <a:t>Tapu ve Kadastro Uzmanı</a:t>
            </a:r>
          </a:p>
          <a:p>
            <a:pPr algn="ctr">
              <a:buNone/>
            </a:pPr>
            <a:endParaRPr lang="tr-TR" sz="2400" dirty="0" smtClean="0">
              <a:latin typeface="Arial" pitchFamily="34" charset="0"/>
              <a:cs typeface="Arial" pitchFamily="34" charset="0"/>
            </a:endParaRPr>
          </a:p>
          <a:p>
            <a:pPr algn="ctr">
              <a:buNone/>
            </a:pPr>
            <a:r>
              <a:rPr lang="tr-TR" sz="2400" dirty="0" smtClean="0">
                <a:latin typeface="Arial" pitchFamily="34" charset="0"/>
                <a:cs typeface="Arial" pitchFamily="34" charset="0"/>
              </a:rPr>
              <a:t>Telefon : 0 312 413 63 17</a:t>
            </a:r>
          </a:p>
          <a:p>
            <a:pPr algn="ctr">
              <a:buNone/>
            </a:pPr>
            <a:r>
              <a:rPr lang="tr-TR" sz="2400" dirty="0" smtClean="0">
                <a:latin typeface="Arial" pitchFamily="34" charset="0"/>
                <a:cs typeface="Arial" pitchFamily="34" charset="0"/>
              </a:rPr>
              <a:t>                       0 312 551 42 94 (IP)</a:t>
            </a:r>
          </a:p>
          <a:p>
            <a:pPr algn="ctr">
              <a:buNone/>
            </a:pPr>
            <a:endParaRPr lang="tr-TR" sz="2400" dirty="0" smtClean="0">
              <a:latin typeface="Arial" pitchFamily="34" charset="0"/>
              <a:cs typeface="Arial" pitchFamily="34" charset="0"/>
            </a:endParaRPr>
          </a:p>
          <a:p>
            <a:pPr algn="ctr">
              <a:buNone/>
            </a:pPr>
            <a:r>
              <a:rPr lang="tr-TR" sz="2400" u="sng" dirty="0" smtClean="0">
                <a:latin typeface="Arial" pitchFamily="34" charset="0"/>
                <a:cs typeface="Arial" pitchFamily="34" charset="0"/>
              </a:rPr>
              <a:t>e-posta;</a:t>
            </a:r>
          </a:p>
          <a:p>
            <a:pPr algn="ctr">
              <a:buNone/>
            </a:pPr>
            <a:r>
              <a:rPr lang="tr-TR" sz="2400" dirty="0" smtClean="0">
                <a:latin typeface="Arial" pitchFamily="34" charset="0"/>
                <a:cs typeface="Arial" pitchFamily="34" charset="0"/>
              </a:rPr>
              <a:t> sebahattin12@</a:t>
            </a:r>
            <a:r>
              <a:rPr lang="tr-TR" sz="2400" dirty="0" err="1" smtClean="0">
                <a:latin typeface="Arial" pitchFamily="34" charset="0"/>
                <a:cs typeface="Arial" pitchFamily="34" charset="0"/>
              </a:rPr>
              <a:t>yahoo</a:t>
            </a:r>
            <a:r>
              <a:rPr lang="tr-TR" sz="2400" dirty="0" smtClean="0">
                <a:latin typeface="Arial" pitchFamily="34" charset="0"/>
                <a:cs typeface="Arial" pitchFamily="34" charset="0"/>
              </a:rPr>
              <a:t>.com</a:t>
            </a:r>
            <a:endParaRPr lang="tr-TR" sz="24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5</a:t>
            </a:fld>
            <a:endParaRPr kumimoji="0" lang="en-US" sz="1400" b="1" dirty="0">
              <a:solidFill>
                <a:srgbClr val="FFFFFF"/>
              </a:solidFill>
            </a:endParaRPr>
          </a:p>
        </p:txBody>
      </p:sp>
      <p:sp>
        <p:nvSpPr>
          <p:cNvPr id="3" name="2 Dikdörtgen"/>
          <p:cNvSpPr/>
          <p:nvPr/>
        </p:nvSpPr>
        <p:spPr>
          <a:xfrm>
            <a:off x="1090670" y="365761"/>
            <a:ext cx="7755875" cy="5724644"/>
          </a:xfrm>
          <a:prstGeom prst="rect">
            <a:avLst/>
          </a:prstGeom>
        </p:spPr>
        <p:txBody>
          <a:bodyPr wrap="square">
            <a:spAutoFit/>
          </a:bodyPr>
          <a:lstStyle/>
          <a:p>
            <a:pPr algn="just"/>
            <a:endParaRPr lang="tr-TR" b="1" dirty="0" smtClean="0">
              <a:latin typeface="Arial" pitchFamily="34" charset="0"/>
              <a:cs typeface="Arial" pitchFamily="34" charset="0"/>
            </a:endParaRPr>
          </a:p>
          <a:p>
            <a:pPr algn="ctr"/>
            <a:r>
              <a:rPr lang="tr-TR" sz="2000" b="1" dirty="0" smtClean="0">
                <a:solidFill>
                  <a:srgbClr val="FF0000"/>
                </a:solidFill>
                <a:latin typeface="Arial" pitchFamily="34" charset="0"/>
                <a:cs typeface="Arial" pitchFamily="34" charset="0"/>
              </a:rPr>
              <a:t>A-TARIM ARAZİLERİNDE MÜLKİYETİ AKTARICI İŞLEM YAPILMASI</a:t>
            </a:r>
          </a:p>
          <a:p>
            <a:pPr algn="just"/>
            <a:endParaRPr lang="tr-TR" sz="2000" b="1" dirty="0" smtClean="0">
              <a:latin typeface="Arial" pitchFamily="34" charset="0"/>
              <a:cs typeface="Arial" pitchFamily="34" charset="0"/>
            </a:endParaRPr>
          </a:p>
          <a:p>
            <a:pPr marL="342900" indent="-342900" algn="ctr">
              <a:buAutoNum type="alphaLcParenR"/>
            </a:pPr>
            <a:r>
              <a:rPr lang="tr-TR" b="1" u="sng" dirty="0" smtClean="0">
                <a:latin typeface="Arial" pitchFamily="34" charset="0"/>
                <a:cs typeface="Arial" pitchFamily="34" charset="0"/>
              </a:rPr>
              <a:t>Tapu müdürlüklerince</a:t>
            </a:r>
            <a:r>
              <a:rPr lang="tr-TR" b="1" u="sng" dirty="0" smtClean="0">
                <a:solidFill>
                  <a:srgbClr val="00B050"/>
                </a:solidFill>
                <a:latin typeface="Arial" pitchFamily="34" charset="0"/>
                <a:cs typeface="Arial" pitchFamily="34" charset="0"/>
              </a:rPr>
              <a:t> doğrudan </a:t>
            </a:r>
            <a:r>
              <a:rPr lang="tr-TR" b="1" u="sng" dirty="0" smtClean="0">
                <a:latin typeface="Arial" pitchFamily="34" charset="0"/>
                <a:cs typeface="Arial" pitchFamily="34" charset="0"/>
              </a:rPr>
              <a:t>yapılabilecek işlemler</a:t>
            </a:r>
          </a:p>
          <a:p>
            <a:pPr marL="342900" indent="-342900" algn="just"/>
            <a:endParaRPr lang="tr-TR" b="1" dirty="0" smtClean="0">
              <a:latin typeface="Arial" pitchFamily="34" charset="0"/>
              <a:cs typeface="Arial" pitchFamily="34" charset="0"/>
            </a:endParaRPr>
          </a:p>
          <a:p>
            <a:pPr marL="342900" indent="-342900" algn="just"/>
            <a:r>
              <a:rPr lang="tr-TR" b="1" dirty="0" smtClean="0">
                <a:latin typeface="Arial" pitchFamily="34" charset="0"/>
                <a:cs typeface="Arial" pitchFamily="34" charset="0"/>
              </a:rPr>
              <a:t>		1- </a:t>
            </a:r>
            <a:r>
              <a:rPr lang="tr-TR" dirty="0" smtClean="0">
                <a:latin typeface="Arial" pitchFamily="34" charset="0"/>
                <a:cs typeface="Arial" pitchFamily="34" charset="0"/>
              </a:rPr>
              <a:t>Devre konu taşınmazın malikinin aynı ilçe sınırları içinde (ilçenin tüm mahalle ve köylerini kapsayacak biçimde) müstakil veya hisseli </a:t>
            </a:r>
            <a:r>
              <a:rPr lang="tr-TR" u="sng" dirty="0" smtClean="0">
                <a:solidFill>
                  <a:srgbClr val="FF0000"/>
                </a:solidFill>
                <a:latin typeface="Arial" pitchFamily="34" charset="0"/>
                <a:cs typeface="Arial" pitchFamily="34" charset="0"/>
              </a:rPr>
              <a:t>başka bir tarımsal arazisinin olmadığının </a:t>
            </a:r>
            <a:r>
              <a:rPr lang="tr-TR" dirty="0" smtClean="0">
                <a:latin typeface="Arial" pitchFamily="34" charset="0"/>
                <a:cs typeface="Arial" pitchFamily="34" charset="0"/>
              </a:rPr>
              <a:t>TAKBİS üzerinden tespit edilmesi durumunda, taşınmazın veya mevcut payın </a:t>
            </a:r>
            <a:r>
              <a:rPr lang="tr-TR" dirty="0" err="1" smtClean="0">
                <a:solidFill>
                  <a:srgbClr val="FF0000"/>
                </a:solidFill>
                <a:latin typeface="Arial" pitchFamily="34" charset="0"/>
                <a:cs typeface="Arial" pitchFamily="34" charset="0"/>
              </a:rPr>
              <a:t>hisselendirilmeksizin</a:t>
            </a:r>
            <a:r>
              <a:rPr lang="tr-TR" dirty="0" smtClean="0">
                <a:solidFill>
                  <a:srgbClr val="FF0000"/>
                </a:solidFill>
                <a:latin typeface="Arial" pitchFamily="34" charset="0"/>
                <a:cs typeface="Arial" pitchFamily="34" charset="0"/>
              </a:rPr>
              <a:t> </a:t>
            </a:r>
            <a:r>
              <a:rPr lang="tr-TR" dirty="0" smtClean="0">
                <a:latin typeface="Arial" pitchFamily="34" charset="0"/>
                <a:cs typeface="Arial" pitchFamily="34" charset="0"/>
              </a:rPr>
              <a:t>aynen devrine yönelik istemin il/ilçe gıda, tarım ve hayvancılık müdürlüklerine </a:t>
            </a:r>
            <a:r>
              <a:rPr lang="tr-TR" dirty="0" smtClean="0">
                <a:solidFill>
                  <a:srgbClr val="FF0000"/>
                </a:solidFill>
                <a:latin typeface="Arial" pitchFamily="34" charset="0"/>
                <a:cs typeface="Arial" pitchFamily="34" charset="0"/>
              </a:rPr>
              <a:t>soru konusu edilmeksizin </a:t>
            </a:r>
            <a:r>
              <a:rPr lang="tr-TR" dirty="0" smtClean="0">
                <a:latin typeface="Arial" pitchFamily="34" charset="0"/>
                <a:cs typeface="Arial" pitchFamily="34" charset="0"/>
              </a:rPr>
              <a:t>karşılanması mümkündür.</a:t>
            </a:r>
          </a:p>
          <a:p>
            <a:pPr marL="342900" indent="-342900" algn="just"/>
            <a:r>
              <a:rPr lang="tr-TR" dirty="0" smtClean="0">
                <a:latin typeface="Arial" pitchFamily="34" charset="0"/>
                <a:cs typeface="Arial" pitchFamily="34" charset="0"/>
              </a:rPr>
              <a:t>		</a:t>
            </a:r>
            <a:r>
              <a:rPr lang="tr-TR" b="1" dirty="0" smtClean="0">
                <a:latin typeface="Arial" pitchFamily="34" charset="0"/>
                <a:cs typeface="Arial" pitchFamily="34" charset="0"/>
              </a:rPr>
              <a:t>2)- </a:t>
            </a:r>
            <a:r>
              <a:rPr lang="tr-TR" dirty="0" smtClean="0">
                <a:latin typeface="Arial" pitchFamily="34" charset="0"/>
                <a:cs typeface="Arial" pitchFamily="34" charset="0"/>
              </a:rPr>
              <a:t>Malikin tarımsal faaliyetinin terki anlamına gelen aynı ilçe sınırları içindeki (ilçenin tüm mahalle ve köylerini kapsayacak biçimde) </a:t>
            </a:r>
            <a:r>
              <a:rPr lang="tr-TR" dirty="0" smtClean="0">
                <a:solidFill>
                  <a:srgbClr val="FF0000"/>
                </a:solidFill>
                <a:latin typeface="Arial" pitchFamily="34" charset="0"/>
                <a:cs typeface="Arial" pitchFamily="34" charset="0"/>
              </a:rPr>
              <a:t>tüm tarımsal parsellerinin aynı anda paydaş olan/olmayan bir veya birden fazla gerçek veya tüzel kişilere </a:t>
            </a:r>
            <a:r>
              <a:rPr lang="tr-TR" dirty="0" err="1" smtClean="0">
                <a:solidFill>
                  <a:srgbClr val="FF0000"/>
                </a:solidFill>
                <a:latin typeface="Arial" pitchFamily="34" charset="0"/>
                <a:cs typeface="Arial" pitchFamily="34" charset="0"/>
              </a:rPr>
              <a:t>hisselendirilmeksizin</a:t>
            </a:r>
            <a:r>
              <a:rPr lang="tr-TR" dirty="0" smtClean="0">
                <a:solidFill>
                  <a:srgbClr val="FF0000"/>
                </a:solidFill>
                <a:latin typeface="Arial" pitchFamily="34" charset="0"/>
                <a:cs typeface="Arial" pitchFamily="34" charset="0"/>
              </a:rPr>
              <a:t> mevcut payın aynen devrine yönelik talebinin tasfiye niteliği taşıması </a:t>
            </a:r>
            <a:r>
              <a:rPr lang="tr-TR" dirty="0" smtClean="0">
                <a:latin typeface="Arial" pitchFamily="34" charset="0"/>
                <a:cs typeface="Arial" pitchFamily="34" charset="0"/>
              </a:rPr>
              <a:t>nedeniyle, il/ilçe gıda, tarım ve hayvancılık müdürlüklerine </a:t>
            </a:r>
            <a:r>
              <a:rPr lang="tr-TR" dirty="0" smtClean="0">
                <a:solidFill>
                  <a:srgbClr val="FF0000"/>
                </a:solidFill>
                <a:latin typeface="Arial" pitchFamily="34" charset="0"/>
                <a:cs typeface="Arial" pitchFamily="34" charset="0"/>
              </a:rPr>
              <a:t>soru konusu edilmeksizin</a:t>
            </a:r>
            <a:r>
              <a:rPr lang="tr-TR" dirty="0" smtClean="0">
                <a:latin typeface="Arial" pitchFamily="34" charset="0"/>
                <a:cs typeface="Arial" pitchFamily="34" charset="0"/>
              </a:rPr>
              <a:t> karşılanması mümkündür.</a:t>
            </a:r>
            <a:endParaRPr lang="tr-TR"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6</a:t>
            </a:fld>
            <a:endParaRPr kumimoji="0" lang="en-US" sz="1400" b="1" dirty="0">
              <a:solidFill>
                <a:srgbClr val="FFFFFF"/>
              </a:solidFill>
            </a:endParaRPr>
          </a:p>
        </p:txBody>
      </p:sp>
      <p:sp>
        <p:nvSpPr>
          <p:cNvPr id="3" name="2 Dikdörtgen"/>
          <p:cNvSpPr/>
          <p:nvPr/>
        </p:nvSpPr>
        <p:spPr>
          <a:xfrm>
            <a:off x="1111348" y="773723"/>
            <a:ext cx="7751298" cy="5078313"/>
          </a:xfrm>
          <a:prstGeom prst="rect">
            <a:avLst/>
          </a:prstGeom>
        </p:spPr>
        <p:txBody>
          <a:bodyPr wrap="square">
            <a:spAutoFit/>
          </a:bodyPr>
          <a:lstStyle/>
          <a:p>
            <a:pPr algn="just"/>
            <a:r>
              <a:rPr lang="tr-TR" b="1" dirty="0" smtClean="0">
                <a:latin typeface="Arial" pitchFamily="34" charset="0"/>
                <a:cs typeface="Arial" pitchFamily="34" charset="0"/>
              </a:rPr>
              <a:t>	3) Mirasçıların anlaşmak suretiyle terekedeki tarımsal nitelik taşıyan tüm taşınmazları, </a:t>
            </a:r>
            <a:r>
              <a:rPr lang="tr-TR" dirty="0" smtClean="0">
                <a:latin typeface="Arial" pitchFamily="34" charset="0"/>
                <a:cs typeface="Arial" pitchFamily="34" charset="0"/>
              </a:rPr>
              <a:t>5403</a:t>
            </a:r>
            <a:r>
              <a:rPr lang="tr-TR" b="1" dirty="0" smtClean="0">
                <a:latin typeface="Arial" pitchFamily="34" charset="0"/>
                <a:cs typeface="Arial" pitchFamily="34" charset="0"/>
              </a:rPr>
              <a:t> </a:t>
            </a:r>
            <a:r>
              <a:rPr lang="tr-TR" dirty="0" smtClean="0">
                <a:latin typeface="Arial" pitchFamily="34" charset="0"/>
                <a:cs typeface="Arial" pitchFamily="34" charset="0"/>
              </a:rPr>
              <a:t>sayılı Kanunun </a:t>
            </a:r>
            <a:r>
              <a:rPr lang="tr-TR" dirty="0" smtClean="0">
                <a:solidFill>
                  <a:srgbClr val="00B050"/>
                </a:solidFill>
                <a:latin typeface="Arial" pitchFamily="34" charset="0"/>
                <a:cs typeface="Arial" pitchFamily="34" charset="0"/>
              </a:rPr>
              <a:t>8/C </a:t>
            </a:r>
            <a:r>
              <a:rPr lang="tr-TR" dirty="0" smtClean="0">
                <a:latin typeface="Arial" pitchFamily="34" charset="0"/>
                <a:cs typeface="Arial" pitchFamily="34" charset="0"/>
              </a:rPr>
              <a:t>maddesi gereği, tek mirasçıya, iştirak halinde mülkiyet ilkelerine göre aile malları veya kazanç paylı aile malları ortaklığına, mirasçıların kuracağı </a:t>
            </a:r>
            <a:r>
              <a:rPr lang="tr-TR" dirty="0" err="1" smtClean="0">
                <a:latin typeface="Arial" pitchFamily="34" charset="0"/>
                <a:cs typeface="Arial" pitchFamily="34" charset="0"/>
              </a:rPr>
              <a:t>limited</a:t>
            </a:r>
            <a:r>
              <a:rPr lang="tr-TR" dirty="0" smtClean="0">
                <a:latin typeface="Arial" pitchFamily="34" charset="0"/>
                <a:cs typeface="Arial" pitchFamily="34" charset="0"/>
              </a:rPr>
              <a:t> şirkete veya üçüncü kişiye devir taleplerinin il/ilçe gıda, tarım ve hayvancılık müdürlüklerine soru konusu edilmeksizin karşılanması mümkündür.</a:t>
            </a:r>
          </a:p>
          <a:p>
            <a:pPr algn="just"/>
            <a:endParaRPr lang="tr-TR" dirty="0" smtClean="0">
              <a:latin typeface="Arial" pitchFamily="34" charset="0"/>
              <a:cs typeface="Arial" pitchFamily="34" charset="0"/>
            </a:endParaRPr>
          </a:p>
          <a:p>
            <a:pPr algn="just"/>
            <a:r>
              <a:rPr lang="tr-TR" b="1" dirty="0" smtClean="0">
                <a:latin typeface="Arial" pitchFamily="34" charset="0"/>
                <a:cs typeface="Arial" pitchFamily="34" charset="0"/>
              </a:rPr>
              <a:t>	4) 3194 sayılı İmar Kanununun 27/3 maddesi gereğince, </a:t>
            </a:r>
            <a:r>
              <a:rPr lang="tr-TR" b="1" dirty="0" smtClean="0">
                <a:solidFill>
                  <a:srgbClr val="00B050"/>
                </a:solidFill>
                <a:latin typeface="Arial" pitchFamily="34" charset="0"/>
                <a:cs typeface="Arial" pitchFamily="34" charset="0"/>
              </a:rPr>
              <a:t>köy yerleşik alan sınırları </a:t>
            </a:r>
            <a:r>
              <a:rPr lang="tr-TR" dirty="0" smtClean="0">
                <a:latin typeface="Arial" pitchFamily="34" charset="0"/>
                <a:cs typeface="Arial" pitchFamily="34" charset="0"/>
              </a:rPr>
              <a:t>içerisinde, 5403 sayılı Toprak Koruma ve Arazi Kullanımı Kanunu hükümleri uygulanmaz. Bu nedenle köy yerleşik alan sınırları içerisinde olduğu tespit edilen tarımsal nitelikli taşınmazlara ilişkin işlemlerin doğrudan karşılanması gerekir. </a:t>
            </a:r>
            <a:r>
              <a:rPr lang="tr-TR" u="sng" dirty="0" smtClean="0">
                <a:latin typeface="Arial" pitchFamily="34" charset="0"/>
                <a:cs typeface="Arial" pitchFamily="34" charset="0"/>
              </a:rPr>
              <a:t>Köy yerleşik alan sınırları konusunda tereddüt oluşması halinde durumun kadastro veya il özel idaresi müdürlüğüne soru konusu edilmesi gerekmektedir.</a:t>
            </a:r>
          </a:p>
          <a:p>
            <a:pPr algn="just"/>
            <a:endParaRPr lang="tr-TR" dirty="0" smtClean="0">
              <a:latin typeface="Arial" pitchFamily="34" charset="0"/>
              <a:cs typeface="Arial" pitchFamily="34" charset="0"/>
            </a:endParaRPr>
          </a:p>
          <a:p>
            <a:pPr algn="just"/>
            <a:r>
              <a:rPr lang="tr-TR" b="1" dirty="0" smtClean="0">
                <a:latin typeface="Arial" pitchFamily="34" charset="0"/>
                <a:cs typeface="Arial" pitchFamily="34" charset="0"/>
              </a:rPr>
              <a:t>	5) Tarım arazisi niteliğindeki </a:t>
            </a:r>
            <a:r>
              <a:rPr lang="tr-TR" b="1" dirty="0" smtClean="0">
                <a:solidFill>
                  <a:srgbClr val="00B050"/>
                </a:solidFill>
                <a:latin typeface="Arial" pitchFamily="34" charset="0"/>
                <a:cs typeface="Arial" pitchFamily="34" charset="0"/>
              </a:rPr>
              <a:t>Hazine taşınmazları, </a:t>
            </a:r>
            <a:r>
              <a:rPr lang="tr-TR" dirty="0" smtClean="0">
                <a:latin typeface="Arial" pitchFamily="34" charset="0"/>
                <a:cs typeface="Arial" pitchFamily="34" charset="0"/>
              </a:rPr>
              <a:t>5403 sayılı Kanun ile belirlenen büyüklüklerin altında olsa bile </a:t>
            </a:r>
            <a:r>
              <a:rPr lang="tr-TR" dirty="0" err="1" smtClean="0">
                <a:latin typeface="Arial" pitchFamily="34" charset="0"/>
                <a:cs typeface="Arial" pitchFamily="34" charset="0"/>
              </a:rPr>
              <a:t>hisselendirilerek</a:t>
            </a:r>
            <a:r>
              <a:rPr lang="tr-TR" dirty="0" smtClean="0">
                <a:latin typeface="Arial" pitchFamily="34" charset="0"/>
                <a:cs typeface="Arial" pitchFamily="34" charset="0"/>
              </a:rPr>
              <a:t>, pay ve paydaş sayısı artırılmak suretiyle devri mümkündür. (istisna) </a:t>
            </a:r>
            <a:endParaRPr lang="tr-TR"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7</a:t>
            </a:fld>
            <a:endParaRPr kumimoji="0" lang="en-US" sz="1400" b="1" dirty="0">
              <a:solidFill>
                <a:srgbClr val="FFFFFF"/>
              </a:solidFill>
            </a:endParaRPr>
          </a:p>
        </p:txBody>
      </p:sp>
      <p:sp>
        <p:nvSpPr>
          <p:cNvPr id="3" name="2 Dikdörtgen"/>
          <p:cNvSpPr/>
          <p:nvPr/>
        </p:nvSpPr>
        <p:spPr>
          <a:xfrm>
            <a:off x="998806" y="1378633"/>
            <a:ext cx="8072042" cy="2616101"/>
          </a:xfrm>
          <a:prstGeom prst="rect">
            <a:avLst/>
          </a:prstGeom>
        </p:spPr>
        <p:txBody>
          <a:bodyPr wrap="square">
            <a:spAutoFit/>
          </a:bodyPr>
          <a:lstStyle/>
          <a:p>
            <a:pPr algn="just"/>
            <a:r>
              <a:rPr lang="tr-TR" sz="2400" b="1" dirty="0" smtClean="0">
                <a:latin typeface="Arial" pitchFamily="34" charset="0"/>
                <a:cs typeface="Arial" pitchFamily="34" charset="0"/>
              </a:rPr>
              <a:t>b) </a:t>
            </a:r>
            <a:r>
              <a:rPr lang="tr-TR" sz="2000" b="1" dirty="0" smtClean="0">
                <a:latin typeface="Arial" pitchFamily="34" charset="0"/>
                <a:cs typeface="Arial" pitchFamily="34" charset="0"/>
              </a:rPr>
              <a:t>Diğer Hususlar</a:t>
            </a:r>
          </a:p>
          <a:p>
            <a:pPr algn="just"/>
            <a:endParaRPr lang="tr-TR" sz="2000" b="1" dirty="0" smtClean="0">
              <a:latin typeface="Arial" pitchFamily="34" charset="0"/>
              <a:cs typeface="Arial" pitchFamily="34" charset="0"/>
            </a:endParaRPr>
          </a:p>
          <a:p>
            <a:pPr algn="just"/>
            <a:r>
              <a:rPr lang="tr-TR" sz="2000" dirty="0" smtClean="0">
                <a:latin typeface="Arial" pitchFamily="34" charset="0"/>
                <a:cs typeface="Arial" pitchFamily="34" charset="0"/>
              </a:rPr>
              <a:t>Tapu müdürlüklerince doğrudan karşılanabilecek istemler dışında her türlü talebin il/ilçe gıda, tarım ve hayvancılık müdürlüklerine iletilerek alınacak cevabi yazı gereğince işlemlerin yönlendirilmesi gerekmektedir.</a:t>
            </a:r>
          </a:p>
          <a:p>
            <a:pPr algn="just"/>
            <a:endParaRPr lang="tr-TR" sz="2000" dirty="0" smtClean="0">
              <a:latin typeface="Arial" pitchFamily="34" charset="0"/>
              <a:cs typeface="Arial" pitchFamily="34" charset="0"/>
            </a:endParaRPr>
          </a:p>
          <a:p>
            <a:pPr algn="just"/>
            <a:r>
              <a:rPr lang="tr-TR" sz="2000" dirty="0" smtClean="0">
                <a:latin typeface="Arial" pitchFamily="34" charset="0"/>
                <a:cs typeface="Arial" pitchFamily="34" charset="0"/>
              </a:rPr>
              <a:t>(Burada dur. :) )</a:t>
            </a:r>
            <a:endParaRPr lang="tr-TR" sz="20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8</a:t>
            </a:fld>
            <a:endParaRPr kumimoji="0" lang="en-US" sz="1400" b="1" dirty="0">
              <a:solidFill>
                <a:srgbClr val="FFFFFF"/>
              </a:solidFill>
            </a:endParaRPr>
          </a:p>
        </p:txBody>
      </p:sp>
      <p:sp>
        <p:nvSpPr>
          <p:cNvPr id="3" name="2 Dikdörtgen"/>
          <p:cNvSpPr/>
          <p:nvPr/>
        </p:nvSpPr>
        <p:spPr>
          <a:xfrm>
            <a:off x="1252025" y="1448972"/>
            <a:ext cx="7361623" cy="3416320"/>
          </a:xfrm>
          <a:prstGeom prst="rect">
            <a:avLst/>
          </a:prstGeom>
        </p:spPr>
        <p:txBody>
          <a:bodyPr wrap="square">
            <a:spAutoFit/>
          </a:bodyPr>
          <a:lstStyle/>
          <a:p>
            <a:pPr algn="ctr"/>
            <a:r>
              <a:rPr lang="tr-TR" b="1" dirty="0" smtClean="0">
                <a:solidFill>
                  <a:srgbClr val="FF0000"/>
                </a:solidFill>
                <a:latin typeface="Arial" pitchFamily="34" charset="0"/>
                <a:cs typeface="Arial" pitchFamily="34" charset="0"/>
              </a:rPr>
              <a:t>B- TARIM ARAZİLERİNDE İNTİKAL/TAKSİM/PAY TEMLİKİ</a:t>
            </a:r>
          </a:p>
          <a:p>
            <a:pPr algn="just"/>
            <a:endParaRPr lang="tr-TR" b="1" dirty="0" smtClean="0">
              <a:latin typeface="Arial" pitchFamily="34" charset="0"/>
              <a:cs typeface="Arial" pitchFamily="34" charset="0"/>
            </a:endParaRPr>
          </a:p>
          <a:p>
            <a:pPr algn="just"/>
            <a:r>
              <a:rPr lang="tr-TR" b="1" dirty="0" smtClean="0">
                <a:latin typeface="Arial" pitchFamily="34" charset="0"/>
                <a:cs typeface="Arial" pitchFamily="34" charset="0"/>
              </a:rPr>
              <a:t>	a) 6537 sayılı Kanunun yayımı </a:t>
            </a:r>
            <a:r>
              <a:rPr lang="tr-TR" b="1" dirty="0" smtClean="0">
                <a:solidFill>
                  <a:srgbClr val="FF0000"/>
                </a:solidFill>
                <a:latin typeface="Arial" pitchFamily="34" charset="0"/>
                <a:cs typeface="Arial" pitchFamily="34" charset="0"/>
              </a:rPr>
              <a:t>(15.05.2014) tarihinden önceki ölümlerde</a:t>
            </a:r>
          </a:p>
          <a:p>
            <a:pPr algn="just"/>
            <a:r>
              <a:rPr lang="tr-TR" b="1" dirty="0" smtClean="0">
                <a:latin typeface="Arial" pitchFamily="34" charset="0"/>
                <a:cs typeface="Arial" pitchFamily="34" charset="0"/>
              </a:rPr>
              <a:t>	1) </a:t>
            </a:r>
            <a:r>
              <a:rPr lang="tr-TR" dirty="0" smtClean="0">
                <a:latin typeface="Arial" pitchFamily="34" charset="0"/>
                <a:cs typeface="Arial" pitchFamily="34" charset="0"/>
              </a:rPr>
              <a:t>5403 sayılı Kanunda değişiklik yapan 6537 sayılı Kanunun yürürlük tarihi olan </a:t>
            </a:r>
            <a:r>
              <a:rPr lang="tr-TR" u="sng" dirty="0" smtClean="0">
                <a:latin typeface="Arial" pitchFamily="34" charset="0"/>
                <a:cs typeface="Arial" pitchFamily="34" charset="0"/>
              </a:rPr>
              <a:t>15.05.2014 tarihinden </a:t>
            </a:r>
            <a:r>
              <a:rPr lang="tr-TR" u="sng" dirty="0" smtClean="0">
                <a:solidFill>
                  <a:srgbClr val="FF0000"/>
                </a:solidFill>
                <a:latin typeface="Arial" pitchFamily="34" charset="0"/>
                <a:cs typeface="Arial" pitchFamily="34" charset="0"/>
              </a:rPr>
              <a:t>önceki tarihli ölümlerde </a:t>
            </a:r>
            <a:r>
              <a:rPr lang="tr-TR" u="sng" dirty="0" smtClean="0">
                <a:latin typeface="Arial" pitchFamily="34" charset="0"/>
                <a:cs typeface="Arial" pitchFamily="34" charset="0"/>
              </a:rPr>
              <a:t>intikal taleplerinin elbirliği halinde mülkiyet veya paylı mülkiyet olarak yapılması mümkün olup,</a:t>
            </a:r>
            <a:r>
              <a:rPr lang="tr-TR" dirty="0" smtClean="0">
                <a:latin typeface="Arial" pitchFamily="34" charset="0"/>
                <a:cs typeface="Arial" pitchFamily="34" charset="0"/>
              </a:rPr>
              <a:t> intikal işleminden sonra mirasçılar arasında yapılacak olan </a:t>
            </a:r>
            <a:r>
              <a:rPr lang="tr-TR" u="sng" dirty="0" smtClean="0">
                <a:latin typeface="Arial" pitchFamily="34" charset="0"/>
                <a:cs typeface="Arial" pitchFamily="34" charset="0"/>
              </a:rPr>
              <a:t>miras payı temliki, miras taksimi vb. taleplerin kabul edilmesi; </a:t>
            </a:r>
            <a:r>
              <a:rPr lang="tr-TR" u="sng" dirty="0" smtClean="0">
                <a:solidFill>
                  <a:srgbClr val="FF0000"/>
                </a:solidFill>
                <a:latin typeface="Arial" pitchFamily="34" charset="0"/>
                <a:cs typeface="Arial" pitchFamily="34" charset="0"/>
              </a:rPr>
              <a:t>mirasçıların üçüncü kişilere olan devir taleplerinin ise </a:t>
            </a:r>
            <a:r>
              <a:rPr lang="tr-TR" u="sng" dirty="0" smtClean="0">
                <a:latin typeface="Arial" pitchFamily="34" charset="0"/>
                <a:cs typeface="Arial" pitchFamily="34" charset="0"/>
              </a:rPr>
              <a:t>6537 sayılı Kanun uyarınca il/ilçe gıda, tarım ve hayvancılık müdürlüğüne soru konusu edilmesi gerekmektedir</a:t>
            </a:r>
            <a:r>
              <a:rPr lang="tr-TR" dirty="0" smtClean="0">
                <a:latin typeface="Arial" pitchFamily="34" charset="0"/>
                <a:cs typeface="Arial" pitchFamily="34" charset="0"/>
              </a:rPr>
              <a:t>.</a:t>
            </a:r>
            <a:endParaRPr lang="tr-TR" dirty="0">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9</a:t>
            </a:fld>
            <a:endParaRPr kumimoji="0" lang="en-US" sz="1400" b="1" dirty="0">
              <a:solidFill>
                <a:srgbClr val="FFFFFF"/>
              </a:solidFill>
            </a:endParaRPr>
          </a:p>
        </p:txBody>
      </p:sp>
      <p:sp>
        <p:nvSpPr>
          <p:cNvPr id="3" name="2 Dikdörtgen"/>
          <p:cNvSpPr/>
          <p:nvPr/>
        </p:nvSpPr>
        <p:spPr>
          <a:xfrm>
            <a:off x="1112704" y="605928"/>
            <a:ext cx="7500944" cy="4708981"/>
          </a:xfrm>
          <a:prstGeom prst="rect">
            <a:avLst/>
          </a:prstGeom>
        </p:spPr>
        <p:txBody>
          <a:bodyPr wrap="square">
            <a:spAutoFit/>
          </a:bodyPr>
          <a:lstStyle/>
          <a:p>
            <a:pPr algn="just"/>
            <a:r>
              <a:rPr lang="tr-TR" sz="2000" b="1" dirty="0" smtClean="0">
                <a:latin typeface="Arial" pitchFamily="34" charset="0"/>
                <a:cs typeface="Arial" pitchFamily="34" charset="0"/>
              </a:rPr>
              <a:t>2) 15.05.2014 tarihinden </a:t>
            </a:r>
            <a:r>
              <a:rPr lang="tr-TR" sz="2000" b="1" dirty="0" smtClean="0">
                <a:solidFill>
                  <a:srgbClr val="FF0000"/>
                </a:solidFill>
                <a:latin typeface="Arial" pitchFamily="34" charset="0"/>
                <a:cs typeface="Arial" pitchFamily="34" charset="0"/>
              </a:rPr>
              <a:t>önce</a:t>
            </a:r>
            <a:r>
              <a:rPr lang="tr-TR" sz="2000" b="1" dirty="0" smtClean="0">
                <a:latin typeface="Arial" pitchFamily="34" charset="0"/>
                <a:cs typeface="Arial" pitchFamily="34" charset="0"/>
              </a:rPr>
              <a:t> ölümler nedeniyle tapu sicilinde elbirliği veya paylı mülkiyet olarak intikali yapılmış veya kadastro tespiti nedeniyle tapu sicili kök muris adına veya mirasçıları adına elbirliği veya paylı mülkiyet şeklinde oluşmuş ise, </a:t>
            </a:r>
            <a:r>
              <a:rPr lang="tr-TR" sz="2000" dirty="0" smtClean="0">
                <a:latin typeface="Arial" pitchFamily="34" charset="0"/>
                <a:cs typeface="Arial" pitchFamily="34" charset="0"/>
              </a:rPr>
              <a:t>mirasçıların kendi aralarında yapacakları miras payı temliki, miras taksimi taleplerinin kabul edilmesi, mirasçıların üçüncü kişilere olan devir taleplerinin ise 6537 sayılı Kanun uyarınca il/ilçe gıda, tarım ve hayvancılık müdürlüğüne soru konusu edilmesi gerekmektedir.</a:t>
            </a:r>
          </a:p>
          <a:p>
            <a:pPr algn="just"/>
            <a:r>
              <a:rPr lang="tr-TR" sz="2000" b="1" dirty="0" smtClean="0">
                <a:latin typeface="Arial" pitchFamily="34" charset="0"/>
                <a:cs typeface="Arial" pitchFamily="34" charset="0"/>
              </a:rPr>
              <a:t>3) 15.05.2014 tarihinden </a:t>
            </a:r>
            <a:r>
              <a:rPr lang="tr-TR" sz="2000" b="1" dirty="0" smtClean="0">
                <a:solidFill>
                  <a:srgbClr val="FF0000"/>
                </a:solidFill>
                <a:latin typeface="Arial" pitchFamily="34" charset="0"/>
                <a:cs typeface="Arial" pitchFamily="34" charset="0"/>
              </a:rPr>
              <a:t>önce ve sonra gerçekleşen birden fazla ölümlü </a:t>
            </a:r>
            <a:r>
              <a:rPr lang="tr-TR" sz="2000" b="1" dirty="0" smtClean="0">
                <a:latin typeface="Arial" pitchFamily="34" charset="0"/>
                <a:cs typeface="Arial" pitchFamily="34" charset="0"/>
              </a:rPr>
              <a:t>intikal işlemlerinde </a:t>
            </a:r>
            <a:r>
              <a:rPr lang="tr-TR" sz="2000" dirty="0" smtClean="0">
                <a:latin typeface="Arial" pitchFamily="34" charset="0"/>
                <a:cs typeface="Arial" pitchFamily="34" charset="0"/>
              </a:rPr>
              <a:t>ise iştirak halinde intikal sonrası Kanun öncesi ölenlerin mirasçıları arasında sadece miras payı temliki yapılabilecek, diğer işlemler için ise il/ilçe gıda, tarım ve hayvancılık müdürlüğünden uygunluk görüşü alınacaktır.</a:t>
            </a:r>
            <a:endParaRPr lang="tr-TR" sz="2000" dirty="0">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ündönümü">
  <a:themeElements>
    <a:clrScheme name="Gündönümü">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Gündönümü">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Gündönümü">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3011</TotalTime>
  <Words>2538</Words>
  <Application>Microsoft Office PowerPoint</Application>
  <PresentationFormat>Ekran Gösterisi (4:3)</PresentationFormat>
  <Paragraphs>218</Paragraphs>
  <Slides>44</Slides>
  <Notes>0</Notes>
  <HiddenSlides>0</HiddenSlides>
  <MMClips>0</MMClips>
  <ScaleCrop>false</ScaleCrop>
  <HeadingPairs>
    <vt:vector size="4" baseType="variant">
      <vt:variant>
        <vt:lpstr>Tema</vt:lpstr>
      </vt:variant>
      <vt:variant>
        <vt:i4>1</vt:i4>
      </vt:variant>
      <vt:variant>
        <vt:lpstr>Slayt Başlıkları</vt:lpstr>
      </vt:variant>
      <vt:variant>
        <vt:i4>44</vt:i4>
      </vt:variant>
    </vt:vector>
  </HeadingPairs>
  <TitlesOfParts>
    <vt:vector size="45" baseType="lpstr">
      <vt:lpstr>Gündönümü</vt:lpstr>
      <vt:lpstr>5403 sayılı Toprak Koruma ve Arazi Kullanımı Kanunu (6537 sayılı Kanun ile Değişik Hükümleri) (Hisseli Satışlar)    2014 Ankara   Hazırlayan Sabahattin ARSLAN Tapu ve Kadastro Uzmanı  </vt:lpstr>
      <vt:lpstr>Slayt 2</vt:lpstr>
      <vt:lpstr>Slayt 3</vt:lpstr>
      <vt:lpstr>Slayt 4</vt:lpstr>
      <vt:lpstr>Slayt 5</vt:lpstr>
      <vt:lpstr>Slayt 6</vt:lpstr>
      <vt:lpstr>Slayt 7</vt:lpstr>
      <vt:lpstr>Slayt 8</vt:lpstr>
      <vt:lpstr>Slayt 9</vt:lpstr>
      <vt:lpstr>Slayt 10</vt:lpstr>
      <vt:lpstr>Slayt 11</vt:lpstr>
      <vt:lpstr>Slayt 12</vt:lpstr>
      <vt:lpstr>Slayt 13</vt:lpstr>
      <vt:lpstr>Slayt 14</vt:lpstr>
      <vt:lpstr>Slayt 15</vt:lpstr>
      <vt:lpstr>Slayt 16</vt:lpstr>
      <vt:lpstr>Slayt 17</vt:lpstr>
      <vt:lpstr>Slayt 18</vt:lpstr>
      <vt:lpstr>Slayt 19</vt:lpstr>
      <vt:lpstr>Slayt 20</vt:lpstr>
      <vt:lpstr>Slayt 21</vt:lpstr>
      <vt:lpstr>Slayt 22</vt:lpstr>
      <vt:lpstr>Slayt 23</vt:lpstr>
      <vt:lpstr>Slayt 24</vt:lpstr>
      <vt:lpstr>Slayt 25</vt:lpstr>
      <vt:lpstr>Slayt 26</vt:lpstr>
      <vt:lpstr>Slayt 27</vt:lpstr>
      <vt:lpstr>Slayt 28</vt:lpstr>
      <vt:lpstr>Slayt 29</vt:lpstr>
      <vt:lpstr>Slayt 30</vt:lpstr>
      <vt:lpstr>Slayt 31</vt:lpstr>
      <vt:lpstr>Slayt 32</vt:lpstr>
      <vt:lpstr>Slayt 33</vt:lpstr>
      <vt:lpstr>Slayt 34</vt:lpstr>
      <vt:lpstr>Slayt 35</vt:lpstr>
      <vt:lpstr>Slayt 36</vt:lpstr>
      <vt:lpstr>Slayt 37</vt:lpstr>
      <vt:lpstr>Slayt 38</vt:lpstr>
      <vt:lpstr>Slayt 39</vt:lpstr>
      <vt:lpstr>Slayt 40</vt:lpstr>
      <vt:lpstr>Slayt 41</vt:lpstr>
      <vt:lpstr>Slayt 42</vt:lpstr>
      <vt:lpstr>Slayt 43</vt:lpstr>
      <vt:lpstr>Slayt 44</vt:lpstr>
    </vt:vector>
  </TitlesOfParts>
  <Company>Ankara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KENTSEL DÖNÜŞÜM PROJELERİ İÇİN MATEMATİKSEL MODEL DENEMELERİ</dc:title>
  <dc:creator>Bugra Esen</dc:creator>
  <cp:lastModifiedBy>Arslan</cp:lastModifiedBy>
  <cp:revision>239</cp:revision>
  <dcterms:created xsi:type="dcterms:W3CDTF">2011-05-09T08:09:22Z</dcterms:created>
  <dcterms:modified xsi:type="dcterms:W3CDTF">2014-06-24T07:30:58Z</dcterms:modified>
</cp:coreProperties>
</file>