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9"/>
          <p:cNvSpPr>
            <a:spLocks noChangeArrowheads="1"/>
          </p:cNvSpPr>
          <p:nvPr/>
        </p:nvSpPr>
        <p:spPr bwMode="ltGray">
          <a:xfrm>
            <a:off x="0" y="3429000"/>
            <a:ext cx="3809984" cy="157163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523968" y="3429000"/>
            <a:ext cx="10668032" cy="1571636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0" y="2971800"/>
            <a:ext cx="9448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ltGray">
          <a:xfrm>
            <a:off x="9448800" y="2971800"/>
            <a:ext cx="2743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gray">
          <a:xfrm rot="-37800000">
            <a:off x="2815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gray">
          <a:xfrm rot="-37800000">
            <a:off x="6879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gray">
          <a:xfrm rot="-37800000">
            <a:off x="10943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gray">
          <a:xfrm rot="-37800000">
            <a:off x="15007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524000" y="1676401"/>
            <a:ext cx="8229600" cy="12414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032000" y="2971800"/>
            <a:ext cx="7213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" name="Picture 19" descr="New Face For STMIK BANDU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7766" y="3584069"/>
            <a:ext cx="2857477" cy="12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90550"/>
            <a:ext cx="2743200" cy="573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90550"/>
            <a:ext cx="8026400" cy="573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2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590551"/>
            <a:ext cx="7924800" cy="563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873252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82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CF_MKE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5DCE029-1A71-4D51-99DA-39DDCA5CB8F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1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9"/>
          <p:cNvSpPr>
            <a:spLocks noChangeArrowheads="1"/>
          </p:cNvSpPr>
          <p:nvPr/>
        </p:nvSpPr>
        <p:spPr bwMode="ltGray">
          <a:xfrm>
            <a:off x="0" y="3429000"/>
            <a:ext cx="3809984" cy="157163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523968" y="3429000"/>
            <a:ext cx="10668032" cy="1571636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0" y="2971800"/>
            <a:ext cx="9448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ltGray">
          <a:xfrm>
            <a:off x="9448800" y="2971800"/>
            <a:ext cx="2743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gray">
          <a:xfrm rot="-37800000">
            <a:off x="2815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gray">
          <a:xfrm rot="-37800000">
            <a:off x="6879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gray">
          <a:xfrm rot="-37800000">
            <a:off x="10943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gray">
          <a:xfrm rot="-37800000">
            <a:off x="1500717" y="3032125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524000" y="1676401"/>
            <a:ext cx="8229600" cy="12414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032000" y="2971800"/>
            <a:ext cx="7213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" name="Picture 19" descr="New Face For STMIK BANDU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7766" y="3584069"/>
            <a:ext cx="2857477" cy="12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1285860"/>
            <a:ext cx="10972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67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5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1285860"/>
            <a:ext cx="10972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11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0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50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84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2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76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90550"/>
            <a:ext cx="2743200" cy="573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90550"/>
            <a:ext cx="8026400" cy="573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2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590551"/>
            <a:ext cx="7924800" cy="563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9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570331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82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CF_MKE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5DCE029-1A71-4D51-99DA-39DDCA5CB8F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3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6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7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/>
        </p:nvSpPr>
        <p:spPr>
          <a:xfrm>
            <a:off x="0" y="571480"/>
            <a:ext cx="12192000" cy="642942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55" name="Picture 31" descr="glaba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10566400" y="304800"/>
            <a:ext cx="1458384" cy="1123950"/>
          </a:xfrm>
          <a:prstGeom prst="rect">
            <a:avLst/>
          </a:prstGeom>
          <a:noFill/>
        </p:spPr>
      </p:pic>
      <p:sp>
        <p:nvSpPr>
          <p:cNvPr id="1056" name="AutoShape 32"/>
          <p:cNvSpPr>
            <a:spLocks noChangeArrowheads="1"/>
          </p:cNvSpPr>
          <p:nvPr/>
        </p:nvSpPr>
        <p:spPr bwMode="gray">
          <a:xfrm rot="-37800000">
            <a:off x="3831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gray">
          <a:xfrm rot="-37800000">
            <a:off x="7895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-37800000">
            <a:off x="11959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gray">
          <a:xfrm rot="-378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590551"/>
            <a:ext cx="7924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6" name="Picture 15" descr="New Face For STMIK BANDUNG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565" y="627448"/>
            <a:ext cx="1241403" cy="530777"/>
          </a:xfrm>
          <a:prstGeom prst="rect">
            <a:avLst/>
          </a:prstGeom>
        </p:spPr>
      </p:pic>
      <p:sp>
        <p:nvSpPr>
          <p:cNvPr id="17" name="Round Diagonal Corner Rectangle 16"/>
          <p:cNvSpPr/>
          <p:nvPr/>
        </p:nvSpPr>
        <p:spPr>
          <a:xfrm>
            <a:off x="1809720" y="640060"/>
            <a:ext cx="8641141" cy="500066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9" name="Picture 18" descr="Logo Background Grey Kiri Bawah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7766" y="3584656"/>
            <a:ext cx="6745121" cy="32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/>
        </p:nvSpPr>
        <p:spPr>
          <a:xfrm>
            <a:off x="0" y="571480"/>
            <a:ext cx="12192000" cy="642942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55" name="Picture 31" descr="glaba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10566400" y="304800"/>
            <a:ext cx="1458384" cy="1123950"/>
          </a:xfrm>
          <a:prstGeom prst="rect">
            <a:avLst/>
          </a:prstGeom>
          <a:noFill/>
        </p:spPr>
      </p:pic>
      <p:sp>
        <p:nvSpPr>
          <p:cNvPr id="1056" name="AutoShape 32"/>
          <p:cNvSpPr>
            <a:spLocks noChangeArrowheads="1"/>
          </p:cNvSpPr>
          <p:nvPr/>
        </p:nvSpPr>
        <p:spPr bwMode="gray">
          <a:xfrm rot="-37800000">
            <a:off x="3831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gray">
          <a:xfrm rot="-37800000">
            <a:off x="7895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-37800000">
            <a:off x="11959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gray">
          <a:xfrm rot="-378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2DF29E1-862B-4D17-8DBB-BE0D92D994B0}" type="datetimeFigureOut">
              <a:rPr lang="id-ID" smtClean="0">
                <a:solidFill>
                  <a:srgbClr val="000000"/>
                </a:solidFill>
              </a:rPr>
              <a:pPr/>
              <a:t>20/12/2018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69258E-2307-42F5-A40C-F30A5126AE82}" type="slidenum">
              <a:rPr lang="id-ID" smtClean="0">
                <a:solidFill>
                  <a:srgbClr val="000000"/>
                </a:solidFill>
              </a:rPr>
              <a:pPr/>
              <a:t>‹#›</a:t>
            </a:fld>
            <a:endParaRPr lang="id-ID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590551"/>
            <a:ext cx="7924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6" name="Picture 15" descr="New Face For STMIK BANDUNG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565" y="627448"/>
            <a:ext cx="1241403" cy="530777"/>
          </a:xfrm>
          <a:prstGeom prst="rect">
            <a:avLst/>
          </a:prstGeom>
        </p:spPr>
      </p:pic>
      <p:sp>
        <p:nvSpPr>
          <p:cNvPr id="17" name="Round Diagonal Corner Rectangle 16"/>
          <p:cNvSpPr/>
          <p:nvPr/>
        </p:nvSpPr>
        <p:spPr>
          <a:xfrm>
            <a:off x="1809720" y="640060"/>
            <a:ext cx="8641141" cy="500066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9" name="Picture 18" descr="Logo Background Grey Kiri Bawah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7766" y="3584656"/>
            <a:ext cx="6745121" cy="32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2000" y="748938"/>
            <a:ext cx="8229600" cy="124142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INFORMASI AUDIT MUTU INTERNAL PERGURUAN TINGGI STUDI KASUS STMIK BANDUNG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2160" y="2997926"/>
            <a:ext cx="9097554" cy="381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HANIF HAIRULLOH			1215010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58" y="1225792"/>
            <a:ext cx="5451277" cy="54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LEVEL 1 PROSES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HanifH\Desktop\Data Data Bab 4 Skripsi\DFD Level 1 proses 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07" y="1695042"/>
            <a:ext cx="7736477" cy="4261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6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LEVEL 1 PROSES 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HanifH\Desktop\Data Data Bab 4 Skripsi\DFD Level 1 proses 3 unit kerj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23" y="1849210"/>
            <a:ext cx="7361374" cy="4159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1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LEVEL 1 PROSES 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HanifH\Desktop\Data Data Bab 4 Skripsi\DFD Level 1 proses 6 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36" y="1767704"/>
            <a:ext cx="6283869" cy="4241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1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LEVEL 1 PROSES 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HanifH\Desktop\Data Data Bab 4 Skripsi\DFD Level 1 proses 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44" y="1399721"/>
            <a:ext cx="6433662" cy="523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5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HanifH\Desktop\Data Data Bab 4 Skripsi\ER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66" y="1604282"/>
            <a:ext cx="7536861" cy="4744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7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APLIKASI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sz="1800" dirty="0" smtClean="0"/>
              <a:t>1. </a:t>
            </a:r>
            <a:r>
              <a:rPr lang="en-US" sz="1800" dirty="0" err="1" smtClean="0"/>
              <a:t>Pengelolaan</a:t>
            </a:r>
            <a:r>
              <a:rPr lang="en-US" sz="1800" dirty="0" smtClean="0"/>
              <a:t> </a:t>
            </a:r>
            <a:r>
              <a:rPr lang="en-US" sz="1800" dirty="0"/>
              <a:t>data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mutu</a:t>
            </a:r>
            <a:r>
              <a:rPr lang="en-US" sz="1800" dirty="0"/>
              <a:t> STMIK Bandung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terpusat</a:t>
            </a:r>
            <a:r>
              <a:rPr lang="en-US" sz="1800" dirty="0"/>
              <a:t> </a:t>
            </a:r>
            <a:r>
              <a:rPr lang="en-US" sz="1800" dirty="0" err="1"/>
              <a:t>kedalam</a:t>
            </a:r>
            <a:r>
              <a:rPr lang="en-US" sz="1800" dirty="0"/>
              <a:t> </a:t>
            </a:r>
            <a:r>
              <a:rPr lang="en-US" sz="1800" i="1" dirty="0"/>
              <a:t>database</a:t>
            </a:r>
            <a:r>
              <a:rPr lang="en-US" sz="1800" dirty="0"/>
              <a:t>.</a:t>
            </a:r>
          </a:p>
          <a:p>
            <a:pPr lvl="0">
              <a:lnSpc>
                <a:spcPct val="200000"/>
              </a:lnSpc>
            </a:pPr>
            <a:r>
              <a:rPr lang="en-US" sz="1800" dirty="0" smtClean="0"/>
              <a:t>2. </a:t>
            </a:r>
            <a:r>
              <a:rPr lang="en-US" sz="1800" dirty="0" err="1" smtClean="0"/>
              <a:t>Mempermudah</a:t>
            </a:r>
            <a:r>
              <a:rPr lang="en-US" sz="1800" dirty="0" smtClean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data </a:t>
            </a:r>
            <a:r>
              <a:rPr lang="en-US" sz="1800" dirty="0" err="1"/>
              <a:t>deskripsi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yang </a:t>
            </a:r>
            <a:r>
              <a:rPr lang="en-US" sz="1800" dirty="0" err="1"/>
              <a:t>berkepentingan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mutu</a:t>
            </a:r>
            <a:r>
              <a:rPr lang="en-US" sz="1800" dirty="0"/>
              <a:t> STMIK Bandung .</a:t>
            </a:r>
          </a:p>
          <a:p>
            <a:pPr lvl="0">
              <a:lnSpc>
                <a:spcPct val="200000"/>
              </a:lnSpc>
            </a:pPr>
            <a:r>
              <a:rPr lang="en-US" sz="1800" dirty="0" smtClean="0"/>
              <a:t>3. </a:t>
            </a:r>
            <a:r>
              <a:rPr lang="en-US" sz="1800" dirty="0" err="1" smtClean="0"/>
              <a:t>Mempermudah</a:t>
            </a:r>
            <a:r>
              <a:rPr lang="en-US" sz="1800" dirty="0" smtClean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audit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.</a:t>
            </a:r>
          </a:p>
          <a:p>
            <a:pPr lvl="0">
              <a:lnSpc>
                <a:spcPct val="200000"/>
              </a:lnSpc>
            </a:pPr>
            <a:r>
              <a:rPr lang="en-US" sz="1800" dirty="0" smtClean="0"/>
              <a:t>4.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data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evalusi</a:t>
            </a:r>
            <a:r>
              <a:rPr lang="en-US" sz="1800" dirty="0"/>
              <a:t> audit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.</a:t>
            </a:r>
          </a:p>
          <a:p>
            <a:pPr lvl="0">
              <a:lnSpc>
                <a:spcPct val="200000"/>
              </a:lnSpc>
            </a:pPr>
            <a:r>
              <a:rPr lang="en-US" sz="1800" dirty="0" smtClean="0"/>
              <a:t>5. </a:t>
            </a:r>
            <a:r>
              <a:rPr lang="en-US" sz="1800" dirty="0" err="1" smtClean="0"/>
              <a:t>Mempemudah</a:t>
            </a:r>
            <a:r>
              <a:rPr lang="en-US" sz="1800" dirty="0" smtClean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dokumen</a:t>
            </a:r>
            <a:r>
              <a:rPr lang="en-US" sz="1800" dirty="0"/>
              <a:t> </a:t>
            </a:r>
            <a:r>
              <a:rPr lang="en-US" sz="1800" dirty="0" err="1"/>
              <a:t>pendukung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terpusat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i="1" dirty="0"/>
              <a:t>database</a:t>
            </a:r>
            <a:r>
              <a:rPr lang="en-US" sz="1800" dirty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52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id-ID" sz="1800" dirty="0"/>
              <a:t>Aplikasi sebaiknya dikembangkan dengan fasilitas - fasilitas lain misalnya dapat menampilkan grafik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mutu</a:t>
            </a:r>
            <a:r>
              <a:rPr lang="en-US" sz="1800" dirty="0"/>
              <a:t> internal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tahunya</a:t>
            </a:r>
            <a:r>
              <a:rPr lang="id-ID" sz="1800" dirty="0"/>
              <a:t>.</a:t>
            </a:r>
            <a:endParaRPr lang="en-US" sz="1800" dirty="0"/>
          </a:p>
          <a:p>
            <a:pPr lvl="0">
              <a:lnSpc>
                <a:spcPct val="200000"/>
              </a:lnSpc>
            </a:pP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menarik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2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asil gambar untuk sistem penjamin mutu internal perguruan ting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1" y="1285860"/>
            <a:ext cx="4474741" cy="22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akredita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2754"/>
            <a:ext cx="1972778" cy="16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381897" y="2399884"/>
            <a:ext cx="718457" cy="39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asil gambar untuk audit mu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1" y="4330337"/>
            <a:ext cx="2438189" cy="162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1305619" y="3513909"/>
            <a:ext cx="284117" cy="48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asil gambar untuk audit mu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3" y="2925262"/>
            <a:ext cx="2438189" cy="162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asil gambar untuk doku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03" y="2611753"/>
            <a:ext cx="3647440" cy="20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448594" y="3487783"/>
            <a:ext cx="953589" cy="535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44" y="2664883"/>
            <a:ext cx="2143125" cy="21431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7480663" y="3468656"/>
            <a:ext cx="953589" cy="535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asil gambar untuk dokum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2256"/>
            <a:ext cx="3090096" cy="17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asil gambar untuk deskripsi pekerja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7384"/>
            <a:ext cx="2923177" cy="16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172131" y="3017518"/>
            <a:ext cx="2103120" cy="143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1531894"/>
            <a:ext cx="5564777" cy="517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STMIK Bandung.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2.uraian  </a:t>
            </a:r>
            <a:r>
              <a:rPr lang="en-US" dirty="0" err="1"/>
              <a:t>pekerjaan</a:t>
            </a:r>
            <a:r>
              <a:rPr lang="en-US" dirty="0"/>
              <a:t>  </a:t>
            </a:r>
            <a:r>
              <a:rPr lang="en-US" dirty="0" err="1"/>
              <a:t>setiap</a:t>
            </a:r>
            <a:r>
              <a:rPr lang="en-US" dirty="0"/>
              <a:t> staff yang </a:t>
            </a:r>
            <a:r>
              <a:rPr lang="en-US" dirty="0" err="1"/>
              <a:t>berkepentingan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 STMIK Bandung.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3.penjadwalan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audit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 STMIK Bandung.</a:t>
            </a:r>
          </a:p>
        </p:txBody>
      </p:sp>
      <p:pic>
        <p:nvPicPr>
          <p:cNvPr id="3078" name="Picture 6" descr="Hasil gambar untuk lis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0"/>
          <a:stretch/>
        </p:blipFill>
        <p:spPr bwMode="auto">
          <a:xfrm>
            <a:off x="166184" y="4898571"/>
            <a:ext cx="2348416" cy="19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asil gambar untuk DOKU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5" y="1256846"/>
            <a:ext cx="1846895" cy="16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8514" y="1531894"/>
            <a:ext cx="2991395" cy="118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Media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STMIK Bandung</a:t>
            </a:r>
            <a:endParaRPr lang="en-US" dirty="0"/>
          </a:p>
        </p:txBody>
      </p:sp>
      <p:pic>
        <p:nvPicPr>
          <p:cNvPr id="11" name="Picture 8" descr="Hasil gambar untuk audit mu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2" y="3095401"/>
            <a:ext cx="2438189" cy="162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95491" y="3094854"/>
            <a:ext cx="2804418" cy="12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audit</a:t>
            </a:r>
            <a:endParaRPr lang="en-US" dirty="0"/>
          </a:p>
        </p:txBody>
      </p:sp>
      <p:pic>
        <p:nvPicPr>
          <p:cNvPr id="13" name="Picture 2" descr="Hasil gambar untuk deskripsi pekerja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2" y="4855888"/>
            <a:ext cx="2398344" cy="13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2469" y="4564627"/>
            <a:ext cx="2377440" cy="11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/>
          </a:p>
        </p:txBody>
      </p:sp>
      <p:pic>
        <p:nvPicPr>
          <p:cNvPr id="15" name="Picture 6" descr="Hasil gambar untuk li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0"/>
          <a:stretch/>
        </p:blipFill>
        <p:spPr bwMode="auto">
          <a:xfrm>
            <a:off x="6775990" y="1531894"/>
            <a:ext cx="2348416" cy="19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496697" y="1592626"/>
            <a:ext cx="2325188" cy="1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audit</a:t>
            </a:r>
            <a:endParaRPr lang="en-US" dirty="0"/>
          </a:p>
        </p:txBody>
      </p:sp>
      <p:pic>
        <p:nvPicPr>
          <p:cNvPr id="17" name="Picture 2" descr="Hasil gambar untuk dokum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90" y="4233744"/>
            <a:ext cx="2672084" cy="15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731829" y="4097144"/>
            <a:ext cx="2259874" cy="15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 MASALAH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Hasil gambar untuk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" y="1607683"/>
            <a:ext cx="2404745" cy="128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3464" y="206628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1.Berbasis web</a:t>
            </a:r>
            <a:endParaRPr lang="en-US" dirty="0"/>
          </a:p>
        </p:txBody>
      </p:sp>
      <p:pic>
        <p:nvPicPr>
          <p:cNvPr id="16" name="Picture 2" descr="Hasil gambar untuk DOKU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5" y="3503658"/>
            <a:ext cx="1846895" cy="16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4892" y="3806394"/>
            <a:ext cx="2986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STMIK Bandung</a:t>
            </a:r>
            <a:endParaRPr lang="en-US" dirty="0"/>
          </a:p>
        </p:txBody>
      </p:sp>
      <p:pic>
        <p:nvPicPr>
          <p:cNvPr id="18" name="Picture 6" descr="Hasil gambar untuk lis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0"/>
          <a:stretch/>
        </p:blipFill>
        <p:spPr bwMode="auto">
          <a:xfrm>
            <a:off x="6580048" y="1524895"/>
            <a:ext cx="2348416" cy="19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31926" y="2250952"/>
            <a:ext cx="261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Penjadwalan</a:t>
            </a:r>
            <a:r>
              <a:rPr lang="en-US" dirty="0" smtClean="0"/>
              <a:t> audit</a:t>
            </a:r>
            <a:endParaRPr lang="en-US" dirty="0"/>
          </a:p>
        </p:txBody>
      </p:sp>
      <p:pic>
        <p:nvPicPr>
          <p:cNvPr id="20" name="Picture 2" descr="Hasil gambar untuk dokum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48" y="3717122"/>
            <a:ext cx="2672084" cy="15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417936" y="4145479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&amp; 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auditor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ALUR PROSES YANG BERJALAN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asil gambar untuk ICON HU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9" y="1536640"/>
            <a:ext cx="1921419" cy="11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4723" y="2949939"/>
            <a:ext cx="2050869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Pimpinan</a:t>
            </a:r>
            <a:r>
              <a:rPr lang="en-US" sz="1200" dirty="0" smtClean="0"/>
              <a:t> </a:t>
            </a:r>
            <a:r>
              <a:rPr lang="en-US" sz="1200" dirty="0" err="1" smtClean="0"/>
              <a:t>memberikan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</a:t>
            </a:r>
            <a:r>
              <a:rPr lang="en-US" sz="1200" dirty="0" err="1" smtClean="0"/>
              <a:t>standar</a:t>
            </a:r>
            <a:r>
              <a:rPr lang="en-US" sz="1200" dirty="0"/>
              <a:t> </a:t>
            </a:r>
            <a:r>
              <a:rPr lang="en-US" sz="1200" dirty="0" err="1" smtClean="0"/>
              <a:t>mutu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menentukan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deskripsi</a:t>
            </a:r>
            <a:r>
              <a:rPr lang="en-US" sz="1200" dirty="0" smtClean="0"/>
              <a:t> </a:t>
            </a:r>
            <a:r>
              <a:rPr lang="en-US" sz="1200" dirty="0" err="1" smtClean="0"/>
              <a:t>pekerjaan</a:t>
            </a:r>
            <a:r>
              <a:rPr lang="en-US" sz="1200" dirty="0" smtClean="0"/>
              <a:t> </a:t>
            </a:r>
            <a:r>
              <a:rPr lang="en-US" sz="1200" dirty="0" err="1" smtClean="0"/>
              <a:t>staf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standar</a:t>
            </a:r>
            <a:endParaRPr lang="en-US" sz="1200" dirty="0"/>
          </a:p>
        </p:txBody>
      </p:sp>
      <p:pic>
        <p:nvPicPr>
          <p:cNvPr id="13" name="Picture 2" descr="Hasil gambar untuk ICON HU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95" y="1627807"/>
            <a:ext cx="1921419" cy="11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2962795" y="2976064"/>
            <a:ext cx="2050869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Unit </a:t>
            </a:r>
            <a:r>
              <a:rPr lang="en-US" sz="1200" dirty="0" err="1" smtClean="0"/>
              <a:t>kerja</a:t>
            </a:r>
            <a:r>
              <a:rPr lang="en-US" sz="1200" dirty="0" smtClean="0"/>
              <a:t>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pengisian</a:t>
            </a:r>
            <a:r>
              <a:rPr lang="en-US" sz="1200" dirty="0" smtClean="0"/>
              <a:t> </a:t>
            </a:r>
            <a:r>
              <a:rPr lang="en-US" sz="1200" dirty="0" err="1" smtClean="0"/>
              <a:t>standar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</a:t>
            </a:r>
            <a:r>
              <a:rPr lang="en-US" sz="1200" dirty="0" err="1" smtClean="0"/>
              <a:t>pendukung</a:t>
            </a:r>
            <a:endParaRPr lang="en-US" sz="1200" dirty="0"/>
          </a:p>
        </p:txBody>
      </p:sp>
      <p:pic>
        <p:nvPicPr>
          <p:cNvPr id="15" name="Picture 2" descr="Hasil gambar untuk ICON HU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97" y="1544971"/>
            <a:ext cx="1921419" cy="11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5848302" y="2976064"/>
            <a:ext cx="2050869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UPMI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penunjukan</a:t>
            </a:r>
            <a:r>
              <a:rPr lang="en-US" sz="1200" dirty="0" smtClean="0"/>
              <a:t> auditor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jadwal</a:t>
            </a:r>
            <a:r>
              <a:rPr lang="en-US" sz="1200" dirty="0" smtClean="0"/>
              <a:t> audit</a:t>
            </a:r>
            <a:endParaRPr lang="en-US" sz="1200" dirty="0"/>
          </a:p>
        </p:txBody>
      </p:sp>
      <p:pic>
        <p:nvPicPr>
          <p:cNvPr id="19" name="Picture 2" descr="Hasil gambar untuk ICON HU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832" y="1514870"/>
            <a:ext cx="1921419" cy="11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8746080" y="3026777"/>
            <a:ext cx="2050869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Auditor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evaluasi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memberikan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evaluasi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2144485" y="3444239"/>
            <a:ext cx="809897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019899" y="3455036"/>
            <a:ext cx="809897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917677" y="3444239"/>
            <a:ext cx="809897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7908130" y="3759094"/>
            <a:ext cx="828697" cy="267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-Turn Arrow 4"/>
          <p:cNvSpPr/>
          <p:nvPr/>
        </p:nvSpPr>
        <p:spPr>
          <a:xfrm rot="10800000">
            <a:off x="850714" y="4306937"/>
            <a:ext cx="6275030" cy="99076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2441" y="4590627"/>
            <a:ext cx="27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ALUR PROSES YANG DIUSULKAN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75" y="1121289"/>
            <a:ext cx="5394444" cy="5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557726"/>
            <a:ext cx="7924800" cy="5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KONTEKS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HanifH\Desktop\Data Data Bab 4 Skripsi\Diagram Konteks 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10" y="1723071"/>
            <a:ext cx="7181987" cy="4455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ateSTMIK">
  <a:themeElements>
    <a:clrScheme name="170Gp_natural_light 2">
      <a:dk1>
        <a:srgbClr val="000000"/>
      </a:dk1>
      <a:lt1>
        <a:srgbClr val="FFFFFF"/>
      </a:lt1>
      <a:dk2>
        <a:srgbClr val="333399"/>
      </a:dk2>
      <a:lt2>
        <a:srgbClr val="C0C0C0"/>
      </a:lt2>
      <a:accent1>
        <a:srgbClr val="2EA9B6"/>
      </a:accent1>
      <a:accent2>
        <a:srgbClr val="F1900F"/>
      </a:accent2>
      <a:accent3>
        <a:srgbClr val="FFFFFF"/>
      </a:accent3>
      <a:accent4>
        <a:srgbClr val="000000"/>
      </a:accent4>
      <a:accent5>
        <a:srgbClr val="ADD1D7"/>
      </a:accent5>
      <a:accent6>
        <a:srgbClr val="DA820C"/>
      </a:accent6>
      <a:hlink>
        <a:srgbClr val="CC3300"/>
      </a:hlink>
      <a:folHlink>
        <a:srgbClr val="0066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2EA9B6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ADD1D7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E29B3C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ECBAF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kreditasi-SI-18092014" id="{28A26879-D654-4A58-82FF-2EB360A274C6}" vid="{55EFB555-50E3-4B0A-B585-9EB7C1070876}"/>
    </a:ext>
  </a:extLst>
</a:theme>
</file>

<file path=ppt/theme/theme2.xml><?xml version="1.0" encoding="utf-8"?>
<a:theme xmlns:a="http://schemas.openxmlformats.org/drawingml/2006/main" name="1_tempateSTMIK">
  <a:themeElements>
    <a:clrScheme name="170Gp_natural_light 2">
      <a:dk1>
        <a:srgbClr val="000000"/>
      </a:dk1>
      <a:lt1>
        <a:srgbClr val="FFFFFF"/>
      </a:lt1>
      <a:dk2>
        <a:srgbClr val="333399"/>
      </a:dk2>
      <a:lt2>
        <a:srgbClr val="C0C0C0"/>
      </a:lt2>
      <a:accent1>
        <a:srgbClr val="2EA9B6"/>
      </a:accent1>
      <a:accent2>
        <a:srgbClr val="F1900F"/>
      </a:accent2>
      <a:accent3>
        <a:srgbClr val="FFFFFF"/>
      </a:accent3>
      <a:accent4>
        <a:srgbClr val="000000"/>
      </a:accent4>
      <a:accent5>
        <a:srgbClr val="ADD1D7"/>
      </a:accent5>
      <a:accent6>
        <a:srgbClr val="DA820C"/>
      </a:accent6>
      <a:hlink>
        <a:srgbClr val="CC3300"/>
      </a:hlink>
      <a:folHlink>
        <a:srgbClr val="0066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2EA9B6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ADD1D7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E29B3C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ECBAF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kreditasi-SI-18092014" id="{28A26879-D654-4A58-82FF-2EB360A274C6}" vid="{55EFB555-50E3-4B0A-B585-9EB7C10708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280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Times New Roman</vt:lpstr>
      <vt:lpstr>Verdana</vt:lpstr>
      <vt:lpstr>Wingdings</vt:lpstr>
      <vt:lpstr>tempateSTMIK</vt:lpstr>
      <vt:lpstr>1_tempateSTMIK</vt:lpstr>
      <vt:lpstr>SISTEM INFORMASI AUDIT MUTU INTERNAL PERGURUAN TINGGI STUDI KASUS STMIK BANDUNG</vt:lpstr>
      <vt:lpstr>LATAR BELAKANG</vt:lpstr>
      <vt:lpstr>LATAR BELAKANG</vt:lpstr>
      <vt:lpstr>IDENTIFIKASI MASALAH</vt:lpstr>
      <vt:lpstr>TUJUAN PENELITIAN</vt:lpstr>
      <vt:lpstr>BATASAN MASALAH</vt:lpstr>
      <vt:lpstr> ALUR PROSES YANG BERJALAN</vt:lpstr>
      <vt:lpstr> ALUR PROSES YANG DIUSULKAN</vt:lpstr>
      <vt:lpstr>DIAGRAM KONTEKS</vt:lpstr>
      <vt:lpstr>DFD LEVEL 0</vt:lpstr>
      <vt:lpstr>DFD LEVEL 1 PROSES 1</vt:lpstr>
      <vt:lpstr>DFD LEVEL 1 PROSES 3</vt:lpstr>
      <vt:lpstr>DFD LEVEL 1 PROSES 6</vt:lpstr>
      <vt:lpstr>DFD LEVEL 1 PROSES 7</vt:lpstr>
      <vt:lpstr>ERD</vt:lpstr>
      <vt:lpstr>DEMO APLIKASI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HanifH</dc:creator>
  <cp:lastModifiedBy>HanifH</cp:lastModifiedBy>
  <cp:revision>15</cp:revision>
  <dcterms:created xsi:type="dcterms:W3CDTF">2018-11-26T07:07:35Z</dcterms:created>
  <dcterms:modified xsi:type="dcterms:W3CDTF">2018-12-20T10:57:18Z</dcterms:modified>
</cp:coreProperties>
</file>