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7" r:id="rId4"/>
  </p:sldMasterIdLst>
  <p:notesMasterIdLst>
    <p:notesMasterId r:id="rId8"/>
  </p:notesMasterIdLst>
  <p:sldIdLst>
    <p:sldId id="302" r:id="rId5"/>
    <p:sldId id="273" r:id="rId6"/>
    <p:sldId id="304" r:id="rId7"/>
    <p:sldId id="381" r:id="rId9"/>
    <p:sldId id="382" r:id="rId10"/>
    <p:sldId id="383" r:id="rId11"/>
    <p:sldId id="384" r:id="rId12"/>
    <p:sldId id="369" r:id="rId13"/>
    <p:sldId id="385" r:id="rId14"/>
    <p:sldId id="386" r:id="rId15"/>
    <p:sldId id="387" r:id="rId16"/>
    <p:sldId id="38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详" initials="陈"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2C4"/>
    <a:srgbClr val="2E4576"/>
    <a:srgbClr val="386294"/>
    <a:srgbClr val="4671B7"/>
    <a:srgbClr val="2D4677"/>
    <a:srgbClr val="888888"/>
    <a:srgbClr val="9F9F9F"/>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9928" autoAdjust="0"/>
  </p:normalViewPr>
  <p:slideViewPr>
    <p:cSldViewPr>
      <p:cViewPr varScale="1">
        <p:scale>
          <a:sx n="88" d="100"/>
          <a:sy n="88" d="100"/>
        </p:scale>
        <p:origin x="1170" y="7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C8DD-AD50-4E79-A634-75FB3A0E21D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DEB0E-7136-42A0-8766-61B21B1AFE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不是讲机器学习算法的优劣，算法能产生的数据与结果之间的映射与实践映射的贴近程度和稳定程度</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不是讲机器学习算法的优劣，算法能产生的数据与结果之间的映射与实践映射的贴近程度和稳定程度</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不是讲机器学习算法的优劣，算法能产生的数据与结果之间的映射与实践映射的贴近程度和稳定程度</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0" y="2115964"/>
            <a:ext cx="9144000" cy="2619722"/>
          </a:xfrm>
          <a:solidFill>
            <a:srgbClr val="4671B7"/>
          </a:solidFill>
        </p:spPr>
        <p:txBody>
          <a:bodyPr lIns="90000" tIns="504000" anchor="t" anchorCtr="0">
            <a:normAutofit/>
          </a:bodyPr>
          <a:lstStyle>
            <a:lvl1pPr algn="ctr">
              <a:defRPr sz="5400" b="1"/>
            </a:lvl1pPr>
          </a:lstStyle>
          <a:p>
            <a:r>
              <a:rPr lang="zh-CN" altLang="en-US" dirty="0"/>
              <a:t>单击此处添加标题</a:t>
            </a:r>
            <a:endParaRPr lang="zh-CN" altLang="en-US" dirty="0"/>
          </a:p>
        </p:txBody>
      </p:sp>
      <p:sp>
        <p:nvSpPr>
          <p:cNvPr id="3" name="副标题 2"/>
          <p:cNvSpPr>
            <a:spLocks noGrp="1"/>
          </p:cNvSpPr>
          <p:nvPr>
            <p:ph type="subTitle" idx="1" hasCustomPrompt="1"/>
          </p:nvPr>
        </p:nvSpPr>
        <p:spPr>
          <a:xfrm>
            <a:off x="2554152" y="3598168"/>
            <a:ext cx="4021372" cy="622920"/>
          </a:xfrm>
        </p:spPr>
        <p:txBody>
          <a:bodyPr>
            <a:normAutofit/>
          </a:bodyPr>
          <a:lstStyle>
            <a:lvl1pPr marL="0" indent="0" algn="ctr">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作者：融</a:t>
            </a:r>
            <a:r>
              <a:rPr lang="en-US" altLang="zh-CN" dirty="0"/>
              <a:t>360</a:t>
            </a:r>
            <a:endParaRPr lang="zh-CN" altLang="en-US" dirty="0"/>
          </a:p>
        </p:txBody>
      </p:sp>
      <p:cxnSp>
        <p:nvCxnSpPr>
          <p:cNvPr id="8" name="直接连接符 7"/>
          <p:cNvCxnSpPr/>
          <p:nvPr userDrawn="1"/>
        </p:nvCxnSpPr>
        <p:spPr>
          <a:xfrm>
            <a:off x="0" y="6260752"/>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03848" y="6146078"/>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0" y="6381908"/>
            <a:ext cx="9144000" cy="215444"/>
          </a:xfrm>
          <a:prstGeom prst="rect">
            <a:avLst/>
          </a:prstGeom>
          <a:noFill/>
          <a:ln>
            <a:noFill/>
          </a:ln>
        </p:spPr>
        <p:txBody>
          <a:bodyPr wrap="square" rtlCol="0">
            <a:spAutoFit/>
          </a:bodyPr>
          <a:lstStyle/>
          <a:p>
            <a:pPr algn="ctr"/>
            <a:r>
              <a:rPr lang="zh-CN" altLang="en-US" sz="800" dirty="0">
                <a:solidFill>
                  <a:srgbClr val="9F9F9F"/>
                </a:solidFill>
                <a:latin typeface="微软雅黑" panose="020B0503020204020204" pitchFamily="34" charset="-122"/>
                <a:ea typeface="微软雅黑" panose="020B0503020204020204" pitchFamily="34" charset="-122"/>
              </a:rPr>
              <a:t>北京融世纪信息技术有限公司          地址：北京市海淀区知春路</a:t>
            </a:r>
            <a:r>
              <a:rPr lang="en-US" altLang="zh-CN" sz="800" dirty="0">
                <a:solidFill>
                  <a:srgbClr val="9F9F9F"/>
                </a:solidFill>
                <a:latin typeface="微软雅黑" panose="020B0503020204020204" pitchFamily="34" charset="-122"/>
                <a:ea typeface="微软雅黑" panose="020B0503020204020204" pitchFamily="34" charset="-122"/>
              </a:rPr>
              <a:t>113</a:t>
            </a:r>
            <a:r>
              <a:rPr lang="zh-CN" altLang="en-US" sz="800" dirty="0">
                <a:solidFill>
                  <a:srgbClr val="9F9F9F"/>
                </a:solidFill>
                <a:latin typeface="微软雅黑" panose="020B0503020204020204" pitchFamily="34" charset="-122"/>
                <a:ea typeface="微软雅黑" panose="020B0503020204020204" pitchFamily="34" charset="-122"/>
              </a:rPr>
              <a:t>号银网中心二层</a:t>
            </a:r>
            <a:r>
              <a:rPr lang="en-US" altLang="zh-CN" sz="800" dirty="0">
                <a:solidFill>
                  <a:srgbClr val="9F9F9F"/>
                </a:solidFill>
                <a:latin typeface="微软雅黑" panose="020B0503020204020204" pitchFamily="34" charset="-122"/>
                <a:ea typeface="微软雅黑" panose="020B0503020204020204" pitchFamily="34" charset="-122"/>
              </a:rPr>
              <a:t>210          </a:t>
            </a:r>
            <a:r>
              <a:rPr lang="zh-CN" altLang="en-US" sz="800" dirty="0">
                <a:solidFill>
                  <a:srgbClr val="9F9F9F"/>
                </a:solidFill>
                <a:latin typeface="微软雅黑" panose="020B0503020204020204" pitchFamily="34" charset="-122"/>
                <a:ea typeface="微软雅黑" panose="020B0503020204020204" pitchFamily="34" charset="-122"/>
              </a:rPr>
              <a:t>邮编：</a:t>
            </a:r>
            <a:r>
              <a:rPr lang="en-US" altLang="zh-CN" sz="800" dirty="0">
                <a:solidFill>
                  <a:srgbClr val="9F9F9F"/>
                </a:solidFill>
                <a:latin typeface="微软雅黑" panose="020B0503020204020204" pitchFamily="34" charset="-122"/>
                <a:ea typeface="微软雅黑" panose="020B0503020204020204" pitchFamily="34" charset="-122"/>
              </a:rPr>
              <a:t>100086          </a:t>
            </a:r>
            <a:r>
              <a:rPr lang="zh-CN" altLang="en-US" sz="800" dirty="0">
                <a:solidFill>
                  <a:srgbClr val="9F9F9F"/>
                </a:solidFill>
                <a:latin typeface="微软雅黑" panose="020B0503020204020204" pitchFamily="34" charset="-122"/>
                <a:ea typeface="微软雅黑" panose="020B0503020204020204" pitchFamily="34" charset="-122"/>
              </a:rPr>
              <a:t>电话：</a:t>
            </a:r>
            <a:r>
              <a:rPr lang="en-US" altLang="zh-CN" sz="800" dirty="0">
                <a:solidFill>
                  <a:srgbClr val="9F9F9F"/>
                </a:solidFill>
                <a:latin typeface="微软雅黑" panose="020B0503020204020204" pitchFamily="34" charset="-122"/>
                <a:ea typeface="微软雅黑" panose="020B0503020204020204" pitchFamily="34" charset="-122"/>
              </a:rPr>
              <a:t>( 86-10 ) 82625755          </a:t>
            </a:r>
            <a:r>
              <a:rPr lang="zh-CN" altLang="en-US" sz="800" dirty="0">
                <a:solidFill>
                  <a:srgbClr val="9F9F9F"/>
                </a:solidFill>
                <a:latin typeface="微软雅黑" panose="020B0503020204020204" pitchFamily="34" charset="-122"/>
                <a:ea typeface="微软雅黑" panose="020B0503020204020204" pitchFamily="34" charset="-122"/>
              </a:rPr>
              <a:t>传真： </a:t>
            </a:r>
            <a:r>
              <a:rPr lang="en-US" altLang="zh-CN" sz="800" dirty="0">
                <a:solidFill>
                  <a:srgbClr val="9F9F9F"/>
                </a:solidFill>
                <a:latin typeface="微软雅黑" panose="020B0503020204020204" pitchFamily="34" charset="-122"/>
                <a:ea typeface="微软雅黑" panose="020B0503020204020204" pitchFamily="34" charset="-122"/>
              </a:rPr>
              <a:t>( 86-10 ) 82625755-8080</a:t>
            </a:r>
            <a:endParaRPr lang="zh-CN" altLang="en-US" sz="800" dirty="0">
              <a:solidFill>
                <a:srgbClr val="9F9F9F"/>
              </a:solidFill>
              <a:latin typeface="微软雅黑" panose="020B0503020204020204" pitchFamily="34" charset="-122"/>
              <a:ea typeface="微软雅黑" panose="020B0503020204020204" pitchFamily="34" charset="-122"/>
            </a:endParaRPr>
          </a:p>
        </p:txBody>
      </p:sp>
      <p:pic>
        <p:nvPicPr>
          <p:cNvPr id="3076" name="Picture 4" descr="D:\Dropbox\Documents\Tencent Files\51193212\FileRecv\logo-pp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9924" y="847652"/>
            <a:ext cx="253365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1907169"/>
            <a:ext cx="9144000" cy="3013945"/>
          </a:xfrm>
          <a:solidFill>
            <a:srgbClr val="2E4576"/>
          </a:solidFill>
        </p:spPr>
        <p:txBody>
          <a:bodyPr lIns="90000" tIns="0" bIns="252000" anchor="ctr" anchorCtr="0">
            <a:normAutofit/>
          </a:bodyPr>
          <a:lstStyle>
            <a:lvl1pPr marL="0" indent="0" algn="ctr">
              <a:buFont typeface="+mj-lt"/>
              <a:buNone/>
              <a:defRPr sz="4800" b="1" cap="all"/>
            </a:lvl1pPr>
          </a:lstStyle>
          <a:p>
            <a:r>
              <a:rPr lang="zh-CN" altLang="en-US" dirty="0"/>
              <a:t>第一部分</a:t>
            </a:r>
            <a:br>
              <a:rPr lang="en-US" altLang="zh-CN" dirty="0"/>
            </a:br>
            <a:r>
              <a:rPr lang="zh-CN" altLang="en-US" dirty="0"/>
              <a:t>单击此处添加章节标题</a:t>
            </a:r>
            <a:endParaRPr lang="zh-CN" altLang="en-US" dirty="0"/>
          </a:p>
        </p:txBody>
      </p:sp>
      <p:cxnSp>
        <p:nvCxnSpPr>
          <p:cNvPr id="15" name="直接连接符 14"/>
          <p:cNvCxnSpPr/>
          <p:nvPr userDrawn="1"/>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5052" y="352709"/>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3989697" y="256695"/>
            <a:ext cx="1158368"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descr="D:\Dropbox\Documents\Tencent Files\51193212\FileRecv\logo-pp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76102" y="198165"/>
            <a:ext cx="990429" cy="312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4pPr marL="1074420" marR="0" indent="0" algn="l" defTabSz="448945" rtl="0" eaLnBrk="1" fontAlgn="auto" latinLnBrk="0" hangingPunct="1">
              <a:lnSpc>
                <a:spcPct val="100000"/>
              </a:lnSpc>
              <a:spcBef>
                <a:spcPct val="20000"/>
              </a:spcBef>
              <a:spcAft>
                <a:spcPts val="0"/>
              </a:spcAft>
              <a:buClrTx/>
              <a:buSzTx/>
              <a:buFont typeface="Arial" panose="020B0604020202020204" pitchFamily="34" charset="0"/>
              <a:buNone/>
              <a:defRPr/>
            </a:lvl4pPr>
          </a:lstStyle>
          <a:p>
            <a:pPr lvl="0"/>
            <a:r>
              <a:rPr lang="zh-CN" altLang="en-US" dirty="0"/>
              <a:t>单击此处编辑</a:t>
            </a:r>
            <a:endParaRPr lang="zh-CN" altLang="en-US" dirty="0"/>
          </a:p>
          <a:p>
            <a:pPr lvl="1"/>
            <a:r>
              <a:rPr lang="zh-CN" altLang="en-US" dirty="0"/>
              <a:t>第二级</a:t>
            </a:r>
            <a:endParaRPr lang="zh-CN" altLang="en-US" dirty="0"/>
          </a:p>
          <a:p>
            <a:pPr lvl="2"/>
            <a:r>
              <a:rPr lang="zh-CN" altLang="en-US" dirty="0"/>
              <a:t>第三级</a:t>
            </a:r>
            <a:endParaRPr lang="en-US" altLang="zh-CN" dirty="0"/>
          </a:p>
          <a:p>
            <a:pPr marL="1257300" marR="0" lvl="3" indent="-182880" algn="l" defTabSz="448945"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en-US" dirty="0"/>
              <a:t>第四级</a:t>
            </a:r>
            <a:endParaRPr lang="zh-CN" altLang="en-US" dirty="0"/>
          </a:p>
        </p:txBody>
      </p:sp>
      <p:sp>
        <p:nvSpPr>
          <p:cNvPr id="7" name="标题 6"/>
          <p:cNvSpPr>
            <a:spLocks noGrp="1"/>
          </p:cNvSpPr>
          <p:nvPr>
            <p:ph type="title" hasCustomPrompt="1"/>
          </p:nvPr>
        </p:nvSpPr>
        <p:spPr/>
        <p:txBody>
          <a:bodyPr/>
          <a:lstStyle/>
          <a:p>
            <a:r>
              <a:rPr lang="zh-CN" altLang="en-US" dirty="0"/>
              <a:t>单击此处编辑标题</a:t>
            </a:r>
            <a:endParaRPr lang="zh-CN" altLang="en-US" dirty="0"/>
          </a:p>
        </p:txBody>
      </p:sp>
      <p:sp>
        <p:nvSpPr>
          <p:cNvPr id="8" name="灯片编号占位符 7"/>
          <p:cNvSpPr>
            <a:spLocks noGrp="1"/>
          </p:cNvSpPr>
          <p:nvPr>
            <p:ph type="sldNum" sz="quarter" idx="10"/>
          </p:nvPr>
        </p:nvSpPr>
        <p:spPr/>
        <p:txBody>
          <a:bodyPr/>
          <a:lstStyle/>
          <a:p>
            <a:fld id="{48271207-8E54-4CCF-94A6-4D42E84E42CF}" type="slidenum">
              <a:rPr lang="en-US" altLang="zh-CN" smtClean="0"/>
            </a:fld>
            <a:endParaRPr lang="en-US" altLang="zh-C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内容\详解">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单击此处编辑标题</a:t>
            </a:r>
            <a:endParaRPr lang="zh-CN" altLang="en-US" dirty="0"/>
          </a:p>
        </p:txBody>
      </p:sp>
      <p:sp>
        <p:nvSpPr>
          <p:cNvPr id="3" name="内容占位符 2"/>
          <p:cNvSpPr>
            <a:spLocks noGrp="1"/>
          </p:cNvSpPr>
          <p:nvPr>
            <p:ph idx="1"/>
          </p:nvPr>
        </p:nvSpPr>
        <p:spPr>
          <a:xfrm>
            <a:off x="457200" y="1484785"/>
            <a:ext cx="8229600" cy="352839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p:txBody>
      </p:sp>
      <p:sp>
        <p:nvSpPr>
          <p:cNvPr id="7" name="内容占位符 2"/>
          <p:cNvSpPr>
            <a:spLocks noGrp="1"/>
          </p:cNvSpPr>
          <p:nvPr>
            <p:ph idx="13" hasCustomPrompt="1"/>
          </p:nvPr>
        </p:nvSpPr>
        <p:spPr>
          <a:xfrm>
            <a:off x="457200" y="5157192"/>
            <a:ext cx="8229600" cy="1296144"/>
          </a:xfrm>
        </p:spPr>
        <p:txBody>
          <a:bodyPr>
            <a:normAutofit/>
          </a:bodyPr>
          <a:lstStyle>
            <a:lvl1pPr marL="0" marR="0" indent="0" algn="l" defTabSz="448945" rtl="0" eaLnBrk="1" fontAlgn="auto" latinLnBrk="0" hangingPunct="1">
              <a:lnSpc>
                <a:spcPct val="100000"/>
              </a:lnSpc>
              <a:spcBef>
                <a:spcPct val="20000"/>
              </a:spcBef>
              <a:spcAft>
                <a:spcPts val="0"/>
              </a:spcAft>
              <a:buClrTx/>
              <a:buSzTx/>
              <a:buFont typeface="Arial" panose="020B0604020202020204" pitchFamily="34" charset="0"/>
              <a:buNone/>
              <a:defRPr sz="1400">
                <a:solidFill>
                  <a:srgbClr val="888888"/>
                </a:solidFill>
              </a:defRPr>
            </a:lvl1pPr>
          </a:lstStyle>
          <a:p>
            <a:pPr marL="0" marR="0" lvl="0" indent="0" algn="l" defTabSz="448945"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详细解释 详细解释 详细解释 详细解释 详细解释 详细解释 详细解释 详细解释 详细解释 详细解释 详细解释 详细解释 详细解释 详细解释 详细解释 详细解释 详细解释 详细解释 详细解释 详细解释 详细解释</a:t>
            </a:r>
            <a:endParaRPr lang="zh-CN" altLang="en-US" dirty="0"/>
          </a:p>
          <a:p>
            <a:pPr marL="0" marR="0" lvl="0" indent="0" algn="l" defTabSz="448945"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详细解释 详细解释 详细解释 详细解释 详细解释 详细解释 详细解释 详细解释 </a:t>
            </a:r>
            <a:endParaRPr lang="zh-CN" altLang="en-US" dirty="0"/>
          </a:p>
          <a:p>
            <a:pPr marL="0" marR="0" lvl="0" indent="0" algn="l" defTabSz="448945"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lvl="0"/>
            <a:endParaRPr lang="zh-CN" altLang="en-US" dirty="0"/>
          </a:p>
        </p:txBody>
      </p:sp>
      <p:sp>
        <p:nvSpPr>
          <p:cNvPr id="4" name="灯片编号占位符 3"/>
          <p:cNvSpPr>
            <a:spLocks noGrp="1"/>
          </p:cNvSpPr>
          <p:nvPr>
            <p:ph type="sldNum" sz="quarter" idx="14"/>
          </p:nvPr>
        </p:nvSpPr>
        <p:spPr/>
        <p:txBody>
          <a:bodyPr/>
          <a:lstStyle/>
          <a:p>
            <a:fld id="{48271207-8E54-4CCF-94A6-4D42E84E42CF}" type="slidenum">
              <a:rPr lang="en-US" altLang="zh-CN" smtClean="0"/>
            </a:fld>
            <a:endParaRPr lang="en-US" altLang="zh-C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316416" y="6495148"/>
            <a:ext cx="370384" cy="246220"/>
          </a:xfrm>
          <a:prstGeom prst="rect">
            <a:avLst/>
          </a:prstGeom>
        </p:spPr>
        <p:txBody>
          <a:bodyPr/>
          <a:lstStyle/>
          <a:p>
            <a:fld id="{48271207-8E54-4CCF-94A6-4D42E84E42CF}" type="slidenum">
              <a:rPr lang="en-US" altLang="zh-CN" smtClean="0"/>
            </a:fld>
            <a:endParaRPr lang="en-US" altLang="zh-CN" dirty="0"/>
          </a:p>
        </p:txBody>
      </p:sp>
      <p:sp>
        <p:nvSpPr>
          <p:cNvPr id="3" name="标题 1"/>
          <p:cNvSpPr>
            <a:spLocks noGrp="1"/>
          </p:cNvSpPr>
          <p:nvPr>
            <p:ph type="title" hasCustomPrompt="1"/>
          </p:nvPr>
        </p:nvSpPr>
        <p:spPr>
          <a:xfrm>
            <a:off x="0" y="473336"/>
            <a:ext cx="9144000" cy="651408"/>
          </a:xfrm>
        </p:spPr>
        <p:txBody>
          <a:bodyPr/>
          <a:lstStyle/>
          <a:p>
            <a:r>
              <a:rPr lang="zh-CN" altLang="en-US" dirty="0"/>
              <a:t>单击此处编辑标题</a:t>
            </a:r>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矩形 6"/>
          <p:cNvSpPr/>
          <p:nvPr userDrawn="1"/>
        </p:nvSpPr>
        <p:spPr>
          <a:xfrm>
            <a:off x="0" y="5013176"/>
            <a:ext cx="9144000" cy="1844824"/>
          </a:xfrm>
          <a:prstGeom prst="rect">
            <a:avLst/>
          </a:prstGeom>
          <a:solidFill>
            <a:srgbClr val="467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179512" y="5247684"/>
            <a:ext cx="3096344"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北京总部</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地址：北京市海淀区知春路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113</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号银网中心二层</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210</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100086</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82625755-8080</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070465" y="5247684"/>
            <a:ext cx="3600400"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上海分公司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地址：上海市静安区威海路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511</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号（国际集团大厦）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1402</a:t>
            </a:r>
            <a:endPar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200041</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61703177</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61703163</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430140" y="5247684"/>
            <a:ext cx="3600400" cy="1118255"/>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深圳分公司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600" b="1" i="0" u="none" strike="noStrike" kern="1200" baseline="0" dirty="0">
              <a:solidFill>
                <a:schemeClr val="bg1"/>
              </a:solidFill>
              <a:latin typeface="+mn-lt"/>
              <a:ea typeface="+mn-ea"/>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地址：深圳市福田区民田路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178</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号华融大厦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1505</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518048</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33069368</a:t>
            </a:r>
            <a:endPar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33069369</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png"/><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620688"/>
            <a:ext cx="9144000" cy="1008112"/>
          </a:xfrm>
          <a:prstGeom prst="rect">
            <a:avLst/>
          </a:prstGeom>
          <a:solidFill>
            <a:schemeClr val="accent1"/>
          </a:solidFill>
        </p:spPr>
        <p:txBody>
          <a:bodyPr vert="horz" lIns="504000" tIns="45720" rIns="91440" bIns="45720" rtlCol="0" anchor="ctr">
            <a:normAutofit/>
          </a:bodyPr>
          <a:lstStyle/>
          <a:p>
            <a:r>
              <a:rPr lang="zh-CN" altLang="en-US" dirty="0"/>
              <a:t>单击此处添加标题</a:t>
            </a:r>
            <a:endParaRPr lang="zh-CN" altLang="en-US" dirty="0"/>
          </a:p>
        </p:txBody>
      </p:sp>
      <p:sp>
        <p:nvSpPr>
          <p:cNvPr id="3" name="文本占位符 2"/>
          <p:cNvSpPr>
            <a:spLocks noGrp="1"/>
          </p:cNvSpPr>
          <p:nvPr>
            <p:ph type="body" idx="1"/>
          </p:nvPr>
        </p:nvSpPr>
        <p:spPr>
          <a:xfrm>
            <a:off x="457200" y="1844825"/>
            <a:ext cx="8229600" cy="4248472"/>
          </a:xfrm>
          <a:prstGeom prst="rect">
            <a:avLst/>
          </a:prstGeom>
        </p:spPr>
        <p:txBody>
          <a:bodyPr vert="horz" lIns="91440" tIns="45720" rIns="91440" bIns="45720" rtlCol="0">
            <a:normAutofit/>
          </a:bodyPr>
          <a:lstStyle/>
          <a:p>
            <a:pPr lvl="0"/>
            <a:r>
              <a:rPr lang="zh-CN" altLang="en-US" dirty="0"/>
              <a:t>单击此处编辑</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880" indent="-182880" algn="l" defTabSz="448945"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655" indent="-182880" algn="l" defTabSz="448945"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880" algn="l" defTabSz="448945"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880" algn="l" defTabSz="448945"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8945"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473336"/>
            <a:ext cx="9144000" cy="651408"/>
          </a:xfrm>
          <a:prstGeom prst="rect">
            <a:avLst/>
          </a:prstGeom>
          <a:noFill/>
          <a:ln>
            <a:noFill/>
          </a:ln>
        </p:spPr>
        <p:txBody>
          <a:bodyPr vert="horz" lIns="504000" tIns="45720" rIns="91440" bIns="45720" rtlCol="0" anchor="ctr">
            <a:normAutofit/>
          </a:bodyPr>
          <a:lstStyle/>
          <a:p>
            <a:r>
              <a:rPr lang="zh-CN" altLang="en-US" dirty="0"/>
              <a:t>单击此处编辑标题</a:t>
            </a:r>
            <a:endParaRPr lang="zh-CN" altLang="en-US" dirty="0"/>
          </a:p>
        </p:txBody>
      </p:sp>
      <p:sp>
        <p:nvSpPr>
          <p:cNvPr id="3" name="文本占位符 2"/>
          <p:cNvSpPr>
            <a:spLocks noGrp="1"/>
          </p:cNvSpPr>
          <p:nvPr>
            <p:ph type="body" idx="1"/>
          </p:nvPr>
        </p:nvSpPr>
        <p:spPr>
          <a:xfrm>
            <a:off x="457200" y="1484784"/>
            <a:ext cx="8229600" cy="4974073"/>
          </a:xfrm>
          <a:prstGeom prst="rect">
            <a:avLst/>
          </a:prstGeom>
        </p:spPr>
        <p:txBody>
          <a:bodyPr vert="horz" lIns="91440" tIns="45720" rIns="91440" bIns="45720" rtlCol="0">
            <a:normAutofit/>
          </a:bodyPr>
          <a:lstStyle/>
          <a:p>
            <a:pPr lvl="0"/>
            <a:r>
              <a:rPr lang="zh-CN" altLang="en-US" dirty="0"/>
              <a:t>单击此处编辑</a:t>
            </a:r>
            <a:endParaRPr lang="zh-CN" altLang="en-US" dirty="0"/>
          </a:p>
          <a:p>
            <a:pPr lvl="1"/>
            <a:r>
              <a:rPr lang="zh-CN" altLang="en-US" dirty="0"/>
              <a:t>第二级</a:t>
            </a:r>
            <a:endParaRPr lang="zh-CN" altLang="en-US" dirty="0"/>
          </a:p>
          <a:p>
            <a:pPr lvl="2"/>
            <a:r>
              <a:rPr lang="zh-CN" altLang="en-US" dirty="0"/>
              <a:t>第三级</a:t>
            </a:r>
            <a:endParaRPr lang="en-US" altLang="zh-CN" dirty="0"/>
          </a:p>
          <a:p>
            <a:pPr marL="1257300" marR="0" lvl="3" indent="-182880" algn="l" defTabSz="448945"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en-US" dirty="0"/>
              <a:t>第四级</a:t>
            </a:r>
            <a:endParaRPr lang="zh-CN" altLang="en-US" dirty="0"/>
          </a:p>
        </p:txBody>
      </p:sp>
      <p:sp>
        <p:nvSpPr>
          <p:cNvPr id="24" name="矩形 23"/>
          <p:cNvSpPr/>
          <p:nvPr/>
        </p:nvSpPr>
        <p:spPr>
          <a:xfrm>
            <a:off x="7991601" y="172287"/>
            <a:ext cx="1152399"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28" name="灯片编号占位符 27"/>
          <p:cNvSpPr>
            <a:spLocks noGrp="1"/>
          </p:cNvSpPr>
          <p:nvPr>
            <p:ph type="sldNum" sz="quarter" idx="4"/>
          </p:nvPr>
        </p:nvSpPr>
        <p:spPr>
          <a:xfrm>
            <a:off x="8316416" y="6495148"/>
            <a:ext cx="370384" cy="246220"/>
          </a:xfrm>
          <a:prstGeom prst="rect">
            <a:avLst/>
          </a:prstGeom>
          <a:solidFill>
            <a:schemeClr val="bg1"/>
          </a:solidFill>
        </p:spPr>
        <p:txBody>
          <a:bodyPr vert="horz" lIns="91440" tIns="45720" rIns="91440" bIns="45720" rtlCol="0" anchor="ctr"/>
          <a:lstStyle>
            <a:lvl1pPr algn="r">
              <a:defRPr lang="zh-CN" altLang="en-US" sz="1000" kern="1200" smtClean="0">
                <a:solidFill>
                  <a:srgbClr val="888888"/>
                </a:solidFill>
                <a:latin typeface="微软雅黑" panose="020B0503020204020204" pitchFamily="34" charset="-122"/>
                <a:ea typeface="微软雅黑" panose="020B0503020204020204" pitchFamily="34" charset="-122"/>
                <a:cs typeface="+mn-cs"/>
              </a:defRPr>
            </a:lvl1pPr>
          </a:lstStyle>
          <a:p>
            <a:fld id="{48271207-8E54-4CCF-94A6-4D42E84E42CF}" type="slidenum">
              <a:rPr lang="en-US" altLang="zh-CN" smtClean="0"/>
            </a:fld>
            <a:endParaRPr lang="en-US" altLang="zh-CN" dirty="0"/>
          </a:p>
        </p:txBody>
      </p:sp>
      <p:pic>
        <p:nvPicPr>
          <p:cNvPr id="10" name="Picture 4" descr="D:\Dropbox\Documents\Tencent Files\51193212\FileRecv\logo-pp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6" y="198165"/>
            <a:ext cx="990429" cy="3127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1215752"/>
            <a:ext cx="9144000" cy="0"/>
          </a:xfrm>
          <a:prstGeom prst="line">
            <a:avLst/>
          </a:prstGeom>
          <a:ln w="63500">
            <a:gradFill flip="none" rotWithShape="1">
              <a:gsLst>
                <a:gs pos="0">
                  <a:srgbClr val="2E4576"/>
                </a:gs>
                <a:gs pos="100000">
                  <a:srgbClr val="3B82C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sldNum="0" hdr="0" ftr="0" dt="0"/>
  <p:txStyles>
    <p:titleStyle>
      <a:lvl1pPr algn="l" defTabSz="914400" rtl="0" eaLnBrk="1" latinLnBrk="0" hangingPunct="1">
        <a:spcBef>
          <a:spcPct val="0"/>
        </a:spcBef>
        <a:buNone/>
        <a:defRPr sz="3600" b="1" kern="1200">
          <a:solidFill>
            <a:srgbClr val="2E4576"/>
          </a:solidFill>
          <a:latin typeface="黑体" panose="02010609060101010101" pitchFamily="49" charset="-122"/>
          <a:ea typeface="黑体" panose="02010609060101010101" pitchFamily="49" charset="-122"/>
          <a:cs typeface="+mj-cs"/>
        </a:defRPr>
      </a:lvl1pPr>
    </p:titleStyle>
    <p:bodyStyle>
      <a:lvl1pPr marL="182880" indent="-182880" algn="l" defTabSz="448945"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655" indent="-182880" algn="l" defTabSz="448945"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880" algn="l" defTabSz="448945"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marR="0" indent="-182880" algn="l" defTabSz="448945" rtl="0" eaLnBrk="1" fontAlgn="auto" latinLnBrk="0" hangingPunct="1">
        <a:lnSpc>
          <a:spcPct val="100000"/>
        </a:lnSpc>
        <a:spcBef>
          <a:spcPct val="20000"/>
        </a:spcBef>
        <a:spcAft>
          <a:spcPts val="0"/>
        </a:spcAft>
        <a:buClrTx/>
        <a:buSzTx/>
        <a:buFont typeface="Arial" panose="020B0604020202020204"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8945"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直接连接符 10"/>
          <p:cNvCxnSpPr/>
          <p:nvPr/>
        </p:nvCxnSpPr>
        <p:spPr>
          <a:xfrm>
            <a:off x="0" y="355516"/>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3848" y="240842"/>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pic>
        <p:nvPicPr>
          <p:cNvPr id="14" name="Picture 4" descr="D:\Dropbox\Documents\Tencent Files\51193212\FileRecv\logo-p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321" y="2340868"/>
            <a:ext cx="2533650" cy="8001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Lst>
  <p:hf sldNum="0" hdr="0" ftr="0" dt="0"/>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880" indent="-182880" algn="l" defTabSz="448945"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655" indent="-182880" algn="l" defTabSz="448945"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880" algn="l" defTabSz="448945"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880" algn="l" defTabSz="448945"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8945"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6" y="1556792"/>
            <a:ext cx="9144000" cy="3013945"/>
          </a:xfrm>
        </p:spPr>
        <p:txBody>
          <a:bodyPr/>
          <a:lstStyle/>
          <a:p>
            <a:r>
              <a:rPr lang="zh-CN" altLang="en-US" dirty="0"/>
              <a:t>机器学习</a:t>
            </a:r>
            <a:r>
              <a:rPr lang="en-US" altLang="zh-CN" dirty="0"/>
              <a:t>(</a:t>
            </a:r>
            <a:r>
              <a:rPr lang="zh-CN" altLang="en-US" dirty="0"/>
              <a:t>西瓜书</a:t>
            </a:r>
            <a:r>
              <a:rPr lang="en-US" altLang="zh-CN" dirty="0"/>
              <a:t>)</a:t>
            </a:r>
            <a:r>
              <a:rPr lang="zh-CN" altLang="en-US" dirty="0"/>
              <a:t>系列分享</a:t>
            </a:r>
            <a:br>
              <a:rPr lang="en-US" altLang="zh-CN" dirty="0"/>
            </a:br>
            <a:r>
              <a:rPr lang="zh-CN" altLang="en-US" sz="3200" dirty="0"/>
              <a:t>第七讲</a:t>
            </a:r>
            <a:endParaRPr lang="zh-CN" altLang="en-US" sz="3200" dirty="0"/>
          </a:p>
        </p:txBody>
      </p:sp>
      <p:sp>
        <p:nvSpPr>
          <p:cNvPr id="3" name="文本框 2"/>
          <p:cNvSpPr txBox="1"/>
          <p:nvPr/>
        </p:nvSpPr>
        <p:spPr>
          <a:xfrm>
            <a:off x="7754971" y="4075288"/>
            <a:ext cx="1368152" cy="461665"/>
          </a:xfrm>
          <a:prstGeom prst="rect">
            <a:avLst/>
          </a:prstGeom>
          <a:noFill/>
        </p:spPr>
        <p:txBody>
          <a:bodyPr wrap="square" rtlCol="0">
            <a:spAutoFit/>
          </a:bodyPr>
          <a:lstStyle/>
          <a:p>
            <a:r>
              <a:rPr lang="en-US" altLang="zh-CN" sz="2400" b="1" cap="all" dirty="0">
                <a:solidFill>
                  <a:prstClr val="white"/>
                </a:solidFill>
                <a:latin typeface="黑体" panose="02010609060101010101" pitchFamily="49" charset="-122"/>
                <a:ea typeface="黑体" panose="02010609060101010101" pitchFamily="49" charset="-122"/>
                <a:cs typeface="+mj-cs"/>
              </a:rPr>
              <a:t>BI</a:t>
            </a:r>
            <a:r>
              <a:rPr lang="zh-CN" altLang="en-US" sz="2400" b="1" cap="all" dirty="0">
                <a:solidFill>
                  <a:prstClr val="white"/>
                </a:solidFill>
                <a:latin typeface="黑体" panose="02010609060101010101" pitchFamily="49" charset="-122"/>
                <a:ea typeface="黑体" panose="02010609060101010101" pitchFamily="49" charset="-122"/>
                <a:cs typeface="+mj-cs"/>
              </a:rPr>
              <a:t>陈详</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 y="2406015"/>
            <a:ext cx="5409565" cy="3421380"/>
          </a:xfrm>
          <a:prstGeom prst="rect">
            <a:avLst/>
          </a:prstGeom>
        </p:spPr>
      </p:pic>
      <p:sp>
        <p:nvSpPr>
          <p:cNvPr id="2" name="标题 1"/>
          <p:cNvSpPr>
            <a:spLocks noGrp="1"/>
          </p:cNvSpPr>
          <p:nvPr>
            <p:ph type="title"/>
          </p:nvPr>
        </p:nvSpPr>
        <p:spPr/>
        <p:txBody>
          <a:bodyPr/>
          <a:lstStyle/>
          <a:p>
            <a:r>
              <a:rPr lang="zh-CN" altLang="en-US" dirty="0"/>
              <a:t>半监督学习</a:t>
            </a:r>
            <a:endParaRPr lang="zh-CN" altLang="en-US" dirty="0"/>
          </a:p>
        </p:txBody>
      </p:sp>
      <p:sp>
        <p:nvSpPr>
          <p:cNvPr id="3" name="文本框 2"/>
          <p:cNvSpPr txBox="1"/>
          <p:nvPr/>
        </p:nvSpPr>
        <p:spPr>
          <a:xfrm>
            <a:off x="401955" y="1760855"/>
            <a:ext cx="2790825" cy="460375"/>
          </a:xfrm>
          <a:prstGeom prst="rect">
            <a:avLst/>
          </a:prstGeom>
          <a:noFill/>
        </p:spPr>
        <p:txBody>
          <a:bodyPr wrap="square" rtlCol="0">
            <a:spAutoFit/>
          </a:bodyPr>
          <a:p>
            <a:r>
              <a:rPr lang="zh-CN" altLang="en-US" sz="2400" b="1"/>
              <a:t>半监督</a:t>
            </a:r>
            <a:r>
              <a:rPr lang="en-US" altLang="zh-CN" sz="2400" b="1"/>
              <a:t>SVM</a:t>
            </a:r>
            <a:r>
              <a:rPr lang="zh-CN" altLang="en-US" sz="2400" b="1"/>
              <a:t>（</a:t>
            </a:r>
            <a:r>
              <a:rPr lang="en-US" altLang="zh-CN" sz="2400" b="1"/>
              <a:t>TSVM</a:t>
            </a:r>
            <a:r>
              <a:rPr lang="zh-CN" altLang="en-US" sz="2400" b="1"/>
              <a:t>）</a:t>
            </a:r>
            <a:endParaRPr lang="zh-CN" altLang="en-US" sz="2400" b="1"/>
          </a:p>
        </p:txBody>
      </p:sp>
      <p:pic>
        <p:nvPicPr>
          <p:cNvPr id="6" name="图片 5"/>
          <p:cNvPicPr>
            <a:picLocks noChangeAspect="1"/>
          </p:cNvPicPr>
          <p:nvPr/>
        </p:nvPicPr>
        <p:blipFill>
          <a:blip r:embed="rId2"/>
          <a:stretch>
            <a:fillRect/>
          </a:stretch>
        </p:blipFill>
        <p:spPr>
          <a:xfrm>
            <a:off x="5391150" y="2451100"/>
            <a:ext cx="3842385" cy="3356610"/>
          </a:xfrm>
          <a:prstGeom prst="rect">
            <a:avLst/>
          </a:prstGeom>
        </p:spPr>
      </p:pic>
      <p:sp>
        <p:nvSpPr>
          <p:cNvPr id="11" name="单圆角矩形 10"/>
          <p:cNvSpPr/>
          <p:nvPr/>
        </p:nvSpPr>
        <p:spPr>
          <a:xfrm>
            <a:off x="2753360" y="3304540"/>
            <a:ext cx="1080135" cy="791845"/>
          </a:xfrm>
          <a:prstGeom prst="round1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半监督学习</a:t>
            </a:r>
            <a:endParaRPr lang="zh-CN" altLang="en-US" dirty="0"/>
          </a:p>
        </p:txBody>
      </p:sp>
      <p:sp>
        <p:nvSpPr>
          <p:cNvPr id="3" name="文本框 2"/>
          <p:cNvSpPr txBox="1"/>
          <p:nvPr/>
        </p:nvSpPr>
        <p:spPr>
          <a:xfrm>
            <a:off x="401955" y="1760855"/>
            <a:ext cx="3044825" cy="460375"/>
          </a:xfrm>
          <a:prstGeom prst="rect">
            <a:avLst/>
          </a:prstGeom>
          <a:noFill/>
        </p:spPr>
        <p:txBody>
          <a:bodyPr wrap="square" rtlCol="0">
            <a:spAutoFit/>
          </a:bodyPr>
          <a:p>
            <a:r>
              <a:rPr lang="zh-CN" altLang="en-US" sz="2400" b="1"/>
              <a:t>半监督聚类</a:t>
            </a:r>
            <a:endParaRPr lang="zh-CN" altLang="en-US" sz="2400" b="1"/>
          </a:p>
        </p:txBody>
      </p:sp>
      <p:sp>
        <p:nvSpPr>
          <p:cNvPr id="4" name="文本框 3"/>
          <p:cNvSpPr txBox="1"/>
          <p:nvPr/>
        </p:nvSpPr>
        <p:spPr>
          <a:xfrm>
            <a:off x="648335" y="2326640"/>
            <a:ext cx="2552065" cy="1476375"/>
          </a:xfrm>
          <a:prstGeom prst="rect">
            <a:avLst/>
          </a:prstGeom>
          <a:noFill/>
        </p:spPr>
        <p:txBody>
          <a:bodyPr wrap="square" rtlCol="0">
            <a:spAutoFit/>
          </a:bodyPr>
          <a:p>
            <a:r>
              <a:rPr lang="en-US" altLang="zh-CN"/>
              <a:t>1.</a:t>
            </a:r>
            <a:r>
              <a:rPr lang="zh-CN" altLang="en-US"/>
              <a:t>基于</a:t>
            </a:r>
            <a:r>
              <a:rPr lang="en-US" altLang="zh-CN"/>
              <a:t>“</a:t>
            </a:r>
            <a:r>
              <a:rPr lang="zh-CN" altLang="en-US"/>
              <a:t>必连</a:t>
            </a:r>
            <a:r>
              <a:rPr lang="en-US" altLang="zh-CN"/>
              <a:t>”</a:t>
            </a:r>
            <a:r>
              <a:rPr lang="zh-CN" altLang="en-US"/>
              <a:t>和</a:t>
            </a:r>
            <a:r>
              <a:rPr lang="en-US" altLang="zh-CN"/>
              <a:t>“</a:t>
            </a:r>
            <a:r>
              <a:rPr lang="zh-CN" altLang="en-US"/>
              <a:t>勿连</a:t>
            </a:r>
            <a:r>
              <a:rPr lang="en-US" altLang="zh-CN"/>
              <a:t>”</a:t>
            </a:r>
            <a:endParaRPr lang="en-US" altLang="zh-CN"/>
          </a:p>
          <a:p>
            <a:r>
              <a:rPr lang="en-US" altLang="zh-CN"/>
              <a:t>2.</a:t>
            </a:r>
            <a:r>
              <a:rPr lang="zh-CN" altLang="en-US"/>
              <a:t>基于少量标记样本，</a:t>
            </a:r>
            <a:endParaRPr lang="zh-CN" altLang="en-US"/>
          </a:p>
          <a:p>
            <a:r>
              <a:rPr lang="zh-CN" altLang="en-US"/>
              <a:t>直接将他们作为种子，并在迭代过程中不改变种子的隶属关系。</a:t>
            </a:r>
            <a:endParaRPr lang="zh-CN" altLang="en-US"/>
          </a:p>
        </p:txBody>
      </p:sp>
      <p:pic>
        <p:nvPicPr>
          <p:cNvPr id="7" name="图片 6"/>
          <p:cNvPicPr>
            <a:picLocks noChangeAspect="1"/>
          </p:cNvPicPr>
          <p:nvPr/>
        </p:nvPicPr>
        <p:blipFill>
          <a:blip r:embed="rId1"/>
          <a:stretch>
            <a:fillRect/>
          </a:stretch>
        </p:blipFill>
        <p:spPr>
          <a:xfrm>
            <a:off x="4113530" y="1628775"/>
            <a:ext cx="4468495" cy="5172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半监督学习</a:t>
            </a:r>
            <a:endParaRPr lang="zh-CN" altLang="en-US" dirty="0"/>
          </a:p>
        </p:txBody>
      </p:sp>
      <p:sp>
        <p:nvSpPr>
          <p:cNvPr id="3" name="文本框 2"/>
          <p:cNvSpPr txBox="1"/>
          <p:nvPr/>
        </p:nvSpPr>
        <p:spPr>
          <a:xfrm>
            <a:off x="401955" y="1760855"/>
            <a:ext cx="3044825" cy="521970"/>
          </a:xfrm>
          <a:prstGeom prst="rect">
            <a:avLst/>
          </a:prstGeom>
          <a:noFill/>
        </p:spPr>
        <p:txBody>
          <a:bodyPr wrap="square" rtlCol="0">
            <a:spAutoFit/>
          </a:bodyPr>
          <a:p>
            <a:r>
              <a:rPr lang="zh-CN" altLang="en-US" sz="2800" b="1"/>
              <a:t>其他半监督学习</a:t>
            </a:r>
            <a:endParaRPr lang="zh-CN" altLang="en-US" sz="2800" b="1"/>
          </a:p>
        </p:txBody>
      </p:sp>
      <p:sp>
        <p:nvSpPr>
          <p:cNvPr id="4" name="文本框 3"/>
          <p:cNvSpPr txBox="1"/>
          <p:nvPr/>
        </p:nvSpPr>
        <p:spPr>
          <a:xfrm>
            <a:off x="401955" y="2765425"/>
            <a:ext cx="8362950" cy="1630045"/>
          </a:xfrm>
          <a:prstGeom prst="rect">
            <a:avLst/>
          </a:prstGeom>
          <a:noFill/>
        </p:spPr>
        <p:txBody>
          <a:bodyPr wrap="square" rtlCol="0">
            <a:spAutoFit/>
          </a:bodyPr>
          <a:p>
            <a:r>
              <a:rPr lang="en-US" sz="2000"/>
              <a:t>1. </a:t>
            </a:r>
            <a:r>
              <a:rPr lang="zh-CN" altLang="en-US" sz="2000"/>
              <a:t>生成式半监督方法：假设数据生成模型，高斯混合模型假设，极大似然估计</a:t>
            </a:r>
            <a:endParaRPr lang="zh-CN" altLang="en-US" sz="2000"/>
          </a:p>
          <a:p>
            <a:r>
              <a:rPr lang="en-US" altLang="zh-CN" sz="2000"/>
              <a:t>2. </a:t>
            </a:r>
            <a:r>
              <a:rPr lang="zh-CN" altLang="en-US" sz="2000"/>
              <a:t>基于分歧的半监督方法：类似集成学习，给伪标记样本打伪标签给别的学习器用</a:t>
            </a:r>
            <a:endParaRPr lang="zh-CN" altLang="en-US" sz="2000"/>
          </a:p>
          <a:p>
            <a:r>
              <a:rPr lang="en-US" altLang="zh-CN" sz="2000"/>
              <a:t>3. </a:t>
            </a:r>
            <a:r>
              <a:rPr lang="zh-CN" altLang="en-US" sz="2000"/>
              <a:t>图半监督学习：标签传播算法，最小化能量函数，运算大。</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4" name="Rectangle 43"/>
          <p:cNvSpPr>
            <a:spLocks noChangeArrowheads="1"/>
          </p:cNvSpPr>
          <p:nvPr/>
        </p:nvSpPr>
        <p:spPr bwMode="auto">
          <a:xfrm>
            <a:off x="-30088" y="2131716"/>
            <a:ext cx="5605463" cy="546100"/>
          </a:xfrm>
          <a:prstGeom prst="rect">
            <a:avLst/>
          </a:prstGeom>
          <a:gradFill rotWithShape="1">
            <a:gsLst>
              <a:gs pos="0">
                <a:srgbClr val="FFCC00"/>
              </a:gs>
              <a:gs pos="100000">
                <a:schemeClr val="bg1">
                  <a:alpha val="0"/>
                </a:schemeClr>
              </a:gs>
            </a:gsLst>
            <a:lin ang="0" scaled="1"/>
          </a:gradFill>
          <a:ln w="12700" algn="ctr">
            <a:noFill/>
            <a:miter lim="800000"/>
          </a:ln>
        </p:spPr>
        <p:txBody>
          <a:bodyPr wrap="none" lIns="100392" tIns="50199" rIns="100392" bIns="50199" anchor="ctr"/>
          <a:lstStyle/>
          <a:p>
            <a:pPr defTabSz="1006475">
              <a:lnSpc>
                <a:spcPct val="200000"/>
              </a:lnSpc>
              <a:buClr>
                <a:schemeClr val="bg2"/>
              </a:buClr>
              <a:buSzPct val="75000"/>
              <a:buFont typeface="Wingdings" panose="05000000000000000000" pitchFamily="2" charset="2"/>
              <a:buChar char="n"/>
            </a:pPr>
            <a:endParaRPr lang="zh-CN" altLang="en-US" sz="2200">
              <a:solidFill>
                <a:schemeClr val="bg1"/>
              </a:solidFill>
              <a:latin typeface="Trebuchet MS" panose="020B0603020202020204" pitchFamily="34" charset="0"/>
              <a:ea typeface="黑体" panose="02010609060101010101" pitchFamily="49" charset="-122"/>
              <a:cs typeface="Arial Unicode MS" pitchFamily="34" charset="-122"/>
            </a:endParaRPr>
          </a:p>
        </p:txBody>
      </p:sp>
      <p:sp>
        <p:nvSpPr>
          <p:cNvPr id="5" name="内容占位符 2"/>
          <p:cNvSpPr>
            <a:spLocks noGrp="1"/>
          </p:cNvSpPr>
          <p:nvPr>
            <p:ph idx="1"/>
          </p:nvPr>
        </p:nvSpPr>
        <p:spPr>
          <a:xfrm>
            <a:off x="539552" y="1628800"/>
            <a:ext cx="8229600" cy="4176712"/>
          </a:xfrm>
        </p:spPr>
        <p:txBody>
          <a:bodyPr>
            <a:normAutofit/>
          </a:bodyPr>
          <a:lstStyle/>
          <a:p>
            <a:pPr>
              <a:lnSpc>
                <a:spcPct val="200000"/>
              </a:lnSpc>
            </a:pPr>
            <a:r>
              <a:rPr lang="zh-CN" altLang="en-US" sz="4000" b="1" dirty="0">
                <a:latin typeface="华文宋体" panose="02010600040101010101" pitchFamily="2" charset="-122"/>
                <a:ea typeface="华文宋体" panose="02010600040101010101" pitchFamily="2" charset="-122"/>
              </a:rPr>
              <a:t>计算学习理论</a:t>
            </a:r>
            <a:endParaRPr lang="en-US" altLang="zh-CN" sz="4000" b="1" dirty="0">
              <a:latin typeface="华文宋体" panose="02010600040101010101" pitchFamily="2" charset="-122"/>
              <a:ea typeface="华文宋体" panose="02010600040101010101" pitchFamily="2" charset="-122"/>
            </a:endParaRPr>
          </a:p>
          <a:p>
            <a:pPr>
              <a:lnSpc>
                <a:spcPct val="200000"/>
              </a:lnSpc>
            </a:pPr>
            <a:r>
              <a:rPr lang="zh-CN" altLang="en-US" sz="4000" b="1" dirty="0">
                <a:latin typeface="华文宋体" panose="02010600040101010101" pitchFamily="2" charset="-122"/>
                <a:ea typeface="华文宋体" panose="02010600040101010101" pitchFamily="2" charset="-122"/>
              </a:rPr>
              <a:t>半监督学习</a:t>
            </a:r>
            <a:endParaRPr lang="en-US" altLang="zh-CN" sz="4000" b="1" dirty="0">
              <a:latin typeface="华文宋体" panose="02010600040101010101" pitchFamily="2" charset="-122"/>
              <a:ea typeface="华文宋体" panose="02010600040101010101" pitchFamily="2" charset="-122"/>
            </a:endParaRPr>
          </a:p>
          <a:p>
            <a:pPr>
              <a:lnSpc>
                <a:spcPct val="200000"/>
              </a:lnSpc>
            </a:pPr>
            <a:endParaRPr lang="en-US" altLang="zh-CN" sz="4000" b="1" dirty="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计算学习理论</a:t>
            </a:r>
            <a:endParaRPr lang="zh-CN" altLang="en-US"/>
          </a:p>
        </p:txBody>
      </p:sp>
      <p:sp>
        <p:nvSpPr>
          <p:cNvPr id="7" name="文本框 6"/>
          <p:cNvSpPr txBox="1"/>
          <p:nvPr/>
        </p:nvSpPr>
        <p:spPr>
          <a:xfrm>
            <a:off x="36830" y="2338705"/>
            <a:ext cx="6859905"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关于机器学习的理论基础，其目的是分析学习任务的困难本质，为学习算法提供理论保证，并根据分析结果指导算法设计。</a:t>
            </a: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3" name="矩形 2"/>
          <p:cNvSpPr/>
          <p:nvPr/>
        </p:nvSpPr>
        <p:spPr>
          <a:xfrm>
            <a:off x="147125" y="1799528"/>
            <a:ext cx="2105063" cy="368300"/>
          </a:xfrm>
          <a:prstGeom prst="rect">
            <a:avLst/>
          </a:prstGeom>
        </p:spPr>
        <p:txBody>
          <a:bodyPr wrap="square">
            <a:spAutoFit/>
          </a:bodyPr>
          <a:lstStyle/>
          <a:p>
            <a:r>
              <a:rPr lang="zh-CN" b="1" dirty="0" err="1">
                <a:solidFill>
                  <a:srgbClr val="4F4F4F"/>
                </a:solidFill>
                <a:latin typeface="-apple-system"/>
              </a:rPr>
              <a:t>基本：</a:t>
            </a:r>
            <a:endParaRPr lang="zh-CN" dirty="0"/>
          </a:p>
        </p:txBody>
      </p:sp>
      <p:sp>
        <p:nvSpPr>
          <p:cNvPr id="4" name="文本框 3"/>
          <p:cNvSpPr txBox="1"/>
          <p:nvPr/>
        </p:nvSpPr>
        <p:spPr>
          <a:xfrm>
            <a:off x="372110" y="3873500"/>
            <a:ext cx="6809740" cy="645160"/>
          </a:xfrm>
          <a:prstGeom prst="rect">
            <a:avLst/>
          </a:prstGeom>
          <a:noFill/>
        </p:spPr>
        <p:txBody>
          <a:bodyPr wrap="square" rtlCol="0">
            <a:spAutoFit/>
          </a:bodyPr>
          <a:p>
            <a:r>
              <a:rPr lang="zh-CN" altLang="en-US"/>
              <a:t>比较抽象，公式概念定义比较多，更高的层次去审视机器学习算法的有效性</a:t>
            </a:r>
            <a:endParaRPr lang="en-US" altLang="zh-CN"/>
          </a:p>
        </p:txBody>
      </p:sp>
      <p:sp>
        <p:nvSpPr>
          <p:cNvPr id="5" name="文本框 4"/>
          <p:cNvSpPr txBox="1"/>
          <p:nvPr/>
        </p:nvSpPr>
        <p:spPr>
          <a:xfrm>
            <a:off x="255905" y="3244850"/>
            <a:ext cx="6640830" cy="368300"/>
          </a:xfrm>
          <a:prstGeom prst="rect">
            <a:avLst/>
          </a:prstGeom>
          <a:noFill/>
        </p:spPr>
        <p:txBody>
          <a:bodyPr wrap="none" rtlCol="0" anchor="t">
            <a:spAutoFit/>
          </a:bodyPr>
          <a:p>
            <a:pPr marL="285750" indent="-285750">
              <a:buFont typeface="Arial" panose="020B0604020202020204" pitchFamily="34" charset="0"/>
              <a:buChar char="•"/>
            </a:pPr>
            <a:r>
              <a:rPr lang="zh-CN" altLang="en-US" dirty="0">
                <a:sym typeface="+mn-ea"/>
              </a:rPr>
              <a:t>简而言之：在算法学习前根据样本的规律对算法做可行性分析</a:t>
            </a:r>
            <a:endParaRPr lang="zh-CN" altLang="en-US"/>
          </a:p>
        </p:txBody>
      </p:sp>
      <p:pic>
        <p:nvPicPr>
          <p:cNvPr id="6" name="图片 5"/>
          <p:cNvPicPr>
            <a:picLocks noChangeAspect="1"/>
          </p:cNvPicPr>
          <p:nvPr/>
        </p:nvPicPr>
        <p:blipFill>
          <a:blip r:embed="rId1"/>
          <a:stretch>
            <a:fillRect/>
          </a:stretch>
        </p:blipFill>
        <p:spPr>
          <a:xfrm>
            <a:off x="297815" y="4947285"/>
            <a:ext cx="6601460" cy="1542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计算学习理论</a:t>
            </a:r>
            <a:endParaRPr lang="zh-CN" altLang="en-US"/>
          </a:p>
        </p:txBody>
      </p:sp>
      <p:sp>
        <p:nvSpPr>
          <p:cNvPr id="7" name="文本框 6"/>
          <p:cNvSpPr txBox="1"/>
          <p:nvPr/>
        </p:nvSpPr>
        <p:spPr>
          <a:xfrm>
            <a:off x="226060" y="2429510"/>
            <a:ext cx="6859905"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概念</a:t>
            </a:r>
            <a:r>
              <a:rPr lang="en-US" altLang="zh-CN" dirty="0"/>
              <a:t>:c</a:t>
            </a:r>
            <a:r>
              <a:rPr lang="zh-CN" altLang="en-US" dirty="0"/>
              <a:t>表示概念，表示样本空间</a:t>
            </a:r>
            <a:r>
              <a:rPr lang="en-US" altLang="zh-CN" dirty="0"/>
              <a:t>x</a:t>
            </a:r>
            <a:r>
              <a:rPr lang="zh-CN" altLang="en-US" dirty="0"/>
              <a:t>到标记空间</a:t>
            </a:r>
            <a:r>
              <a:rPr lang="en-US" altLang="zh-CN" dirty="0"/>
              <a:t>y</a:t>
            </a:r>
            <a:r>
              <a:rPr lang="zh-CN" altLang="en-US" dirty="0"/>
              <a:t>的映射，若任何样本均满足从</a:t>
            </a:r>
            <a:r>
              <a:rPr lang="en-US" altLang="zh-CN" dirty="0"/>
              <a:t>c(x)=y</a:t>
            </a:r>
            <a:r>
              <a:rPr lang="zh-CN" altLang="en-US" dirty="0"/>
              <a:t>，即</a:t>
            </a:r>
            <a:r>
              <a:rPr lang="en-US" altLang="zh-CN" dirty="0"/>
              <a:t>c</a:t>
            </a:r>
            <a:r>
              <a:rPr lang="zh-CN" altLang="en-US" dirty="0"/>
              <a:t>为目标概念，目标概率的集合</a:t>
            </a:r>
            <a:r>
              <a:rPr lang="en-US" altLang="zh-CN" dirty="0"/>
              <a:t>”</a:t>
            </a:r>
            <a:r>
              <a:rPr lang="zh-CN" altLang="en-US" dirty="0"/>
              <a:t>概念类</a:t>
            </a:r>
            <a:r>
              <a:rPr lang="en-US" altLang="zh-CN" dirty="0"/>
              <a:t>C</a:t>
            </a:r>
            <a:r>
              <a:rPr lang="en-US" altLang="zh-CN" dirty="0"/>
              <a:t>”</a:t>
            </a:r>
            <a:endParaRPr lang="en-US" altLang="zh-CN" dirty="0"/>
          </a:p>
        </p:txBody>
      </p:sp>
      <p:sp>
        <p:nvSpPr>
          <p:cNvPr id="3" name="矩形 2"/>
          <p:cNvSpPr/>
          <p:nvPr/>
        </p:nvSpPr>
        <p:spPr>
          <a:xfrm>
            <a:off x="147320" y="1799590"/>
            <a:ext cx="6649720" cy="368300"/>
          </a:xfrm>
          <a:prstGeom prst="rect">
            <a:avLst/>
          </a:prstGeom>
        </p:spPr>
        <p:txBody>
          <a:bodyPr wrap="square">
            <a:spAutoFit/>
          </a:bodyPr>
          <a:lstStyle/>
          <a:p>
            <a:r>
              <a:rPr lang="zh-CN" b="1" dirty="0" err="1">
                <a:solidFill>
                  <a:srgbClr val="4F4F4F"/>
                </a:solidFill>
                <a:latin typeface="-apple-system"/>
              </a:rPr>
              <a:t>概率近似正确（</a:t>
            </a:r>
            <a:r>
              <a:rPr lang="en-US" altLang="zh-CN" b="1" dirty="0" err="1">
                <a:solidFill>
                  <a:srgbClr val="4F4F4F"/>
                </a:solidFill>
                <a:latin typeface="-apple-system"/>
              </a:rPr>
              <a:t>PAC</a:t>
            </a:r>
            <a:r>
              <a:rPr lang="zh-CN" altLang="en-US" b="1" dirty="0" err="1">
                <a:solidFill>
                  <a:srgbClr val="4F4F4F"/>
                </a:solidFill>
                <a:latin typeface="-apple-system"/>
              </a:rPr>
              <a:t>）</a:t>
            </a:r>
            <a:r>
              <a:rPr lang="zh-CN" altLang="en-US" b="1" dirty="0" err="1">
                <a:solidFill>
                  <a:srgbClr val="4F4F4F"/>
                </a:solidFill>
                <a:latin typeface="-apple-system"/>
              </a:rPr>
              <a:t>学习理论</a:t>
            </a:r>
            <a:r>
              <a:rPr lang="zh-CN" b="1" dirty="0" err="1">
                <a:solidFill>
                  <a:srgbClr val="4F4F4F"/>
                </a:solidFill>
                <a:latin typeface="-apple-system"/>
              </a:rPr>
              <a:t>：抽象的刻画机器学习能力的框架</a:t>
            </a:r>
            <a:endParaRPr lang="zh-CN" dirty="0"/>
          </a:p>
        </p:txBody>
      </p:sp>
      <p:sp>
        <p:nvSpPr>
          <p:cNvPr id="5" name="文本框 4"/>
          <p:cNvSpPr txBox="1"/>
          <p:nvPr/>
        </p:nvSpPr>
        <p:spPr>
          <a:xfrm>
            <a:off x="279400" y="3297555"/>
            <a:ext cx="6859905" cy="3692525"/>
          </a:xfrm>
          <a:prstGeom prst="rect">
            <a:avLst/>
          </a:prstGeom>
          <a:noFill/>
        </p:spPr>
        <p:txBody>
          <a:bodyPr wrap="square" rtlCol="0">
            <a:spAutoFit/>
          </a:bodyPr>
          <a:p>
            <a:pPr marL="285750" indent="-285750">
              <a:buFont typeface="Arial" panose="020B0604020202020204" pitchFamily="34" charset="0"/>
              <a:buChar char="•"/>
            </a:pPr>
            <a:r>
              <a:rPr lang="zh-CN" altLang="en-US" dirty="0"/>
              <a:t>假设空间：</a:t>
            </a:r>
            <a:r>
              <a:rPr lang="en-US" altLang="zh-CN" dirty="0"/>
              <a:t>给定学习算法 A，它所考虑的所有可能概念的集合称为假设空间，用符号 H 表示。</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可分的：</a:t>
            </a:r>
            <a:r>
              <a:rPr lang="en-US" altLang="zh-CN" dirty="0"/>
              <a:t>c</a:t>
            </a:r>
            <a:r>
              <a:rPr lang="zh-CN" altLang="en-US" dirty="0"/>
              <a:t>属于</a:t>
            </a:r>
            <a:r>
              <a:rPr lang="en-US" altLang="zh-CN" dirty="0"/>
              <a:t>H</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PAC</a:t>
            </a:r>
            <a:r>
              <a:rPr lang="zh-CN" altLang="en-US" dirty="0"/>
              <a:t>辨识</a:t>
            </a:r>
            <a:r>
              <a:rPr lang="en-US" altLang="zh-CN" dirty="0"/>
              <a:t>:</a:t>
            </a:r>
            <a:br>
              <a:rPr lang="en-US" altLang="zh-CN" dirty="0"/>
            </a:br>
            <a:r>
              <a:rPr lang="en-US" altLang="zh-CN">
                <a:sym typeface="+mn-ea"/>
              </a:rPr>
              <a:t>	</a:t>
            </a:r>
            <a:r>
              <a:rPr lang="zh-CN" altLang="en-US">
                <a:sym typeface="+mn-ea"/>
              </a:rPr>
              <a:t>这样的学习算分能以较大的概率</a:t>
            </a:r>
            <a:r>
              <a:rPr lang="en-US" altLang="zh-CN">
                <a:sym typeface="+mn-ea"/>
              </a:rPr>
              <a:t>(1-δ)</a:t>
            </a:r>
            <a:r>
              <a:rPr lang="zh-CN" altLang="en-US">
                <a:sym typeface="+mn-ea"/>
              </a:rPr>
              <a:t>学得目标概念</a:t>
            </a:r>
            <a:r>
              <a:rPr lang="en-US" altLang="zh-CN">
                <a:sym typeface="+mn-ea"/>
              </a:rPr>
              <a:t>c</a:t>
            </a:r>
            <a:r>
              <a:rPr lang="zh-CN" altLang="en-US">
                <a:sym typeface="+mn-ea"/>
              </a:rPr>
              <a:t>的近</a:t>
            </a:r>
            <a:r>
              <a:rPr lang="en-US" altLang="zh-CN">
                <a:sym typeface="+mn-ea"/>
              </a:rPr>
              <a:t>	</a:t>
            </a:r>
            <a:r>
              <a:rPr lang="zh-CN" altLang="en-US">
                <a:sym typeface="+mn-ea"/>
              </a:rPr>
              <a:t>似（误差最多为ε）</a:t>
            </a:r>
            <a:endParaRPr lang="zh-CN" altLang="en-US"/>
          </a:p>
          <a:p>
            <a:pPr marL="285750" indent="-285750">
              <a:buFont typeface="Arial" panose="020B0604020202020204" pitchFamily="34" charset="0"/>
              <a:buChar char="•"/>
            </a:pPr>
            <a:r>
              <a:rPr lang="en-US" altLang="zh-CN" dirty="0"/>
              <a:t>PAC</a:t>
            </a:r>
            <a:r>
              <a:rPr lang="zh-CN" altLang="en-US" dirty="0"/>
              <a:t>可学习：对任何</a:t>
            </a:r>
            <a:r>
              <a:rPr lang="en-US" altLang="zh-CN" dirty="0"/>
              <a:t>			            </a:t>
            </a:r>
            <a:r>
              <a:rPr lang="zh-CN" altLang="en-US" dirty="0"/>
              <a:t>的样本，算法</a:t>
            </a:r>
            <a:r>
              <a:rPr lang="en-US" altLang="zh-CN" dirty="0"/>
              <a:t>	          </a:t>
            </a:r>
            <a:r>
              <a:rPr lang="zh-CN" altLang="en-US" dirty="0"/>
              <a:t>那能从假设空间</a:t>
            </a:r>
            <a:r>
              <a:rPr lang="en-US" altLang="zh-CN" dirty="0"/>
              <a:t>H</a:t>
            </a:r>
            <a:r>
              <a:rPr lang="zh-CN" altLang="en-US" dirty="0"/>
              <a:t>中</a:t>
            </a:r>
            <a:r>
              <a:rPr lang="en-US" altLang="zh-CN" dirty="0"/>
              <a:t>PAC</a:t>
            </a:r>
            <a:r>
              <a:rPr lang="zh-CN" altLang="en-US" dirty="0"/>
              <a:t>辨识类</a:t>
            </a:r>
            <a:r>
              <a:rPr lang="en-US" altLang="zh-CN" dirty="0"/>
              <a:t>C.</a:t>
            </a:r>
            <a:endParaRPr lang="en-US" altLang="zh-CN" dirty="0"/>
          </a:p>
          <a:p>
            <a:pPr marL="285750" indent="-285750">
              <a:buFont typeface="Arial" panose="020B0604020202020204" pitchFamily="34" charset="0"/>
              <a:buChar char="•"/>
            </a:pPr>
            <a:r>
              <a:rPr lang="en-US" altLang="zh-CN" dirty="0"/>
              <a:t>PAC</a:t>
            </a:r>
            <a:r>
              <a:rPr lang="zh-CN" altLang="en-US" dirty="0"/>
              <a:t>学习算法：使概念</a:t>
            </a:r>
            <a:r>
              <a:rPr lang="en-US" altLang="zh-CN" dirty="0"/>
              <a:t>C</a:t>
            </a:r>
            <a:r>
              <a:rPr lang="zh-CN" altLang="en-US" dirty="0"/>
              <a:t>为可学习，运行时间：</a:t>
            </a:r>
            <a:endParaRPr lang="zh-CN" altLang="en-US" dirty="0"/>
          </a:p>
          <a:p>
            <a:pPr marL="285750" indent="-285750">
              <a:buFont typeface="Arial" panose="020B0604020202020204" pitchFamily="34" charset="0"/>
              <a:buChar char="•"/>
            </a:pPr>
            <a:r>
              <a:rPr lang="zh-CN" altLang="en-US" dirty="0"/>
              <a:t>样本复杂度：满足</a:t>
            </a:r>
            <a:r>
              <a:rPr lang="en-US" altLang="zh-CN" dirty="0"/>
              <a:t>PAC</a:t>
            </a:r>
            <a:r>
              <a:rPr lang="zh-CN" altLang="en-US" dirty="0"/>
              <a:t>学习算法   所需的                                                       </a:t>
            </a:r>
            <a:r>
              <a:rPr lang="en-US" altLang="zh-CN" dirty="0"/>
              <a:t>		</a:t>
            </a:r>
            <a:r>
              <a:rPr lang="zh-CN" altLang="en-US" dirty="0"/>
              <a:t>的最小</a:t>
            </a:r>
            <a:r>
              <a:rPr lang="en-US" altLang="zh-CN" dirty="0"/>
              <a:t>m,</a:t>
            </a:r>
            <a:r>
              <a:rPr lang="zh-CN" altLang="en-US" dirty="0"/>
              <a:t>称为学习算法的样本复杂度</a:t>
            </a:r>
            <a:endParaRPr lang="zh-CN" altLang="en-US" dirty="0"/>
          </a:p>
        </p:txBody>
      </p:sp>
      <p:pic>
        <p:nvPicPr>
          <p:cNvPr id="6" name="图片 5"/>
          <p:cNvPicPr>
            <a:picLocks noChangeAspect="1"/>
          </p:cNvPicPr>
          <p:nvPr/>
        </p:nvPicPr>
        <p:blipFill>
          <a:blip r:embed="rId1"/>
          <a:stretch>
            <a:fillRect/>
          </a:stretch>
        </p:blipFill>
        <p:spPr>
          <a:xfrm>
            <a:off x="5019040" y="4544060"/>
            <a:ext cx="2066925" cy="457200"/>
          </a:xfrm>
          <a:prstGeom prst="rect">
            <a:avLst/>
          </a:prstGeom>
        </p:spPr>
      </p:pic>
      <p:pic>
        <p:nvPicPr>
          <p:cNvPr id="8" name="图片 7"/>
          <p:cNvPicPr>
            <a:picLocks noChangeAspect="1"/>
          </p:cNvPicPr>
          <p:nvPr/>
        </p:nvPicPr>
        <p:blipFill>
          <a:blip r:embed="rId2"/>
          <a:stretch>
            <a:fillRect/>
          </a:stretch>
        </p:blipFill>
        <p:spPr>
          <a:xfrm>
            <a:off x="1714500" y="4648835"/>
            <a:ext cx="3304540" cy="247650"/>
          </a:xfrm>
          <a:prstGeom prst="rect">
            <a:avLst/>
          </a:prstGeom>
        </p:spPr>
      </p:pic>
      <p:pic>
        <p:nvPicPr>
          <p:cNvPr id="13" name="图片 12"/>
          <p:cNvPicPr>
            <a:picLocks noChangeAspect="1"/>
          </p:cNvPicPr>
          <p:nvPr/>
        </p:nvPicPr>
        <p:blipFill>
          <a:blip r:embed="rId3"/>
          <a:stretch>
            <a:fillRect/>
          </a:stretch>
        </p:blipFill>
        <p:spPr>
          <a:xfrm>
            <a:off x="2641600" y="5584190"/>
            <a:ext cx="2790190" cy="200025"/>
          </a:xfrm>
          <a:prstGeom prst="rect">
            <a:avLst/>
          </a:prstGeom>
        </p:spPr>
      </p:pic>
      <p:pic>
        <p:nvPicPr>
          <p:cNvPr id="15" name="图片 14"/>
          <p:cNvPicPr>
            <a:picLocks noChangeAspect="1"/>
          </p:cNvPicPr>
          <p:nvPr/>
        </p:nvPicPr>
        <p:blipFill>
          <a:blip r:embed="rId4"/>
          <a:stretch>
            <a:fillRect/>
          </a:stretch>
        </p:blipFill>
        <p:spPr>
          <a:xfrm>
            <a:off x="5134610" y="6033770"/>
            <a:ext cx="2980690" cy="257175"/>
          </a:xfrm>
          <a:prstGeom prst="rect">
            <a:avLst/>
          </a:prstGeom>
        </p:spPr>
      </p:pic>
      <p:pic>
        <p:nvPicPr>
          <p:cNvPr id="17" name="图片 16"/>
          <p:cNvPicPr>
            <a:picLocks noChangeAspect="1"/>
          </p:cNvPicPr>
          <p:nvPr/>
        </p:nvPicPr>
        <p:blipFill>
          <a:blip r:embed="rId5"/>
          <a:stretch>
            <a:fillRect/>
          </a:stretch>
        </p:blipFill>
        <p:spPr>
          <a:xfrm>
            <a:off x="3765550" y="6370320"/>
            <a:ext cx="114300" cy="209550"/>
          </a:xfrm>
          <a:prstGeom prst="rect">
            <a:avLst/>
          </a:prstGeom>
        </p:spPr>
      </p:pic>
      <p:pic>
        <p:nvPicPr>
          <p:cNvPr id="18" name="图片 17"/>
          <p:cNvPicPr>
            <a:picLocks noChangeAspect="1"/>
          </p:cNvPicPr>
          <p:nvPr/>
        </p:nvPicPr>
        <p:blipFill>
          <a:blip r:embed="rId6"/>
          <a:stretch>
            <a:fillRect/>
          </a:stretch>
        </p:blipFill>
        <p:spPr>
          <a:xfrm>
            <a:off x="4610735" y="6379845"/>
            <a:ext cx="2771140"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计算学习理论</a:t>
            </a:r>
            <a:endParaRPr lang="zh-CN" altLang="en-US"/>
          </a:p>
        </p:txBody>
      </p:sp>
      <p:sp>
        <p:nvSpPr>
          <p:cNvPr id="3" name="矩形 2"/>
          <p:cNvSpPr/>
          <p:nvPr/>
        </p:nvSpPr>
        <p:spPr>
          <a:xfrm>
            <a:off x="172085" y="1783080"/>
            <a:ext cx="6649720" cy="368300"/>
          </a:xfrm>
          <a:prstGeom prst="rect">
            <a:avLst/>
          </a:prstGeom>
        </p:spPr>
        <p:txBody>
          <a:bodyPr wrap="square">
            <a:spAutoFit/>
          </a:bodyPr>
          <a:lstStyle/>
          <a:p>
            <a:r>
              <a:rPr lang="zh-CN" b="1" dirty="0" err="1">
                <a:solidFill>
                  <a:srgbClr val="4F4F4F"/>
                </a:solidFill>
                <a:latin typeface="-apple-system"/>
              </a:rPr>
              <a:t>有限假设空间：</a:t>
            </a:r>
            <a:r>
              <a:rPr lang="en-US" altLang="zh-CN" b="1" dirty="0" err="1">
                <a:solidFill>
                  <a:srgbClr val="4F4F4F"/>
                </a:solidFill>
                <a:latin typeface="-apple-system"/>
              </a:rPr>
              <a:t>|H|</a:t>
            </a:r>
            <a:r>
              <a:rPr lang="zh-CN" altLang="en-US" b="1" dirty="0" err="1">
                <a:solidFill>
                  <a:srgbClr val="4F4F4F"/>
                </a:solidFill>
                <a:latin typeface="-apple-system"/>
              </a:rPr>
              <a:t>有限</a:t>
            </a:r>
            <a:endParaRPr lang="zh-CN" altLang="en-US" b="1" dirty="0" err="1">
              <a:solidFill>
                <a:srgbClr val="4F4F4F"/>
              </a:solidFill>
              <a:latin typeface="-apple-system"/>
            </a:endParaRPr>
          </a:p>
        </p:txBody>
      </p:sp>
      <p:sp>
        <p:nvSpPr>
          <p:cNvPr id="4" name="十边形 3"/>
          <p:cNvSpPr/>
          <p:nvPr/>
        </p:nvSpPr>
        <p:spPr>
          <a:xfrm>
            <a:off x="629920" y="2227580"/>
            <a:ext cx="3057525" cy="2289810"/>
          </a:xfrm>
          <a:prstGeom prst="decagon">
            <a:avLst/>
          </a:prstGeom>
          <a:noFill/>
          <a:extLst>
            <a:ext uri="{909E8E84-426E-40DD-AFC4-6F175D3DCCD1}">
              <a14:hiddenFill xmlns:a14="http://schemas.microsoft.com/office/drawing/2010/main">
                <a:solidFill>
                  <a:srgbClr val="C9C9C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002060"/>
                </a:solidFill>
              </a:rPr>
              <a:t>可分的：</a:t>
            </a:r>
            <a:endParaRPr lang="zh-CN" altLang="en-US">
              <a:solidFill>
                <a:srgbClr val="002060"/>
              </a:solidFill>
            </a:endParaRPr>
          </a:p>
          <a:p>
            <a:pPr algn="ctr"/>
            <a:r>
              <a:rPr lang="en-US" altLang="zh-CN">
                <a:solidFill>
                  <a:srgbClr val="002060"/>
                </a:solidFill>
              </a:rPr>
              <a:t>c∈H</a:t>
            </a:r>
            <a:endParaRPr lang="en-US" altLang="zh-CN">
              <a:solidFill>
                <a:srgbClr val="002060"/>
              </a:solidFill>
            </a:endParaRPr>
          </a:p>
          <a:p>
            <a:pPr algn="ctr"/>
            <a:r>
              <a:rPr lang="zh-CN" altLang="en-US">
                <a:solidFill>
                  <a:srgbClr val="002060"/>
                </a:solidFill>
              </a:rPr>
              <a:t>可以基于样本剔除</a:t>
            </a:r>
            <a:r>
              <a:rPr lang="en-US" altLang="zh-CN">
                <a:solidFill>
                  <a:srgbClr val="002060"/>
                </a:solidFill>
              </a:rPr>
              <a:t>h</a:t>
            </a:r>
            <a:r>
              <a:rPr lang="zh-CN" altLang="en-US">
                <a:solidFill>
                  <a:srgbClr val="002060"/>
                </a:solidFill>
              </a:rPr>
              <a:t>法，最后剩下一个或多个满足映射</a:t>
            </a:r>
            <a:r>
              <a:rPr lang="en-US" altLang="zh-CN">
                <a:solidFill>
                  <a:srgbClr val="002060"/>
                </a:solidFill>
              </a:rPr>
              <a:t>,</a:t>
            </a:r>
            <a:r>
              <a:rPr lang="zh-CN" altLang="en-US">
                <a:solidFill>
                  <a:srgbClr val="002060"/>
                </a:solidFill>
              </a:rPr>
              <a:t>所需的样本数如下公式，样本误差随</a:t>
            </a:r>
            <a:r>
              <a:rPr lang="en-US" altLang="zh-CN">
                <a:solidFill>
                  <a:srgbClr val="002060"/>
                </a:solidFill>
              </a:rPr>
              <a:t>m</a:t>
            </a:r>
            <a:r>
              <a:rPr lang="zh-CN" altLang="en-US">
                <a:solidFill>
                  <a:srgbClr val="002060"/>
                </a:solidFill>
              </a:rPr>
              <a:t>增大收敛到</a:t>
            </a:r>
            <a:r>
              <a:rPr lang="en-US" altLang="zh-CN">
                <a:solidFill>
                  <a:srgbClr val="002060"/>
                </a:solidFill>
              </a:rPr>
              <a:t>0</a:t>
            </a:r>
            <a:endParaRPr lang="en-US" altLang="zh-CN">
              <a:solidFill>
                <a:srgbClr val="002060"/>
              </a:solidFill>
            </a:endParaRPr>
          </a:p>
        </p:txBody>
      </p:sp>
      <p:sp>
        <p:nvSpPr>
          <p:cNvPr id="9" name="十边形 8"/>
          <p:cNvSpPr/>
          <p:nvPr/>
        </p:nvSpPr>
        <p:spPr>
          <a:xfrm>
            <a:off x="4639945" y="2036445"/>
            <a:ext cx="3103880" cy="2480945"/>
          </a:xfrm>
          <a:prstGeom prst="decagon">
            <a:avLst/>
          </a:prstGeom>
          <a:noFill/>
          <a:extLst>
            <a:ext uri="{909E8E84-426E-40DD-AFC4-6F175D3DCCD1}">
              <a14:hiddenFill xmlns:a14="http://schemas.microsoft.com/office/drawing/2010/main">
                <a:solidFill>
                  <a:srgbClr val="C9C9C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002060"/>
                </a:solidFill>
              </a:rPr>
              <a:t>不可分的：</a:t>
            </a:r>
            <a:r>
              <a:rPr lang="en-US" altLang="zh-CN">
                <a:solidFill>
                  <a:srgbClr val="002060"/>
                </a:solidFill>
              </a:rPr>
              <a:t>c∉H(</a:t>
            </a:r>
            <a:r>
              <a:rPr lang="zh-CN" altLang="en-US">
                <a:solidFill>
                  <a:srgbClr val="002060"/>
                </a:solidFill>
              </a:rPr>
              <a:t>即对任何</a:t>
            </a:r>
            <a:r>
              <a:rPr lang="en-US" altLang="zh-CN">
                <a:solidFill>
                  <a:srgbClr val="002060"/>
                </a:solidFill>
              </a:rPr>
              <a:t>h∈H,         ≠0</a:t>
            </a:r>
            <a:endParaRPr lang="zh-CN" altLang="en-US">
              <a:solidFill>
                <a:srgbClr val="002060"/>
              </a:solidFill>
            </a:endParaRPr>
          </a:p>
        </p:txBody>
      </p:sp>
      <p:pic>
        <p:nvPicPr>
          <p:cNvPr id="11" name="图片 10"/>
          <p:cNvPicPr>
            <a:picLocks noChangeAspect="1"/>
          </p:cNvPicPr>
          <p:nvPr/>
        </p:nvPicPr>
        <p:blipFill>
          <a:blip r:embed="rId1"/>
          <a:stretch>
            <a:fillRect/>
          </a:stretch>
        </p:blipFill>
        <p:spPr>
          <a:xfrm>
            <a:off x="904240" y="4630420"/>
            <a:ext cx="2418080" cy="669925"/>
          </a:xfrm>
          <a:prstGeom prst="rect">
            <a:avLst/>
          </a:prstGeom>
        </p:spPr>
      </p:pic>
      <p:pic>
        <p:nvPicPr>
          <p:cNvPr id="12" name="图片 11"/>
          <p:cNvPicPr>
            <a:picLocks noChangeAspect="1"/>
          </p:cNvPicPr>
          <p:nvPr/>
        </p:nvPicPr>
        <p:blipFill>
          <a:blip r:embed="rId2"/>
          <a:stretch>
            <a:fillRect/>
          </a:stretch>
        </p:blipFill>
        <p:spPr>
          <a:xfrm>
            <a:off x="4749800" y="4630420"/>
            <a:ext cx="2904490" cy="1028700"/>
          </a:xfrm>
          <a:prstGeom prst="rect">
            <a:avLst/>
          </a:prstGeom>
        </p:spPr>
      </p:pic>
      <p:pic>
        <p:nvPicPr>
          <p:cNvPr id="14" name="图片 13"/>
          <p:cNvPicPr>
            <a:picLocks noChangeAspect="1"/>
          </p:cNvPicPr>
          <p:nvPr/>
        </p:nvPicPr>
        <p:blipFill>
          <a:blip r:embed="rId3"/>
          <a:stretch>
            <a:fillRect/>
          </a:stretch>
        </p:blipFill>
        <p:spPr>
          <a:xfrm>
            <a:off x="4639945" y="5659120"/>
            <a:ext cx="4161790" cy="666750"/>
          </a:xfrm>
          <a:prstGeom prst="rect">
            <a:avLst/>
          </a:prstGeom>
        </p:spPr>
      </p:pic>
      <p:pic>
        <p:nvPicPr>
          <p:cNvPr id="16" name="图片 15"/>
          <p:cNvPicPr>
            <a:picLocks noChangeAspect="1"/>
          </p:cNvPicPr>
          <p:nvPr/>
        </p:nvPicPr>
        <p:blipFill>
          <a:blip r:embed="rId4"/>
          <a:stretch>
            <a:fillRect/>
          </a:stretch>
        </p:blipFill>
        <p:spPr>
          <a:xfrm>
            <a:off x="4749800" y="6397625"/>
            <a:ext cx="2637790" cy="314325"/>
          </a:xfrm>
          <a:prstGeom prst="rect">
            <a:avLst/>
          </a:prstGeom>
        </p:spPr>
      </p:pic>
      <p:pic>
        <p:nvPicPr>
          <p:cNvPr id="19" name="图片 18"/>
          <p:cNvPicPr>
            <a:picLocks noChangeAspect="1"/>
          </p:cNvPicPr>
          <p:nvPr/>
        </p:nvPicPr>
        <p:blipFill>
          <a:blip r:embed="rId5"/>
          <a:stretch>
            <a:fillRect/>
          </a:stretch>
        </p:blipFill>
        <p:spPr>
          <a:xfrm>
            <a:off x="5992495" y="3206115"/>
            <a:ext cx="419100" cy="333375"/>
          </a:xfrm>
          <a:prstGeom prst="rect">
            <a:avLst/>
          </a:prstGeom>
        </p:spPr>
      </p:pic>
      <p:sp>
        <p:nvSpPr>
          <p:cNvPr id="20" name="文本框 19"/>
          <p:cNvSpPr txBox="1"/>
          <p:nvPr/>
        </p:nvSpPr>
        <p:spPr>
          <a:xfrm>
            <a:off x="2607310" y="6325870"/>
            <a:ext cx="2142490" cy="368300"/>
          </a:xfrm>
          <a:prstGeom prst="rect">
            <a:avLst/>
          </a:prstGeom>
          <a:noFill/>
        </p:spPr>
        <p:txBody>
          <a:bodyPr wrap="square" rtlCol="0">
            <a:spAutoFit/>
          </a:bodyPr>
          <a:p>
            <a:r>
              <a:rPr lang="zh-CN" altLang="en-US"/>
              <a:t>不可知</a:t>
            </a:r>
            <a:r>
              <a:rPr lang="en-US" altLang="zh-CN"/>
              <a:t>PAC</a:t>
            </a:r>
            <a:r>
              <a:rPr lang="zh-CN" altLang="en-US"/>
              <a:t>可</a:t>
            </a:r>
            <a:r>
              <a:rPr lang="zh-CN" altLang="en-US"/>
              <a:t>学习：</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计算学习理论</a:t>
            </a:r>
            <a:endParaRPr lang="zh-CN" altLang="en-US"/>
          </a:p>
        </p:txBody>
      </p:sp>
      <p:sp>
        <p:nvSpPr>
          <p:cNvPr id="4" name="文本框 3"/>
          <p:cNvSpPr txBox="1"/>
          <p:nvPr/>
        </p:nvSpPr>
        <p:spPr>
          <a:xfrm>
            <a:off x="445135" y="2273300"/>
            <a:ext cx="6771005" cy="368300"/>
          </a:xfrm>
          <a:prstGeom prst="rect">
            <a:avLst/>
          </a:prstGeom>
          <a:noFill/>
        </p:spPr>
        <p:txBody>
          <a:bodyPr wrap="square" rtlCol="0" anchor="t">
            <a:spAutoFit/>
          </a:bodyPr>
          <a:p>
            <a:r>
              <a:rPr lang="zh-CN" altLang="en-US"/>
              <a:t>VC维：可被假设空间划分的最大样本数，叫做假设空间的</a:t>
            </a:r>
            <a:r>
              <a:rPr lang="en-US" altLang="zh-CN"/>
              <a:t>vc</a:t>
            </a:r>
            <a:r>
              <a:rPr lang="zh-CN" altLang="en-US"/>
              <a:t>维</a:t>
            </a:r>
            <a:endParaRPr lang="zh-CN" altLang="en-US"/>
          </a:p>
        </p:txBody>
      </p:sp>
      <p:sp>
        <p:nvSpPr>
          <p:cNvPr id="5" name="文本框 4"/>
          <p:cNvSpPr txBox="1"/>
          <p:nvPr/>
        </p:nvSpPr>
        <p:spPr>
          <a:xfrm>
            <a:off x="374650" y="1746250"/>
            <a:ext cx="1562100" cy="368300"/>
          </a:xfrm>
          <a:prstGeom prst="rect">
            <a:avLst/>
          </a:prstGeom>
          <a:noFill/>
        </p:spPr>
        <p:txBody>
          <a:bodyPr wrap="none" rtlCol="0" anchor="t">
            <a:spAutoFit/>
          </a:bodyPr>
          <a:p>
            <a:r>
              <a:rPr lang="zh-CN" b="1" dirty="0" err="1">
                <a:solidFill>
                  <a:srgbClr val="4F4F4F"/>
                </a:solidFill>
                <a:latin typeface="-apple-system"/>
                <a:sym typeface="+mn-ea"/>
              </a:rPr>
              <a:t>无限假设空间</a:t>
            </a:r>
            <a:endParaRPr lang="zh-CN" altLang="en-US"/>
          </a:p>
        </p:txBody>
      </p:sp>
      <p:sp>
        <p:nvSpPr>
          <p:cNvPr id="6" name="文本框 5"/>
          <p:cNvSpPr txBox="1"/>
          <p:nvPr/>
        </p:nvSpPr>
        <p:spPr>
          <a:xfrm>
            <a:off x="138430" y="2823845"/>
            <a:ext cx="3308985" cy="1753235"/>
          </a:xfrm>
          <a:prstGeom prst="rect">
            <a:avLst/>
          </a:prstGeom>
          <a:noFill/>
        </p:spPr>
        <p:txBody>
          <a:bodyPr wrap="square" rtlCol="0">
            <a:spAutoFit/>
          </a:bodyPr>
          <a:p>
            <a:r>
              <a:rPr lang="zh-CN" altLang="en-US" b="1"/>
              <a:t>增长函数</a:t>
            </a:r>
            <a:r>
              <a:rPr lang="zh-CN" altLang="en-US"/>
              <a:t>：对</a:t>
            </a:r>
            <a:r>
              <a:rPr lang="en-US" altLang="zh-CN"/>
              <a:t>m</a:t>
            </a:r>
            <a:r>
              <a:rPr lang="zh-CN" altLang="en-US"/>
              <a:t>个示例所能赋予标记的最大可能结果数</a:t>
            </a:r>
            <a:r>
              <a:rPr lang="en-US" altLang="zh-CN"/>
              <a:t>.</a:t>
            </a:r>
            <a:endParaRPr lang="en-US" altLang="zh-CN"/>
          </a:p>
          <a:p>
            <a:r>
              <a:rPr lang="zh-CN" altLang="en-US" b="1"/>
              <a:t>打散</a:t>
            </a:r>
            <a:r>
              <a:rPr lang="zh-CN" altLang="en-US"/>
              <a:t>：假设空间覆盖所有可能的标记情况。</a:t>
            </a:r>
            <a:endParaRPr lang="zh-CN" altLang="en-US"/>
          </a:p>
          <a:p>
            <a:r>
              <a:rPr lang="en-US" altLang="zh-CN" b="1"/>
              <a:t>vc</a:t>
            </a:r>
            <a:r>
              <a:rPr lang="zh-CN" altLang="en-US" b="1"/>
              <a:t>维定义</a:t>
            </a:r>
            <a:r>
              <a:rPr lang="zh-CN" altLang="en-US"/>
              <a:t>：假设空间的</a:t>
            </a:r>
            <a:r>
              <a:rPr lang="en-US" altLang="zh-CN"/>
              <a:t>VC</a:t>
            </a:r>
            <a:r>
              <a:rPr lang="zh-CN" altLang="en-US"/>
              <a:t>维是能被</a:t>
            </a:r>
            <a:r>
              <a:rPr lang="en-US" altLang="zh-CN"/>
              <a:t>H</a:t>
            </a:r>
            <a:r>
              <a:rPr lang="zh-CN" altLang="en-US"/>
              <a:t>打散的最大示例集大小。</a:t>
            </a:r>
            <a:endParaRPr lang="zh-CN" altLang="en-US"/>
          </a:p>
        </p:txBody>
      </p:sp>
      <p:pic>
        <p:nvPicPr>
          <p:cNvPr id="7" name="图片 6"/>
          <p:cNvPicPr>
            <a:picLocks noChangeAspect="1"/>
          </p:cNvPicPr>
          <p:nvPr/>
        </p:nvPicPr>
        <p:blipFill>
          <a:blip r:embed="rId1"/>
          <a:stretch>
            <a:fillRect/>
          </a:stretch>
        </p:blipFill>
        <p:spPr>
          <a:xfrm>
            <a:off x="3597275" y="2973705"/>
            <a:ext cx="4914265" cy="495300"/>
          </a:xfrm>
          <a:prstGeom prst="rect">
            <a:avLst/>
          </a:prstGeom>
        </p:spPr>
      </p:pic>
      <p:pic>
        <p:nvPicPr>
          <p:cNvPr id="8" name="图片 7"/>
          <p:cNvPicPr>
            <a:picLocks noChangeAspect="1"/>
          </p:cNvPicPr>
          <p:nvPr/>
        </p:nvPicPr>
        <p:blipFill>
          <a:blip r:embed="rId2"/>
          <a:stretch>
            <a:fillRect/>
          </a:stretch>
        </p:blipFill>
        <p:spPr>
          <a:xfrm>
            <a:off x="3942715" y="3819525"/>
            <a:ext cx="3273425" cy="615315"/>
          </a:xfrm>
          <a:prstGeom prst="rect">
            <a:avLst/>
          </a:prstGeom>
        </p:spPr>
      </p:pic>
      <p:pic>
        <p:nvPicPr>
          <p:cNvPr id="9" name="图片 8"/>
          <p:cNvPicPr>
            <a:picLocks noChangeAspect="1"/>
          </p:cNvPicPr>
          <p:nvPr/>
        </p:nvPicPr>
        <p:blipFill>
          <a:blip r:embed="rId3"/>
          <a:stretch>
            <a:fillRect/>
          </a:stretch>
        </p:blipFill>
        <p:spPr>
          <a:xfrm>
            <a:off x="2862580" y="3328670"/>
            <a:ext cx="3418840" cy="200025"/>
          </a:xfrm>
          <a:prstGeom prst="rect">
            <a:avLst/>
          </a:prstGeom>
        </p:spPr>
      </p:pic>
      <p:pic>
        <p:nvPicPr>
          <p:cNvPr id="13" name="图片 12"/>
          <p:cNvPicPr>
            <a:picLocks noChangeAspect="1"/>
          </p:cNvPicPr>
          <p:nvPr/>
        </p:nvPicPr>
        <p:blipFill>
          <a:blip r:embed="rId4"/>
          <a:stretch>
            <a:fillRect/>
          </a:stretch>
        </p:blipFill>
        <p:spPr>
          <a:xfrm>
            <a:off x="205740" y="4709160"/>
            <a:ext cx="7409815" cy="400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计算学习理论</a:t>
            </a:r>
            <a:endParaRPr lang="zh-CN" altLang="en-US"/>
          </a:p>
        </p:txBody>
      </p:sp>
      <p:sp>
        <p:nvSpPr>
          <p:cNvPr id="4" name="文本框 3"/>
          <p:cNvSpPr txBox="1"/>
          <p:nvPr/>
        </p:nvSpPr>
        <p:spPr>
          <a:xfrm>
            <a:off x="445135" y="2273300"/>
            <a:ext cx="6771005" cy="368300"/>
          </a:xfrm>
          <a:prstGeom prst="rect">
            <a:avLst/>
          </a:prstGeom>
          <a:noFill/>
        </p:spPr>
        <p:txBody>
          <a:bodyPr wrap="square" rtlCol="0" anchor="t">
            <a:spAutoFit/>
          </a:bodyPr>
          <a:p>
            <a:r>
              <a:rPr lang="zh-CN" altLang="en-US"/>
              <a:t>VC维：可被假设空间打散的最大样本数，叫做假设空间的</a:t>
            </a:r>
            <a:r>
              <a:rPr lang="en-US" altLang="zh-CN"/>
              <a:t>vc</a:t>
            </a:r>
            <a:r>
              <a:rPr lang="zh-CN" altLang="en-US"/>
              <a:t>维</a:t>
            </a:r>
            <a:endParaRPr lang="zh-CN" altLang="en-US"/>
          </a:p>
        </p:txBody>
      </p:sp>
      <p:sp>
        <p:nvSpPr>
          <p:cNvPr id="5" name="文本框 4"/>
          <p:cNvSpPr txBox="1"/>
          <p:nvPr/>
        </p:nvSpPr>
        <p:spPr>
          <a:xfrm>
            <a:off x="374650" y="1746250"/>
            <a:ext cx="1562100" cy="368300"/>
          </a:xfrm>
          <a:prstGeom prst="rect">
            <a:avLst/>
          </a:prstGeom>
          <a:noFill/>
        </p:spPr>
        <p:txBody>
          <a:bodyPr wrap="none" rtlCol="0" anchor="t">
            <a:spAutoFit/>
          </a:bodyPr>
          <a:p>
            <a:r>
              <a:rPr lang="zh-CN" b="1" dirty="0" err="1">
                <a:solidFill>
                  <a:srgbClr val="4F4F4F"/>
                </a:solidFill>
                <a:latin typeface="-apple-system"/>
                <a:sym typeface="+mn-ea"/>
              </a:rPr>
              <a:t>无限假设空间</a:t>
            </a:r>
            <a:endParaRPr lang="zh-CN" altLang="en-US"/>
          </a:p>
        </p:txBody>
      </p:sp>
      <p:pic>
        <p:nvPicPr>
          <p:cNvPr id="8" name="图片 7"/>
          <p:cNvPicPr>
            <a:picLocks noChangeAspect="1"/>
          </p:cNvPicPr>
          <p:nvPr/>
        </p:nvPicPr>
        <p:blipFill>
          <a:blip r:embed="rId1"/>
          <a:stretch>
            <a:fillRect/>
          </a:stretch>
        </p:blipFill>
        <p:spPr>
          <a:xfrm>
            <a:off x="3942715" y="3819525"/>
            <a:ext cx="3273425" cy="615315"/>
          </a:xfrm>
          <a:prstGeom prst="rect">
            <a:avLst/>
          </a:prstGeom>
        </p:spPr>
      </p:pic>
      <p:pic>
        <p:nvPicPr>
          <p:cNvPr id="11" name="图片 10"/>
          <p:cNvPicPr>
            <a:picLocks noChangeAspect="1"/>
          </p:cNvPicPr>
          <p:nvPr/>
        </p:nvPicPr>
        <p:blipFill>
          <a:blip r:embed="rId2"/>
          <a:stretch>
            <a:fillRect/>
          </a:stretch>
        </p:blipFill>
        <p:spPr>
          <a:xfrm>
            <a:off x="556260" y="2704465"/>
            <a:ext cx="6990715" cy="2980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半监督学习</a:t>
            </a:r>
            <a:endParaRPr lang="zh-CN" altLang="en-US" dirty="0"/>
          </a:p>
        </p:txBody>
      </p:sp>
      <p:sp>
        <p:nvSpPr>
          <p:cNvPr id="8" name="流程图: 决策 7"/>
          <p:cNvSpPr/>
          <p:nvPr/>
        </p:nvSpPr>
        <p:spPr>
          <a:xfrm>
            <a:off x="382905" y="2532380"/>
            <a:ext cx="3618865" cy="1563370"/>
          </a:xfrm>
          <a:prstGeom prst="flowChartDecision">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lnSpc>
                <a:spcPct val="80000"/>
              </a:lnSpc>
            </a:pPr>
            <a:endParaRPr lang="zh-CN" altLang="en-US" sz="2400" b="1" dirty="0">
              <a:solidFill>
                <a:srgbClr val="002060"/>
              </a:solidFill>
              <a:sym typeface="+mn-ea"/>
            </a:endParaRPr>
          </a:p>
          <a:p>
            <a:pPr algn="r">
              <a:lnSpc>
                <a:spcPct val="80000"/>
              </a:lnSpc>
            </a:pPr>
            <a:r>
              <a:rPr lang="zh-CN" altLang="en-US" sz="2400" b="1" dirty="0">
                <a:solidFill>
                  <a:srgbClr val="002060"/>
                </a:solidFill>
                <a:sym typeface="+mn-ea"/>
              </a:rPr>
              <a:t>样本类别标记比较少？</a:t>
            </a:r>
            <a:r>
              <a:rPr lang="zh-CN" altLang="en-US" dirty="0">
                <a:sym typeface="+mn-ea"/>
              </a:rPr>
              <a:t>少怎么办？</a:t>
            </a:r>
            <a:endParaRPr lang="zh-CN" altLang="en-US"/>
          </a:p>
        </p:txBody>
      </p:sp>
      <p:sp>
        <p:nvSpPr>
          <p:cNvPr id="9" name="矩形 8"/>
          <p:cNvSpPr/>
          <p:nvPr/>
        </p:nvSpPr>
        <p:spPr>
          <a:xfrm>
            <a:off x="4342765" y="1959610"/>
            <a:ext cx="1872615" cy="8642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主动学习：主动提出标注请求</a:t>
            </a:r>
            <a:endParaRPr lang="zh-CN" altLang="en-US"/>
          </a:p>
        </p:txBody>
      </p:sp>
      <p:sp>
        <p:nvSpPr>
          <p:cNvPr id="10" name="矩形 9"/>
          <p:cNvSpPr/>
          <p:nvPr/>
        </p:nvSpPr>
        <p:spPr>
          <a:xfrm>
            <a:off x="4342765" y="3729990"/>
            <a:ext cx="1872615" cy="8642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zh-CN" altLang="en-US"/>
              <a:t>半监督学习：不需要人工干预</a:t>
            </a:r>
            <a:endParaRPr lang="zh-CN" altLang="en-US"/>
          </a:p>
        </p:txBody>
      </p:sp>
      <p:sp>
        <p:nvSpPr>
          <p:cNvPr id="12" name="流程图: 资料带 11"/>
          <p:cNvSpPr/>
          <p:nvPr/>
        </p:nvSpPr>
        <p:spPr>
          <a:xfrm>
            <a:off x="6917055" y="3070225"/>
            <a:ext cx="1682115" cy="1025525"/>
          </a:xfrm>
          <a:prstGeom prst="flowChartPunchedTape">
            <a:avLst/>
          </a:prstGeom>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zh-CN" altLang="en-US"/>
              <a:t>纯半监督学习：可以利用未标记数据训练</a:t>
            </a:r>
            <a:endParaRPr lang="zh-CN" altLang="en-US"/>
          </a:p>
        </p:txBody>
      </p:sp>
      <p:sp>
        <p:nvSpPr>
          <p:cNvPr id="13" name="流程图: 资料带 12"/>
          <p:cNvSpPr/>
          <p:nvPr/>
        </p:nvSpPr>
        <p:spPr>
          <a:xfrm>
            <a:off x="6941820" y="4403725"/>
            <a:ext cx="1657350" cy="1156970"/>
          </a:xfrm>
          <a:prstGeom prst="flowChartPunchedTape">
            <a:avLst/>
          </a:prstGeom>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zh-CN" altLang="en-US"/>
              <a:t>直推学习：未标记的数据是用来测试的</a:t>
            </a:r>
            <a:endParaRPr lang="zh-CN" altLang="en-US"/>
          </a:p>
        </p:txBody>
      </p:sp>
      <p:cxnSp>
        <p:nvCxnSpPr>
          <p:cNvPr id="14" name="肘形连接符 13"/>
          <p:cNvCxnSpPr>
            <a:stCxn id="8" idx="3"/>
            <a:endCxn id="9" idx="1"/>
          </p:cNvCxnSpPr>
          <p:nvPr/>
        </p:nvCxnSpPr>
        <p:spPr>
          <a:xfrm flipV="1">
            <a:off x="4001770" y="2392045"/>
            <a:ext cx="340995" cy="922020"/>
          </a:xfrm>
          <a:prstGeom prst="bentConnector3">
            <a:avLst>
              <a:gd name="adj1" fmla="val 500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8" idx="3"/>
            <a:endCxn id="10" idx="1"/>
          </p:cNvCxnSpPr>
          <p:nvPr/>
        </p:nvCxnSpPr>
        <p:spPr>
          <a:xfrm>
            <a:off x="4001770" y="3314065"/>
            <a:ext cx="340995" cy="848360"/>
          </a:xfrm>
          <a:prstGeom prst="bentConnector3">
            <a:avLst>
              <a:gd name="adj1" fmla="val 500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0" idx="3"/>
            <a:endCxn id="12" idx="1"/>
          </p:cNvCxnSpPr>
          <p:nvPr/>
        </p:nvCxnSpPr>
        <p:spPr>
          <a:xfrm flipV="1">
            <a:off x="6215380" y="3583305"/>
            <a:ext cx="701675" cy="579120"/>
          </a:xfrm>
          <a:prstGeom prst="curvedConnector3">
            <a:avLst>
              <a:gd name="adj1" fmla="val 500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endCxn id="13" idx="1"/>
          </p:cNvCxnSpPr>
          <p:nvPr/>
        </p:nvCxnSpPr>
        <p:spPr>
          <a:xfrm>
            <a:off x="6228080" y="4369435"/>
            <a:ext cx="713740" cy="612775"/>
          </a:xfrm>
          <a:prstGeom prst="curvedConnector3">
            <a:avLst>
              <a:gd name="adj1" fmla="val 5008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半监督学习</a:t>
            </a:r>
            <a:endParaRPr lang="zh-CN" altLang="en-US" dirty="0"/>
          </a:p>
        </p:txBody>
      </p:sp>
      <p:sp>
        <p:nvSpPr>
          <p:cNvPr id="3" name="文本框 2"/>
          <p:cNvSpPr txBox="1"/>
          <p:nvPr/>
        </p:nvSpPr>
        <p:spPr>
          <a:xfrm>
            <a:off x="401955" y="1760855"/>
            <a:ext cx="2961005" cy="460375"/>
          </a:xfrm>
          <a:prstGeom prst="rect">
            <a:avLst/>
          </a:prstGeom>
          <a:noFill/>
        </p:spPr>
        <p:txBody>
          <a:bodyPr wrap="square" rtlCol="0">
            <a:spAutoFit/>
          </a:bodyPr>
          <a:p>
            <a:r>
              <a:rPr lang="zh-CN" altLang="en-US" sz="2400" b="1"/>
              <a:t>半监督</a:t>
            </a:r>
            <a:r>
              <a:rPr lang="en-US" altLang="zh-CN" sz="2400" b="1"/>
              <a:t>SVM</a:t>
            </a:r>
            <a:r>
              <a:rPr lang="zh-CN" altLang="en-US" sz="2400" b="1"/>
              <a:t>（</a:t>
            </a:r>
            <a:r>
              <a:rPr lang="en-US" altLang="zh-CN" sz="2400" b="1"/>
              <a:t>TSVM</a:t>
            </a:r>
            <a:r>
              <a:rPr lang="zh-CN" altLang="en-US" sz="2400" b="1"/>
              <a:t>）</a:t>
            </a:r>
            <a:endParaRPr lang="zh-CN" altLang="en-US" sz="2400" b="1"/>
          </a:p>
        </p:txBody>
      </p:sp>
      <p:sp>
        <p:nvSpPr>
          <p:cNvPr id="4" name="文本框 3"/>
          <p:cNvSpPr txBox="1"/>
          <p:nvPr/>
        </p:nvSpPr>
        <p:spPr>
          <a:xfrm>
            <a:off x="401955" y="2310765"/>
            <a:ext cx="4105910" cy="645160"/>
          </a:xfrm>
          <a:prstGeom prst="rect">
            <a:avLst/>
          </a:prstGeom>
          <a:noFill/>
        </p:spPr>
        <p:txBody>
          <a:bodyPr wrap="square" rtlCol="0">
            <a:spAutoFit/>
          </a:bodyPr>
          <a:p>
            <a:r>
              <a:rPr lang="zh-CN" altLang="en-US"/>
              <a:t>原理：低密度分割假设，分隔有标记样本的数据，同时穿过数据低密度区</a:t>
            </a:r>
            <a:endParaRPr lang="zh-CN" altLang="en-US"/>
          </a:p>
        </p:txBody>
      </p:sp>
      <p:pic>
        <p:nvPicPr>
          <p:cNvPr id="6" name="图片 5"/>
          <p:cNvPicPr>
            <a:picLocks noChangeAspect="1"/>
          </p:cNvPicPr>
          <p:nvPr/>
        </p:nvPicPr>
        <p:blipFill>
          <a:blip r:embed="rId1"/>
          <a:stretch>
            <a:fillRect/>
          </a:stretch>
        </p:blipFill>
        <p:spPr>
          <a:xfrm>
            <a:off x="4710430" y="2310765"/>
            <a:ext cx="4218940" cy="3685540"/>
          </a:xfrm>
          <a:prstGeom prst="rect">
            <a:avLst/>
          </a:prstGeom>
        </p:spPr>
      </p:pic>
      <p:pic>
        <p:nvPicPr>
          <p:cNvPr id="7" name="图片 6"/>
          <p:cNvPicPr>
            <a:picLocks noChangeAspect="1"/>
          </p:cNvPicPr>
          <p:nvPr/>
        </p:nvPicPr>
        <p:blipFill>
          <a:blip r:embed="rId2"/>
          <a:stretch>
            <a:fillRect/>
          </a:stretch>
        </p:blipFill>
        <p:spPr>
          <a:xfrm>
            <a:off x="549910" y="3369945"/>
            <a:ext cx="4595495" cy="1880235"/>
          </a:xfrm>
          <a:prstGeom prst="rect">
            <a:avLst/>
          </a:prstGeom>
        </p:spPr>
      </p:pic>
      <p:sp>
        <p:nvSpPr>
          <p:cNvPr id="11" name="单圆角矩形 10"/>
          <p:cNvSpPr/>
          <p:nvPr/>
        </p:nvSpPr>
        <p:spPr>
          <a:xfrm>
            <a:off x="2753360" y="3304540"/>
            <a:ext cx="1080135" cy="791845"/>
          </a:xfrm>
          <a:prstGeom prst="round1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986155" y="5317490"/>
            <a:ext cx="4415790" cy="1476375"/>
          </a:xfrm>
          <a:prstGeom prst="rect">
            <a:avLst/>
          </a:prstGeom>
          <a:noFill/>
        </p:spPr>
        <p:txBody>
          <a:bodyPr wrap="square" rtlCol="0">
            <a:spAutoFit/>
          </a:bodyPr>
          <a:p>
            <a:r>
              <a:rPr lang="en-US" altLang="zh-CN"/>
              <a:t>SVM</a:t>
            </a:r>
            <a:r>
              <a:rPr lang="zh-CN" altLang="en-US"/>
              <a:t>优化中加入未标注样本的松弛项</a:t>
            </a:r>
            <a:endParaRPr lang="zh-CN" altLang="en-US"/>
          </a:p>
          <a:p>
            <a:r>
              <a:rPr lang="zh-CN" altLang="en-US"/>
              <a:t>局部搜索迭代求解：</a:t>
            </a:r>
            <a:r>
              <a:rPr lang="en-US" altLang="zh-CN"/>
              <a:t>1.</a:t>
            </a:r>
            <a:r>
              <a:rPr lang="zh-CN" altLang="en-US"/>
              <a:t>利用标记样本</a:t>
            </a:r>
            <a:r>
              <a:rPr lang="en-US" altLang="zh-CN"/>
              <a:t>SVM</a:t>
            </a:r>
            <a:r>
              <a:rPr lang="zh-CN" altLang="en-US"/>
              <a:t>对未标注样本打</a:t>
            </a:r>
            <a:r>
              <a:rPr lang="en-US" altLang="zh-CN"/>
              <a:t>“</a:t>
            </a:r>
            <a:r>
              <a:rPr lang="zh-CN" altLang="en-US"/>
              <a:t>伪标签</a:t>
            </a:r>
            <a:r>
              <a:rPr lang="en-US" altLang="zh-CN"/>
              <a:t>”</a:t>
            </a:r>
            <a:r>
              <a:rPr lang="zh-CN" altLang="en-US"/>
              <a:t>，</a:t>
            </a:r>
            <a:endParaRPr lang="zh-CN" altLang="en-US"/>
          </a:p>
          <a:p>
            <a:r>
              <a:rPr lang="en-US" altLang="zh-CN"/>
              <a:t>2.</a:t>
            </a:r>
            <a:r>
              <a:rPr lang="zh-CN" altLang="en-US"/>
              <a:t>每轮迭代交换两个易搞错异标记样本</a:t>
            </a:r>
            <a:r>
              <a:rPr lang="en-US" altLang="zh-CN"/>
              <a:t>“</a:t>
            </a:r>
            <a:r>
              <a:rPr lang="zh-CN" altLang="en-US"/>
              <a:t>伪标签</a:t>
            </a:r>
            <a:r>
              <a:rPr lang="en-US" altLang="zh-CN"/>
              <a:t>”</a:t>
            </a:r>
            <a:r>
              <a:rPr lang="zh-CN" altLang="en-US"/>
              <a:t>并调整松弛项权值</a:t>
            </a:r>
            <a:endParaRPr lang="zh-CN" altLang="en-US"/>
          </a:p>
        </p:txBody>
      </p:sp>
    </p:spTree>
  </p:cSld>
  <p:clrMapOvr>
    <a:masterClrMapping/>
  </p:clrMapOvr>
</p:sld>
</file>

<file path=ppt/theme/theme1.xml><?xml version="1.0" encoding="utf-8"?>
<a:theme xmlns:a="http://schemas.openxmlformats.org/drawingml/2006/main" name="融360模板 14年-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封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融360模板 14年-new</Template>
  <TotalTime>0</TotalTime>
  <Words>1202</Words>
  <Application>WPS 演示</Application>
  <PresentationFormat>全屏显示(4:3)</PresentationFormat>
  <Paragraphs>107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12</vt:i4>
      </vt:variant>
    </vt:vector>
  </HeadingPairs>
  <TitlesOfParts>
    <vt:vector size="27" baseType="lpstr">
      <vt:lpstr>Arial</vt:lpstr>
      <vt:lpstr>宋体</vt:lpstr>
      <vt:lpstr>Wingdings</vt:lpstr>
      <vt:lpstr>黑体</vt:lpstr>
      <vt:lpstr>微软雅黑</vt:lpstr>
      <vt:lpstr>Trebuchet MS</vt:lpstr>
      <vt:lpstr>Arial Unicode MS</vt:lpstr>
      <vt:lpstr>华文宋体</vt:lpstr>
      <vt:lpstr>-apple-system</vt:lpstr>
      <vt:lpstr>Calibri</vt:lpstr>
      <vt:lpstr>Arial Unicode MS</vt:lpstr>
      <vt:lpstr>Almonte Snow</vt:lpstr>
      <vt:lpstr>融360模板 14年-new</vt:lpstr>
      <vt:lpstr>正文​</vt:lpstr>
      <vt:lpstr>封底​</vt:lpstr>
      <vt:lpstr>机器学习(西瓜书)系列分享 第六讲</vt:lpstr>
      <vt:lpstr>目录</vt:lpstr>
      <vt:lpstr>降维与度量学习</vt:lpstr>
      <vt:lpstr>计算学习理论</vt:lpstr>
      <vt:lpstr>计算学习理论</vt:lpstr>
      <vt:lpstr>PowerPoint 演示文稿</vt:lpstr>
      <vt:lpstr>计算学习理论</vt:lpstr>
      <vt:lpstr>降维与度量学习</vt:lpstr>
      <vt:lpstr>半监督学习</vt:lpstr>
      <vt:lpstr>半监督学习</vt:lpstr>
      <vt:lpstr>半监督学习</vt:lpstr>
      <vt:lpstr>半监督学习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陈详</cp:lastModifiedBy>
  <cp:revision>372</cp:revision>
  <dcterms:created xsi:type="dcterms:W3CDTF">2014-05-12T07:11:00Z</dcterms:created>
  <dcterms:modified xsi:type="dcterms:W3CDTF">2018-11-01T19:43:09Z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ies>
</file>