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8"/>
  </p:notesMasterIdLst>
  <p:sldIdLst>
    <p:sldId id="302" r:id="rId4"/>
    <p:sldId id="317" r:id="rId5"/>
    <p:sldId id="273" r:id="rId6"/>
    <p:sldId id="274" r:id="rId7"/>
    <p:sldId id="315" r:id="rId8"/>
    <p:sldId id="316" r:id="rId9"/>
    <p:sldId id="320" r:id="rId10"/>
    <p:sldId id="318" r:id="rId11"/>
    <p:sldId id="321" r:id="rId12"/>
    <p:sldId id="303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9928" autoAdjust="0"/>
  </p:normalViewPr>
  <p:slideViewPr>
    <p:cSldViewPr>
      <p:cViewPr varScale="1">
        <p:scale>
          <a:sx n="52" d="100"/>
          <a:sy n="52" d="100"/>
        </p:scale>
        <p:origin x="77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周志华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br>
              <a:rPr lang="en-US" altLang="zh-CN" dirty="0"/>
            </a:br>
            <a:r>
              <a:rPr lang="zh-CN" altLang="en-US" sz="3200" dirty="0"/>
              <a:t>第一讲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55576" y="2852936"/>
                <a:ext cx="8208912" cy="1827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400" dirty="0"/>
                  <a:t>均方误差（</a:t>
                </a:r>
                <a:r>
                  <a:rPr lang="en-US" altLang="zh-CN" sz="2400" dirty="0" err="1"/>
                  <a:t>msr</a:t>
                </a:r>
                <a:r>
                  <a:rPr lang="zh-CN" altLang="en-US" sz="2400" dirty="0"/>
                  <a:t>）：最常用的性能误差</a:t>
                </a:r>
                <a:endParaRPr lang="en-US" altLang="zh-CN" sz="2400" dirty="0"/>
              </a:p>
              <a:p>
                <a:pPr lvl="0"/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 </a:t>
                </a:r>
              </a:p>
              <a:p>
                <a:pPr lvl="0"/>
                <a:r>
                  <a:rPr lang="en-US" altLang="zh-CN" sz="2400" dirty="0"/>
                  <a:t>     	         </a:t>
                </a:r>
                <a:r>
                  <a:rPr lang="zh-CN" altLang="en-US" sz="2400" dirty="0"/>
                  <a:t>针对数据分布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和概率密度函数</a:t>
                </a:r>
                <a:r>
                  <a:rPr lang="en-US" altLang="zh-CN" sz="2400" dirty="0"/>
                  <a:t>p(.)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0"/>
                <a:r>
                  <a:rPr lang="en-US" altLang="zh-CN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  <m:aln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4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852936"/>
                <a:ext cx="8208912" cy="1827936"/>
              </a:xfrm>
              <a:prstGeom prst="rect">
                <a:avLst/>
              </a:prstGeom>
              <a:blipFill>
                <a:blip r:embed="rId2"/>
                <a:stretch>
                  <a:fillRect l="-1188" t="-4000" b="-5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回归任务</a:t>
            </a:r>
          </a:p>
        </p:txBody>
      </p:sp>
    </p:spTree>
    <p:extLst>
      <p:ext uri="{BB962C8B-B14F-4D97-AF65-F5344CB8AC3E}">
        <p14:creationId xmlns:p14="http://schemas.microsoft.com/office/powerpoint/2010/main" val="250684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-25962" y="2877475"/>
                <a:ext cx="9312967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/>
                  <a:t>Error(</a:t>
                </a:r>
                <a:r>
                  <a:rPr lang="zh-CN" altLang="en-US" sz="2400" dirty="0"/>
                  <a:t>错误率</a:t>
                </a:r>
                <a:r>
                  <a:rPr lang="en-US" altLang="zh-CN" sz="2400" dirty="0"/>
                  <a:t>):   </a:t>
                </a:r>
                <a:r>
                  <a:rPr lang="zh-CN" altLang="en-US" sz="2400" dirty="0"/>
                  <a:t>预测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错误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样本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总数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Ⅱ</m:t>
                        </m:r>
                      </m:e>
                    </m:nary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62" y="2877475"/>
                <a:ext cx="9312967" cy="615874"/>
              </a:xfrm>
              <a:prstGeom prst="rect">
                <a:avLst/>
              </a:prstGeom>
              <a:blipFill>
                <a:blip r:embed="rId2"/>
                <a:stretch>
                  <a:fillRect l="-1048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FCFEB39-2C7E-4A25-BA8B-279A6906C20A}"/>
                  </a:ext>
                </a:extLst>
              </p:cNvPr>
              <p:cNvSpPr/>
              <p:nvPr/>
            </p:nvSpPr>
            <p:spPr>
              <a:xfrm>
                <a:off x="-25962" y="3478788"/>
                <a:ext cx="9793088" cy="615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zh-CN" sz="2400" dirty="0"/>
                  <a:t>Accuracy(</a:t>
                </a:r>
                <a:r>
                  <a:rPr lang="zh-CN" altLang="en-US" sz="2400" dirty="0"/>
                  <a:t>精度</a:t>
                </a:r>
                <a:r>
                  <a:rPr lang="en-US" altLang="zh-CN" sz="2400" dirty="0"/>
                  <a:t>):</a:t>
                </a:r>
                <a:r>
                  <a:rPr lang="zh-CN" altLang="en-US" sz="2400" dirty="0"/>
                  <a:t>预测正确占样本总数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Ⅱ</m:t>
                        </m:r>
                      </m:e>
                    </m:nary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 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FCFEB39-2C7E-4A25-BA8B-279A6906C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962" y="3478788"/>
                <a:ext cx="9793088" cy="615874"/>
              </a:xfrm>
              <a:prstGeom prst="rect">
                <a:avLst/>
              </a:prstGeom>
              <a:blipFill>
                <a:blip r:embed="rId3"/>
                <a:stretch>
                  <a:fillRect l="-996" b="-9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0992FCA-A70C-456E-B38D-B9DA777148E8}"/>
              </a:ext>
            </a:extLst>
          </p:cNvPr>
          <p:cNvSpPr/>
          <p:nvPr/>
        </p:nvSpPr>
        <p:spPr>
          <a:xfrm>
            <a:off x="-108520" y="4715208"/>
            <a:ext cx="9073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Precision (</a:t>
            </a:r>
            <a:r>
              <a:rPr lang="zh-CN" altLang="en-US" sz="2400" dirty="0"/>
              <a:t>查准率</a:t>
            </a:r>
            <a:r>
              <a:rPr lang="en-US" altLang="zh-CN" sz="2400" dirty="0"/>
              <a:t>/</a:t>
            </a:r>
            <a:r>
              <a:rPr lang="zh-CN" altLang="en-US" sz="2400" dirty="0"/>
              <a:t>精确率</a:t>
            </a:r>
            <a:r>
              <a:rPr lang="en-US" altLang="zh-CN" sz="2400" dirty="0"/>
              <a:t>):</a:t>
            </a:r>
            <a:r>
              <a:rPr lang="zh-CN" altLang="en-US" sz="2400" dirty="0"/>
              <a:t>真正例占预测正例比率 </a:t>
            </a:r>
            <a:r>
              <a:rPr lang="en-US" altLang="zh-CN" sz="2400" dirty="0"/>
              <a:t>P=TP/(TP+FP)</a:t>
            </a:r>
            <a:r>
              <a:rPr lang="zh-CN" altLang="en-US" sz="2400" dirty="0"/>
              <a:t>  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19191C-E6C9-4BC7-B3C9-82F892D5723F}"/>
              </a:ext>
            </a:extLst>
          </p:cNvPr>
          <p:cNvSpPr/>
          <p:nvPr/>
        </p:nvSpPr>
        <p:spPr>
          <a:xfrm>
            <a:off x="-25962" y="5318224"/>
            <a:ext cx="8990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dirty="0"/>
              <a:t>Recall (</a:t>
            </a:r>
            <a:r>
              <a:rPr lang="zh-CN" altLang="en-US" sz="2400" dirty="0"/>
              <a:t>查全率</a:t>
            </a:r>
            <a:r>
              <a:rPr lang="en-US" altLang="zh-CN" sz="2400" dirty="0"/>
              <a:t>/</a:t>
            </a:r>
            <a:r>
              <a:rPr lang="zh-CN" altLang="en-US" sz="2400" dirty="0"/>
              <a:t>召回率</a:t>
            </a:r>
            <a:r>
              <a:rPr lang="en-US" altLang="zh-CN" sz="2400" dirty="0"/>
              <a:t>)</a:t>
            </a:r>
            <a:r>
              <a:rPr lang="zh-CN" altLang="en-US" sz="2400" dirty="0"/>
              <a:t>查全率</a:t>
            </a:r>
            <a:r>
              <a:rPr lang="en-US" altLang="zh-CN" sz="2400" dirty="0"/>
              <a:t>:</a:t>
            </a:r>
            <a:r>
              <a:rPr lang="zh-CN" altLang="en-US" sz="2400" dirty="0"/>
              <a:t>真正例占样本正例比率</a:t>
            </a:r>
            <a:r>
              <a:rPr lang="en-US" altLang="zh-CN" sz="2400" dirty="0"/>
              <a:t>R=TP/(TP+FN)</a:t>
            </a:r>
          </a:p>
        </p:txBody>
      </p:sp>
    </p:spTree>
    <p:extLst>
      <p:ext uri="{BB962C8B-B14F-4D97-AF65-F5344CB8AC3E}">
        <p14:creationId xmlns:p14="http://schemas.microsoft.com/office/powerpoint/2010/main" val="248413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55605C-CFD7-4919-901C-B3558B8B1856}"/>
              </a:ext>
            </a:extLst>
          </p:cNvPr>
          <p:cNvSpPr txBox="1"/>
          <p:nvPr/>
        </p:nvSpPr>
        <p:spPr>
          <a:xfrm>
            <a:off x="289030" y="3407257"/>
            <a:ext cx="4282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P-R</a:t>
            </a:r>
            <a:r>
              <a:rPr lang="zh-CN" altLang="en-US" dirty="0"/>
              <a:t>曲线：反映样本总体查全率</a:t>
            </a:r>
            <a:r>
              <a:rPr lang="en-US" altLang="zh-CN" dirty="0"/>
              <a:t>/</a:t>
            </a:r>
            <a:r>
              <a:rPr lang="zh-CN" altLang="en-US" dirty="0"/>
              <a:t>查准率的</a:t>
            </a:r>
            <a:endParaRPr lang="en-US" altLang="zh-CN" dirty="0"/>
          </a:p>
          <a:p>
            <a:r>
              <a:rPr lang="zh-CN" altLang="en-US" dirty="0"/>
              <a:t>变化</a:t>
            </a:r>
            <a:endParaRPr lang="en-US" altLang="zh-CN" dirty="0"/>
          </a:p>
          <a:p>
            <a:r>
              <a:rPr lang="zh-CN" altLang="en-US" dirty="0"/>
              <a:t>绘制方法：把样本按预测结果排序，</a:t>
            </a:r>
            <a:endParaRPr lang="en-US" altLang="zh-CN" dirty="0"/>
          </a:p>
          <a:p>
            <a:r>
              <a:rPr lang="zh-CN" altLang="en-US" dirty="0"/>
              <a:t>如</a:t>
            </a:r>
            <a:r>
              <a:rPr lang="en-US" altLang="zh-CN" dirty="0"/>
              <a:t>111011001100100010000</a:t>
            </a:r>
            <a:r>
              <a:rPr lang="zh-CN" altLang="en-US" dirty="0"/>
              <a:t>，按此顺序依</a:t>
            </a:r>
            <a:endParaRPr lang="en-US" altLang="zh-CN" dirty="0"/>
          </a:p>
          <a:p>
            <a:r>
              <a:rPr lang="zh-CN" altLang="en-US" dirty="0"/>
              <a:t>次作为正例阈值进行预测。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FBC62AD-94FE-4E2A-8FDB-C79B8EE0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409" y="1797646"/>
            <a:ext cx="4334662" cy="442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/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BEP(“</a:t>
                </a:r>
                <a:r>
                  <a:rPr lang="zh-CN" altLang="en-US" dirty="0"/>
                  <a:t>平衡点</a:t>
                </a:r>
                <a:r>
                  <a:rPr lang="en-US" altLang="zh-CN" dirty="0"/>
                  <a:t>”):P=R</a:t>
                </a:r>
                <a:r>
                  <a:rPr lang="zh-CN" altLang="en-US" dirty="0"/>
                  <a:t>时取值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F1</a:t>
                </a:r>
                <a:r>
                  <a:rPr lang="zh-CN" altLang="en-US" dirty="0"/>
                  <a:t>度量：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样本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总数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</a:t>
                </a:r>
                <a:r>
                  <a:rPr lang="en-US" altLang="zh-CN" sz="1400" dirty="0"/>
                  <a:t>β</a:t>
                </a:r>
                <a:r>
                  <a:rPr lang="zh-CN" altLang="en-US" dirty="0"/>
                  <a:t>度量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β&gt;1</a:t>
                </a:r>
                <a:r>
                  <a:rPr lang="zh-CN" altLang="en-US" dirty="0"/>
                  <a:t>查全率影响更大，</a:t>
                </a:r>
                <a:r>
                  <a:rPr lang="en-US" altLang="zh-CN" dirty="0"/>
                  <a:t>β&lt;1</a:t>
                </a:r>
                <a:r>
                  <a:rPr lang="zh-CN" altLang="en-US" dirty="0"/>
                  <a:t>查准率影响更大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blipFill>
                <a:blip r:embed="rId2"/>
                <a:stretch>
                  <a:fillRect l="-1325" t="-2009" b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5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55605C-CFD7-4919-901C-B3558B8B1856}"/>
              </a:ext>
            </a:extLst>
          </p:cNvPr>
          <p:cNvSpPr txBox="1"/>
          <p:nvPr/>
        </p:nvSpPr>
        <p:spPr>
          <a:xfrm>
            <a:off x="232262" y="2869840"/>
            <a:ext cx="3678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个二分类混淆矩阵，</a:t>
            </a:r>
            <a:endParaRPr lang="en-US" altLang="zh-CN" dirty="0"/>
          </a:p>
          <a:p>
            <a:r>
              <a:rPr lang="zh-CN" altLang="en-US" dirty="0"/>
              <a:t>可以先求出，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均值，在求</a:t>
            </a:r>
            <a:r>
              <a:rPr lang="en-US" altLang="zh-CN" dirty="0"/>
              <a:t>F1;</a:t>
            </a:r>
          </a:p>
          <a:p>
            <a:r>
              <a:rPr lang="zh-CN" altLang="en-US" dirty="0"/>
              <a:t>分别得到宏名称：</a:t>
            </a:r>
            <a:r>
              <a:rPr lang="en-US" altLang="zh-CN" dirty="0"/>
              <a:t>macro-P,macro-N,macro-F1;</a:t>
            </a:r>
          </a:p>
          <a:p>
            <a:r>
              <a:rPr lang="zh-CN" altLang="en-US" dirty="0"/>
              <a:t>或者先求出</a:t>
            </a:r>
            <a:r>
              <a:rPr lang="en-US" altLang="zh-CN" dirty="0"/>
              <a:t>TP</a:t>
            </a:r>
            <a:r>
              <a:rPr lang="zh-CN" altLang="en-US" dirty="0"/>
              <a:t>、</a:t>
            </a:r>
            <a:r>
              <a:rPr lang="en-US" altLang="zh-CN" dirty="0"/>
              <a:t>FP</a:t>
            </a:r>
            <a:r>
              <a:rPr lang="zh-CN" altLang="en-US" dirty="0"/>
              <a:t>、</a:t>
            </a:r>
            <a:r>
              <a:rPr lang="en-US" altLang="zh-CN" dirty="0"/>
              <a:t>TN</a:t>
            </a:r>
            <a:r>
              <a:rPr lang="zh-CN" altLang="en-US" dirty="0"/>
              <a:t>、</a:t>
            </a:r>
            <a:r>
              <a:rPr lang="en-US" altLang="zh-CN" dirty="0"/>
              <a:t>FN</a:t>
            </a:r>
            <a:r>
              <a:rPr lang="zh-CN" altLang="en-US" dirty="0"/>
              <a:t>均值，在计算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F1</a:t>
            </a:r>
            <a:r>
              <a:rPr lang="zh-CN" altLang="en-US" dirty="0"/>
              <a:t>得到微名称：</a:t>
            </a:r>
            <a:endParaRPr lang="en-US" altLang="zh-CN" dirty="0"/>
          </a:p>
          <a:p>
            <a:r>
              <a:rPr lang="en-US" altLang="zh-CN" dirty="0"/>
              <a:t>Micro-P,micro-N,micro-F1</a:t>
            </a:r>
          </a:p>
          <a:p>
            <a:endParaRPr lang="zh-CN" altLang="en-US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A0AEBAA-3AF5-4FDB-A977-A9CADDFED9B3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325224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088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/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BEP(“</a:t>
                </a:r>
                <a:r>
                  <a:rPr lang="zh-CN" altLang="en-US" dirty="0"/>
                  <a:t>平衡点</a:t>
                </a:r>
                <a:r>
                  <a:rPr lang="en-US" altLang="zh-CN" dirty="0"/>
                  <a:t>”):P=R</a:t>
                </a:r>
                <a:r>
                  <a:rPr lang="zh-CN" altLang="en-US" dirty="0"/>
                  <a:t>时取值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F1</a:t>
                </a:r>
                <a:r>
                  <a:rPr lang="zh-CN" altLang="en-US" dirty="0"/>
                  <a:t>度量：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样本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总数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</a:t>
                </a:r>
                <a:r>
                  <a:rPr lang="en-US" altLang="zh-CN" sz="1400" dirty="0"/>
                  <a:t>β</a:t>
                </a:r>
                <a:r>
                  <a:rPr lang="zh-CN" altLang="en-US" dirty="0"/>
                  <a:t>度量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β&gt;1</a:t>
                </a:r>
                <a:r>
                  <a:rPr lang="zh-CN" altLang="en-US" dirty="0"/>
                  <a:t>查全率影响更大，</a:t>
                </a:r>
                <a:r>
                  <a:rPr lang="en-US" altLang="zh-CN" dirty="0"/>
                  <a:t>β&lt;1</a:t>
                </a:r>
                <a:r>
                  <a:rPr lang="zh-CN" altLang="en-US" dirty="0"/>
                  <a:t>查准率影响更大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755605C-CFD7-4919-901C-B3558B8B1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2" y="2869840"/>
                <a:ext cx="3678482" cy="2734467"/>
              </a:xfrm>
              <a:prstGeom prst="rect">
                <a:avLst/>
              </a:prstGeom>
              <a:blipFill>
                <a:blip r:embed="rId2"/>
                <a:stretch>
                  <a:fillRect l="-1325" t="-2009" b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0B6035-68EA-4ABC-BF6C-98B8EEB8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52" y="2050398"/>
            <a:ext cx="5391248" cy="375903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C8D9DB3-053A-4871-9F4C-E67FB3A5C6DE}"/>
              </a:ext>
            </a:extLst>
          </p:cNvPr>
          <p:cNvSpPr/>
          <p:nvPr/>
        </p:nvSpPr>
        <p:spPr>
          <a:xfrm>
            <a:off x="467544" y="1844824"/>
            <a:ext cx="328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-PR</a:t>
            </a:r>
            <a:r>
              <a:rPr lang="zh-CN" altLang="en-US" sz="2800" b="1" dirty="0"/>
              <a:t>曲线</a:t>
            </a:r>
          </a:p>
        </p:txBody>
      </p:sp>
    </p:spTree>
    <p:extLst>
      <p:ext uri="{BB962C8B-B14F-4D97-AF65-F5344CB8AC3E}">
        <p14:creationId xmlns:p14="http://schemas.microsoft.com/office/powerpoint/2010/main" val="282037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-ROC</a:t>
            </a:r>
            <a:endParaRPr lang="zh-CN" altLang="en-US" sz="2800" b="1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40D01B-CDD9-4D80-AB32-601ED5BA07DB}"/>
              </a:ext>
            </a:extLst>
          </p:cNvPr>
          <p:cNvSpPr/>
          <p:nvPr/>
        </p:nvSpPr>
        <p:spPr>
          <a:xfrm>
            <a:off x="467544" y="25003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学习器泛化性能的好坏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977F9A-4989-454C-9AED-D88DF6FEA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72" y="2500306"/>
            <a:ext cx="4117778" cy="3304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D9F38-9A84-42DD-8827-8595CEF36579}"/>
                  </a:ext>
                </a:extLst>
              </p:cNvPr>
              <p:cNvSpPr txBox="1"/>
              <p:nvPr/>
            </p:nvSpPr>
            <p:spPr>
              <a:xfrm>
                <a:off x="827584" y="3429000"/>
                <a:ext cx="3672270" cy="143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纵轴</a:t>
                </a:r>
                <a:r>
                  <a:rPr lang="zh-CN" altLang="en-US" i="1" dirty="0"/>
                  <a:t>真正例率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TPR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zh-CN" altLang="en-US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横轴 假正例率（</a:t>
                </a:r>
                <a:r>
                  <a:rPr lang="en-US" altLang="zh-CN" dirty="0"/>
                  <a:t>FPR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D9F38-9A84-42DD-8827-8595CEF3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29000"/>
                <a:ext cx="3672270" cy="1432828"/>
              </a:xfrm>
              <a:prstGeom prst="rect">
                <a:avLst/>
              </a:prstGeom>
              <a:blipFill>
                <a:blip r:embed="rId3"/>
                <a:stretch>
                  <a:fillRect l="-1495" t="-3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67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ROCæ²çº¿ä¸¾ä¾">
            <a:extLst>
              <a:ext uri="{FF2B5EF4-FFF2-40B4-BE49-F238E27FC236}">
                <a16:creationId xmlns:a16="http://schemas.microsoft.com/office/drawing/2014/main" id="{505D24A9-1802-4C50-BBC6-6E64AFEB4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85" y="2738166"/>
            <a:ext cx="4605762" cy="40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4" y="1844824"/>
            <a:ext cx="252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-ROC</a:t>
            </a:r>
            <a:endParaRPr lang="zh-CN" altLang="en-US" sz="2800" b="1" dirty="0"/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40D01B-CDD9-4D80-AB32-601ED5BA07DB}"/>
              </a:ext>
            </a:extLst>
          </p:cNvPr>
          <p:cNvSpPr/>
          <p:nvPr/>
        </p:nvSpPr>
        <p:spPr>
          <a:xfrm>
            <a:off x="298499" y="239940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学习器泛化性能的好坏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D9F38-9A84-42DD-8827-8595CEF36579}"/>
                  </a:ext>
                </a:extLst>
              </p:cNvPr>
              <p:cNvSpPr txBox="1"/>
              <p:nvPr/>
            </p:nvSpPr>
            <p:spPr>
              <a:xfrm>
                <a:off x="48243" y="2751762"/>
                <a:ext cx="4822256" cy="407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AUC:ROC</a:t>
                </a:r>
                <a:r>
                  <a:rPr lang="zh-CN" altLang="en-US" dirty="0"/>
                  <a:t>曲线下的面积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损失</a:t>
                </a:r>
                <a:r>
                  <a:rPr lang="en-US" altLang="zh-CN" dirty="0"/>
                  <a:t>(loss):m+</a:t>
                </a:r>
                <a:r>
                  <a:rPr lang="zh-CN" altLang="en-US" dirty="0"/>
                  <a:t>个正例，</a:t>
                </a:r>
                <a:r>
                  <a:rPr lang="en-US" altLang="zh-CN" dirty="0"/>
                  <a:t>m-</a:t>
                </a:r>
                <a:r>
                  <a:rPr lang="zh-CN" altLang="en-US" dirty="0"/>
                  <a:t>个反例，</a:t>
                </a:r>
                <a:r>
                  <a:rPr lang="en-US" altLang="zh-CN" dirty="0"/>
                  <a:t>D+,D-</a:t>
                </a:r>
                <a:r>
                  <a:rPr lang="zh-CN" altLang="en-US" dirty="0"/>
                  <a:t>对应其集合</a:t>
                </a:r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𝑟𝑎𝑟𝑘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zh-CN" altLang="en-US" i="0" dirty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zh-CN" altLang="en-US" i="0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Ⅱ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Ⅱ</m:t>
                                  </m:r>
                                  <m:d>
                                    <m:dPr>
                                      <m:ctrlP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zh-CN" altLang="en-US" i="0" dirty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i="1" dirty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 dirty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AUC -= 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𝑟𝑎𝑟𝑘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ED9F38-9A84-42DD-8827-8595CEF36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3" y="2751762"/>
                <a:ext cx="4822256" cy="4078489"/>
              </a:xfrm>
              <a:prstGeom prst="rect">
                <a:avLst/>
              </a:prstGeom>
              <a:blipFill>
                <a:blip r:embed="rId3"/>
                <a:stretch>
                  <a:fillRect l="-1138" t="-1196" r="-506" b="-1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887AFCD-2DF7-4C93-851C-8B1CCB6D78C7}"/>
              </a:ext>
            </a:extLst>
          </p:cNvPr>
          <p:cNvSpPr txBox="1"/>
          <p:nvPr/>
        </p:nvSpPr>
        <p:spPr>
          <a:xfrm>
            <a:off x="7128284" y="498776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54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2" y="1844824"/>
            <a:ext cx="6552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代价敏感错误率与代价曲线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40D01B-CDD9-4D80-AB32-601ED5BA07DB}"/>
              </a:ext>
            </a:extLst>
          </p:cNvPr>
          <p:cNvSpPr/>
          <p:nvPr/>
        </p:nvSpPr>
        <p:spPr>
          <a:xfrm>
            <a:off x="323528" y="247851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给予不同错误分类加权值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B3974-426D-44DC-8AC1-E1048B40CB4C}"/>
                  </a:ext>
                </a:extLst>
              </p:cNvPr>
              <p:cNvSpPr txBox="1"/>
              <p:nvPr/>
            </p:nvSpPr>
            <p:spPr>
              <a:xfrm>
                <a:off x="344106" y="3146381"/>
                <a:ext cx="8332153" cy="741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Ⅱ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-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Ⅱ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B3974-426D-44DC-8AC1-E1048B40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06" y="3146381"/>
                <a:ext cx="8332153" cy="741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9EE327-0FBB-4267-A0A9-E24B6EE79D0D}"/>
                  </a:ext>
                </a:extLst>
              </p:cNvPr>
              <p:cNvSpPr txBox="1"/>
              <p:nvPr/>
            </p:nvSpPr>
            <p:spPr>
              <a:xfrm>
                <a:off x="2219418" y="4172147"/>
                <a:ext cx="3910494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9EE327-0FBB-4267-A0A9-E24B6EE79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18" y="4172147"/>
                <a:ext cx="3910494" cy="565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E7E1C59-E1E1-4E79-B9CE-A50959706731}"/>
              </a:ext>
            </a:extLst>
          </p:cNvPr>
          <p:cNvSpPr txBox="1"/>
          <p:nvPr/>
        </p:nvSpPr>
        <p:spPr>
          <a:xfrm>
            <a:off x="467542" y="421773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正例概率代价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70E433-CCB9-4802-9F21-44D9B3B29B6C}"/>
                  </a:ext>
                </a:extLst>
              </p:cNvPr>
              <p:cNvSpPr txBox="1"/>
              <p:nvPr/>
            </p:nvSpPr>
            <p:spPr>
              <a:xfrm>
                <a:off x="2195734" y="5128769"/>
                <a:ext cx="48765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𝑛𝑜𝑟𝑚</m:t>
                              </m:r>
                            </m:sub>
                          </m:sSub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𝑁𝑅</m:t>
                      </m:r>
                      <m:r>
                        <a:rPr lang="zh-CN" altLang="en-US" i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𝑐𝑜𝑠𝑡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70E433-CCB9-4802-9F21-44D9B3B2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4" y="5128769"/>
                <a:ext cx="4876591" cy="276999"/>
              </a:xfrm>
              <a:prstGeom prst="rect">
                <a:avLst/>
              </a:prstGeom>
              <a:blipFill>
                <a:blip r:embed="rId4"/>
                <a:stretch>
                  <a:fillRect l="-250" r="-625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46E0B92-467F-498B-8F34-69272EF91663}"/>
              </a:ext>
            </a:extLst>
          </p:cNvPr>
          <p:cNvSpPr txBox="1"/>
          <p:nvPr/>
        </p:nvSpPr>
        <p:spPr>
          <a:xfrm>
            <a:off x="560123" y="515621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归一化代价</a:t>
            </a:r>
          </a:p>
        </p:txBody>
      </p:sp>
    </p:spTree>
    <p:extLst>
      <p:ext uri="{BB962C8B-B14F-4D97-AF65-F5344CB8AC3E}">
        <p14:creationId xmlns:p14="http://schemas.microsoft.com/office/powerpoint/2010/main" val="2893169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性能度量</a:t>
            </a:r>
          </a:p>
        </p:txBody>
      </p:sp>
      <p:sp>
        <p:nvSpPr>
          <p:cNvPr id="11" name="AutoShape 6" descr="https://img-blog.csdn.net/20170113160327591?watermark/2/text/aHR0cDovL2Jsb2cuY3Nkbi5uZXQvdGFveWFucWk4OTMy/font/5a6L5L2T/fontsize/400/fill/I0JBQkFCMA==/dissolve/70/gravity/SouthEast">
            <a:extLst>
              <a:ext uri="{FF2B5EF4-FFF2-40B4-BE49-F238E27FC236}">
                <a16:creationId xmlns:a16="http://schemas.microsoft.com/office/drawing/2014/main" id="{5E92E6E5-2559-4629-BDF7-2ECAFD0B4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9796" y="3183370"/>
            <a:ext cx="3608784" cy="360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10" descr="1">
            <a:extLst>
              <a:ext uri="{FF2B5EF4-FFF2-40B4-BE49-F238E27FC236}">
                <a16:creationId xmlns:a16="http://schemas.microsoft.com/office/drawing/2014/main" id="{925F4938-E12E-40C4-A60C-AEE108494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660" y="260648"/>
            <a:ext cx="7105972" cy="710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A2179F-CF48-4E81-BF44-1F02016A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25" y="2106434"/>
            <a:ext cx="4504692" cy="394731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D54B184-83DA-4FC7-B75F-B6404468730D}"/>
              </a:ext>
            </a:extLst>
          </p:cNvPr>
          <p:cNvSpPr txBox="1"/>
          <p:nvPr/>
        </p:nvSpPr>
        <p:spPr>
          <a:xfrm>
            <a:off x="500970" y="3267320"/>
            <a:ext cx="360262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所有</a:t>
            </a:r>
            <a:r>
              <a:rPr lang="en-US" altLang="zh-CN" dirty="0" err="1"/>
              <a:t>costnorm</a:t>
            </a:r>
            <a:r>
              <a:rPr lang="zh-CN" altLang="en-US" dirty="0"/>
              <a:t>曲线</a:t>
            </a:r>
            <a:r>
              <a:rPr lang="en-US" altLang="zh-CN" dirty="0"/>
              <a:t>,</a:t>
            </a:r>
            <a:r>
              <a:rPr lang="zh-CN" altLang="en-US" dirty="0"/>
              <a:t>围成的面积即为期望总体代价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309B-C981-40DB-A1B4-962D1CFF0EF3}"/>
              </a:ext>
            </a:extLst>
          </p:cNvPr>
          <p:cNvSpPr/>
          <p:nvPr/>
        </p:nvSpPr>
        <p:spPr>
          <a:xfrm>
            <a:off x="467542" y="1840890"/>
            <a:ext cx="6552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分类任务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代价敏感错误率与代价曲线</a:t>
            </a:r>
          </a:p>
        </p:txBody>
      </p:sp>
    </p:spTree>
    <p:extLst>
      <p:ext uri="{BB962C8B-B14F-4D97-AF65-F5344CB8AC3E}">
        <p14:creationId xmlns:p14="http://schemas.microsoft.com/office/powerpoint/2010/main" val="279064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 algn="l">
              <a:lnSpc>
                <a:spcPct val="200000"/>
              </a:lnSpc>
              <a:buFont typeface="Arial" panose="020B0604020202020204" pitchFamily="34" charset="0"/>
              <a:buChar char="•"/>
            </a:pP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绪论</a:t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r>
              <a:rPr lang="en-US" altLang="zh-CN" dirty="0">
                <a:latin typeface="华文宋体" pitchFamily="2" charset="-122"/>
                <a:ea typeface="华文宋体" pitchFamily="2" charset="-122"/>
              </a:rPr>
              <a:t>  </a:t>
            </a:r>
            <a:r>
              <a:rPr lang="zh-CN" altLang="en-US" dirty="0">
                <a:latin typeface="华文宋体" pitchFamily="2" charset="-122"/>
                <a:ea typeface="华文宋体" pitchFamily="2" charset="-122"/>
              </a:rPr>
              <a:t>模型评估与选择</a:t>
            </a: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br>
              <a:rPr lang="en-US" altLang="zh-CN" dirty="0">
                <a:latin typeface="华文宋体" pitchFamily="2" charset="-122"/>
                <a:ea typeface="华文宋体" pitchFamily="2" charset="-122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64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1DED6-FACA-4251-A9AC-2A6C2B33E292}"/>
              </a:ext>
            </a:extLst>
          </p:cNvPr>
          <p:cNvSpPr/>
          <p:nvPr/>
        </p:nvSpPr>
        <p:spPr>
          <a:xfrm>
            <a:off x="539552" y="184482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二项检验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72533-B69D-464C-BA06-24E89001A394}"/>
              </a:ext>
            </a:extLst>
          </p:cNvPr>
          <p:cNvSpPr txBox="1"/>
          <p:nvPr/>
        </p:nvSpPr>
        <p:spPr>
          <a:xfrm>
            <a:off x="1187624" y="3270435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给定测试错误率，其泛化错误率服从二项分布，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0CCFC23-2F15-411F-9DC3-175207DE7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609992"/>
            <a:ext cx="2749691" cy="4445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9D84FB-1E98-40B4-96BA-0DA128734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30" y="3733454"/>
            <a:ext cx="3810000" cy="5524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F393B46-0EAD-47EA-A1D0-48D71EF2E253}"/>
              </a:ext>
            </a:extLst>
          </p:cNvPr>
          <p:cNvSpPr/>
          <p:nvPr/>
        </p:nvSpPr>
        <p:spPr>
          <a:xfrm>
            <a:off x="1182043" y="4564257"/>
            <a:ext cx="4768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其中 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1 - </a:t>
            </a:r>
            <a:r>
              <a:rPr lang="el-GR" altLang="zh-CN" dirty="0">
                <a:solidFill>
                  <a:srgbClr val="2F2F2F"/>
                </a:solidFill>
                <a:latin typeface="-apple-system"/>
              </a:rPr>
              <a:t>α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反映了结论的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置信度（</a:t>
            </a:r>
            <a:r>
              <a:rPr lang="en-US" altLang="zh-CN" b="1" dirty="0">
                <a:solidFill>
                  <a:srgbClr val="2F2F2F"/>
                </a:solidFill>
                <a:latin typeface="-apple-system"/>
              </a:rPr>
              <a:t>confidence</a:t>
            </a:r>
            <a:r>
              <a:rPr lang="zh-CN" altLang="en-US" b="1" dirty="0">
                <a:solidFill>
                  <a:srgbClr val="2F2F2F"/>
                </a:solidFill>
                <a:latin typeface="-apple-system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03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比较检验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D1DED6-FACA-4251-A9AC-2A6C2B33E292}"/>
              </a:ext>
            </a:extLst>
          </p:cNvPr>
          <p:cNvSpPr/>
          <p:nvPr/>
        </p:nvSpPr>
        <p:spPr>
          <a:xfrm>
            <a:off x="539552" y="1844824"/>
            <a:ext cx="3744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其他检验：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2DAE73-8FFC-4A88-8840-75DCA5E091AA}"/>
              </a:ext>
            </a:extLst>
          </p:cNvPr>
          <p:cNvSpPr/>
          <p:nvPr/>
        </p:nvSpPr>
        <p:spPr>
          <a:xfrm>
            <a:off x="683568" y="2488925"/>
            <a:ext cx="7392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t1.</a:t>
            </a:r>
            <a:r>
              <a:rPr lang="zh-CN" altLang="en-US" dirty="0"/>
              <a:t>检验</a:t>
            </a:r>
            <a:r>
              <a:rPr lang="en-US" altLang="zh-CN" dirty="0"/>
              <a:t>:</a:t>
            </a:r>
            <a:r>
              <a:rPr lang="zh-CN" altLang="en-US" dirty="0"/>
              <a:t>多次重复留出法或是交叉验证法等进行多次训练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r>
              <a:rPr lang="en-US" altLang="zh-CN" dirty="0"/>
              <a:t>,Tt</a:t>
            </a:r>
            <a:r>
              <a:rPr lang="zh-CN" altLang="en-US" dirty="0"/>
              <a:t>服从自由度</a:t>
            </a:r>
            <a:r>
              <a:rPr lang="en-US" altLang="zh-CN" dirty="0"/>
              <a:t>k-1</a:t>
            </a:r>
            <a:r>
              <a:rPr lang="zh-CN" altLang="en-US" dirty="0"/>
              <a:t>的</a:t>
            </a:r>
            <a:r>
              <a:rPr lang="en-US" altLang="zh-CN" dirty="0"/>
              <a:t>t</a:t>
            </a:r>
            <a:r>
              <a:rPr lang="zh-CN" altLang="en-US" dirty="0"/>
              <a:t>分布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C9F4A-18B8-4F53-A64C-B7241831A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7" y="2962259"/>
            <a:ext cx="1944216" cy="6342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88DE44A-5F4C-4595-81BF-DE4951F7C702}"/>
              </a:ext>
            </a:extLst>
          </p:cNvPr>
          <p:cNvSpPr/>
          <p:nvPr/>
        </p:nvSpPr>
        <p:spPr>
          <a:xfrm>
            <a:off x="629817" y="40698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McNemar</a:t>
            </a:r>
            <a:r>
              <a:rPr lang="en-US" altLang="zh-CN" dirty="0"/>
              <a:t> </a:t>
            </a:r>
            <a:r>
              <a:rPr lang="zh-CN" altLang="en-US" dirty="0"/>
              <a:t>检验</a:t>
            </a:r>
          </a:p>
          <a:p>
            <a:endParaRPr lang="en-US" altLang="zh-CN" b="1" dirty="0">
              <a:solidFill>
                <a:srgbClr val="2F2F2F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Friedman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检验与 </a:t>
            </a:r>
            <a:r>
              <a:rPr lang="en-US" altLang="zh-CN" dirty="0" err="1">
                <a:solidFill>
                  <a:srgbClr val="2F2F2F"/>
                </a:solidFill>
                <a:latin typeface="-apple-system"/>
              </a:rPr>
              <a:t>Nemenyi</a:t>
            </a:r>
            <a:r>
              <a:rPr lang="en-US" altLang="zh-CN" dirty="0">
                <a:solidFill>
                  <a:srgbClr val="2F2F2F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F2F2F"/>
                </a:solidFill>
                <a:latin typeface="-apple-system"/>
              </a:rPr>
              <a:t>后续检验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41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2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6D384-D248-410F-BF60-8DA28C23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分析与反馈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86173C-A316-4305-9CBB-51A6CCADDD1A}"/>
                  </a:ext>
                </a:extLst>
              </p:cNvPr>
              <p:cNvSpPr txBox="1"/>
              <p:nvPr/>
            </p:nvSpPr>
            <p:spPr>
              <a:xfrm>
                <a:off x="1979712" y="2204864"/>
                <a:ext cx="1958806" cy="28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86173C-A316-4305-9CBB-51A6CCAD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204864"/>
                <a:ext cx="1958806" cy="283732"/>
              </a:xfrm>
              <a:prstGeom prst="rect">
                <a:avLst/>
              </a:prstGeom>
              <a:blipFill>
                <a:blip r:embed="rId2"/>
                <a:stretch>
                  <a:fillRect l="-3738" t="-4348" b="-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5EE4A8-BF66-40FB-AC24-A6E4F23CA251}"/>
                  </a:ext>
                </a:extLst>
              </p:cNvPr>
              <p:cNvSpPr txBox="1"/>
              <p:nvPr/>
            </p:nvSpPr>
            <p:spPr>
              <a:xfrm>
                <a:off x="1979712" y="2810423"/>
                <a:ext cx="2966518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5EE4A8-BF66-40FB-AC24-A6E4F23C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810423"/>
                <a:ext cx="2966518" cy="50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ECB79A-AD2C-486E-9CF6-B923A5522CA7}"/>
                  </a:ext>
                </a:extLst>
              </p:cNvPr>
              <p:cNvSpPr txBox="1"/>
              <p:nvPr/>
            </p:nvSpPr>
            <p:spPr>
              <a:xfrm>
                <a:off x="1984794" y="3691325"/>
                <a:ext cx="19729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6ECB79A-AD2C-486E-9CF6-B923A5522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794" y="3691325"/>
                <a:ext cx="1972912" cy="276999"/>
              </a:xfrm>
              <a:prstGeom prst="rect">
                <a:avLst/>
              </a:prstGeom>
              <a:blipFill>
                <a:blip r:embed="rId4"/>
                <a:stretch>
                  <a:fillRect l="-1238" t="-444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A0D38-DE98-4920-94B1-DFF5E00FB9D7}"/>
                  </a:ext>
                </a:extLst>
              </p:cNvPr>
              <p:cNvSpPr txBox="1"/>
              <p:nvPr/>
            </p:nvSpPr>
            <p:spPr>
              <a:xfrm>
                <a:off x="1974131" y="4340753"/>
                <a:ext cx="2409699" cy="36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ⅈ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60A0D38-DE98-4920-94B1-DFF5E00FB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131" y="4340753"/>
                <a:ext cx="2409699" cy="367345"/>
              </a:xfrm>
              <a:prstGeom prst="rect">
                <a:avLst/>
              </a:prstGeom>
              <a:blipFill>
                <a:blip r:embed="rId5"/>
                <a:stretch>
                  <a:fillRect l="-2025" r="-506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55FB5F-0AF6-4F42-9B14-18436AA098C4}"/>
                  </a:ext>
                </a:extLst>
              </p:cNvPr>
              <p:cNvSpPr txBox="1"/>
              <p:nvPr/>
            </p:nvSpPr>
            <p:spPr>
              <a:xfrm>
                <a:off x="1990644" y="5753850"/>
                <a:ext cx="3446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955FB5F-0AF6-4F42-9B14-18436AA09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44" y="5753850"/>
                <a:ext cx="3446200" cy="276999"/>
              </a:xfrm>
              <a:prstGeom prst="rect">
                <a:avLst/>
              </a:prstGeom>
              <a:blipFill>
                <a:blip r:embed="rId6"/>
                <a:stretch>
                  <a:fillRect l="-1239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8E5A711-2B74-4361-98D5-DA3A87316F3B}"/>
              </a:ext>
            </a:extLst>
          </p:cNvPr>
          <p:cNvSpPr txBox="1"/>
          <p:nvPr/>
        </p:nvSpPr>
        <p:spPr>
          <a:xfrm>
            <a:off x="395536" y="208755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期望预测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33FE5-6F61-4C7E-971E-53EDF29156E0}"/>
              </a:ext>
            </a:extLst>
          </p:cNvPr>
          <p:cNvSpPr txBox="1"/>
          <p:nvPr/>
        </p:nvSpPr>
        <p:spPr>
          <a:xfrm>
            <a:off x="395536" y="2490996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不同训练集产生模型的预测值的方差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D219E3-D920-415D-8F71-82046B7CEEE2}"/>
              </a:ext>
            </a:extLst>
          </p:cNvPr>
          <p:cNvSpPr txBox="1"/>
          <p:nvPr/>
        </p:nvSpPr>
        <p:spPr>
          <a:xfrm>
            <a:off x="440379" y="372543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6E2D33-6966-4A9D-A3DE-6BA03631D335}"/>
              </a:ext>
            </a:extLst>
          </p:cNvPr>
          <p:cNvSpPr txBox="1"/>
          <p:nvPr/>
        </p:nvSpPr>
        <p:spPr>
          <a:xfrm>
            <a:off x="395536" y="4214221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期望输出与真实标记的差别（偏差）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6DB042-E074-4FC0-AA5F-6793C358018B}"/>
              </a:ext>
            </a:extLst>
          </p:cNvPr>
          <p:cNvSpPr txBox="1"/>
          <p:nvPr/>
        </p:nvSpPr>
        <p:spPr>
          <a:xfrm>
            <a:off x="436523" y="56615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泛化误差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1DC3A9-01D6-4AA0-9E28-6434277C78EB}"/>
              </a:ext>
            </a:extLst>
          </p:cNvPr>
          <p:cNvSpPr txBox="1"/>
          <p:nvPr/>
        </p:nvSpPr>
        <p:spPr>
          <a:xfrm>
            <a:off x="611560" y="6191399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降低方差与偏差通常会产生冲突，需选取使泛化误差最小的平衡点。</a:t>
            </a:r>
          </a:p>
        </p:txBody>
      </p:sp>
    </p:spTree>
    <p:extLst>
      <p:ext uri="{BB962C8B-B14F-4D97-AF65-F5344CB8AC3E}">
        <p14:creationId xmlns:p14="http://schemas.microsoft.com/office/powerpoint/2010/main" val="11649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29525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绪论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模型评估与选择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机器学习分类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961104" y="2912691"/>
            <a:ext cx="504056" cy="2016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664960" y="357876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机器学习</a:t>
            </a:r>
          </a:p>
        </p:txBody>
      </p:sp>
      <p:sp>
        <p:nvSpPr>
          <p:cNvPr id="6" name="椭圆 5"/>
          <p:cNvSpPr/>
          <p:nvPr/>
        </p:nvSpPr>
        <p:spPr>
          <a:xfrm>
            <a:off x="3465160" y="249289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监督学习</a:t>
            </a:r>
          </a:p>
        </p:txBody>
      </p:sp>
      <p:sp>
        <p:nvSpPr>
          <p:cNvPr id="7" name="椭圆 6"/>
          <p:cNvSpPr/>
          <p:nvPr/>
        </p:nvSpPr>
        <p:spPr>
          <a:xfrm>
            <a:off x="3486924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无监督学习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5126300" y="2186862"/>
            <a:ext cx="288032" cy="1440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14332" y="177281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分类</a:t>
            </a:r>
          </a:p>
        </p:txBody>
      </p:sp>
      <p:sp>
        <p:nvSpPr>
          <p:cNvPr id="10" name="椭圆 9"/>
          <p:cNvSpPr/>
          <p:nvPr/>
        </p:nvSpPr>
        <p:spPr>
          <a:xfrm>
            <a:off x="5436096" y="3212976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回归</a:t>
            </a:r>
          </a:p>
        </p:txBody>
      </p:sp>
      <p:cxnSp>
        <p:nvCxnSpPr>
          <p:cNvPr id="13" name="直接连接符 12"/>
          <p:cNvCxnSpPr>
            <a:stCxn id="7" idx="6"/>
          </p:cNvCxnSpPr>
          <p:nvPr/>
        </p:nvCxnSpPr>
        <p:spPr>
          <a:xfrm>
            <a:off x="5126300" y="4928915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436096" y="4514869"/>
            <a:ext cx="1639376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聚类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3784868" y="6171053"/>
            <a:ext cx="309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5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基本术语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98884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假设空间：是指所有可能的能满足样本输入和输出的假设函数</a:t>
            </a:r>
            <a:r>
              <a:rPr lang="en-US" altLang="zh-CN" b="1" dirty="0">
                <a:latin typeface="Consolas" panose="020B0609020204030204" pitchFamily="49" charset="0"/>
              </a:rPr>
              <a:t>h(x)</a:t>
            </a:r>
            <a:r>
              <a:rPr lang="zh-CN" altLang="en-US" b="1" dirty="0">
                <a:latin typeface="Consolas" panose="020B0609020204030204" pitchFamily="49" charset="0"/>
              </a:rPr>
              <a:t>的集合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6184" y="2455119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版本空间：</a:t>
            </a:r>
            <a:r>
              <a:rPr lang="zh-CN" altLang="en-US" b="1" dirty="0"/>
              <a:t>与训练集一致的假设集合</a:t>
            </a:r>
          </a:p>
        </p:txBody>
      </p:sp>
      <p:sp>
        <p:nvSpPr>
          <p:cNvPr id="11" name="椭圆 10"/>
          <p:cNvSpPr/>
          <p:nvPr/>
        </p:nvSpPr>
        <p:spPr>
          <a:xfrm>
            <a:off x="1007604" y="3650770"/>
            <a:ext cx="6948772" cy="2658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72000" y="4267879"/>
            <a:ext cx="2592288" cy="13681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72912" y="5085184"/>
            <a:ext cx="18325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Consolas" panose="020B0609020204030204" pitchFamily="49" charset="0"/>
              </a:rPr>
              <a:t>假设空间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5013569" y="497652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版本空间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0240" y="290183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归纳偏好：学习算法在学习过程中对某种类型假设的偏好（通常采用“奥卡姆剃刀”）</a:t>
            </a:r>
            <a:endParaRPr lang="zh-CN" altLang="en-US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097030" y="4608353"/>
            <a:ext cx="945032" cy="508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学习模型</a:t>
            </a:r>
          </a:p>
        </p:txBody>
      </p:sp>
    </p:spTree>
    <p:extLst>
      <p:ext uri="{BB962C8B-B14F-4D97-AF65-F5344CB8AC3E}">
        <p14:creationId xmlns:p14="http://schemas.microsoft.com/office/powerpoint/2010/main" val="176852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性能度量及选择合适的参数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性能度量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9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65723-588C-4F47-BBE4-A4DD8476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模型验证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B8C12DC6-0CCD-4A8B-93BC-5AD6D16B2622}"/>
              </a:ext>
            </a:extLst>
          </p:cNvPr>
          <p:cNvSpPr/>
          <p:nvPr/>
        </p:nvSpPr>
        <p:spPr>
          <a:xfrm>
            <a:off x="1657198" y="3037602"/>
            <a:ext cx="432048" cy="1831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194A5-12C0-45BC-9B40-79F65B3BDB88}"/>
              </a:ext>
            </a:extLst>
          </p:cNvPr>
          <p:cNvSpPr txBox="1"/>
          <p:nvPr/>
        </p:nvSpPr>
        <p:spPr>
          <a:xfrm>
            <a:off x="577078" y="3768715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1F05AC-CF9E-4632-9DF7-2F56CB52A3EC}"/>
              </a:ext>
            </a:extLst>
          </p:cNvPr>
          <p:cNvSpPr txBox="1"/>
          <p:nvPr/>
        </p:nvSpPr>
        <p:spPr>
          <a:xfrm>
            <a:off x="2123728" y="285293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留出法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划分为一致的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，通常</a:t>
            </a:r>
            <a:r>
              <a:rPr lang="en-US" altLang="zh-CN" dirty="0"/>
              <a:t>S:2/3~4/5,</a:t>
            </a:r>
            <a:r>
              <a:rPr lang="zh-CN" altLang="en-US" dirty="0"/>
              <a:t>多次取平均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FECA7E-CC7B-4B6E-8143-3A3A973E4C52}"/>
              </a:ext>
            </a:extLst>
          </p:cNvPr>
          <p:cNvSpPr txBox="1"/>
          <p:nvPr/>
        </p:nvSpPr>
        <p:spPr>
          <a:xfrm>
            <a:off x="755576" y="198884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D:</a:t>
            </a:r>
            <a:r>
              <a:rPr lang="zh-CN" altLang="en-US" dirty="0"/>
              <a:t>数据集</a:t>
            </a:r>
            <a:r>
              <a:rPr lang="en-US" altLang="zh-CN" dirty="0"/>
              <a:t>	        S:</a:t>
            </a:r>
            <a:r>
              <a:rPr lang="zh-CN" altLang="en-US" dirty="0"/>
              <a:t>训练集</a:t>
            </a:r>
            <a:r>
              <a:rPr lang="en-US" altLang="zh-CN" dirty="0"/>
              <a:t>       T:</a:t>
            </a:r>
            <a:r>
              <a:rPr lang="zh-CN" altLang="en-US" dirty="0"/>
              <a:t>测试集   </a:t>
            </a:r>
            <a:r>
              <a:rPr lang="en-US" altLang="zh-CN" dirty="0"/>
              <a:t>m:</a:t>
            </a:r>
            <a:r>
              <a:rPr lang="zh-CN" altLang="en-US" dirty="0"/>
              <a:t>样本数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B4F9C6-0D67-4D6C-8174-DDB1B3CD406F}"/>
              </a:ext>
            </a:extLst>
          </p:cNvPr>
          <p:cNvSpPr txBox="1"/>
          <p:nvPr/>
        </p:nvSpPr>
        <p:spPr>
          <a:xfrm>
            <a:off x="2123728" y="3368025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交叉验证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D</a:t>
            </a:r>
            <a:r>
              <a:rPr lang="zh-CN" altLang="en-US" dirty="0"/>
              <a:t>划分成</a:t>
            </a:r>
            <a:r>
              <a:rPr lang="en-US" altLang="zh-CN" dirty="0"/>
              <a:t>k</a:t>
            </a:r>
            <a:r>
              <a:rPr lang="zh-CN" altLang="en-US" dirty="0"/>
              <a:t>个一致的互斥子集，每次选其中一个做</a:t>
            </a:r>
            <a:r>
              <a:rPr lang="en-US" altLang="zh-CN" dirty="0"/>
              <a:t>T</a:t>
            </a:r>
            <a:r>
              <a:rPr lang="zh-CN" altLang="en-US" dirty="0"/>
              <a:t>，其他做</a:t>
            </a:r>
            <a:r>
              <a:rPr lang="en-US" altLang="zh-CN" dirty="0"/>
              <a:t>S</a:t>
            </a:r>
            <a:r>
              <a:rPr lang="zh-CN" altLang="en-US" dirty="0"/>
              <a:t>，取平均得到一次</a:t>
            </a:r>
            <a:r>
              <a:rPr lang="en-US" altLang="zh-CN" dirty="0"/>
              <a:t>k</a:t>
            </a:r>
            <a:r>
              <a:rPr lang="zh-CN" altLang="en-US" dirty="0"/>
              <a:t>折交叉验证，重复</a:t>
            </a:r>
            <a:r>
              <a:rPr lang="en-US" altLang="zh-CN" dirty="0"/>
              <a:t>p</a:t>
            </a:r>
            <a:r>
              <a:rPr lang="zh-CN" altLang="en-US" dirty="0"/>
              <a:t>次取均值，得到</a:t>
            </a:r>
            <a:r>
              <a:rPr lang="en-US" altLang="zh-CN" dirty="0"/>
              <a:t>p</a:t>
            </a:r>
            <a:r>
              <a:rPr lang="zh-CN" altLang="en-US" dirty="0"/>
              <a:t>次</a:t>
            </a:r>
            <a:r>
              <a:rPr lang="en-US" altLang="zh-CN" dirty="0"/>
              <a:t>k</a:t>
            </a:r>
            <a:r>
              <a:rPr lang="zh-CN" altLang="en-US" dirty="0"/>
              <a:t>折验证，（极端：留一法，</a:t>
            </a:r>
            <a:r>
              <a:rPr lang="en-US" altLang="zh-CN" dirty="0"/>
              <a:t>k=m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78B56F-4155-49E2-AA11-A8DAC3FDC503}"/>
              </a:ext>
            </a:extLst>
          </p:cNvPr>
          <p:cNvSpPr txBox="1"/>
          <p:nvPr/>
        </p:nvSpPr>
        <p:spPr>
          <a:xfrm>
            <a:off x="2195736" y="443711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自助法：</a:t>
            </a:r>
            <a:r>
              <a:rPr lang="en-US" altLang="zh-CN" dirty="0"/>
              <a:t>D</a:t>
            </a:r>
            <a:r>
              <a:rPr lang="zh-CN" altLang="en-US" dirty="0"/>
              <a:t>随机重复抽样得到</a:t>
            </a:r>
            <a:r>
              <a:rPr lang="en-US" altLang="zh-CN" dirty="0"/>
              <a:t>D’</a:t>
            </a:r>
            <a:r>
              <a:rPr lang="zh-CN" altLang="en-US" dirty="0"/>
              <a:t>，数据少</a:t>
            </a:r>
            <a:r>
              <a:rPr lang="en-US" altLang="zh-CN" dirty="0"/>
              <a:t>/</a:t>
            </a:r>
            <a:r>
              <a:rPr lang="zh-CN" altLang="en-US" dirty="0"/>
              <a:t>集成学习采用，一般不常用，改变了数据分布，引入了估计偏差</a:t>
            </a:r>
          </a:p>
        </p:txBody>
      </p:sp>
    </p:spTree>
    <p:extLst>
      <p:ext uri="{BB962C8B-B14F-4D97-AF65-F5344CB8AC3E}">
        <p14:creationId xmlns:p14="http://schemas.microsoft.com/office/powerpoint/2010/main" val="409768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模型生成过程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533D488-04B5-4D16-A9BE-6D128897DA40}"/>
              </a:ext>
            </a:extLst>
          </p:cNvPr>
          <p:cNvSpPr/>
          <p:nvPr/>
        </p:nvSpPr>
        <p:spPr>
          <a:xfrm>
            <a:off x="539552" y="1910315"/>
            <a:ext cx="1296144" cy="828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分析数据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AFE8524-8655-48B9-9882-CE2B1779007B}"/>
              </a:ext>
            </a:extLst>
          </p:cNvPr>
          <p:cNvSpPr/>
          <p:nvPr/>
        </p:nvSpPr>
        <p:spPr>
          <a:xfrm>
            <a:off x="2154204" y="1812419"/>
            <a:ext cx="2232248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根据归纳偏好选择一个或多个学习算法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7EA247-948F-4419-A674-6A5BD546BA09}"/>
              </a:ext>
            </a:extLst>
          </p:cNvPr>
          <p:cNvSpPr/>
          <p:nvPr/>
        </p:nvSpPr>
        <p:spPr>
          <a:xfrm>
            <a:off x="4704960" y="1840209"/>
            <a:ext cx="1595231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调整参数生成版本空间子集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387397-8F25-4010-8747-FDD7C4FC9707}"/>
              </a:ext>
            </a:extLst>
          </p:cNvPr>
          <p:cNvSpPr/>
          <p:nvPr/>
        </p:nvSpPr>
        <p:spPr>
          <a:xfrm>
            <a:off x="6610740" y="1821801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模型验证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084A015-B401-4E54-914C-D4722C1B14CB}"/>
              </a:ext>
            </a:extLst>
          </p:cNvPr>
          <p:cNvSpPr/>
          <p:nvPr/>
        </p:nvSpPr>
        <p:spPr>
          <a:xfrm>
            <a:off x="6610740" y="3206638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性能度量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E3C06A-7119-4F75-82D1-00FF04B8D52D}"/>
              </a:ext>
            </a:extLst>
          </p:cNvPr>
          <p:cNvSpPr/>
          <p:nvPr/>
        </p:nvSpPr>
        <p:spPr>
          <a:xfrm>
            <a:off x="467200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比较检验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84DAF6E-424D-4B21-9BFA-2CC62E98C613}"/>
              </a:ext>
            </a:extLst>
          </p:cNvPr>
          <p:cNvSpPr/>
          <p:nvPr/>
        </p:nvSpPr>
        <p:spPr>
          <a:xfrm>
            <a:off x="2520482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选择泛化能力强的学习器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3571AA-4F2E-443B-8738-AD4F6285607A}"/>
              </a:ext>
            </a:extLst>
          </p:cNvPr>
          <p:cNvSpPr/>
          <p:nvPr/>
        </p:nvSpPr>
        <p:spPr>
          <a:xfrm>
            <a:off x="508010" y="3231587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重新训练，生成新的模型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6A46F57-4154-4542-BC69-5778790052DB}"/>
              </a:ext>
            </a:extLst>
          </p:cNvPr>
          <p:cNvSpPr/>
          <p:nvPr/>
        </p:nvSpPr>
        <p:spPr>
          <a:xfrm>
            <a:off x="4673420" y="4509120"/>
            <a:ext cx="1656184" cy="918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分析与反馈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3E835FA-6655-438B-BD26-98262C1FC1C6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35696" y="2316475"/>
            <a:ext cx="318508" cy="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D673268-46B2-43A4-8D43-F4EE0666F32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86452" y="2299260"/>
            <a:ext cx="318508" cy="1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15288E-A8F4-439D-A9F8-77F2E929E832}"/>
              </a:ext>
            </a:extLst>
          </p:cNvPr>
          <p:cNvCxnSpPr>
            <a:stCxn id="9" idx="2"/>
            <a:endCxn id="10" idx="6"/>
          </p:cNvCxnSpPr>
          <p:nvPr/>
        </p:nvCxnSpPr>
        <p:spPr>
          <a:xfrm flipH="1">
            <a:off x="6328184" y="3665689"/>
            <a:ext cx="282556" cy="2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40CE48C-5852-4329-9AE2-B0113FB83244}"/>
              </a:ext>
            </a:extLst>
          </p:cNvPr>
          <p:cNvCxnSpPr>
            <a:stCxn id="10" idx="2"/>
            <a:endCxn id="11" idx="6"/>
          </p:cNvCxnSpPr>
          <p:nvPr/>
        </p:nvCxnSpPr>
        <p:spPr>
          <a:xfrm flipH="1">
            <a:off x="4176666" y="3690638"/>
            <a:ext cx="49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B6621E-4F48-4215-BE5B-D722E371352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5500092" y="4149689"/>
            <a:ext cx="1420" cy="35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0A05A68-AA62-4248-9B4F-8B12409647E5}"/>
              </a:ext>
            </a:extLst>
          </p:cNvPr>
          <p:cNvCxnSpPr>
            <a:stCxn id="11" idx="2"/>
            <a:endCxn id="14" idx="6"/>
          </p:cNvCxnSpPr>
          <p:nvPr/>
        </p:nvCxnSpPr>
        <p:spPr>
          <a:xfrm flipH="1">
            <a:off x="2164194" y="3690638"/>
            <a:ext cx="356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E12EEB5A-185D-460A-9471-A33DB3765DDD}"/>
              </a:ext>
            </a:extLst>
          </p:cNvPr>
          <p:cNvCxnSpPr>
            <a:cxnSpLocks/>
            <a:stCxn id="15" idx="2"/>
            <a:endCxn id="4" idx="2"/>
          </p:cNvCxnSpPr>
          <p:nvPr/>
        </p:nvCxnSpPr>
        <p:spPr>
          <a:xfrm rot="10800000">
            <a:off x="539552" y="2324361"/>
            <a:ext cx="4133868" cy="2643810"/>
          </a:xfrm>
          <a:prstGeom prst="bentConnector3">
            <a:avLst>
              <a:gd name="adj1" fmla="val 105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DC4FC45-443B-4BD4-A264-36B60EA87342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6300191" y="2280852"/>
            <a:ext cx="310549" cy="1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6C4A1E1-ED89-478E-8406-42EECC08C8DE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7438832" y="2739903"/>
            <a:ext cx="0" cy="466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66924"/>
      </p:ext>
    </p:extLst>
  </p:cSld>
  <p:clrMapOvr>
    <a:masterClrMapping/>
  </p:clrMapOvr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kafka分享</Template>
  <TotalTime>3030</TotalTime>
  <Words>1045</Words>
  <Application>Microsoft Office PowerPoint</Application>
  <PresentationFormat>全屏显示(4:3)</PresentationFormat>
  <Paragraphs>167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-apple-system</vt:lpstr>
      <vt:lpstr>Arial Unicode MS</vt:lpstr>
      <vt:lpstr>黑体</vt:lpstr>
      <vt:lpstr>华文宋体</vt:lpstr>
      <vt:lpstr>宋体</vt:lpstr>
      <vt:lpstr>微软雅黑</vt:lpstr>
      <vt:lpstr>Arial</vt:lpstr>
      <vt:lpstr>Calibri</vt:lpstr>
      <vt:lpstr>Cambria Math</vt:lpstr>
      <vt:lpstr>Consolas</vt:lpstr>
      <vt:lpstr>Trebuchet MS</vt:lpstr>
      <vt:lpstr>Wingdings</vt:lpstr>
      <vt:lpstr>融360模板 14年-new</vt:lpstr>
      <vt:lpstr>正文​</vt:lpstr>
      <vt:lpstr>封底​</vt:lpstr>
      <vt:lpstr>机器学习(周志华)系列分享 第一讲</vt:lpstr>
      <vt:lpstr>    绪论   模型评估与选择  </vt:lpstr>
      <vt:lpstr>目录</vt:lpstr>
      <vt:lpstr>机器学习分类</vt:lpstr>
      <vt:lpstr>基本术语</vt:lpstr>
      <vt:lpstr>模型生成过程</vt:lpstr>
      <vt:lpstr>模型生成过程</vt:lpstr>
      <vt:lpstr>模型验证</vt:lpstr>
      <vt:lpstr>模型生成过程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性能度量</vt:lpstr>
      <vt:lpstr>模型生成过程</vt:lpstr>
      <vt:lpstr>比较检验</vt:lpstr>
      <vt:lpstr>比较检验</vt:lpstr>
      <vt:lpstr>模型生成过程</vt:lpstr>
      <vt:lpstr>分析与反馈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机器学习(周志华)系列分享 第一讲</dc:title>
  <dc:creator>陈 详</dc:creator>
  <cp:lastModifiedBy>陈 详</cp:lastModifiedBy>
  <cp:revision>37</cp:revision>
  <dcterms:created xsi:type="dcterms:W3CDTF">2018-09-04T05:04:29Z</dcterms:created>
  <dcterms:modified xsi:type="dcterms:W3CDTF">2018-09-06T20:21:36Z</dcterms:modified>
</cp:coreProperties>
</file>