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1"/>
  </p:notesMasterIdLst>
  <p:sldIdLst>
    <p:sldId id="302" r:id="rId4"/>
    <p:sldId id="273" r:id="rId5"/>
    <p:sldId id="304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89928" autoAdjust="0"/>
  </p:normalViewPr>
  <p:slideViewPr>
    <p:cSldViewPr>
      <p:cViewPr varScale="1">
        <p:scale>
          <a:sx n="71" d="100"/>
          <a:sy n="71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作者：融</a:t>
            </a:r>
            <a:r>
              <a:rPr lang="en-US" altLang="zh-CN" dirty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/>
              <a:t>第一部分</a:t>
            </a:r>
            <a:br>
              <a:rPr lang="en-US" altLang="zh-CN" dirty="0"/>
            </a:br>
            <a:r>
              <a:rPr lang="zh-CN" altLang="en-US" dirty="0"/>
              <a:t>单击此处添加章节标题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zh-CN" altLang="en-US" dirty="0"/>
              <a:t>西瓜书</a:t>
            </a:r>
            <a:r>
              <a:rPr lang="en-US" altLang="zh-CN" dirty="0"/>
              <a:t>)</a:t>
            </a:r>
            <a:r>
              <a:rPr lang="zh-CN" altLang="en-US" dirty="0"/>
              <a:t>系列分享</a:t>
            </a:r>
            <a:br>
              <a:rPr lang="en-US" altLang="zh-CN" dirty="0"/>
            </a:br>
            <a:r>
              <a:rPr lang="zh-CN" altLang="en-US" sz="3200" dirty="0"/>
              <a:t>第三讲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BI</a:t>
            </a:r>
            <a:r>
              <a:rPr lang="zh-CN" altLang="en-US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其他神经网络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97FFE-7218-4579-B0A6-B9532F637B55}"/>
              </a:ext>
            </a:extLst>
          </p:cNvPr>
          <p:cNvSpPr txBox="1"/>
          <p:nvPr/>
        </p:nvSpPr>
        <p:spPr>
          <a:xfrm>
            <a:off x="536621" y="25831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RBF(</a:t>
            </a:r>
            <a:r>
              <a:rPr lang="zh-CN" altLang="en-US" dirty="0"/>
              <a:t>径向基网络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103E05-08BA-42BA-AA57-1528C6B4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645024"/>
            <a:ext cx="3426744" cy="1198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A12D38-0481-4335-A97E-8C58D563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98" y="2678259"/>
            <a:ext cx="3168262" cy="6925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A525CC-341F-4BFF-B342-94BEF658FADC}"/>
              </a:ext>
            </a:extLst>
          </p:cNvPr>
          <p:cNvSpPr txBox="1"/>
          <p:nvPr/>
        </p:nvSpPr>
        <p:spPr>
          <a:xfrm>
            <a:off x="536621" y="3097991"/>
            <a:ext cx="4575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单隐层前馈网络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隐层神经元激活函数采用径向基函数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输出层是隐层神经元的线性组合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足够多的隐层神经元</a:t>
            </a:r>
            <a:r>
              <a:rPr lang="en-US" altLang="zh-CN" dirty="0"/>
              <a:t>RBF</a:t>
            </a:r>
            <a:r>
              <a:rPr lang="zh-CN" altLang="en-US" dirty="0"/>
              <a:t>网络可以任意精度逼近任意连续函数。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使用方法：采用随机采样，聚类等确定神经元中心</a:t>
            </a:r>
            <a:r>
              <a:rPr lang="en-US" altLang="zh-CN" dirty="0"/>
              <a:t>ci,</a:t>
            </a:r>
            <a:r>
              <a:rPr lang="zh-CN" altLang="en-US" dirty="0"/>
              <a:t>用</a:t>
            </a:r>
            <a:r>
              <a:rPr lang="en-US" altLang="zh-CN" dirty="0"/>
              <a:t>B-P</a:t>
            </a:r>
            <a:r>
              <a:rPr lang="zh-CN" altLang="en-US" dirty="0"/>
              <a:t>算法确定参数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10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其他神经网络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97FFE-7218-4579-B0A6-B9532F637B55}"/>
              </a:ext>
            </a:extLst>
          </p:cNvPr>
          <p:cNvSpPr txBox="1"/>
          <p:nvPr/>
        </p:nvSpPr>
        <p:spPr>
          <a:xfrm>
            <a:off x="536621" y="25831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ART(</a:t>
            </a:r>
            <a:r>
              <a:rPr lang="zh-CN" altLang="en-US" dirty="0"/>
              <a:t>自适应谐振理论</a:t>
            </a:r>
            <a:r>
              <a:rPr lang="en-US" altLang="zh-CN" dirty="0"/>
              <a:t>)</a:t>
            </a:r>
            <a:r>
              <a:rPr lang="zh-CN" altLang="en-US" dirty="0"/>
              <a:t>网络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A525CC-341F-4BFF-B342-94BEF658FADC}"/>
              </a:ext>
            </a:extLst>
          </p:cNvPr>
          <p:cNvSpPr txBox="1"/>
          <p:nvPr/>
        </p:nvSpPr>
        <p:spPr>
          <a:xfrm>
            <a:off x="536620" y="3097991"/>
            <a:ext cx="6915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无监督学习</a:t>
            </a:r>
            <a:endParaRPr lang="en-US" altLang="zh-CN" dirty="0"/>
          </a:p>
          <a:p>
            <a:r>
              <a:rPr lang="zh-CN" altLang="en-US" dirty="0"/>
              <a:t>竞争学习：每一时刻只有一个竞争获胜的神经元被激活</a:t>
            </a:r>
            <a:endParaRPr lang="en-US" altLang="zh-CN" dirty="0"/>
          </a:p>
          <a:p>
            <a:r>
              <a:rPr lang="zh-CN" altLang="en-US" dirty="0"/>
              <a:t>组成：比较层、识别层、识别阈值和重置模块；识别层是一个模式类，神经元可动态增加</a:t>
            </a:r>
            <a:endParaRPr lang="en-US" altLang="zh-CN" dirty="0"/>
          </a:p>
          <a:p>
            <a:r>
              <a:rPr lang="zh-CN" altLang="en-US" dirty="0"/>
              <a:t>训练方法：竞争选取神经元，判定相似度，若相似增加该神经元权值，否则增加神经元。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506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其他神经网络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97FFE-7218-4579-B0A6-B9532F637B55}"/>
              </a:ext>
            </a:extLst>
          </p:cNvPr>
          <p:cNvSpPr txBox="1"/>
          <p:nvPr/>
        </p:nvSpPr>
        <p:spPr>
          <a:xfrm>
            <a:off x="304115" y="239192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ART(</a:t>
            </a:r>
            <a:r>
              <a:rPr lang="zh-CN" altLang="en-US" dirty="0"/>
              <a:t>自适应谐振理论</a:t>
            </a:r>
            <a:r>
              <a:rPr lang="en-US" altLang="zh-CN" dirty="0"/>
              <a:t>)</a:t>
            </a:r>
            <a:r>
              <a:rPr lang="zh-CN" altLang="en-US" dirty="0"/>
              <a:t>网络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3D0371-6939-440C-8CB8-33E30B24CB83}"/>
              </a:ext>
            </a:extLst>
          </p:cNvPr>
          <p:cNvSpPr txBox="1"/>
          <p:nvPr/>
        </p:nvSpPr>
        <p:spPr>
          <a:xfrm>
            <a:off x="3647658" y="1709056"/>
            <a:ext cx="493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e.g</a:t>
            </a:r>
            <a:r>
              <a:rPr lang="en-US" altLang="zh-CN" dirty="0"/>
              <a:t>:</a:t>
            </a:r>
            <a:r>
              <a:rPr lang="zh-CN" altLang="en-US" dirty="0"/>
              <a:t>二维输入，竞争规则：距离小则胜出，相似度</a:t>
            </a:r>
            <a:r>
              <a:rPr lang="en-US" altLang="zh-CN" dirty="0"/>
              <a:t>L:</a:t>
            </a:r>
            <a:r>
              <a:rPr lang="zh-CN" altLang="en-US" dirty="0"/>
              <a:t>计算神经元权值</a:t>
            </a:r>
            <a:r>
              <a:rPr lang="en-US" altLang="zh-CN" dirty="0"/>
              <a:t>k</a:t>
            </a:r>
            <a:r>
              <a:rPr lang="zh-CN" altLang="en-US" dirty="0"/>
              <a:t>比上距离，阈值</a:t>
            </a:r>
            <a:r>
              <a:rPr lang="en-US" altLang="zh-CN" dirty="0"/>
              <a:t>θ=1 </a:t>
            </a:r>
            <a:r>
              <a:rPr lang="zh-CN" altLang="en-US" dirty="0"/>
              <a:t>满足阈值权值</a:t>
            </a:r>
            <a:r>
              <a:rPr lang="en-US" altLang="zh-CN" dirty="0"/>
              <a:t>+1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初始状态：无神经元</a:t>
            </a:r>
            <a:r>
              <a:rPr lang="en-US" altLang="zh-CN" dirty="0"/>
              <a:t>,k=1</a:t>
            </a:r>
          </a:p>
          <a:p>
            <a:r>
              <a:rPr lang="zh-CN" altLang="en-US" dirty="0"/>
              <a:t>训练目标：一组神经元和</a:t>
            </a:r>
            <a:r>
              <a:rPr lang="en-US" altLang="zh-CN" dirty="0"/>
              <a:t>k</a:t>
            </a:r>
            <a:r>
              <a:rPr lang="zh-CN" altLang="en-US" dirty="0"/>
              <a:t>值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06B29CD-9BFA-4427-B790-A58C64A5B7EC}"/>
              </a:ext>
            </a:extLst>
          </p:cNvPr>
          <p:cNvSpPr/>
          <p:nvPr/>
        </p:nvSpPr>
        <p:spPr>
          <a:xfrm>
            <a:off x="1892133" y="3272222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1,1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k1=1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0E42EB3-A6F1-41FA-AC90-222D378B0082}"/>
              </a:ext>
            </a:extLst>
          </p:cNvPr>
          <p:cNvSpPr/>
          <p:nvPr/>
        </p:nvSpPr>
        <p:spPr>
          <a:xfrm>
            <a:off x="539553" y="3353331"/>
            <a:ext cx="100811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输入（</a:t>
            </a:r>
            <a:r>
              <a:rPr lang="en-US" altLang="zh-CN" dirty="0">
                <a:solidFill>
                  <a:schemeClr val="tx1"/>
                </a:solidFill>
              </a:rPr>
              <a:t>1,1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58B608-738E-4BE6-85B4-47B31F57BEB3}"/>
              </a:ext>
            </a:extLst>
          </p:cNvPr>
          <p:cNvCxnSpPr>
            <a:cxnSpLocks/>
          </p:cNvCxnSpPr>
          <p:nvPr/>
        </p:nvCxnSpPr>
        <p:spPr>
          <a:xfrm>
            <a:off x="1547665" y="3501008"/>
            <a:ext cx="33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9BECCD8-6595-45A8-A6E3-BD3A6C1AD2E9}"/>
              </a:ext>
            </a:extLst>
          </p:cNvPr>
          <p:cNvSpPr/>
          <p:nvPr/>
        </p:nvSpPr>
        <p:spPr>
          <a:xfrm>
            <a:off x="1888291" y="3903941"/>
            <a:ext cx="1162909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1,1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k1=1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926E7E-5AC4-4F7E-85D6-91E95DB07155}"/>
              </a:ext>
            </a:extLst>
          </p:cNvPr>
          <p:cNvSpPr/>
          <p:nvPr/>
        </p:nvSpPr>
        <p:spPr>
          <a:xfrm>
            <a:off x="539552" y="3980158"/>
            <a:ext cx="1008113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输入（</a:t>
            </a:r>
            <a:r>
              <a:rPr lang="en-US" altLang="zh-CN" dirty="0">
                <a:solidFill>
                  <a:schemeClr val="tx1"/>
                </a:solidFill>
              </a:rPr>
              <a:t>3,3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1BD6DF-A083-4FC8-968A-65F56215AF6D}"/>
              </a:ext>
            </a:extLst>
          </p:cNvPr>
          <p:cNvCxnSpPr>
            <a:cxnSpLocks/>
          </p:cNvCxnSpPr>
          <p:nvPr/>
        </p:nvCxnSpPr>
        <p:spPr>
          <a:xfrm>
            <a:off x="3137708" y="4110719"/>
            <a:ext cx="33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BAC3A5-FECE-4FDE-BE00-C76C1ECB473A}"/>
                  </a:ext>
                </a:extLst>
              </p:cNvPr>
              <p:cNvSpPr txBox="1"/>
              <p:nvPr/>
            </p:nvSpPr>
            <p:spPr>
              <a:xfrm>
                <a:off x="3450614" y="3766907"/>
                <a:ext cx="1492004" cy="68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d=2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,L=1/ 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 </m:t>
                    </m:r>
                  </m:oMath>
                </a14:m>
                <a:r>
                  <a:rPr lang="en-US" altLang="zh-CN" dirty="0"/>
                  <a:t>&lt;2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BAC3A5-FECE-4FDE-BE00-C76C1ECB4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614" y="3766907"/>
                <a:ext cx="1492004" cy="687624"/>
              </a:xfrm>
              <a:prstGeom prst="rect">
                <a:avLst/>
              </a:prstGeom>
              <a:blipFill>
                <a:blip r:embed="rId2"/>
                <a:stretch>
                  <a:fillRect l="-3265" t="-1770" b="-13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AC686D75-A4BF-402F-B11A-A62DBD267369}"/>
              </a:ext>
            </a:extLst>
          </p:cNvPr>
          <p:cNvSpPr/>
          <p:nvPr/>
        </p:nvSpPr>
        <p:spPr>
          <a:xfrm>
            <a:off x="4819319" y="4015429"/>
            <a:ext cx="1162436" cy="50433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3,3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k2=1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22261E5-71D4-48E8-91CE-F1BF3E072D63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1547665" y="4156109"/>
            <a:ext cx="340626" cy="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9D0CA7C8-A407-4E63-B3E1-9E8D2D578635}"/>
              </a:ext>
            </a:extLst>
          </p:cNvPr>
          <p:cNvSpPr/>
          <p:nvPr/>
        </p:nvSpPr>
        <p:spPr>
          <a:xfrm>
            <a:off x="4819319" y="3495975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1,1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k1=1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6B14537-AED1-4955-BFEB-FE0434EE445C}"/>
              </a:ext>
            </a:extLst>
          </p:cNvPr>
          <p:cNvSpPr/>
          <p:nvPr/>
        </p:nvSpPr>
        <p:spPr>
          <a:xfrm>
            <a:off x="1888292" y="5129173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3,3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k2=1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B642510-210C-476B-A6EB-4BA9F9A0FC6C}"/>
              </a:ext>
            </a:extLst>
          </p:cNvPr>
          <p:cNvSpPr/>
          <p:nvPr/>
        </p:nvSpPr>
        <p:spPr>
          <a:xfrm>
            <a:off x="1888291" y="4616123"/>
            <a:ext cx="1162909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1,1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k1=1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0ADFB6A-90B0-4208-BD7E-E6E7B8F2ECAD}"/>
              </a:ext>
            </a:extLst>
          </p:cNvPr>
          <p:cNvSpPr/>
          <p:nvPr/>
        </p:nvSpPr>
        <p:spPr>
          <a:xfrm>
            <a:off x="516002" y="4893298"/>
            <a:ext cx="100811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输入（</a:t>
            </a:r>
            <a:r>
              <a:rPr lang="en-US" altLang="zh-CN" dirty="0">
                <a:solidFill>
                  <a:schemeClr val="tx1"/>
                </a:solidFill>
              </a:rPr>
              <a:t>1,2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6019D8-9042-4292-BD4B-8A3311E986C1}"/>
              </a:ext>
            </a:extLst>
          </p:cNvPr>
          <p:cNvSpPr txBox="1"/>
          <p:nvPr/>
        </p:nvSpPr>
        <p:spPr>
          <a:xfrm>
            <a:off x="3350443" y="463036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d=1,L=1=θ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193F9F2-76C9-4C08-94F7-3BF63014B2DA}"/>
              </a:ext>
            </a:extLst>
          </p:cNvPr>
          <p:cNvSpPr/>
          <p:nvPr/>
        </p:nvSpPr>
        <p:spPr>
          <a:xfrm>
            <a:off x="4819319" y="5160584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3,3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k2=1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F2D4252-CBC6-41D0-9816-2DF0E5292699}"/>
              </a:ext>
            </a:extLst>
          </p:cNvPr>
          <p:cNvSpPr/>
          <p:nvPr/>
        </p:nvSpPr>
        <p:spPr>
          <a:xfrm>
            <a:off x="4819319" y="4641130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1,1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rgbClr val="FFC000"/>
                </a:solidFill>
              </a:rPr>
              <a:t>k1=2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AB62AF-A82A-41B0-BC02-1325817C4551}"/>
              </a:ext>
            </a:extLst>
          </p:cNvPr>
          <p:cNvCxnSpPr>
            <a:cxnSpLocks/>
          </p:cNvCxnSpPr>
          <p:nvPr/>
        </p:nvCxnSpPr>
        <p:spPr>
          <a:xfrm>
            <a:off x="3016887" y="4821454"/>
            <a:ext cx="33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D040DE31-F76B-4925-B42D-F63DD9FAE106}"/>
              </a:ext>
            </a:extLst>
          </p:cNvPr>
          <p:cNvSpPr/>
          <p:nvPr/>
        </p:nvSpPr>
        <p:spPr>
          <a:xfrm>
            <a:off x="1932492" y="6298853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3,3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k2=1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0706C98-B84F-4A76-8450-0B945023466C}"/>
              </a:ext>
            </a:extLst>
          </p:cNvPr>
          <p:cNvSpPr/>
          <p:nvPr/>
        </p:nvSpPr>
        <p:spPr>
          <a:xfrm>
            <a:off x="1932492" y="5785804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1,1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k1=2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154D80C-4193-4C36-9B43-98CDF51A365E}"/>
              </a:ext>
            </a:extLst>
          </p:cNvPr>
          <p:cNvSpPr/>
          <p:nvPr/>
        </p:nvSpPr>
        <p:spPr>
          <a:xfrm>
            <a:off x="539551" y="6145999"/>
            <a:ext cx="103504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输入（</a:t>
            </a:r>
            <a:r>
              <a:rPr lang="en-US" altLang="zh-CN" dirty="0">
                <a:solidFill>
                  <a:schemeClr val="tx1"/>
                </a:solidFill>
              </a:rPr>
              <a:t>2,2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EA6D288-A5A4-499B-8BE8-0AAAEB83BB37}"/>
                  </a:ext>
                </a:extLst>
              </p:cNvPr>
              <p:cNvSpPr txBox="1"/>
              <p:nvPr/>
            </p:nvSpPr>
            <p:spPr>
              <a:xfrm>
                <a:off x="3394170" y="5800050"/>
                <a:ext cx="1444773" cy="67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d=1,L=2/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θ</a:t>
                </a:r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EA6D288-A5A4-499B-8BE8-0AAAEB83B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70" y="5800050"/>
                <a:ext cx="1444773" cy="673326"/>
              </a:xfrm>
              <a:prstGeom prst="rect">
                <a:avLst/>
              </a:prstGeom>
              <a:blipFill>
                <a:blip r:embed="rId3"/>
                <a:stretch>
                  <a:fillRect l="-3797" t="-4505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椭圆 38">
            <a:extLst>
              <a:ext uri="{FF2B5EF4-FFF2-40B4-BE49-F238E27FC236}">
                <a16:creationId xmlns:a16="http://schemas.microsoft.com/office/drawing/2014/main" id="{B8EB860B-791A-4235-8205-31DD1A1619C7}"/>
              </a:ext>
            </a:extLst>
          </p:cNvPr>
          <p:cNvSpPr/>
          <p:nvPr/>
        </p:nvSpPr>
        <p:spPr>
          <a:xfrm>
            <a:off x="4863047" y="6330265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3,3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k2=1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3E7049C-7759-47D5-8C42-03F2E1FA0BA7}"/>
              </a:ext>
            </a:extLst>
          </p:cNvPr>
          <p:cNvSpPr/>
          <p:nvPr/>
        </p:nvSpPr>
        <p:spPr>
          <a:xfrm>
            <a:off x="4863047" y="5810811"/>
            <a:ext cx="1162436" cy="50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1,1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rgbClr val="FFC000"/>
                </a:solidFill>
              </a:rPr>
              <a:t>k1=3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9F434C7-8D0E-4F5B-BA24-B4E9867F4C4C}"/>
              </a:ext>
            </a:extLst>
          </p:cNvPr>
          <p:cNvCxnSpPr>
            <a:cxnSpLocks/>
          </p:cNvCxnSpPr>
          <p:nvPr/>
        </p:nvCxnSpPr>
        <p:spPr>
          <a:xfrm>
            <a:off x="3060615" y="5991135"/>
            <a:ext cx="33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78CF2C-8331-4372-999B-9AB422B9F346}"/>
              </a:ext>
            </a:extLst>
          </p:cNvPr>
          <p:cNvCxnSpPr>
            <a:cxnSpLocks/>
          </p:cNvCxnSpPr>
          <p:nvPr/>
        </p:nvCxnSpPr>
        <p:spPr>
          <a:xfrm>
            <a:off x="1554499" y="5077964"/>
            <a:ext cx="33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5184D72-1272-4939-82BD-4F39FE9CD4B8}"/>
              </a:ext>
            </a:extLst>
          </p:cNvPr>
          <p:cNvCxnSpPr>
            <a:cxnSpLocks/>
          </p:cNvCxnSpPr>
          <p:nvPr/>
        </p:nvCxnSpPr>
        <p:spPr>
          <a:xfrm>
            <a:off x="1574597" y="6290140"/>
            <a:ext cx="388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7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其他神经网络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97FFE-7218-4579-B0A6-B9532F637B55}"/>
              </a:ext>
            </a:extLst>
          </p:cNvPr>
          <p:cNvSpPr txBox="1"/>
          <p:nvPr/>
        </p:nvSpPr>
        <p:spPr>
          <a:xfrm>
            <a:off x="536621" y="25831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SOM(</a:t>
            </a:r>
            <a:r>
              <a:rPr lang="zh-CN" altLang="en-US" dirty="0"/>
              <a:t>自组织映射</a:t>
            </a:r>
            <a:r>
              <a:rPr lang="en-US" altLang="zh-CN" dirty="0"/>
              <a:t>)</a:t>
            </a:r>
            <a:r>
              <a:rPr lang="zh-CN" altLang="en-US" dirty="0"/>
              <a:t>网络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A525CC-341F-4BFF-B342-94BEF658FADC}"/>
              </a:ext>
            </a:extLst>
          </p:cNvPr>
          <p:cNvSpPr txBox="1"/>
          <p:nvPr/>
        </p:nvSpPr>
        <p:spPr>
          <a:xfrm>
            <a:off x="467544" y="2996952"/>
            <a:ext cx="4575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无监督学习、竞争学习。</a:t>
            </a:r>
            <a:endParaRPr lang="en-US" altLang="zh-CN" dirty="0"/>
          </a:p>
          <a:p>
            <a:r>
              <a:rPr lang="zh-CN" altLang="en-US" dirty="0"/>
              <a:t>高维输入数据映射到低维空间（通常二维）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-&gt;</a:t>
            </a:r>
            <a:r>
              <a:rPr lang="zh-CN" altLang="en-US" dirty="0"/>
              <a:t>神经元计算与自身权向量距离</a:t>
            </a:r>
            <a:r>
              <a:rPr lang="en-US" altLang="zh-CN" dirty="0"/>
              <a:t>-&gt;</a:t>
            </a:r>
            <a:r>
              <a:rPr lang="zh-CN" altLang="en-US" dirty="0"/>
              <a:t>最近获胜</a:t>
            </a:r>
            <a:r>
              <a:rPr lang="en-US" altLang="zh-CN" dirty="0"/>
              <a:t>-&gt;</a:t>
            </a:r>
            <a:r>
              <a:rPr lang="zh-CN" altLang="en-US" dirty="0"/>
              <a:t>调整该神经元及其附近神经元权向量</a:t>
            </a:r>
            <a:r>
              <a:rPr lang="en-US" altLang="zh-CN" dirty="0"/>
              <a:t>,</a:t>
            </a:r>
            <a:r>
              <a:rPr lang="zh-CN" altLang="en-US" dirty="0"/>
              <a:t>使其向样本靠拢</a:t>
            </a:r>
            <a:r>
              <a:rPr lang="en-US" altLang="zh-CN" dirty="0"/>
              <a:t>-&gt;</a:t>
            </a:r>
            <a:r>
              <a:rPr lang="zh-CN" altLang="en-US" dirty="0"/>
              <a:t>不断迭代直至收敛。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9CC29F-1648-4366-BC78-1A339F00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379" y="2583176"/>
            <a:ext cx="3880497" cy="20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其他神经网络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97FFE-7218-4579-B0A6-B9532F637B55}"/>
              </a:ext>
            </a:extLst>
          </p:cNvPr>
          <p:cNvSpPr txBox="1"/>
          <p:nvPr/>
        </p:nvSpPr>
        <p:spPr>
          <a:xfrm>
            <a:off x="536621" y="25831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级联相关网络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A525CC-341F-4BFF-B342-94BEF658FADC}"/>
              </a:ext>
            </a:extLst>
          </p:cNvPr>
          <p:cNvSpPr txBox="1"/>
          <p:nvPr/>
        </p:nvSpPr>
        <p:spPr>
          <a:xfrm>
            <a:off x="467544" y="2996952"/>
            <a:ext cx="2664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网络结构参与学习</a:t>
            </a:r>
            <a:endParaRPr lang="en-US" altLang="zh-CN" dirty="0"/>
          </a:p>
          <a:p>
            <a:r>
              <a:rPr lang="zh-CN" altLang="en-US" dirty="0"/>
              <a:t>主要成分：级联和相关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最大化新神经元与网络误差之间的相关性来训练参数。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无需设置网络层数，隐层数目，训练速度快，数据少易陷入过拟合。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64DAAB-4650-4E22-AD6F-6CB50EA9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778" y="2267565"/>
            <a:ext cx="6059263" cy="16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其他神经网络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97FFE-7218-4579-B0A6-B9532F637B55}"/>
              </a:ext>
            </a:extLst>
          </p:cNvPr>
          <p:cNvSpPr txBox="1"/>
          <p:nvPr/>
        </p:nvSpPr>
        <p:spPr>
          <a:xfrm>
            <a:off x="536621" y="25831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Elman</a:t>
            </a:r>
            <a:r>
              <a:rPr lang="zh-CN" altLang="en-US" dirty="0"/>
              <a:t>网络（又</a:t>
            </a:r>
            <a:r>
              <a:rPr lang="en-US" altLang="zh-CN" dirty="0"/>
              <a:t>RNN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A525CC-341F-4BFF-B342-94BEF658FADC}"/>
              </a:ext>
            </a:extLst>
          </p:cNvPr>
          <p:cNvSpPr txBox="1"/>
          <p:nvPr/>
        </p:nvSpPr>
        <p:spPr>
          <a:xfrm>
            <a:off x="467544" y="299695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允许环形结构，网络有记忆性，与</a:t>
            </a:r>
            <a:r>
              <a:rPr lang="en-US" altLang="zh-CN" dirty="0"/>
              <a:t>t-1</a:t>
            </a:r>
            <a:r>
              <a:rPr lang="zh-CN" altLang="en-US" dirty="0"/>
              <a:t>刻及</a:t>
            </a:r>
            <a:r>
              <a:rPr lang="en-US" altLang="zh-CN" dirty="0"/>
              <a:t>t</a:t>
            </a:r>
            <a:r>
              <a:rPr lang="zh-CN" altLang="en-US" dirty="0"/>
              <a:t>刻相关。</a:t>
            </a:r>
            <a:endParaRPr lang="en-US" altLang="zh-CN" dirty="0"/>
          </a:p>
          <a:p>
            <a:r>
              <a:rPr lang="zh-CN" altLang="en-US" dirty="0"/>
              <a:t>通常用来处理时间有关动态变化。</a:t>
            </a:r>
            <a:endParaRPr lang="en-US" altLang="zh-CN" dirty="0"/>
          </a:p>
          <a:p>
            <a:r>
              <a:rPr lang="zh-CN" altLang="en-US" dirty="0"/>
              <a:t>训练：采用</a:t>
            </a:r>
            <a:r>
              <a:rPr lang="en-US" altLang="zh-CN" dirty="0"/>
              <a:t>BP</a:t>
            </a:r>
            <a:r>
              <a:rPr lang="zh-CN" altLang="en-US" dirty="0"/>
              <a:t>算法。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4C38D-1944-4325-80DE-2013DE2A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534930"/>
            <a:ext cx="3963371" cy="28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其他神经网络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97FFE-7218-4579-B0A6-B9532F637B55}"/>
              </a:ext>
            </a:extLst>
          </p:cNvPr>
          <p:cNvSpPr txBox="1"/>
          <p:nvPr/>
        </p:nvSpPr>
        <p:spPr>
          <a:xfrm>
            <a:off x="536621" y="25831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Boltzmann</a:t>
            </a:r>
            <a:r>
              <a:rPr lang="zh-CN" altLang="en-US" dirty="0"/>
              <a:t>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A525CC-341F-4BFF-B342-94BEF658FADC}"/>
              </a:ext>
            </a:extLst>
          </p:cNvPr>
          <p:cNvSpPr txBox="1"/>
          <p:nvPr/>
        </p:nvSpPr>
        <p:spPr>
          <a:xfrm>
            <a:off x="395536" y="3251317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神经元全连接，受限：简化为二部图</a:t>
            </a:r>
            <a:endParaRPr lang="en-US" altLang="zh-CN" dirty="0"/>
          </a:p>
          <a:p>
            <a:r>
              <a:rPr lang="zh-CN" altLang="en-US" dirty="0"/>
              <a:t>用途</a:t>
            </a:r>
            <a:r>
              <a:rPr lang="en-US" altLang="zh-CN" dirty="0"/>
              <a:t>:</a:t>
            </a:r>
            <a:r>
              <a:rPr lang="zh-CN" altLang="en-US" dirty="0"/>
              <a:t>通过输入数据集学习概率分布</a:t>
            </a:r>
            <a:endParaRPr lang="en-US" altLang="zh-CN" dirty="0"/>
          </a:p>
          <a:p>
            <a:r>
              <a:rPr lang="zh-CN" altLang="en-US" dirty="0"/>
              <a:t>基本过程：定义玻尔兹曼机能量，</a:t>
            </a:r>
            <a:endParaRPr lang="en-US" altLang="zh-CN" dirty="0"/>
          </a:p>
          <a:p>
            <a:r>
              <a:rPr lang="zh-CN" altLang="en-US" dirty="0"/>
              <a:t>训练使其最小，</a:t>
            </a:r>
            <a:endParaRPr lang="en-US" altLang="zh-CN" dirty="0"/>
          </a:p>
          <a:p>
            <a:r>
              <a:rPr lang="zh-CN" altLang="en-US" dirty="0"/>
              <a:t>最后状态机在样本上的状态满足玻尔兹曼分布。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1AB267-024C-40B8-9FAA-C55F9A784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67" y="2777762"/>
            <a:ext cx="4495570" cy="2118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CC69D9-4E51-4C9B-8097-2AC11ADB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994965"/>
            <a:ext cx="3522933" cy="5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6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深度学习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197FFE-7218-4579-B0A6-B9532F637B55}"/>
              </a:ext>
            </a:extLst>
          </p:cNvPr>
          <p:cNvSpPr txBox="1"/>
          <p:nvPr/>
        </p:nvSpPr>
        <p:spPr>
          <a:xfrm>
            <a:off x="1170225" y="2708920"/>
            <a:ext cx="453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深层神经网络</a:t>
            </a:r>
            <a:r>
              <a:rPr lang="en-US" altLang="zh-CN" dirty="0"/>
              <a:t>/</a:t>
            </a:r>
            <a:r>
              <a:rPr lang="zh-CN" altLang="en-US" dirty="0"/>
              <a:t>特征学习</a:t>
            </a:r>
            <a:r>
              <a:rPr lang="en-US" altLang="zh-CN" dirty="0"/>
              <a:t>/</a:t>
            </a:r>
            <a:r>
              <a:rPr lang="zh-CN" altLang="en-US" dirty="0"/>
              <a:t>表示学习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A525CC-341F-4BFF-B342-94BEF658FADC}"/>
              </a:ext>
            </a:extLst>
          </p:cNvPr>
          <p:cNvSpPr txBox="1"/>
          <p:nvPr/>
        </p:nvSpPr>
        <p:spPr>
          <a:xfrm>
            <a:off x="1193634" y="3390228"/>
            <a:ext cx="517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多隐层：</a:t>
            </a:r>
            <a:r>
              <a:rPr lang="en-US" altLang="zh-CN" dirty="0"/>
              <a:t>BP</a:t>
            </a:r>
            <a:r>
              <a:rPr lang="zh-CN" altLang="en-US" dirty="0"/>
              <a:t>算法易发散</a:t>
            </a:r>
            <a:endParaRPr lang="en-US" altLang="zh-CN" dirty="0"/>
          </a:p>
          <a:p>
            <a:r>
              <a:rPr lang="zh-CN" altLang="en-US" dirty="0"/>
              <a:t>预训练：一层一层训练</a:t>
            </a:r>
            <a:r>
              <a:rPr lang="en-US" altLang="zh-CN" dirty="0"/>
              <a:t>+</a:t>
            </a:r>
            <a:r>
              <a:rPr lang="zh-CN" altLang="en-US" dirty="0"/>
              <a:t>整个网络微调</a:t>
            </a:r>
            <a:endParaRPr lang="en-US" altLang="zh-CN" dirty="0"/>
          </a:p>
          <a:p>
            <a:r>
              <a:rPr lang="zh-CN" altLang="en-US" dirty="0"/>
              <a:t>节省开销：权共享，一组神经元共享连接权。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3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131716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1767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神经网络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23719-1E7A-4C23-95F2-85D0861BF347}"/>
              </a:ext>
            </a:extLst>
          </p:cNvPr>
          <p:cNvSpPr txBox="1"/>
          <p:nvPr/>
        </p:nvSpPr>
        <p:spPr>
          <a:xfrm>
            <a:off x="179512" y="2564904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神经元：接收信号，处理信号，输出信号</a:t>
            </a:r>
            <a:endParaRPr lang="en-US" altLang="zh-CN" dirty="0"/>
          </a:p>
          <a:p>
            <a:r>
              <a:rPr lang="zh-CN" altLang="en-US" dirty="0"/>
              <a:t>神经网络：神经元按层次连接组成的网络</a:t>
            </a:r>
            <a:endParaRPr lang="en-US" altLang="zh-CN" dirty="0"/>
          </a:p>
          <a:p>
            <a:r>
              <a:rPr lang="en-US" altLang="zh-CN" dirty="0"/>
              <a:t>M-P</a:t>
            </a:r>
            <a:r>
              <a:rPr lang="zh-CN" altLang="en-US" dirty="0"/>
              <a:t>神经元：如右图，带权重的输入叠加</a:t>
            </a:r>
            <a:r>
              <a:rPr lang="en-US" altLang="zh-CN" dirty="0"/>
              <a:t>-</a:t>
            </a:r>
            <a:r>
              <a:rPr lang="zh-CN" altLang="en-US" dirty="0"/>
              <a:t>阈值，通过激活函数输出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5725EB-2934-46F2-9464-69DE037F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2348880"/>
            <a:ext cx="5129070" cy="24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23719-1E7A-4C23-95F2-85D0861BF347}"/>
              </a:ext>
            </a:extLst>
          </p:cNvPr>
          <p:cNvSpPr txBox="1"/>
          <p:nvPr/>
        </p:nvSpPr>
        <p:spPr>
          <a:xfrm>
            <a:off x="498392" y="2996951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感知机：两层神经元，输出层是一个</a:t>
            </a:r>
            <a:r>
              <a:rPr lang="en-US" altLang="zh-CN" dirty="0"/>
              <a:t>M-P</a:t>
            </a:r>
            <a:r>
              <a:rPr lang="zh-CN" altLang="en-US" dirty="0"/>
              <a:t>神经元。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9159B4-4C13-48EC-9154-FD6CC696D051}"/>
              </a:ext>
            </a:extLst>
          </p:cNvPr>
          <p:cNvSpPr/>
          <p:nvPr/>
        </p:nvSpPr>
        <p:spPr>
          <a:xfrm>
            <a:off x="467544" y="178565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感知机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F3BEA-28B0-4A9E-B7F1-435CA71E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064" y="2193254"/>
            <a:ext cx="4072253" cy="22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23719-1E7A-4C23-95F2-85D0861BF347}"/>
              </a:ext>
            </a:extLst>
          </p:cNvPr>
          <p:cNvSpPr txBox="1"/>
          <p:nvPr/>
        </p:nvSpPr>
        <p:spPr>
          <a:xfrm>
            <a:off x="136623" y="2996952"/>
            <a:ext cx="3787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双输入的单层感知机是一个超平面，</a:t>
            </a:r>
            <a:endParaRPr lang="en-US" altLang="zh-CN" dirty="0"/>
          </a:p>
          <a:p>
            <a:r>
              <a:rPr lang="zh-CN" altLang="en-US" dirty="0"/>
              <a:t>无法解决异或问题。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C83E9D-25E7-4275-BCAA-3F652A01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132856"/>
            <a:ext cx="5194567" cy="35371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B74B85-C140-48E2-9961-FEE752C0F69B}"/>
              </a:ext>
            </a:extLst>
          </p:cNvPr>
          <p:cNvSpPr/>
          <p:nvPr/>
        </p:nvSpPr>
        <p:spPr>
          <a:xfrm>
            <a:off x="467544" y="178565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感知机</a:t>
            </a:r>
          </a:p>
        </p:txBody>
      </p:sp>
    </p:spTree>
    <p:extLst>
      <p:ext uri="{BB962C8B-B14F-4D97-AF65-F5344CB8AC3E}">
        <p14:creationId xmlns:p14="http://schemas.microsoft.com/office/powerpoint/2010/main" val="315976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23719-1E7A-4C23-95F2-85D0861BF347}"/>
              </a:ext>
            </a:extLst>
          </p:cNvPr>
          <p:cNvSpPr txBox="1"/>
          <p:nvPr/>
        </p:nvSpPr>
        <p:spPr>
          <a:xfrm>
            <a:off x="611560" y="3105834"/>
            <a:ext cx="241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两层及以上感知机可解决异或问题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9161A1-525F-452C-932B-2D1F5AE7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18" y="2348880"/>
            <a:ext cx="5534126" cy="234805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467544" y="178565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感知机</a:t>
            </a:r>
          </a:p>
        </p:txBody>
      </p:sp>
    </p:spTree>
    <p:extLst>
      <p:ext uri="{BB962C8B-B14F-4D97-AF65-F5344CB8AC3E}">
        <p14:creationId xmlns:p14="http://schemas.microsoft.com/office/powerpoint/2010/main" val="312319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F23719-1E7A-4C23-95F2-85D0861BF347}"/>
              </a:ext>
            </a:extLst>
          </p:cNvPr>
          <p:cNvSpPr txBox="1"/>
          <p:nvPr/>
        </p:nvSpPr>
        <p:spPr>
          <a:xfrm>
            <a:off x="467544" y="3282334"/>
            <a:ext cx="2738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同层不连接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跨层不连接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每层神经元与下一层全互连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多层前馈神经网络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7CF3D-637F-417B-99B3-F1F7CE30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32" y="2450004"/>
            <a:ext cx="5605622" cy="30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5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误差传播算法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ECF51-75F7-4EDF-A313-546F3311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420888"/>
            <a:ext cx="4558045" cy="2486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5E4C45-830D-4DDA-B6FD-EA7AC174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970085"/>
            <a:ext cx="2086793" cy="7904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CCE164-DC81-4722-A89D-9BC25AE64292}"/>
              </a:ext>
            </a:extLst>
          </p:cNvPr>
          <p:cNvSpPr txBox="1"/>
          <p:nvPr/>
        </p:nvSpPr>
        <p:spPr>
          <a:xfrm>
            <a:off x="405615" y="2271416"/>
            <a:ext cx="3744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参数个数：</a:t>
            </a:r>
            <a:endParaRPr lang="en-US" altLang="zh-CN" dirty="0"/>
          </a:p>
          <a:p>
            <a:r>
              <a:rPr lang="en-US" altLang="zh-CN" dirty="0"/>
              <a:t>q*</a:t>
            </a:r>
            <a:r>
              <a:rPr lang="en-US" altLang="zh-CN" dirty="0" err="1"/>
              <a:t>d+q</a:t>
            </a:r>
            <a:r>
              <a:rPr lang="en-US" altLang="zh-CN" dirty="0"/>
              <a:t>*</a:t>
            </a:r>
            <a:r>
              <a:rPr lang="en-US" altLang="zh-CN" dirty="0" err="1"/>
              <a:t>l+q+l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b="1" dirty="0"/>
              <a:t>标准误差传播算法（标准</a:t>
            </a:r>
            <a:r>
              <a:rPr lang="en-US" altLang="zh-CN" b="1" dirty="0"/>
              <a:t>BP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dirty="0"/>
              <a:t>1.</a:t>
            </a:r>
            <a:r>
              <a:rPr lang="zh-CN" altLang="en-US" dirty="0"/>
              <a:t>逐个样本训练，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根据误差梯度下降更新参数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一轮完成后判断是否达到停止条件，未达到继续重复。</a:t>
            </a:r>
            <a:endParaRPr lang="en-US" altLang="zh-CN" dirty="0"/>
          </a:p>
          <a:p>
            <a:r>
              <a:rPr lang="zh-CN" altLang="en-US" b="1" dirty="0"/>
              <a:t>累积误差传播算法（累积</a:t>
            </a:r>
            <a:r>
              <a:rPr lang="en-US" altLang="zh-CN" b="1" dirty="0"/>
              <a:t>BP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dirty="0"/>
              <a:t>1.</a:t>
            </a:r>
            <a:r>
              <a:rPr lang="zh-CN" altLang="en-US" dirty="0"/>
              <a:t>读取所有数据，计算总体累积误差</a:t>
            </a:r>
            <a:endParaRPr lang="en-US" altLang="zh-CN" dirty="0"/>
          </a:p>
          <a:p>
            <a:r>
              <a:rPr lang="zh-CN" altLang="en-US" dirty="0"/>
              <a:t>其他一样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通常：先采用累积</a:t>
            </a:r>
            <a:r>
              <a:rPr lang="en-US" altLang="zh-CN" dirty="0"/>
              <a:t>BP</a:t>
            </a:r>
            <a:r>
              <a:rPr lang="zh-CN" altLang="en-US" dirty="0"/>
              <a:t>调整参数减小累积误差，到一定程度后采用标准</a:t>
            </a:r>
            <a:r>
              <a:rPr lang="en-US" altLang="zh-CN" dirty="0"/>
              <a:t>BP</a:t>
            </a:r>
            <a:r>
              <a:rPr lang="zh-CN" altLang="en-US" dirty="0"/>
              <a:t>减小局部误差。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A4F4D8-3E24-4C33-B837-FDC7651A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5661248"/>
            <a:ext cx="1502089" cy="7406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87DF22-C0F9-42B4-82E8-A0CA3F030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931" y="5720712"/>
            <a:ext cx="1718050" cy="56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8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0BE11A-7165-429A-9889-291852AD16EF}"/>
              </a:ext>
            </a:extLst>
          </p:cNvPr>
          <p:cNvSpPr/>
          <p:nvPr/>
        </p:nvSpPr>
        <p:spPr>
          <a:xfrm>
            <a:off x="292512" y="180120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全局最小与局部最小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78A9C1-FD59-411C-A151-0A86A8EC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564904"/>
            <a:ext cx="4223227" cy="26576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B462B1-0535-4C59-8770-025D5D9A4E77}"/>
              </a:ext>
            </a:extLst>
          </p:cNvPr>
          <p:cNvSpPr txBox="1"/>
          <p:nvPr/>
        </p:nvSpPr>
        <p:spPr>
          <a:xfrm>
            <a:off x="899592" y="2708920"/>
            <a:ext cx="30243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极小值与最小值的区别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获取全局最小的方法：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多组不同参数开始训练，去最小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“模拟退火”每一步都有一定概率接收次优解的概率，随着时间推移降低。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随机梯度下降，计算梯度是加入随机因素，使不陷入极小点，能够跳出局部低点。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遗传算法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9471866"/>
      </p:ext>
    </p:extLst>
  </p:cSld>
  <p:clrMapOvr>
    <a:masterClrMapping/>
  </p:clrMapOvr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融360模板 14年-new</Template>
  <TotalTime>4889</TotalTime>
  <Words>838</Words>
  <Application>Microsoft Office PowerPoint</Application>
  <PresentationFormat>全屏显示(4:3)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 Unicode MS</vt:lpstr>
      <vt:lpstr>黑体</vt:lpstr>
      <vt:lpstr>华文宋体</vt:lpstr>
      <vt:lpstr>宋体</vt:lpstr>
      <vt:lpstr>微软雅黑</vt:lpstr>
      <vt:lpstr>Arial</vt:lpstr>
      <vt:lpstr>Calibri</vt:lpstr>
      <vt:lpstr>Cambria Math</vt:lpstr>
      <vt:lpstr>Trebuchet MS</vt:lpstr>
      <vt:lpstr>Wingdings</vt:lpstr>
      <vt:lpstr>融360模板 14年-new</vt:lpstr>
      <vt:lpstr>正文​</vt:lpstr>
      <vt:lpstr>封底​</vt:lpstr>
      <vt:lpstr>机器学习(西瓜书)系列分享 第三讲</vt:lpstr>
      <vt:lpstr>目录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  <vt:lpstr>神经网络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 详</cp:lastModifiedBy>
  <cp:revision>307</cp:revision>
  <dcterms:created xsi:type="dcterms:W3CDTF">2014-05-12T07:11:19Z</dcterms:created>
  <dcterms:modified xsi:type="dcterms:W3CDTF">2018-09-20T19:12:14Z</dcterms:modified>
</cp:coreProperties>
</file>