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48" r:id="rId2"/>
    <p:sldMasterId id="2147483665" r:id="rId3"/>
  </p:sldMasterIdLst>
  <p:notesMasterIdLst>
    <p:notesMasterId r:id="rId28"/>
  </p:notesMasterIdLst>
  <p:sldIdLst>
    <p:sldId id="302" r:id="rId4"/>
    <p:sldId id="273" r:id="rId5"/>
    <p:sldId id="304" r:id="rId6"/>
    <p:sldId id="333" r:id="rId7"/>
    <p:sldId id="334" r:id="rId8"/>
    <p:sldId id="335" r:id="rId9"/>
    <p:sldId id="337" r:id="rId10"/>
    <p:sldId id="338" r:id="rId11"/>
    <p:sldId id="339" r:id="rId12"/>
    <p:sldId id="340" r:id="rId13"/>
    <p:sldId id="341" r:id="rId14"/>
    <p:sldId id="342" r:id="rId15"/>
    <p:sldId id="343" r:id="rId16"/>
    <p:sldId id="344" r:id="rId17"/>
    <p:sldId id="345" r:id="rId18"/>
    <p:sldId id="336" r:id="rId19"/>
    <p:sldId id="346" r:id="rId20"/>
    <p:sldId id="347" r:id="rId21"/>
    <p:sldId id="348" r:id="rId22"/>
    <p:sldId id="349" r:id="rId23"/>
    <p:sldId id="350" r:id="rId24"/>
    <p:sldId id="352" r:id="rId25"/>
    <p:sldId id="353" r:id="rId26"/>
    <p:sldId id="351" r:id="rId2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陈 详" initials="陈" lastIdx="1" clrIdx="0">
    <p:extLst>
      <p:ext uri="{19B8F6BF-5375-455C-9EA6-DF929625EA0E}">
        <p15:presenceInfo xmlns:p15="http://schemas.microsoft.com/office/powerpoint/2012/main" userId="f9090f3534cbec6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82C4"/>
    <a:srgbClr val="2E4576"/>
    <a:srgbClr val="386294"/>
    <a:srgbClr val="4671B7"/>
    <a:srgbClr val="2D4677"/>
    <a:srgbClr val="888888"/>
    <a:srgbClr val="9F9F9F"/>
    <a:srgbClr val="C9C9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26" autoAdjust="0"/>
    <p:restoredTop sz="89928" autoAdjust="0"/>
  </p:normalViewPr>
  <p:slideViewPr>
    <p:cSldViewPr>
      <p:cViewPr varScale="1">
        <p:scale>
          <a:sx n="68" d="100"/>
          <a:sy n="68" d="100"/>
        </p:scale>
        <p:origin x="1602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-292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presProps" Target="presProps.xml"/><Relationship Id="rId8" Type="http://schemas.openxmlformats.org/officeDocument/2006/relationships/slide" Target="slides/slide5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9-30T03:39:45.350" idx="1">
    <p:pos x="10" y="10"/>
    <p:text>f:条件概率复杂度，|B|参数个数，LL对数似然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9-30T03:39:45.350" idx="1">
    <p:pos x="10" y="10"/>
    <p:text>f:条件概率复杂度，|B|参数个数，LL对数似然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9-30T03:39:45.350" idx="1">
    <p:pos x="10" y="10"/>
    <p:text>f:条件概率复杂度，|B|参数个数，LL对数似然</p:text>
    <p:extLst>
      <p:ext uri="{C676402C-5697-4E1C-873F-D02D1690AC5C}">
        <p15:threadingInfo xmlns:p15="http://schemas.microsoft.com/office/powerpoint/2012/main" timeZoneBias="-4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C0C8DD-AD50-4E79-A634-75FB3A0E21D3}" type="datetimeFigureOut">
              <a:rPr lang="zh-CN" altLang="en-US" smtClean="0"/>
              <a:pPr/>
              <a:t>2018/9/30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9DEB0E-7136-42A0-8766-61B21B1AFE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4067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0" y="2115964"/>
            <a:ext cx="9144000" cy="2619722"/>
          </a:xfrm>
          <a:solidFill>
            <a:srgbClr val="4671B7"/>
          </a:solidFill>
        </p:spPr>
        <p:txBody>
          <a:bodyPr lIns="90000" tIns="504000" anchor="t" anchorCtr="0">
            <a:normAutofit/>
          </a:bodyPr>
          <a:lstStyle>
            <a:lvl1pPr algn="ctr">
              <a:defRPr sz="5400" b="1"/>
            </a:lvl1pPr>
          </a:lstStyle>
          <a:p>
            <a:r>
              <a:rPr lang="zh-CN" altLang="en-US" dirty="0"/>
              <a:t>单击此处添加标题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2554152" y="3598168"/>
            <a:ext cx="4021372" cy="622920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作者：融</a:t>
            </a:r>
            <a:r>
              <a:rPr lang="en-US" altLang="zh-CN" dirty="0"/>
              <a:t>360</a:t>
            </a:r>
            <a:endParaRPr lang="zh-CN" altLang="en-US" dirty="0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0" y="6260752"/>
            <a:ext cx="9144000" cy="0"/>
          </a:xfrm>
          <a:prstGeom prst="line">
            <a:avLst/>
          </a:prstGeom>
          <a:ln>
            <a:solidFill>
              <a:srgbClr val="C9C9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 userDrawn="1"/>
        </p:nvSpPr>
        <p:spPr>
          <a:xfrm>
            <a:off x="3203848" y="6146078"/>
            <a:ext cx="2736304" cy="246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000" dirty="0">
                <a:solidFill>
                  <a:srgbClr val="88888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WWW.RONG360.COM</a:t>
            </a:r>
            <a:endParaRPr lang="zh-CN" altLang="en-US" sz="1000" dirty="0">
              <a:solidFill>
                <a:srgbClr val="88888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0" y="6381908"/>
            <a:ext cx="9144000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" dirty="0">
                <a:solidFill>
                  <a:srgbClr val="9F9F9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北京融世纪信息技术有限公司          地址：北京市海淀区知春路</a:t>
            </a:r>
            <a:r>
              <a:rPr lang="en-US" altLang="zh-CN" sz="800" dirty="0">
                <a:solidFill>
                  <a:srgbClr val="9F9F9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113</a:t>
            </a:r>
            <a:r>
              <a:rPr lang="zh-CN" altLang="en-US" sz="800" dirty="0">
                <a:solidFill>
                  <a:srgbClr val="9F9F9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号银网中心二层</a:t>
            </a:r>
            <a:r>
              <a:rPr lang="en-US" altLang="zh-CN" sz="800" dirty="0">
                <a:solidFill>
                  <a:srgbClr val="9F9F9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210          </a:t>
            </a:r>
            <a:r>
              <a:rPr lang="zh-CN" altLang="en-US" sz="800" dirty="0">
                <a:solidFill>
                  <a:srgbClr val="9F9F9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邮编：</a:t>
            </a:r>
            <a:r>
              <a:rPr lang="en-US" altLang="zh-CN" sz="800" dirty="0">
                <a:solidFill>
                  <a:srgbClr val="9F9F9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100086          </a:t>
            </a:r>
            <a:r>
              <a:rPr lang="zh-CN" altLang="en-US" sz="800" dirty="0">
                <a:solidFill>
                  <a:srgbClr val="9F9F9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电话：</a:t>
            </a:r>
            <a:r>
              <a:rPr lang="en-US" altLang="zh-CN" sz="800" dirty="0">
                <a:solidFill>
                  <a:srgbClr val="9F9F9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( 86-10 ) 82625755          </a:t>
            </a:r>
            <a:r>
              <a:rPr lang="zh-CN" altLang="en-US" sz="800" dirty="0">
                <a:solidFill>
                  <a:srgbClr val="9F9F9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传真： </a:t>
            </a:r>
            <a:r>
              <a:rPr lang="en-US" altLang="zh-CN" sz="800" dirty="0">
                <a:solidFill>
                  <a:srgbClr val="9F9F9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( 86-10 ) 82625755-8080</a:t>
            </a:r>
            <a:endParaRPr lang="zh-CN" altLang="en-US" sz="800" dirty="0">
              <a:solidFill>
                <a:srgbClr val="9F9F9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076" name="Picture 4" descr="D:\Dropbox\Documents\Tencent Files\51193212\FileRecv\logo-ppt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9924" y="847652"/>
            <a:ext cx="2533650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8112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0" y="1907169"/>
            <a:ext cx="9144000" cy="3013945"/>
          </a:xfrm>
          <a:solidFill>
            <a:srgbClr val="2E4576"/>
          </a:solidFill>
        </p:spPr>
        <p:txBody>
          <a:bodyPr lIns="90000" tIns="0" bIns="252000" anchor="ctr" anchorCtr="0">
            <a:normAutofit/>
          </a:bodyPr>
          <a:lstStyle>
            <a:lvl1pPr marL="0" indent="0" algn="ctr">
              <a:buFont typeface="+mj-lt"/>
              <a:buNone/>
              <a:defRPr sz="4800" b="1" cap="all"/>
            </a:lvl1pPr>
          </a:lstStyle>
          <a:p>
            <a:r>
              <a:rPr lang="zh-CN" altLang="en-US" dirty="0"/>
              <a:t>第一部分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/>
              <a:t>单击此处添加章节标题</a:t>
            </a:r>
          </a:p>
        </p:txBody>
      </p:sp>
      <p:cxnSp>
        <p:nvCxnSpPr>
          <p:cNvPr id="15" name="直接连接符 14"/>
          <p:cNvCxnSpPr/>
          <p:nvPr userDrawn="1"/>
        </p:nvCxnSpPr>
        <p:spPr>
          <a:xfrm>
            <a:off x="0" y="6609821"/>
            <a:ext cx="9144000" cy="0"/>
          </a:xfrm>
          <a:prstGeom prst="line">
            <a:avLst/>
          </a:prstGeom>
          <a:ln>
            <a:solidFill>
              <a:srgbClr val="C9C9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 userDrawn="1"/>
        </p:nvSpPr>
        <p:spPr>
          <a:xfrm>
            <a:off x="3203848" y="6495147"/>
            <a:ext cx="2736304" cy="246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000" dirty="0">
                <a:solidFill>
                  <a:srgbClr val="88888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WWW.RONG360.COM</a:t>
            </a:r>
            <a:endParaRPr lang="zh-CN" altLang="en-US" sz="1000" dirty="0">
              <a:solidFill>
                <a:srgbClr val="88888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8" name="直接连接符 17"/>
          <p:cNvCxnSpPr/>
          <p:nvPr userDrawn="1"/>
        </p:nvCxnSpPr>
        <p:spPr>
          <a:xfrm>
            <a:off x="-5052" y="352709"/>
            <a:ext cx="9144000" cy="0"/>
          </a:xfrm>
          <a:prstGeom prst="line">
            <a:avLst/>
          </a:prstGeom>
          <a:ln>
            <a:solidFill>
              <a:srgbClr val="C9C9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 userDrawn="1"/>
        </p:nvSpPr>
        <p:spPr>
          <a:xfrm>
            <a:off x="3989697" y="256695"/>
            <a:ext cx="1158368" cy="2400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Picture 4" descr="D:\Dropbox\Documents\Tencent Files\51193212\FileRecv\logo-ppt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6102" y="198165"/>
            <a:ext cx="990429" cy="312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1088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2018/9/30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4pPr marL="1074737" marR="0" indent="0" algn="l" defTabSz="44926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4pPr>
          </a:lstStyle>
          <a:p>
            <a:pPr lvl="0"/>
            <a:r>
              <a:rPr lang="zh-CN" altLang="en-US" dirty="0"/>
              <a:t>单击此处编辑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  <a:endParaRPr lang="en-US" altLang="zh-CN" dirty="0"/>
          </a:p>
          <a:p>
            <a:pPr marL="1257300" marR="0" lvl="3" indent="-182563" algn="l" defTabSz="44926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dirty="0"/>
              <a:t>第四级</a:t>
            </a:r>
          </a:p>
        </p:txBody>
      </p:sp>
      <p:sp>
        <p:nvSpPr>
          <p:cNvPr id="7" name="标题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单击此处编辑标题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71207-8E54-4CCF-94A6-4D42E84E42CF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00514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\内容\详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84785"/>
            <a:ext cx="8229600" cy="3528392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  <a:endParaRPr lang="en-US" altLang="zh-CN" dirty="0"/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7" name="内容占位符 2"/>
          <p:cNvSpPr>
            <a:spLocks noGrp="1"/>
          </p:cNvSpPr>
          <p:nvPr>
            <p:ph idx="13" hasCustomPrompt="1"/>
          </p:nvPr>
        </p:nvSpPr>
        <p:spPr>
          <a:xfrm>
            <a:off x="457200" y="5157192"/>
            <a:ext cx="8229600" cy="1296144"/>
          </a:xfrm>
        </p:spPr>
        <p:txBody>
          <a:bodyPr>
            <a:normAutofit/>
          </a:bodyPr>
          <a:lstStyle>
            <a:lvl1pPr marL="0" marR="0" indent="0" algn="l" defTabSz="44926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rgbClr val="888888"/>
                </a:solidFill>
              </a:defRPr>
            </a:lvl1pPr>
          </a:lstStyle>
          <a:p>
            <a:pPr marL="0" marR="0" lvl="0" indent="0" algn="l" defTabSz="44926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CN" altLang="en-US" dirty="0"/>
              <a:t>详细解释 详细解释 详细解释 详细解释 详细解释 详细解释 详细解释 详细解释 详细解释 详细解释 详细解释 详细解释 详细解释 详细解释 详细解释 详细解释 详细解释 详细解释 详细解释 详细解释 详细解释</a:t>
            </a:r>
          </a:p>
          <a:p>
            <a:pPr marL="0" marR="0" lvl="0" indent="0" algn="l" defTabSz="44926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CN" altLang="en-US" dirty="0"/>
              <a:t>详细解释 详细解释 详细解释 详细解释 详细解释 详细解释 详细解释 详细解释 </a:t>
            </a:r>
          </a:p>
          <a:p>
            <a:pPr marL="0" marR="0" lvl="0" indent="0" algn="l" defTabSz="44926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zh-CN" altLang="en-US" dirty="0"/>
          </a:p>
          <a:p>
            <a:pPr lvl="0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8271207-8E54-4CCF-94A6-4D42E84E42CF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889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>
          <a:xfrm>
            <a:off x="8316416" y="6495148"/>
            <a:ext cx="370384" cy="246220"/>
          </a:xfrm>
          <a:prstGeom prst="rect">
            <a:avLst/>
          </a:prstGeom>
        </p:spPr>
        <p:txBody>
          <a:bodyPr/>
          <a:lstStyle/>
          <a:p>
            <a:fld id="{48271207-8E54-4CCF-94A6-4D42E84E42CF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sp>
        <p:nvSpPr>
          <p:cNvPr id="3" name="标题 1"/>
          <p:cNvSpPr>
            <a:spLocks noGrp="1"/>
          </p:cNvSpPr>
          <p:nvPr>
            <p:ph type="title" hasCustomPrompt="1"/>
          </p:nvPr>
        </p:nvSpPr>
        <p:spPr>
          <a:xfrm>
            <a:off x="0" y="473336"/>
            <a:ext cx="9144000" cy="651408"/>
          </a:xfrm>
        </p:spPr>
        <p:txBody>
          <a:bodyPr/>
          <a:lstStyle/>
          <a:p>
            <a:r>
              <a:rPr lang="zh-CN" altLang="en-US" dirty="0"/>
              <a:t>单击此处编辑标题</a:t>
            </a:r>
          </a:p>
        </p:txBody>
      </p:sp>
    </p:spTree>
    <p:extLst>
      <p:ext uri="{BB962C8B-B14F-4D97-AF65-F5344CB8AC3E}">
        <p14:creationId xmlns:p14="http://schemas.microsoft.com/office/powerpoint/2010/main" val="185151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5013176"/>
            <a:ext cx="9144000" cy="1844824"/>
          </a:xfrm>
          <a:prstGeom prst="rect">
            <a:avLst/>
          </a:prstGeom>
          <a:solidFill>
            <a:srgbClr val="4671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179512" y="5247684"/>
            <a:ext cx="3096344" cy="1133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i="0" u="none" strike="noStrike" kern="120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北京总部</a:t>
            </a:r>
            <a:endParaRPr lang="en-US" altLang="zh-CN" sz="1400" b="1" i="0" u="none" strike="noStrike" kern="120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endParaRPr lang="zh-CN" altLang="en-US" sz="500" b="1" i="0" u="none" strike="noStrike" kern="120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>
              <a:lnSpc>
                <a:spcPts val="1400"/>
              </a:lnSpc>
            </a:pPr>
            <a:r>
              <a:rPr lang="zh-CN" altLang="en-US" sz="900" b="0" i="0" u="none" strike="noStrike" kern="120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地址：北京市海淀区知春路</a:t>
            </a:r>
            <a:r>
              <a:rPr lang="en-US" altLang="zh-CN" sz="900" b="0" i="0" u="none" strike="noStrike" kern="120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113</a:t>
            </a:r>
            <a:r>
              <a:rPr lang="zh-CN" altLang="en-US" sz="900" b="0" i="0" u="none" strike="noStrike" kern="120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号银网中心二层</a:t>
            </a:r>
            <a:r>
              <a:rPr lang="en-US" altLang="zh-CN" sz="900" b="0" i="0" u="none" strike="noStrike" kern="120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210</a:t>
            </a:r>
          </a:p>
          <a:p>
            <a:pPr>
              <a:lnSpc>
                <a:spcPts val="1400"/>
              </a:lnSpc>
            </a:pPr>
            <a:r>
              <a:rPr lang="zh-CN" altLang="en-US" sz="900" b="0" i="0" u="none" strike="noStrike" kern="120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邮编：</a:t>
            </a:r>
            <a:r>
              <a:rPr lang="en-US" altLang="zh-CN" sz="900" b="0" i="0" u="none" strike="noStrike" kern="120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100086</a:t>
            </a:r>
          </a:p>
          <a:p>
            <a:pPr>
              <a:lnSpc>
                <a:spcPts val="1400"/>
              </a:lnSpc>
            </a:pPr>
            <a:r>
              <a:rPr lang="zh-CN" altLang="en-US" sz="900" b="0" i="0" u="none" strike="noStrike" kern="120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电话： </a:t>
            </a:r>
            <a:r>
              <a:rPr lang="en-US" altLang="zh-CN" sz="900" b="0" i="0" u="none" strike="noStrike" kern="120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( 86-10 ) 82625755</a:t>
            </a:r>
          </a:p>
          <a:p>
            <a:pPr>
              <a:lnSpc>
                <a:spcPts val="1400"/>
              </a:lnSpc>
            </a:pPr>
            <a:r>
              <a:rPr lang="zh-CN" altLang="en-US" sz="900" b="0" i="0" u="none" strike="noStrike" kern="120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传真： </a:t>
            </a:r>
            <a:r>
              <a:rPr lang="en-US" altLang="zh-CN" sz="900" b="0" i="0" u="none" strike="noStrike" kern="120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( 86-10 ) 82625755-8080</a:t>
            </a:r>
            <a:endParaRPr lang="zh-CN" altLang="en-US" sz="900" b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3070465" y="5247684"/>
            <a:ext cx="3600400" cy="1133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i="0" u="none" strike="noStrike" kern="120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上海分公司</a:t>
            </a:r>
            <a:endParaRPr lang="en-US" altLang="zh-CN" sz="1400" b="1" i="0" u="none" strike="noStrike" kern="120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endParaRPr lang="zh-CN" altLang="en-US" sz="500" b="1" i="0" u="none" strike="noStrike" kern="120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>
              <a:lnSpc>
                <a:spcPts val="1400"/>
              </a:lnSpc>
            </a:pPr>
            <a:r>
              <a:rPr lang="zh-CN" altLang="en-US" sz="900" b="0" i="0" u="none" strike="noStrike" kern="120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地址：上海市静安区威海路</a:t>
            </a:r>
            <a:r>
              <a:rPr lang="en-US" altLang="zh-CN" sz="900" b="0" i="0" u="none" strike="noStrike" kern="120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511</a:t>
            </a:r>
            <a:r>
              <a:rPr lang="zh-CN" altLang="en-US" sz="900" b="0" i="0" u="none" strike="noStrike" kern="120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号（国际集团大厦）</a:t>
            </a:r>
            <a:r>
              <a:rPr lang="en-US" altLang="zh-CN" sz="900" b="0" i="0" u="none" strike="noStrike" kern="120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1402</a:t>
            </a:r>
            <a:endParaRPr lang="zh-CN" altLang="en-US" sz="900" b="0" i="0" u="none" strike="noStrike" kern="120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>
              <a:lnSpc>
                <a:spcPts val="1400"/>
              </a:lnSpc>
            </a:pPr>
            <a:r>
              <a:rPr lang="zh-CN" altLang="en-US" sz="900" b="0" i="0" u="none" strike="noStrike" kern="120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邮编：</a:t>
            </a:r>
            <a:r>
              <a:rPr lang="en-US" altLang="zh-CN" sz="900" b="0" i="0" u="none" strike="noStrike" kern="120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200041</a:t>
            </a:r>
          </a:p>
          <a:p>
            <a:pPr>
              <a:lnSpc>
                <a:spcPts val="1400"/>
              </a:lnSpc>
            </a:pPr>
            <a:r>
              <a:rPr lang="zh-CN" altLang="en-US" sz="900" b="0" i="0" u="none" strike="noStrike" kern="120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电话： </a:t>
            </a:r>
            <a:r>
              <a:rPr lang="en-US" altLang="zh-CN" sz="900" b="0" i="0" u="none" strike="noStrike" kern="120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( 86-21 ) 61703177</a:t>
            </a:r>
          </a:p>
          <a:p>
            <a:pPr>
              <a:lnSpc>
                <a:spcPts val="1400"/>
              </a:lnSpc>
            </a:pPr>
            <a:r>
              <a:rPr lang="zh-CN" altLang="en-US" sz="900" b="0" i="0" u="none" strike="noStrike" kern="120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传真： </a:t>
            </a:r>
            <a:r>
              <a:rPr lang="en-US" altLang="zh-CN" sz="900" b="0" i="0" u="none" strike="noStrike" kern="120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( 86-21 ) 61703163</a:t>
            </a:r>
            <a:endParaRPr lang="zh-CN" altLang="en-US" sz="900" b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6430140" y="5247684"/>
            <a:ext cx="3600400" cy="1118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i="0" u="none" strike="noStrike" kern="120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深圳分公司</a:t>
            </a:r>
            <a:endParaRPr lang="en-US" altLang="zh-CN" sz="1400" b="1" i="0" u="none" strike="noStrike" kern="120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endParaRPr lang="zh-CN" altLang="en-US" sz="600" b="1" i="0" u="none" strike="noStrike" kern="1200" baseline="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pPr>
              <a:lnSpc>
                <a:spcPts val="1400"/>
              </a:lnSpc>
            </a:pPr>
            <a:r>
              <a:rPr lang="zh-CN" altLang="en-US" sz="900" b="0" i="0" u="none" strike="noStrike" kern="120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地址：深圳市福田区民田路</a:t>
            </a:r>
            <a:r>
              <a:rPr lang="en-US" altLang="zh-CN" sz="900" b="0" i="0" u="none" strike="noStrike" kern="120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178</a:t>
            </a:r>
            <a:r>
              <a:rPr lang="zh-CN" altLang="en-US" sz="900" b="0" i="0" u="none" strike="noStrike" kern="120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号华融大厦</a:t>
            </a:r>
            <a:r>
              <a:rPr lang="en-US" altLang="zh-CN" sz="900" b="0" i="0" u="none" strike="noStrike" kern="120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1505</a:t>
            </a:r>
          </a:p>
          <a:p>
            <a:pPr>
              <a:lnSpc>
                <a:spcPts val="1400"/>
              </a:lnSpc>
            </a:pPr>
            <a:r>
              <a:rPr lang="zh-CN" altLang="en-US" sz="900" b="0" i="0" u="none" strike="noStrike" kern="120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邮编：</a:t>
            </a:r>
            <a:r>
              <a:rPr lang="en-US" altLang="zh-CN" sz="900" b="0" i="0" u="none" strike="noStrike" kern="120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518048</a:t>
            </a:r>
          </a:p>
          <a:p>
            <a:pPr>
              <a:lnSpc>
                <a:spcPts val="1400"/>
              </a:lnSpc>
            </a:pPr>
            <a:r>
              <a:rPr lang="zh-CN" altLang="en-US" sz="900" b="0" i="0" u="none" strike="noStrike" kern="120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电话： </a:t>
            </a:r>
            <a:r>
              <a:rPr lang="en-US" altLang="zh-CN" sz="900" b="0" i="0" u="none" strike="noStrike" kern="120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( 86-755 ) 33069368</a:t>
            </a:r>
          </a:p>
          <a:p>
            <a:pPr>
              <a:lnSpc>
                <a:spcPts val="1400"/>
              </a:lnSpc>
            </a:pPr>
            <a:r>
              <a:rPr lang="zh-CN" altLang="en-US" sz="900" b="0" i="0" u="none" strike="noStrike" kern="120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传真： </a:t>
            </a:r>
            <a:r>
              <a:rPr lang="en-US" altLang="zh-CN" sz="900" b="0" i="0" u="none" strike="noStrike" kern="120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( 86-755 ) 33069369</a:t>
            </a:r>
            <a:endParaRPr lang="zh-CN" altLang="en-US" sz="900" b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18331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.png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0" y="620688"/>
            <a:ext cx="9144000" cy="1008112"/>
          </a:xfrm>
          <a:prstGeom prst="rect">
            <a:avLst/>
          </a:prstGeom>
          <a:solidFill>
            <a:schemeClr val="accent1"/>
          </a:solidFill>
        </p:spPr>
        <p:txBody>
          <a:bodyPr vert="horz" lIns="504000" tIns="45720" rIns="91440" bIns="45720" rtlCol="0" anchor="ctr">
            <a:normAutofit/>
          </a:bodyPr>
          <a:lstStyle/>
          <a:p>
            <a:r>
              <a:rPr lang="zh-CN" altLang="en-US" dirty="0"/>
              <a:t>单击此处添加标题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844825"/>
            <a:ext cx="8229600" cy="4248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849753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8" r:id="rId3"/>
  </p:sldLayoutIdLst>
  <p:txStyles>
    <p:titleStyle>
      <a:lvl1pPr algn="l" defTabSz="914400" rtl="0" eaLnBrk="1" latinLnBrk="0" hangingPunct="1">
        <a:spcBef>
          <a:spcPct val="0"/>
        </a:spcBef>
        <a:buNone/>
        <a:defRPr sz="4800" b="0" kern="1200">
          <a:solidFill>
            <a:schemeClr val="bg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</p:titleStyle>
    <p:bodyStyle>
      <a:lvl1pPr marL="182563" indent="-182563" algn="l" defTabSz="449263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>
              <a:lumMod val="65000"/>
              <a:lumOff val="3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541338" indent="-182563" algn="l" defTabSz="449263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65000"/>
              <a:lumOff val="3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898525" indent="-182563" algn="l" defTabSz="449263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257300" indent="-182563" algn="l" defTabSz="449263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616075" indent="-184150" algn="l" defTabSz="449263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0" y="473336"/>
            <a:ext cx="9144000" cy="651408"/>
          </a:xfrm>
          <a:prstGeom prst="rect">
            <a:avLst/>
          </a:prstGeom>
          <a:noFill/>
          <a:ln>
            <a:noFill/>
          </a:ln>
        </p:spPr>
        <p:txBody>
          <a:bodyPr vert="horz" lIns="504000" tIns="45720" rIns="91440" bIns="45720" rtlCol="0" anchor="ctr">
            <a:normAutofit/>
          </a:bodyPr>
          <a:lstStyle/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484784"/>
            <a:ext cx="8229600" cy="49740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  <a:endParaRPr lang="en-US" altLang="zh-CN" dirty="0"/>
          </a:p>
          <a:p>
            <a:pPr marL="1257300" marR="0" lvl="3" indent="-182563" algn="l" defTabSz="44926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dirty="0"/>
              <a:t>第四级</a:t>
            </a:r>
          </a:p>
        </p:txBody>
      </p:sp>
      <p:sp>
        <p:nvSpPr>
          <p:cNvPr id="24" name="矩形 23"/>
          <p:cNvSpPr/>
          <p:nvPr/>
        </p:nvSpPr>
        <p:spPr>
          <a:xfrm>
            <a:off x="7991601" y="172287"/>
            <a:ext cx="1152399" cy="2400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连接符 25"/>
          <p:cNvCxnSpPr/>
          <p:nvPr/>
        </p:nvCxnSpPr>
        <p:spPr>
          <a:xfrm>
            <a:off x="0" y="6609821"/>
            <a:ext cx="9144000" cy="0"/>
          </a:xfrm>
          <a:prstGeom prst="line">
            <a:avLst/>
          </a:prstGeom>
          <a:ln>
            <a:solidFill>
              <a:srgbClr val="C9C9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203848" y="6495147"/>
            <a:ext cx="2736304" cy="246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000" dirty="0">
                <a:solidFill>
                  <a:srgbClr val="88888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WWW.RONG360.COM</a:t>
            </a:r>
            <a:endParaRPr lang="zh-CN" altLang="en-US" sz="1000" dirty="0">
              <a:solidFill>
                <a:srgbClr val="88888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灯片编号占位符 27"/>
          <p:cNvSpPr>
            <a:spLocks noGrp="1"/>
          </p:cNvSpPr>
          <p:nvPr>
            <p:ph type="sldNum" sz="quarter" idx="4"/>
          </p:nvPr>
        </p:nvSpPr>
        <p:spPr>
          <a:xfrm>
            <a:off x="8316416" y="6495148"/>
            <a:ext cx="370384" cy="24622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lvl1pPr algn="r">
              <a:defRPr lang="zh-CN" altLang="en-US" sz="1000" kern="1200" smtClean="0">
                <a:solidFill>
                  <a:srgbClr val="88888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fld id="{48271207-8E54-4CCF-94A6-4D42E84E42CF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pic>
        <p:nvPicPr>
          <p:cNvPr id="10" name="Picture 4" descr="D:\Dropbox\Documents\Tencent Files\51193212\FileRecv\logo-ppt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376" y="198165"/>
            <a:ext cx="990429" cy="312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直接连接符 4"/>
          <p:cNvCxnSpPr/>
          <p:nvPr/>
        </p:nvCxnSpPr>
        <p:spPr>
          <a:xfrm>
            <a:off x="0" y="1215752"/>
            <a:ext cx="9144000" cy="0"/>
          </a:xfrm>
          <a:prstGeom prst="line">
            <a:avLst/>
          </a:prstGeom>
          <a:ln w="63500">
            <a:gradFill flip="none" rotWithShape="1">
              <a:gsLst>
                <a:gs pos="0">
                  <a:srgbClr val="2E4576"/>
                </a:gs>
                <a:gs pos="100000">
                  <a:srgbClr val="3B82C4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397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67" r:id="rId2"/>
    <p:sldLayoutId id="2147483655" r:id="rId3"/>
  </p:sldLayoutIdLst>
  <p:txStyles>
    <p:titleStyle>
      <a:lvl1pPr algn="l" defTabSz="914400" rtl="0" eaLnBrk="1" latinLnBrk="0" hangingPunct="1">
        <a:spcBef>
          <a:spcPct val="0"/>
        </a:spcBef>
        <a:buNone/>
        <a:defRPr sz="3600" b="1" kern="1200">
          <a:solidFill>
            <a:srgbClr val="2E4576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</p:titleStyle>
    <p:bodyStyle>
      <a:lvl1pPr marL="182563" indent="-182563" algn="l" defTabSz="449263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65000"/>
              <a:lumOff val="3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541338" indent="-182563" algn="l" defTabSz="449263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898525" indent="-182563" algn="l" defTabSz="449263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257300" marR="0" indent="-182563" algn="l" defTabSz="449263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400" kern="1200">
          <a:solidFill>
            <a:schemeClr val="tx1">
              <a:lumMod val="65000"/>
              <a:lumOff val="3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616075" indent="-184150" algn="l" defTabSz="449263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接连接符 10"/>
          <p:cNvCxnSpPr/>
          <p:nvPr/>
        </p:nvCxnSpPr>
        <p:spPr>
          <a:xfrm>
            <a:off x="0" y="355516"/>
            <a:ext cx="9144000" cy="0"/>
          </a:xfrm>
          <a:prstGeom prst="line">
            <a:avLst/>
          </a:prstGeom>
          <a:ln>
            <a:solidFill>
              <a:srgbClr val="C9C9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203848" y="240842"/>
            <a:ext cx="2736304" cy="246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000" dirty="0">
                <a:solidFill>
                  <a:srgbClr val="88888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WWW.RONG360.COM</a:t>
            </a:r>
            <a:endParaRPr lang="zh-CN" altLang="en-US" sz="1000" dirty="0">
              <a:solidFill>
                <a:srgbClr val="88888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Picture 4" descr="D:\Dropbox\Documents\Tencent Files\51193212\FileRecv\logo-pp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3321" y="2340868"/>
            <a:ext cx="2533650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3496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</p:sldLayoutIdLst>
  <p:txStyles>
    <p:titleStyle>
      <a:lvl1pPr algn="l" defTabSz="914400" rtl="0" eaLnBrk="1" latinLnBrk="0" hangingPunct="1">
        <a:spcBef>
          <a:spcPct val="0"/>
        </a:spcBef>
        <a:buNone/>
        <a:defRPr sz="4800" b="0" kern="1200">
          <a:solidFill>
            <a:schemeClr val="bg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</p:titleStyle>
    <p:bodyStyle>
      <a:lvl1pPr marL="182563" indent="-182563" algn="l" defTabSz="449263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>
              <a:lumMod val="65000"/>
              <a:lumOff val="3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541338" indent="-182563" algn="l" defTabSz="449263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65000"/>
              <a:lumOff val="3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898525" indent="-182563" algn="l" defTabSz="449263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257300" indent="-182563" algn="l" defTabSz="449263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616075" indent="-184150" algn="l" defTabSz="449263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3.xml"/><Relationship Id="rId6" Type="http://schemas.openxmlformats.org/officeDocument/2006/relationships/comments" Target="../comments/comment1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3.xml"/><Relationship Id="rId5" Type="http://schemas.openxmlformats.org/officeDocument/2006/relationships/comments" Target="../comments/comment2.xml"/><Relationship Id="rId4" Type="http://schemas.openxmlformats.org/officeDocument/2006/relationships/image" Target="../media/image5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3.xml"/><Relationship Id="rId5" Type="http://schemas.openxmlformats.org/officeDocument/2006/relationships/comments" Target="../comments/comment3.xml"/><Relationship Id="rId4" Type="http://schemas.openxmlformats.org/officeDocument/2006/relationships/image" Target="../media/image6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26" y="1556792"/>
            <a:ext cx="9144000" cy="3013945"/>
          </a:xfrm>
        </p:spPr>
        <p:txBody>
          <a:bodyPr/>
          <a:lstStyle/>
          <a:p>
            <a:r>
              <a:rPr lang="zh-CN" altLang="en-US" dirty="0"/>
              <a:t>机器学习</a:t>
            </a:r>
            <a:r>
              <a:rPr lang="en-US" altLang="zh-CN" dirty="0"/>
              <a:t>(</a:t>
            </a:r>
            <a:r>
              <a:rPr lang="zh-CN" altLang="en-US" dirty="0"/>
              <a:t>西瓜书</a:t>
            </a:r>
            <a:r>
              <a:rPr lang="en-US" altLang="zh-CN" dirty="0"/>
              <a:t>)</a:t>
            </a:r>
            <a:r>
              <a:rPr lang="zh-CN" altLang="en-US" dirty="0"/>
              <a:t>系列分享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sz="3200" dirty="0"/>
              <a:t>第四讲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754971" y="4075288"/>
            <a:ext cx="1368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cap="all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BI</a:t>
            </a:r>
            <a:r>
              <a:rPr lang="zh-CN" altLang="en-US" sz="2400" b="1" cap="all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陈详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331568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E02D796F-AD7C-4795-8523-21AC4E5018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40" y="2488492"/>
            <a:ext cx="8810719" cy="3081345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="" xmlns:a16="http://schemas.microsoft.com/office/drawing/2014/main" id="{1B7CECD5-C02B-42DA-B761-3946DB44E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支持向量机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="" xmlns:a16="http://schemas.microsoft.com/office/drawing/2014/main" id="{578DBCAD-7D1C-4C56-A3F5-F419DF585C16}"/>
              </a:ext>
            </a:extLst>
          </p:cNvPr>
          <p:cNvSpPr txBox="1"/>
          <p:nvPr/>
        </p:nvSpPr>
        <p:spPr>
          <a:xfrm>
            <a:off x="323528" y="1844824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核函数</a:t>
            </a:r>
          </a:p>
        </p:txBody>
      </p:sp>
      <p:sp>
        <p:nvSpPr>
          <p:cNvPr id="8" name="矩形 7">
            <a:extLst>
              <a:ext uri="{FF2B5EF4-FFF2-40B4-BE49-F238E27FC236}">
                <a16:creationId xmlns="" xmlns:a16="http://schemas.microsoft.com/office/drawing/2014/main" id="{5704925C-5962-4D1D-86D3-43731B5D7CC9}"/>
              </a:ext>
            </a:extLst>
          </p:cNvPr>
          <p:cNvSpPr/>
          <p:nvPr/>
        </p:nvSpPr>
        <p:spPr>
          <a:xfrm>
            <a:off x="1331639" y="5569837"/>
            <a:ext cx="764571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252525"/>
                </a:solidFill>
                <a:latin typeface="Arial" panose="020B0604020202020204" pitchFamily="34" charset="0"/>
              </a:rPr>
              <a:t>高斯（径向基函数核</a:t>
            </a:r>
            <a:r>
              <a:rPr lang="en-US" altLang="zh-CN" dirty="0">
                <a:solidFill>
                  <a:srgbClr val="252525"/>
                </a:solidFill>
                <a:latin typeface="Arial" panose="020B0604020202020204" pitchFamily="34" charset="0"/>
              </a:rPr>
              <a:t>/RBF</a:t>
            </a:r>
            <a:r>
              <a:rPr lang="zh-CN" altLang="en-US" dirty="0">
                <a:solidFill>
                  <a:srgbClr val="252525"/>
                </a:solidFill>
                <a:latin typeface="Arial" panose="020B0604020202020204" pitchFamily="34" charset="0"/>
              </a:rPr>
              <a:t>）核，由于其可以展开成无限维，理论上可以划分任何数据集，它是支持向量机分类中最为常用的核函数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8884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1B7CECD5-C02B-42DA-B761-3946DB44E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支持向量机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="" xmlns:a16="http://schemas.microsoft.com/office/drawing/2014/main" id="{578DBCAD-7D1C-4C56-A3F5-F419DF585C16}"/>
              </a:ext>
            </a:extLst>
          </p:cNvPr>
          <p:cNvSpPr txBox="1"/>
          <p:nvPr/>
        </p:nvSpPr>
        <p:spPr>
          <a:xfrm>
            <a:off x="323528" y="1844824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软间隔与正则化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="" xmlns:a16="http://schemas.microsoft.com/office/drawing/2014/main" id="{349A17B2-5F99-4F51-8FD3-F33F89A38293}"/>
              </a:ext>
            </a:extLst>
          </p:cNvPr>
          <p:cNvSpPr txBox="1"/>
          <p:nvPr/>
        </p:nvSpPr>
        <p:spPr>
          <a:xfrm>
            <a:off x="359532" y="2636912"/>
            <a:ext cx="84249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容错性： 允许训练集的误差，不允许误差的模型很难找到或找到的模型过于复杂。</a:t>
            </a:r>
            <a:endParaRPr lang="en-US" altLang="zh-CN" dirty="0"/>
          </a:p>
          <a:p>
            <a:r>
              <a:rPr lang="zh-CN" altLang="en-US" dirty="0"/>
              <a:t>过拟合问题：高维特征空间中很容易找到一个超平面满足训练集上的划分，却不是正确的边界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3645024"/>
            <a:ext cx="3551241" cy="266759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560242"/>
            <a:ext cx="3960440" cy="274316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691680" y="6312623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实际模型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907704" y="4690792"/>
            <a:ext cx="864096" cy="53840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6156176" y="4653136"/>
            <a:ext cx="936104" cy="57606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5688124" y="6312623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过拟合训练模型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52925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="" xmlns:a16="http://schemas.microsoft.com/office/drawing/2014/main" id="{281D16D6-EDA4-4C8A-9974-4A56A59A46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183" y="2348255"/>
            <a:ext cx="4618980" cy="1008111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="" xmlns:a16="http://schemas.microsoft.com/office/drawing/2014/main" id="{1B7CECD5-C02B-42DA-B761-3946DB44E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支持向量机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="" xmlns:a16="http://schemas.microsoft.com/office/drawing/2014/main" id="{578DBCAD-7D1C-4C56-A3F5-F419DF585C16}"/>
              </a:ext>
            </a:extLst>
          </p:cNvPr>
          <p:cNvSpPr txBox="1"/>
          <p:nvPr/>
        </p:nvSpPr>
        <p:spPr>
          <a:xfrm>
            <a:off x="323528" y="1844824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软间隔与正则化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6A733102-2C1F-4BCE-80EF-36C7C6FF82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8073" y="2004495"/>
            <a:ext cx="4453160" cy="3127108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="" xmlns:a16="http://schemas.microsoft.com/office/drawing/2014/main" id="{5F8D2C88-0461-4D82-A69C-40D40DEDBC75}"/>
              </a:ext>
            </a:extLst>
          </p:cNvPr>
          <p:cNvSpPr/>
          <p:nvPr/>
        </p:nvSpPr>
        <p:spPr>
          <a:xfrm>
            <a:off x="2411760" y="2499704"/>
            <a:ext cx="2592288" cy="782796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="" xmlns:a16="http://schemas.microsoft.com/office/drawing/2014/main" id="{A34C8358-BC0B-40FD-BF37-AE5681F0C536}"/>
              </a:ext>
            </a:extLst>
          </p:cNvPr>
          <p:cNvSpPr txBox="1"/>
          <p:nvPr/>
        </p:nvSpPr>
        <p:spPr>
          <a:xfrm>
            <a:off x="71500" y="2817877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正则化：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="" xmlns:a16="http://schemas.microsoft.com/office/drawing/2014/main" id="{E6C309BC-5D0C-48AE-8439-D3C64926FF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5315" y="3568049"/>
            <a:ext cx="2889490" cy="1023834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="" xmlns:a16="http://schemas.microsoft.com/office/drawing/2014/main" id="{B20088F6-85EE-4501-8371-FDB62C8AB0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54102" y="4557676"/>
            <a:ext cx="2479929" cy="749945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="" xmlns:a16="http://schemas.microsoft.com/office/drawing/2014/main" id="{20A1CF43-C5C6-422B-81E5-AA683539CB46}"/>
              </a:ext>
            </a:extLst>
          </p:cNvPr>
          <p:cNvSpPr txBox="1"/>
          <p:nvPr/>
        </p:nvSpPr>
        <p:spPr>
          <a:xfrm>
            <a:off x="16586" y="3895300"/>
            <a:ext cx="1698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松弛变量：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="" xmlns:a16="http://schemas.microsoft.com/office/drawing/2014/main" id="{CE96F9CA-EFA5-4B58-A3EA-3B29E7014F0F}"/>
              </a:ext>
            </a:extLst>
          </p:cNvPr>
          <p:cNvSpPr/>
          <p:nvPr/>
        </p:nvSpPr>
        <p:spPr>
          <a:xfrm>
            <a:off x="3995937" y="3808295"/>
            <a:ext cx="360040" cy="463832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1498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1B7CECD5-C02B-42DA-B761-3946DB44E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20688"/>
            <a:ext cx="9144000" cy="1008112"/>
          </a:xfrm>
        </p:spPr>
        <p:txBody>
          <a:bodyPr/>
          <a:lstStyle/>
          <a:p>
            <a:r>
              <a:rPr lang="zh-CN" altLang="en-US" dirty="0"/>
              <a:t>支持向量机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="" xmlns:a16="http://schemas.microsoft.com/office/drawing/2014/main" id="{A8CA6548-6061-41CF-8C59-0DC7B679281F}"/>
              </a:ext>
            </a:extLst>
          </p:cNvPr>
          <p:cNvSpPr txBox="1"/>
          <p:nvPr/>
        </p:nvSpPr>
        <p:spPr>
          <a:xfrm>
            <a:off x="467544" y="1772816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支持向量回归</a:t>
            </a:r>
            <a:r>
              <a:rPr lang="en-US" altLang="zh-CN" dirty="0"/>
              <a:t>SVR</a:t>
            </a:r>
            <a:endParaRPr lang="zh-CN" altLang="en-US" dirty="0"/>
          </a:p>
        </p:txBody>
      </p:sp>
      <p:pic>
        <p:nvPicPr>
          <p:cNvPr id="12" name="图片 11">
            <a:extLst>
              <a:ext uri="{FF2B5EF4-FFF2-40B4-BE49-F238E27FC236}">
                <a16:creationId xmlns="" xmlns:a16="http://schemas.microsoft.com/office/drawing/2014/main" id="{DF659452-7193-4408-A832-BDB141FAC3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7864" y="1893406"/>
            <a:ext cx="5379738" cy="3526317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="" xmlns:a16="http://schemas.microsoft.com/office/drawing/2014/main" id="{21E41A4C-03DB-4213-A374-6B88EBB5EAE8}"/>
              </a:ext>
            </a:extLst>
          </p:cNvPr>
          <p:cNvSpPr txBox="1"/>
          <p:nvPr/>
        </p:nvSpPr>
        <p:spPr>
          <a:xfrm>
            <a:off x="370556" y="2301750"/>
            <a:ext cx="30022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间隔：边界的最小间隔</a:t>
            </a:r>
            <a:endParaRPr lang="en-US" altLang="zh-CN" dirty="0"/>
          </a:p>
          <a:p>
            <a:r>
              <a:rPr lang="zh-CN" altLang="en-US" dirty="0"/>
              <a:t>约束：在松弛变量允许下，所有点都在边界内。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="" xmlns:a16="http://schemas.microsoft.com/office/drawing/2014/main" id="{F38982B4-1AC1-464F-A7C5-EB2082DC8E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8" y="3295592"/>
            <a:ext cx="4003151" cy="1039624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="" xmlns:a16="http://schemas.microsoft.com/office/drawing/2014/main" id="{4346B6BA-EB72-437E-AAFE-244BC4F03C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505" y="4288183"/>
            <a:ext cx="3825814" cy="103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913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F5C4C2F4-7002-4003-B319-266E5645A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贝叶斯分类器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8B61B57A-1492-4C5D-BF7B-D1DA1CBBC6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贝叶斯决策论：</a:t>
            </a:r>
            <a:endParaRPr lang="en-US" altLang="zh-CN" dirty="0"/>
          </a:p>
          <a:p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="" xmlns:a16="http://schemas.microsoft.com/office/drawing/2014/main" id="{98BCE2A3-F5A5-4883-B62A-C064F57C15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9952" y="2329579"/>
            <a:ext cx="3538397" cy="1100079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="" xmlns:a16="http://schemas.microsoft.com/office/drawing/2014/main" id="{199BBCBB-0BDC-48C1-9B0B-546B2CBD5B28}"/>
              </a:ext>
            </a:extLst>
          </p:cNvPr>
          <p:cNvSpPr txBox="1"/>
          <p:nvPr/>
        </p:nvSpPr>
        <p:spPr>
          <a:xfrm>
            <a:off x="493134" y="2636912"/>
            <a:ext cx="36724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把样本</a:t>
            </a:r>
            <a:r>
              <a:rPr lang="en-US" altLang="zh-CN" dirty="0"/>
              <a:t>x</a:t>
            </a:r>
            <a:r>
              <a:rPr lang="zh-CN" altLang="en-US" dirty="0"/>
              <a:t>分到第</a:t>
            </a:r>
            <a:r>
              <a:rPr lang="en-US" altLang="zh-CN" dirty="0" err="1"/>
              <a:t>i</a:t>
            </a:r>
            <a:r>
              <a:rPr lang="zh-CN" altLang="en-US" dirty="0"/>
              <a:t>类的损失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计算所有划分类的损失，选择损失最小的类</a:t>
            </a:r>
            <a:endParaRPr lang="en-US" altLang="zh-CN" dirty="0"/>
          </a:p>
          <a:p>
            <a:r>
              <a:rPr lang="en-US" altLang="zh-CN" dirty="0"/>
              <a:t> 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="" xmlns:a16="http://schemas.microsoft.com/office/drawing/2014/main" id="{24FAA7AE-0A53-40C1-94FA-9ACE3CA44D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2542" y="3615259"/>
            <a:ext cx="3365413" cy="95053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="" xmlns:a16="http://schemas.microsoft.com/office/drawing/2014/main" id="{B24C39B7-2FDD-4844-AD53-4F9DC420B9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6077" y="4772442"/>
            <a:ext cx="4186145" cy="1200328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="" xmlns:a16="http://schemas.microsoft.com/office/drawing/2014/main" id="{CFBA6B6C-4C15-446F-AB49-584D399C4C6A}"/>
              </a:ext>
            </a:extLst>
          </p:cNvPr>
          <p:cNvSpPr txBox="1"/>
          <p:nvPr/>
        </p:nvSpPr>
        <p:spPr>
          <a:xfrm>
            <a:off x="971600" y="4781820"/>
            <a:ext cx="26642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损失选择</a:t>
            </a:r>
            <a:r>
              <a:rPr lang="en-US" altLang="zh-CN" dirty="0"/>
              <a:t>0/1</a:t>
            </a:r>
            <a:r>
              <a:rPr lang="zh-CN" altLang="en-US" dirty="0"/>
              <a:t>损失，模型等价于选择划分概率最大的类。</a:t>
            </a:r>
          </a:p>
        </p:txBody>
      </p:sp>
    </p:spTree>
    <p:extLst>
      <p:ext uri="{BB962C8B-B14F-4D97-AF65-F5344CB8AC3E}">
        <p14:creationId xmlns:p14="http://schemas.microsoft.com/office/powerpoint/2010/main" val="321867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F5C4C2F4-7002-4003-B319-266E5645A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贝叶斯分类器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8B61B57A-1492-4C5D-BF7B-D1DA1CBBC6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44825"/>
            <a:ext cx="8229600" cy="4248472"/>
          </a:xfrm>
        </p:spPr>
        <p:txBody>
          <a:bodyPr/>
          <a:lstStyle/>
          <a:p>
            <a:r>
              <a:rPr lang="zh-CN" altLang="en-US" dirty="0"/>
              <a:t>贝叶斯决策论：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8" name="文本框 7">
            <a:extLst>
              <a:ext uri="{FF2B5EF4-FFF2-40B4-BE49-F238E27FC236}">
                <a16:creationId xmlns="" xmlns:a16="http://schemas.microsoft.com/office/drawing/2014/main" id="{CFBA6B6C-4C15-446F-AB49-584D399C4C6A}"/>
              </a:ext>
            </a:extLst>
          </p:cNvPr>
          <p:cNvSpPr txBox="1"/>
          <p:nvPr/>
        </p:nvSpPr>
        <p:spPr>
          <a:xfrm>
            <a:off x="539552" y="3105834"/>
            <a:ext cx="3456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计算后验概率主要用了一个贝叶斯定理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="" xmlns:a16="http://schemas.microsoft.com/office/drawing/2014/main" id="{7B430682-DECA-4857-AE58-0C66EDF04E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9550" y="3000239"/>
            <a:ext cx="2345559" cy="751926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="" xmlns:a16="http://schemas.microsoft.com/office/drawing/2014/main" id="{B7607F5E-FD23-4B34-BE4F-DC1955A5E3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590" y="4178991"/>
            <a:ext cx="993106" cy="412522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="" xmlns:a16="http://schemas.microsoft.com/office/drawing/2014/main" id="{FFCB2E07-2706-44C4-A81E-24CB41C18835}"/>
              </a:ext>
            </a:extLst>
          </p:cNvPr>
          <p:cNvSpPr txBox="1"/>
          <p:nvPr/>
        </p:nvSpPr>
        <p:spPr>
          <a:xfrm>
            <a:off x="1907704" y="4222181"/>
            <a:ext cx="3006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：频率估计或极大似然估计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="" xmlns:a16="http://schemas.microsoft.com/office/drawing/2014/main" id="{6785952F-03D3-479B-A3D8-469A00E647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8795" y="4179848"/>
            <a:ext cx="3434473" cy="751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059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8EE9DA29-72A4-4A42-B9A9-A725C87C0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贝叶斯分类器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2022127A-921E-4DA7-AA40-C0ECC5E894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朴素贝叶斯分类器：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设定：属性间两两独立，采用频率估计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="" xmlns:a16="http://schemas.microsoft.com/office/drawing/2014/main" id="{5ED63410-E9EA-4F6A-B633-BF098CADC3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2924944"/>
            <a:ext cx="6587867" cy="1720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705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8EE9DA29-72A4-4A42-B9A9-A725C87C0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贝叶斯分类器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2022127A-921E-4DA7-AA40-C0ECC5E894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半朴素贝叶斯分类器：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sz="2800" dirty="0">
                <a:latin typeface="华文仿宋" panose="02010600040101010101" pitchFamily="2" charset="-122"/>
                <a:ea typeface="华文仿宋" panose="02010600040101010101" pitchFamily="2" charset="-122"/>
              </a:rPr>
              <a:t>考虑一部分属性间的相关性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2F43F548-5CB4-4828-9F14-20042E5FFC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9912" y="3212976"/>
            <a:ext cx="3888432" cy="107222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="" xmlns:a16="http://schemas.microsoft.com/office/drawing/2014/main" id="{E555594F-FABF-4F89-8141-1A481E19AEE1}"/>
              </a:ext>
            </a:extLst>
          </p:cNvPr>
          <p:cNvSpPr txBox="1"/>
          <p:nvPr/>
        </p:nvSpPr>
        <p:spPr>
          <a:xfrm>
            <a:off x="663948" y="3212976"/>
            <a:ext cx="25922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独依赖估计</a:t>
            </a:r>
            <a:r>
              <a:rPr lang="en-US" altLang="zh-CN" dirty="0"/>
              <a:t>(ODE):</a:t>
            </a:r>
            <a:r>
              <a:rPr lang="zh-CN" altLang="en-US" dirty="0"/>
              <a:t>每个属性最多有一个其它属性依赖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="" xmlns:a16="http://schemas.microsoft.com/office/drawing/2014/main" id="{4D4D563D-54DA-4370-9AF9-CB4C37A47B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0656" y="4243127"/>
            <a:ext cx="6548659" cy="2041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462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8EE9DA29-72A4-4A42-B9A9-A725C87C0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贝叶斯分类器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2022127A-921E-4DA7-AA40-C0ECC5E894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44825"/>
            <a:ext cx="2386608" cy="576063"/>
          </a:xfrm>
        </p:spPr>
        <p:txBody>
          <a:bodyPr>
            <a:normAutofit fontScale="92500"/>
          </a:bodyPr>
          <a:lstStyle/>
          <a:p>
            <a:r>
              <a:rPr lang="zh-CN" altLang="en-US" dirty="0"/>
              <a:t>贝叶斯网络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4" name="文本框 3">
            <a:extLst>
              <a:ext uri="{FF2B5EF4-FFF2-40B4-BE49-F238E27FC236}">
                <a16:creationId xmlns="" xmlns:a16="http://schemas.microsoft.com/office/drawing/2014/main" id="{81E0709B-F70B-487E-8EFA-71A50AEC51CB}"/>
              </a:ext>
            </a:extLst>
          </p:cNvPr>
          <p:cNvSpPr txBox="1"/>
          <p:nvPr/>
        </p:nvSpPr>
        <p:spPr>
          <a:xfrm>
            <a:off x="539552" y="2699628"/>
            <a:ext cx="36724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特点：有向无环图，</a:t>
            </a:r>
            <a:endParaRPr lang="en-US" altLang="zh-CN" dirty="0"/>
          </a:p>
          <a:p>
            <a:r>
              <a:rPr lang="zh-CN" altLang="en-US" dirty="0"/>
              <a:t>条件概率分布（网络的参数）：条件概率表（</a:t>
            </a:r>
            <a:r>
              <a:rPr lang="en-US" altLang="zh-CN" dirty="0"/>
              <a:t>CPT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表示：贝叶斯网</a:t>
            </a:r>
            <a:r>
              <a:rPr lang="en-US" altLang="zh-CN" dirty="0"/>
              <a:t>B</a:t>
            </a:r>
            <a:r>
              <a:rPr lang="zh-CN" altLang="en-US" dirty="0"/>
              <a:t>，结构</a:t>
            </a:r>
            <a:r>
              <a:rPr lang="en-US" altLang="zh-CN" dirty="0"/>
              <a:t>G</a:t>
            </a:r>
            <a:r>
              <a:rPr lang="zh-CN" altLang="en-US" dirty="0"/>
              <a:t>参数</a:t>
            </a:r>
            <a:r>
              <a:rPr lang="el-GR" altLang="zh-CN" dirty="0"/>
              <a:t>Θ</a:t>
            </a:r>
            <a:endParaRPr lang="en-US" altLang="zh-CN" dirty="0"/>
          </a:p>
        </p:txBody>
      </p:sp>
      <p:pic>
        <p:nvPicPr>
          <p:cNvPr id="8" name="图片 7">
            <a:extLst>
              <a:ext uri="{FF2B5EF4-FFF2-40B4-BE49-F238E27FC236}">
                <a16:creationId xmlns="" xmlns:a16="http://schemas.microsoft.com/office/drawing/2014/main" id="{1275AF6C-4C56-4DD0-ABF1-117FF574AE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4453" y="2420888"/>
            <a:ext cx="5591482" cy="174463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="" xmlns:a16="http://schemas.microsoft.com/office/drawing/2014/main" id="{9483AB1E-97B8-4CA8-AFC8-47EDC1EEFF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066" y="4471113"/>
            <a:ext cx="1584875" cy="52316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="" xmlns:a16="http://schemas.microsoft.com/office/drawing/2014/main" id="{A5FBFC85-E0EF-4483-8067-5FE1D629ED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4558" y="5229669"/>
            <a:ext cx="7250401" cy="100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13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8EE9DA29-72A4-4A42-B9A9-A725C87C0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贝叶斯分类器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2022127A-921E-4DA7-AA40-C0ECC5E894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44825"/>
            <a:ext cx="2386608" cy="576063"/>
          </a:xfrm>
        </p:spPr>
        <p:txBody>
          <a:bodyPr>
            <a:normAutofit fontScale="92500"/>
          </a:bodyPr>
          <a:lstStyle/>
          <a:p>
            <a:r>
              <a:rPr lang="zh-CN" altLang="en-US" dirty="0"/>
              <a:t>贝叶斯网络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4" name="文本框 3">
            <a:extLst>
              <a:ext uri="{FF2B5EF4-FFF2-40B4-BE49-F238E27FC236}">
                <a16:creationId xmlns="" xmlns:a16="http://schemas.microsoft.com/office/drawing/2014/main" id="{81E0709B-F70B-487E-8EFA-71A50AEC51CB}"/>
              </a:ext>
            </a:extLst>
          </p:cNvPr>
          <p:cNvSpPr txBox="1"/>
          <p:nvPr/>
        </p:nvSpPr>
        <p:spPr>
          <a:xfrm>
            <a:off x="539552" y="2699628"/>
            <a:ext cx="36724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特点：有向无环图，</a:t>
            </a:r>
            <a:endParaRPr lang="en-US" altLang="zh-CN" dirty="0"/>
          </a:p>
          <a:p>
            <a:r>
              <a:rPr lang="zh-CN" altLang="en-US" dirty="0"/>
              <a:t>条件概率分布（网络的参数）：条件概率表（</a:t>
            </a:r>
            <a:r>
              <a:rPr lang="en-US" altLang="zh-CN" dirty="0"/>
              <a:t>CPT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表示：贝叶斯网</a:t>
            </a:r>
            <a:r>
              <a:rPr lang="en-US" altLang="zh-CN" dirty="0"/>
              <a:t>B</a:t>
            </a:r>
            <a:r>
              <a:rPr lang="zh-CN" altLang="en-US" dirty="0"/>
              <a:t>，结构</a:t>
            </a:r>
            <a:r>
              <a:rPr lang="en-US" altLang="zh-CN" dirty="0"/>
              <a:t>G</a:t>
            </a:r>
            <a:r>
              <a:rPr lang="zh-CN" altLang="en-US" dirty="0"/>
              <a:t>参数</a:t>
            </a:r>
            <a:r>
              <a:rPr lang="el-GR" altLang="zh-CN" dirty="0"/>
              <a:t>Θ</a:t>
            </a:r>
            <a:endParaRPr lang="en-US" altLang="zh-CN" dirty="0"/>
          </a:p>
        </p:txBody>
      </p:sp>
      <p:pic>
        <p:nvPicPr>
          <p:cNvPr id="8" name="图片 7">
            <a:extLst>
              <a:ext uri="{FF2B5EF4-FFF2-40B4-BE49-F238E27FC236}">
                <a16:creationId xmlns="" xmlns:a16="http://schemas.microsoft.com/office/drawing/2014/main" id="{1275AF6C-4C56-4DD0-ABF1-117FF574AE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4453" y="2420888"/>
            <a:ext cx="5591482" cy="174463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="" xmlns:a16="http://schemas.microsoft.com/office/drawing/2014/main" id="{9483AB1E-97B8-4CA8-AFC8-47EDC1EEFF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066" y="4471113"/>
            <a:ext cx="1584875" cy="52316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0207BD45-2519-4FDC-BF6C-593D64B400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424" y="5540279"/>
            <a:ext cx="8876584" cy="60522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="" xmlns:a16="http://schemas.microsoft.com/office/drawing/2014/main" id="{DB9E7C9C-753A-43B1-B61F-DA5073F2B8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11960" y="4748191"/>
            <a:ext cx="4401024" cy="690357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="" xmlns:a16="http://schemas.microsoft.com/office/drawing/2014/main" id="{5629DEFE-0A3D-4B59-8DEE-343853C63B6E}"/>
              </a:ext>
            </a:extLst>
          </p:cNvPr>
          <p:cNvSpPr txBox="1"/>
          <p:nvPr/>
        </p:nvSpPr>
        <p:spPr>
          <a:xfrm>
            <a:off x="3203848" y="4515218"/>
            <a:ext cx="10081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条件概率分布定义：</a:t>
            </a:r>
          </a:p>
        </p:txBody>
      </p:sp>
    </p:spTree>
    <p:extLst>
      <p:ext uri="{BB962C8B-B14F-4D97-AF65-F5344CB8AC3E}">
        <p14:creationId xmlns:p14="http://schemas.microsoft.com/office/powerpoint/2010/main" val="4280724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4" name="Rectangle 43"/>
          <p:cNvSpPr>
            <a:spLocks noChangeArrowheads="1"/>
          </p:cNvSpPr>
          <p:nvPr/>
        </p:nvSpPr>
        <p:spPr bwMode="auto">
          <a:xfrm>
            <a:off x="-30088" y="2131716"/>
            <a:ext cx="5605463" cy="546100"/>
          </a:xfrm>
          <a:prstGeom prst="rect">
            <a:avLst/>
          </a:prstGeom>
          <a:gradFill rotWithShape="1">
            <a:gsLst>
              <a:gs pos="0">
                <a:srgbClr val="FFCC00"/>
              </a:gs>
              <a:gs pos="100000">
                <a:schemeClr val="bg1">
                  <a:alpha val="0"/>
                </a:schemeClr>
              </a:gs>
            </a:gsLst>
            <a:lin ang="0" scaled="1"/>
          </a:gradFill>
          <a:ln w="12700" algn="ctr">
            <a:noFill/>
            <a:miter lim="800000"/>
            <a:headEnd/>
            <a:tailEnd/>
          </a:ln>
        </p:spPr>
        <p:txBody>
          <a:bodyPr wrap="none" lIns="100392" tIns="50199" rIns="100392" bIns="50199" anchor="ctr"/>
          <a:lstStyle/>
          <a:p>
            <a:pPr defTabSz="1006475">
              <a:lnSpc>
                <a:spcPct val="200000"/>
              </a:lnSpc>
              <a:buClr>
                <a:schemeClr val="bg2"/>
              </a:buClr>
              <a:buSzPct val="75000"/>
              <a:buFont typeface="Wingdings" pitchFamily="2" charset="2"/>
              <a:buChar char="n"/>
            </a:pPr>
            <a:endParaRPr lang="zh-CN" altLang="en-US" sz="2200">
              <a:solidFill>
                <a:schemeClr val="bg1"/>
              </a:solidFill>
              <a:latin typeface="Trebuchet MS" pitchFamily="34" charset="0"/>
              <a:ea typeface="黑体" pitchFamily="2" charset="-122"/>
              <a:cs typeface="Arial Unicode MS" pitchFamily="34" charset="-122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539552" y="1628800"/>
            <a:ext cx="8229600" cy="4176712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zh-CN" altLang="en-US" sz="4000" b="1" dirty="0">
                <a:latin typeface="华文宋体" pitchFamily="2" charset="-122"/>
                <a:ea typeface="华文宋体" pitchFamily="2" charset="-122"/>
              </a:rPr>
              <a:t>支持向量机</a:t>
            </a:r>
            <a:endParaRPr lang="en-US" altLang="zh-CN" sz="4000" b="1" dirty="0">
              <a:latin typeface="华文宋体" pitchFamily="2" charset="-122"/>
              <a:ea typeface="华文宋体" pitchFamily="2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4000" b="1" dirty="0">
                <a:latin typeface="华文宋体" pitchFamily="2" charset="-122"/>
                <a:ea typeface="华文宋体" pitchFamily="2" charset="-122"/>
              </a:rPr>
              <a:t>贝叶斯分类器</a:t>
            </a:r>
            <a:endParaRPr lang="en-US" altLang="zh-CN" sz="4000" b="1" dirty="0">
              <a:latin typeface="华文宋体" pitchFamily="2" charset="-122"/>
              <a:ea typeface="华文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61745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8EE9DA29-72A4-4A42-B9A9-A725C87C0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贝叶斯分类器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2022127A-921E-4DA7-AA40-C0ECC5E894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44825"/>
            <a:ext cx="2386608" cy="576063"/>
          </a:xfrm>
        </p:spPr>
        <p:txBody>
          <a:bodyPr>
            <a:normAutofit fontScale="92500"/>
          </a:bodyPr>
          <a:lstStyle/>
          <a:p>
            <a:r>
              <a:rPr lang="zh-CN" altLang="en-US" dirty="0"/>
              <a:t>贝叶斯网络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10" name="图片 9">
            <a:extLst>
              <a:ext uri="{FF2B5EF4-FFF2-40B4-BE49-F238E27FC236}">
                <a16:creationId xmlns="" xmlns:a16="http://schemas.microsoft.com/office/drawing/2014/main" id="{356440B3-F76B-433F-B613-45CB897984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5557" y="3356992"/>
            <a:ext cx="6532886" cy="1959866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="" xmlns:a16="http://schemas.microsoft.com/office/drawing/2014/main" id="{CBE3098B-6C86-4035-AEA4-E06E7D2B94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656" y="2745974"/>
            <a:ext cx="1656184" cy="611018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="" xmlns:a16="http://schemas.microsoft.com/office/drawing/2014/main" id="{82189609-5816-4A81-A762-A49EE1E626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3888" y="2807122"/>
            <a:ext cx="1563487" cy="611018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="" xmlns:a16="http://schemas.microsoft.com/office/drawing/2014/main" id="{E53E95CF-44D7-410A-BA3E-06BA79BD4FB5}"/>
              </a:ext>
            </a:extLst>
          </p:cNvPr>
          <p:cNvSpPr txBox="1"/>
          <p:nvPr/>
        </p:nvSpPr>
        <p:spPr>
          <a:xfrm>
            <a:off x="1362472" y="2380274"/>
            <a:ext cx="16514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X1</a:t>
            </a:r>
            <a:r>
              <a:rPr lang="zh-CN" altLang="en-US" dirty="0"/>
              <a:t>给定独立</a:t>
            </a:r>
            <a:endParaRPr lang="en-US" altLang="zh-CN" dirty="0"/>
          </a:p>
          <a:p>
            <a:r>
              <a:rPr lang="zh-CN" altLang="en-US" dirty="0"/>
              <a:t>不给定不独立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="" xmlns:a16="http://schemas.microsoft.com/office/drawing/2014/main" id="{09F56FD3-A3C2-4CDD-9717-4D5C9E74B22A}"/>
              </a:ext>
            </a:extLst>
          </p:cNvPr>
          <p:cNvSpPr txBox="1"/>
          <p:nvPr/>
        </p:nvSpPr>
        <p:spPr>
          <a:xfrm>
            <a:off x="3506634" y="2254993"/>
            <a:ext cx="16207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X4</a:t>
            </a:r>
            <a:r>
              <a:rPr lang="zh-CN" altLang="en-US" dirty="0"/>
              <a:t>不给定独立</a:t>
            </a:r>
            <a:endParaRPr lang="en-US" altLang="zh-CN" dirty="0"/>
          </a:p>
          <a:p>
            <a:r>
              <a:rPr lang="zh-CN" altLang="en-US" dirty="0"/>
              <a:t>给定不独立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="" xmlns:a16="http://schemas.microsoft.com/office/drawing/2014/main" id="{65EA5473-ED63-4025-BE0C-0DD477602810}"/>
              </a:ext>
            </a:extLst>
          </p:cNvPr>
          <p:cNvSpPr txBox="1"/>
          <p:nvPr/>
        </p:nvSpPr>
        <p:spPr>
          <a:xfrm>
            <a:off x="5790201" y="2380274"/>
            <a:ext cx="1877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X</a:t>
            </a:r>
            <a:r>
              <a:rPr lang="zh-CN" altLang="en-US" dirty="0"/>
              <a:t>给定独立，不给定不独立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="" xmlns:a16="http://schemas.microsoft.com/office/drawing/2014/main" id="{D4149F35-EA8A-45BF-8E6B-ADB34F28ED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88258" y="3053835"/>
            <a:ext cx="1510806" cy="484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662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8EE9DA29-72A4-4A42-B9A9-A725C87C0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贝叶斯分类器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2022127A-921E-4DA7-AA40-C0ECC5E894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44825"/>
            <a:ext cx="2386608" cy="576063"/>
          </a:xfrm>
        </p:spPr>
        <p:txBody>
          <a:bodyPr>
            <a:normAutofit fontScale="92500"/>
          </a:bodyPr>
          <a:lstStyle/>
          <a:p>
            <a:r>
              <a:rPr lang="zh-CN" altLang="en-US" dirty="0"/>
              <a:t>贝叶斯网络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15" name="文本框 14">
            <a:extLst>
              <a:ext uri="{FF2B5EF4-FFF2-40B4-BE49-F238E27FC236}">
                <a16:creationId xmlns="" xmlns:a16="http://schemas.microsoft.com/office/drawing/2014/main" id="{65EA5473-ED63-4025-BE0C-0DD477602810}"/>
              </a:ext>
            </a:extLst>
          </p:cNvPr>
          <p:cNvSpPr txBox="1"/>
          <p:nvPr/>
        </p:nvSpPr>
        <p:spPr>
          <a:xfrm>
            <a:off x="683568" y="2636913"/>
            <a:ext cx="3599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寻找网络中的条件概率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="" xmlns:a16="http://schemas.microsoft.com/office/drawing/2014/main" id="{FF63F94A-4BF0-4C1D-BD00-794908329C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633" y="3347298"/>
            <a:ext cx="3630717" cy="167824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41D147CC-D838-4794-87CE-6AEAA602C1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2039" y="3480017"/>
            <a:ext cx="3478365" cy="1412807"/>
          </a:xfrm>
          <a:prstGeom prst="rect">
            <a:avLst/>
          </a:prstGeom>
        </p:spPr>
      </p:pic>
      <p:cxnSp>
        <p:nvCxnSpPr>
          <p:cNvPr id="7" name="直接箭头连接符 6">
            <a:extLst>
              <a:ext uri="{FF2B5EF4-FFF2-40B4-BE49-F238E27FC236}">
                <a16:creationId xmlns="" xmlns:a16="http://schemas.microsoft.com/office/drawing/2014/main" id="{AC679F83-1B57-4144-ABBE-414040B91F05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3928350" y="4186421"/>
            <a:ext cx="100368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>
            <a:extLst>
              <a:ext uri="{FF2B5EF4-FFF2-40B4-BE49-F238E27FC236}">
                <a16:creationId xmlns="" xmlns:a16="http://schemas.microsoft.com/office/drawing/2014/main" id="{41786603-4A2E-4AAA-BFAC-15CF826B0F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2200" y="4894737"/>
            <a:ext cx="853213" cy="452460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="" xmlns:a16="http://schemas.microsoft.com/office/drawing/2014/main" id="{1AE7CA4F-4DD6-40C0-9E8F-A6F69476CC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2949" y="5268739"/>
            <a:ext cx="6660232" cy="641844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="" xmlns:a16="http://schemas.microsoft.com/office/drawing/2014/main" id="{1571C340-E24A-4108-AFDB-EED9F272D26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9592" y="5951955"/>
            <a:ext cx="2136768" cy="664733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="" xmlns:a16="http://schemas.microsoft.com/office/drawing/2014/main" id="{3977FF28-BA19-4F7C-B7E0-866BD2EA14C5}"/>
              </a:ext>
            </a:extLst>
          </p:cNvPr>
          <p:cNvSpPr txBox="1"/>
          <p:nvPr/>
        </p:nvSpPr>
        <p:spPr>
          <a:xfrm>
            <a:off x="2945312" y="6070169"/>
            <a:ext cx="15121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……</a:t>
            </a:r>
            <a:r>
              <a:rPr lang="en-US" altLang="zh-CN" dirty="0"/>
              <a:t>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21688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8EE9DA29-72A4-4A42-B9A9-A725C87C0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贝叶斯分类器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2022127A-921E-4DA7-AA40-C0ECC5E894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44825"/>
            <a:ext cx="2386608" cy="576063"/>
          </a:xfrm>
        </p:spPr>
        <p:txBody>
          <a:bodyPr>
            <a:normAutofit fontScale="92500"/>
          </a:bodyPr>
          <a:lstStyle/>
          <a:p>
            <a:r>
              <a:rPr lang="zh-CN" altLang="en-US" dirty="0"/>
              <a:t>贝叶斯网络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6" name="文本框 5">
            <a:extLst>
              <a:ext uri="{FF2B5EF4-FFF2-40B4-BE49-F238E27FC236}">
                <a16:creationId xmlns="" xmlns:a16="http://schemas.microsoft.com/office/drawing/2014/main" id="{72735DD3-BE11-47ED-B714-F729AA38839B}"/>
              </a:ext>
            </a:extLst>
          </p:cNvPr>
          <p:cNvSpPr txBox="1"/>
          <p:nvPr/>
        </p:nvSpPr>
        <p:spPr>
          <a:xfrm>
            <a:off x="611560" y="2617368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贝叶斯网络的学习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="" xmlns:a16="http://schemas.microsoft.com/office/drawing/2014/main" id="{256EEFEF-140A-429F-B338-A7D87BB0FA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7984" y="2617368"/>
            <a:ext cx="3778075" cy="730428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="" xmlns:a16="http://schemas.microsoft.com/office/drawing/2014/main" id="{9201D004-7635-4B50-8F3E-82250B8FD0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3070" y="3429000"/>
            <a:ext cx="2999173" cy="730427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="" xmlns:a16="http://schemas.microsoft.com/office/drawing/2014/main" id="{DE78BC4A-6619-4388-8CBB-0D69533BFC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572" y="4477955"/>
            <a:ext cx="3234839" cy="767589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="" xmlns:a16="http://schemas.microsoft.com/office/drawing/2014/main" id="{EC2D14B5-E496-4182-9BDF-00188C6846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5394" y="5063037"/>
            <a:ext cx="3363194" cy="648687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="" xmlns:a16="http://schemas.microsoft.com/office/drawing/2014/main" id="{56E33446-4905-4C02-8D98-B7EB60913FD4}"/>
              </a:ext>
            </a:extLst>
          </p:cNvPr>
          <p:cNvSpPr/>
          <p:nvPr/>
        </p:nvSpPr>
        <p:spPr>
          <a:xfrm>
            <a:off x="233772" y="3232519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f:条件概率复杂度，|B|参数个数，LL对数似然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="" xmlns:a16="http://schemas.microsoft.com/office/drawing/2014/main" id="{148CF5F0-9036-480E-94BE-DFD09A232DE8}"/>
              </a:ext>
            </a:extLst>
          </p:cNvPr>
          <p:cNvSpPr/>
          <p:nvPr/>
        </p:nvSpPr>
        <p:spPr>
          <a:xfrm>
            <a:off x="233772" y="4198449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简化版：</a:t>
            </a:r>
          </a:p>
        </p:txBody>
      </p:sp>
    </p:spTree>
    <p:extLst>
      <p:ext uri="{BB962C8B-B14F-4D97-AF65-F5344CB8AC3E}">
        <p14:creationId xmlns:p14="http://schemas.microsoft.com/office/powerpoint/2010/main" val="2513211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8EE9DA29-72A4-4A42-B9A9-A725C87C0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贝叶斯分类器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2022127A-921E-4DA7-AA40-C0ECC5E894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44825"/>
            <a:ext cx="2386608" cy="576063"/>
          </a:xfrm>
        </p:spPr>
        <p:txBody>
          <a:bodyPr>
            <a:normAutofit fontScale="92500"/>
          </a:bodyPr>
          <a:lstStyle/>
          <a:p>
            <a:r>
              <a:rPr lang="zh-CN" altLang="en-US" dirty="0"/>
              <a:t>贝叶斯网络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6" name="文本框 5">
            <a:extLst>
              <a:ext uri="{FF2B5EF4-FFF2-40B4-BE49-F238E27FC236}">
                <a16:creationId xmlns="" xmlns:a16="http://schemas.microsoft.com/office/drawing/2014/main" id="{72735DD3-BE11-47ED-B714-F729AA38839B}"/>
              </a:ext>
            </a:extLst>
          </p:cNvPr>
          <p:cNvSpPr txBox="1"/>
          <p:nvPr/>
        </p:nvSpPr>
        <p:spPr>
          <a:xfrm>
            <a:off x="683568" y="2564904"/>
            <a:ext cx="41044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推断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属性和类一视同仁，可以相互查询概率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="" xmlns:a16="http://schemas.microsoft.com/office/drawing/2014/main" id="{BC48E980-0A84-4D99-A603-7D2C4746A031}"/>
              </a:ext>
            </a:extLst>
          </p:cNvPr>
          <p:cNvSpPr txBox="1"/>
          <p:nvPr/>
        </p:nvSpPr>
        <p:spPr>
          <a:xfrm>
            <a:off x="683568" y="4086332"/>
            <a:ext cx="461441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吉布斯采样法</a:t>
            </a:r>
            <a:r>
              <a:rPr lang="zh-CN" altLang="en-US" dirty="0">
                <a:sym typeface="Wingdings" panose="05000000000000000000" pitchFamily="2" charset="2"/>
              </a:rPr>
              <a:t>：（</a:t>
            </a:r>
            <a:r>
              <a:rPr lang="en-US" altLang="zh-CN" dirty="0">
                <a:sym typeface="Wingdings" panose="05000000000000000000" pitchFamily="2" charset="2"/>
              </a:rPr>
              <a:t>Q:</a:t>
            </a:r>
            <a:r>
              <a:rPr lang="zh-CN" altLang="en-US" dirty="0">
                <a:sym typeface="Wingdings" panose="05000000000000000000" pitchFamily="2" charset="2"/>
              </a:rPr>
              <a:t>查询变量，</a:t>
            </a:r>
            <a:r>
              <a:rPr lang="en-US" altLang="zh-CN" dirty="0">
                <a:sym typeface="Wingdings" panose="05000000000000000000" pitchFamily="2" charset="2"/>
              </a:rPr>
              <a:t>E</a:t>
            </a:r>
            <a:r>
              <a:rPr lang="zh-CN" altLang="en-US" dirty="0">
                <a:sym typeface="Wingdings" panose="05000000000000000000" pitchFamily="2" charset="2"/>
              </a:rPr>
              <a:t>证据变量）</a:t>
            </a:r>
            <a:endParaRPr lang="en-US" altLang="zh-CN" dirty="0"/>
          </a:p>
          <a:p>
            <a:r>
              <a:rPr lang="zh-CN" altLang="en-US" dirty="0"/>
              <a:t>选择一个</a:t>
            </a:r>
            <a:r>
              <a:rPr lang="en-US" altLang="zh-CN" dirty="0"/>
              <a:t>E=e</a:t>
            </a:r>
            <a:r>
              <a:rPr lang="zh-CN" altLang="en-US" dirty="0"/>
              <a:t>的样本，</a:t>
            </a:r>
            <a:r>
              <a:rPr lang="en-US" altLang="zh-CN" dirty="0"/>
              <a:t>q0</a:t>
            </a:r>
            <a:r>
              <a:rPr lang="zh-CN" altLang="en-US" dirty="0"/>
              <a:t>作为初始样本</a:t>
            </a:r>
            <a:endParaRPr lang="en-US" altLang="zh-CN" dirty="0"/>
          </a:p>
          <a:p>
            <a:r>
              <a:rPr lang="zh-CN" altLang="en-US" dirty="0"/>
              <a:t>进行</a:t>
            </a:r>
            <a:r>
              <a:rPr lang="en-US" altLang="zh-CN" dirty="0"/>
              <a:t>T</a:t>
            </a:r>
            <a:r>
              <a:rPr lang="zh-CN" altLang="en-US" dirty="0"/>
              <a:t>次采样：</a:t>
            </a:r>
            <a:endParaRPr lang="en-US" altLang="zh-CN" dirty="0"/>
          </a:p>
          <a:p>
            <a:r>
              <a:rPr lang="en-US" altLang="zh-CN" dirty="0"/>
              <a:t>	qt=qt-1,</a:t>
            </a:r>
            <a:r>
              <a:rPr lang="zh-CN" altLang="en-US" dirty="0"/>
              <a:t>对每个</a:t>
            </a:r>
            <a:r>
              <a:rPr lang="en-US" altLang="zh-CN" dirty="0"/>
              <a:t>Qi</a:t>
            </a:r>
            <a:r>
              <a:rPr lang="zh-CN" altLang="en-US" dirty="0"/>
              <a:t>进行采样重新取值</a:t>
            </a:r>
            <a:endParaRPr lang="en-US" altLang="zh-CN" dirty="0"/>
          </a:p>
          <a:p>
            <a:r>
              <a:rPr lang="en-US" altLang="zh-CN" dirty="0"/>
              <a:t>	 </a:t>
            </a:r>
            <a:r>
              <a:rPr lang="zh-CN" altLang="en-US" dirty="0"/>
              <a:t>取完一轮后，判断</a:t>
            </a:r>
            <a:r>
              <a:rPr lang="en-US" altLang="zh-CN" dirty="0"/>
              <a:t>qt==q?</a:t>
            </a:r>
            <a:r>
              <a:rPr lang="zh-CN" altLang="en-US" dirty="0"/>
              <a:t>是则</a:t>
            </a:r>
            <a:r>
              <a:rPr lang="en-US" altLang="zh-CN" dirty="0"/>
              <a:t>nq+1</a:t>
            </a:r>
          </a:p>
          <a:p>
            <a:r>
              <a:rPr lang="zh-CN" altLang="en-US" dirty="0"/>
              <a:t>最后</a:t>
            </a:r>
            <a:r>
              <a:rPr lang="en-US" altLang="zh-CN" dirty="0"/>
              <a:t>nq/T</a:t>
            </a:r>
            <a:r>
              <a:rPr lang="zh-CN" altLang="en-US" dirty="0"/>
              <a:t>算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="" xmlns:a16="http://schemas.microsoft.com/office/drawing/2014/main" id="{82A788C1-73B5-4C66-B4DB-1B6C6E079F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6890" y="2053111"/>
            <a:ext cx="2386608" cy="387355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="" xmlns:a16="http://schemas.microsoft.com/office/drawing/2014/main" id="{A18CFF0E-5842-463F-8926-0DD893859C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6890" y="2389280"/>
            <a:ext cx="2767103" cy="553420"/>
          </a:xfrm>
          <a:prstGeom prst="rect">
            <a:avLst/>
          </a:prstGeom>
        </p:spPr>
      </p:pic>
      <p:sp>
        <p:nvSpPr>
          <p:cNvPr id="20" name="矩形 19">
            <a:extLst>
              <a:ext uri="{FF2B5EF4-FFF2-40B4-BE49-F238E27FC236}">
                <a16:creationId xmlns="" xmlns:a16="http://schemas.microsoft.com/office/drawing/2014/main" id="{D9FEFEC7-A334-404C-A1DF-3F3D5DD2DCEC}"/>
              </a:ext>
            </a:extLst>
          </p:cNvPr>
          <p:cNvSpPr/>
          <p:nvPr/>
        </p:nvSpPr>
        <p:spPr>
          <a:xfrm>
            <a:off x="683568" y="3602617"/>
            <a:ext cx="27671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求</a:t>
            </a:r>
            <a:r>
              <a:rPr lang="en-US" altLang="zh-CN" dirty="0"/>
              <a:t>E=e</a:t>
            </a:r>
            <a:r>
              <a:rPr lang="zh-CN" altLang="en-US" dirty="0"/>
              <a:t>的条件，</a:t>
            </a:r>
            <a:r>
              <a:rPr lang="en-US" altLang="zh-CN" dirty="0"/>
              <a:t>Q=q</a:t>
            </a:r>
            <a:r>
              <a:rPr lang="zh-CN" altLang="en-US" dirty="0"/>
              <a:t>的概率</a:t>
            </a:r>
            <a:endParaRPr lang="en-US" altLang="zh-CN" dirty="0"/>
          </a:p>
        </p:txBody>
      </p:sp>
      <p:pic>
        <p:nvPicPr>
          <p:cNvPr id="21" name="图片 20">
            <a:extLst>
              <a:ext uri="{FF2B5EF4-FFF2-40B4-BE49-F238E27FC236}">
                <a16:creationId xmlns="" xmlns:a16="http://schemas.microsoft.com/office/drawing/2014/main" id="{71454C46-3720-4E83-8635-A0D8772DC5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7979" y="3193300"/>
            <a:ext cx="3197746" cy="3404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025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8EE9DA29-72A4-4A42-B9A9-A725C87C0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贝叶斯分类器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2022127A-921E-4DA7-AA40-C0ECC5E894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44825"/>
            <a:ext cx="2386608" cy="576063"/>
          </a:xfrm>
        </p:spPr>
        <p:txBody>
          <a:bodyPr>
            <a:normAutofit fontScale="92500"/>
          </a:bodyPr>
          <a:lstStyle/>
          <a:p>
            <a:r>
              <a:rPr lang="zh-CN" altLang="en-US" dirty="0"/>
              <a:t>贝叶斯网络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6" name="文本框 5">
            <a:extLst>
              <a:ext uri="{FF2B5EF4-FFF2-40B4-BE49-F238E27FC236}">
                <a16:creationId xmlns="" xmlns:a16="http://schemas.microsoft.com/office/drawing/2014/main" id="{72735DD3-BE11-47ED-B714-F729AA38839B}"/>
              </a:ext>
            </a:extLst>
          </p:cNvPr>
          <p:cNvSpPr txBox="1"/>
          <p:nvPr/>
        </p:nvSpPr>
        <p:spPr>
          <a:xfrm>
            <a:off x="683568" y="2564904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EM</a:t>
            </a:r>
            <a:r>
              <a:rPr lang="zh-CN" altLang="en-US" dirty="0"/>
              <a:t>算法</a:t>
            </a:r>
          </a:p>
        </p:txBody>
      </p:sp>
      <p:pic>
        <p:nvPicPr>
          <p:cNvPr id="22" name="图片 21">
            <a:extLst>
              <a:ext uri="{FF2B5EF4-FFF2-40B4-BE49-F238E27FC236}">
                <a16:creationId xmlns="" xmlns:a16="http://schemas.microsoft.com/office/drawing/2014/main" id="{8D267A29-8BE5-4984-A1D6-708530BC4B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9912" y="2960863"/>
            <a:ext cx="3109087" cy="647726"/>
          </a:xfrm>
          <a:prstGeom prst="rect">
            <a:avLst/>
          </a:prstGeom>
        </p:spPr>
      </p:pic>
      <p:sp>
        <p:nvSpPr>
          <p:cNvPr id="23" name="文本框 22">
            <a:extLst>
              <a:ext uri="{FF2B5EF4-FFF2-40B4-BE49-F238E27FC236}">
                <a16:creationId xmlns="" xmlns:a16="http://schemas.microsoft.com/office/drawing/2014/main" id="{B6C72C39-0520-4D95-B0F8-D4C5FC9594BA}"/>
              </a:ext>
            </a:extLst>
          </p:cNvPr>
          <p:cNvSpPr txBox="1"/>
          <p:nvPr/>
        </p:nvSpPr>
        <p:spPr>
          <a:xfrm>
            <a:off x="433802" y="3033826"/>
            <a:ext cx="2808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数据不玩整，导致某个属性的值不能确定</a:t>
            </a:r>
            <a:r>
              <a:rPr lang="en-US" altLang="zh-CN" dirty="0"/>
              <a:t>Z</a:t>
            </a:r>
            <a:endParaRPr lang="zh-CN" altLang="en-US" dirty="0"/>
          </a:p>
        </p:txBody>
      </p:sp>
      <p:pic>
        <p:nvPicPr>
          <p:cNvPr id="24" name="图片 23">
            <a:extLst>
              <a:ext uri="{FF2B5EF4-FFF2-40B4-BE49-F238E27FC236}">
                <a16:creationId xmlns="" xmlns:a16="http://schemas.microsoft.com/office/drawing/2014/main" id="{F7E612B3-BB20-4F82-94A8-4128105EAC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1644" y="4353548"/>
            <a:ext cx="3749716" cy="694801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="" xmlns:a16="http://schemas.microsoft.com/office/drawing/2014/main" id="{9CB57FC9-A243-40B8-B703-542FC92A4B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9154" y="5140430"/>
            <a:ext cx="3390601" cy="675750"/>
          </a:xfrm>
          <a:prstGeom prst="rect">
            <a:avLst/>
          </a:prstGeom>
        </p:spPr>
      </p:pic>
      <p:sp>
        <p:nvSpPr>
          <p:cNvPr id="26" name="文本框 25">
            <a:extLst>
              <a:ext uri="{FF2B5EF4-FFF2-40B4-BE49-F238E27FC236}">
                <a16:creationId xmlns="" xmlns:a16="http://schemas.microsoft.com/office/drawing/2014/main" id="{90D5973D-EC20-4A79-8171-9D1891D9F952}"/>
              </a:ext>
            </a:extLst>
          </p:cNvPr>
          <p:cNvSpPr txBox="1"/>
          <p:nvPr/>
        </p:nvSpPr>
        <p:spPr>
          <a:xfrm>
            <a:off x="683566" y="4339262"/>
            <a:ext cx="27727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</a:t>
            </a:r>
            <a:r>
              <a:rPr lang="zh-CN" altLang="en-US" dirty="0"/>
              <a:t>（期望）：当前的参数来计算对数似然的期望值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="" xmlns:a16="http://schemas.microsoft.com/office/drawing/2014/main" id="{BC10C772-BBC1-4827-A226-AFD55B4D6693}"/>
              </a:ext>
            </a:extLst>
          </p:cNvPr>
          <p:cNvSpPr txBox="1"/>
          <p:nvPr/>
        </p:nvSpPr>
        <p:spPr>
          <a:xfrm>
            <a:off x="683567" y="3641248"/>
            <a:ext cx="27381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初始化</a:t>
            </a:r>
            <a:r>
              <a:rPr lang="el-GR" altLang="zh-CN" dirty="0"/>
              <a:t>Θ</a:t>
            </a:r>
            <a:r>
              <a:rPr lang="en-US" altLang="zh-CN" dirty="0"/>
              <a:t>0:</a:t>
            </a:r>
            <a:r>
              <a:rPr lang="zh-CN" altLang="en-US" dirty="0"/>
              <a:t>，迭代下面步骤直至收敛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="" xmlns:a16="http://schemas.microsoft.com/office/drawing/2014/main" id="{F8663F15-59C1-45BA-B7AF-AD2165104C14}"/>
              </a:ext>
            </a:extLst>
          </p:cNvPr>
          <p:cNvSpPr txBox="1"/>
          <p:nvPr/>
        </p:nvSpPr>
        <p:spPr>
          <a:xfrm>
            <a:off x="683566" y="5140430"/>
            <a:ext cx="27727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</a:t>
            </a:r>
            <a:r>
              <a:rPr lang="zh-CN" altLang="en-US" dirty="0"/>
              <a:t>（最大化）：寻找参数使期望似然最大。</a:t>
            </a:r>
          </a:p>
        </p:txBody>
      </p:sp>
    </p:spTree>
    <p:extLst>
      <p:ext uri="{BB962C8B-B14F-4D97-AF65-F5344CB8AC3E}">
        <p14:creationId xmlns:p14="http://schemas.microsoft.com/office/powerpoint/2010/main" val="3901861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5ECD5E73-D3DF-4D22-904E-FD9C3755A1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9511" y="1971621"/>
            <a:ext cx="1320410" cy="37726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="" xmlns:a16="http://schemas.microsoft.com/office/drawing/2014/main" id="{1B7CECD5-C02B-42DA-B761-3946DB44E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支持向量机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="" xmlns:a16="http://schemas.microsoft.com/office/drawing/2014/main" id="{3A36495F-1F50-44DF-BB4F-1A9922B21A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0725" y="2042103"/>
            <a:ext cx="4869747" cy="2773793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="" xmlns:a16="http://schemas.microsoft.com/office/drawing/2014/main" id="{95FBB29B-CC52-4310-984D-6E26E9253DE3}"/>
              </a:ext>
            </a:extLst>
          </p:cNvPr>
          <p:cNvSpPr txBox="1"/>
          <p:nvPr/>
        </p:nvSpPr>
        <p:spPr>
          <a:xfrm>
            <a:off x="323528" y="1971621"/>
            <a:ext cx="43686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目的：利用超平面                     将数据集分类</a:t>
            </a:r>
          </a:p>
        </p:txBody>
      </p:sp>
    </p:spTree>
    <p:extLst>
      <p:ext uri="{BB962C8B-B14F-4D97-AF65-F5344CB8AC3E}">
        <p14:creationId xmlns:p14="http://schemas.microsoft.com/office/powerpoint/2010/main" val="1258095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5ECD5E73-D3DF-4D22-904E-FD9C3755A1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9511" y="1971621"/>
            <a:ext cx="1320410" cy="37726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="" xmlns:a16="http://schemas.microsoft.com/office/drawing/2014/main" id="{1B7CECD5-C02B-42DA-B761-3946DB44E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支持向量机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="" xmlns:a16="http://schemas.microsoft.com/office/drawing/2014/main" id="{95FBB29B-CC52-4310-984D-6E26E9253DE3}"/>
              </a:ext>
            </a:extLst>
          </p:cNvPr>
          <p:cNvSpPr txBox="1"/>
          <p:nvPr/>
        </p:nvSpPr>
        <p:spPr>
          <a:xfrm>
            <a:off x="323528" y="1971621"/>
            <a:ext cx="43686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目的：利用超平面                     将数据集分类，</a:t>
            </a:r>
            <a:endParaRPr lang="en-US" altLang="zh-CN" dirty="0"/>
          </a:p>
        </p:txBody>
      </p:sp>
      <p:sp>
        <p:nvSpPr>
          <p:cNvPr id="10" name="文本框 9">
            <a:extLst>
              <a:ext uri="{FF2B5EF4-FFF2-40B4-BE49-F238E27FC236}">
                <a16:creationId xmlns="" xmlns:a16="http://schemas.microsoft.com/office/drawing/2014/main" id="{4DDA2117-9B91-4574-A748-D5CE87D8D96E}"/>
              </a:ext>
            </a:extLst>
          </p:cNvPr>
          <p:cNvSpPr txBox="1"/>
          <p:nvPr/>
        </p:nvSpPr>
        <p:spPr>
          <a:xfrm>
            <a:off x="352188" y="4240049"/>
            <a:ext cx="43686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间隔：正负边界平面的距离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              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="" xmlns:a16="http://schemas.microsoft.com/office/drawing/2014/main" id="{A5FA41F3-0E72-430E-852A-F77C12C065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2898490"/>
            <a:ext cx="4043591" cy="1135044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="" xmlns:a16="http://schemas.microsoft.com/office/drawing/2014/main" id="{F66C7547-C35A-411C-BEA4-C56BE924D78B}"/>
              </a:ext>
            </a:extLst>
          </p:cNvPr>
          <p:cNvSpPr/>
          <p:nvPr/>
        </p:nvSpPr>
        <p:spPr>
          <a:xfrm>
            <a:off x="298376" y="2639801"/>
            <a:ext cx="31854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方法：使数据集满足以下关系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="" xmlns:a16="http://schemas.microsoft.com/office/drawing/2014/main" id="{406A778F-DA98-47F9-BB3A-A400738B02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1293" y="1804237"/>
            <a:ext cx="4302707" cy="308214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="" xmlns:a16="http://schemas.microsoft.com/office/drawing/2014/main" id="{2382A630-0949-4415-BF7E-32C760C4C6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39631" y="4563373"/>
            <a:ext cx="1419472" cy="819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932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5ECD5E73-D3DF-4D22-904E-FD9C3755A1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9511" y="1971621"/>
            <a:ext cx="1320410" cy="37726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="" xmlns:a16="http://schemas.microsoft.com/office/drawing/2014/main" id="{1B7CECD5-C02B-42DA-B761-3946DB44E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支持向量机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="" xmlns:a16="http://schemas.microsoft.com/office/drawing/2014/main" id="{95FBB29B-CC52-4310-984D-6E26E9253DE3}"/>
              </a:ext>
            </a:extLst>
          </p:cNvPr>
          <p:cNvSpPr txBox="1"/>
          <p:nvPr/>
        </p:nvSpPr>
        <p:spPr>
          <a:xfrm>
            <a:off x="323528" y="1971621"/>
            <a:ext cx="43686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目的：利用超平面                     将数据集分类，</a:t>
            </a:r>
            <a:endParaRPr lang="en-US" altLang="zh-CN" dirty="0"/>
          </a:p>
        </p:txBody>
      </p:sp>
      <p:pic>
        <p:nvPicPr>
          <p:cNvPr id="8" name="图片 7">
            <a:extLst>
              <a:ext uri="{FF2B5EF4-FFF2-40B4-BE49-F238E27FC236}">
                <a16:creationId xmlns="" xmlns:a16="http://schemas.microsoft.com/office/drawing/2014/main" id="{406A778F-DA98-47F9-BB3A-A400738B02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1293" y="1804237"/>
            <a:ext cx="4302707" cy="3082143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="" xmlns:a16="http://schemas.microsoft.com/office/drawing/2014/main" id="{A37527DC-9CF6-4B25-A41D-AEC36F8E54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615" y="3363843"/>
            <a:ext cx="5230202" cy="1313362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="" xmlns:a16="http://schemas.microsoft.com/office/drawing/2014/main" id="{23DF06D1-F21B-4409-9845-DDD35D98C32C}"/>
              </a:ext>
            </a:extLst>
          </p:cNvPr>
          <p:cNvSpPr txBox="1"/>
          <p:nvPr/>
        </p:nvSpPr>
        <p:spPr>
          <a:xfrm>
            <a:off x="467544" y="2851296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得到支持向量机基本问题：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="" xmlns:a16="http://schemas.microsoft.com/office/drawing/2014/main" id="{500757C5-A331-467F-9D42-D47F0F91EC22}"/>
              </a:ext>
            </a:extLst>
          </p:cNvPr>
          <p:cNvSpPr txBox="1"/>
          <p:nvPr/>
        </p:nvSpPr>
        <p:spPr>
          <a:xfrm>
            <a:off x="683568" y="5589240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等价：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="" xmlns:a16="http://schemas.microsoft.com/office/drawing/2014/main" id="{B1C978CE-D51D-42DC-BE7A-CCB7CA9770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35696" y="5028903"/>
            <a:ext cx="4266332" cy="1064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900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1B7CECD5-C02B-42DA-B761-3946DB44E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支持向量机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="" xmlns:a16="http://schemas.microsoft.com/office/drawing/2014/main" id="{500757C5-A331-467F-9D42-D47F0F91EC22}"/>
              </a:ext>
            </a:extLst>
          </p:cNvPr>
          <p:cNvSpPr txBox="1"/>
          <p:nvPr/>
        </p:nvSpPr>
        <p:spPr>
          <a:xfrm>
            <a:off x="606976" y="2902340"/>
            <a:ext cx="2880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通过拉格朗日乘子法得到对偶问题：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="" xmlns:a16="http://schemas.microsoft.com/office/drawing/2014/main" id="{B1C978CE-D51D-42DC-BE7A-CCB7CA9770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916832"/>
            <a:ext cx="4266332" cy="106409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="" xmlns:a16="http://schemas.microsoft.com/office/drawing/2014/main" id="{2A87A917-AE09-423F-9C87-B52C5F25A7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7296" y="2861008"/>
            <a:ext cx="4823365" cy="665292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="" xmlns:a16="http://schemas.microsoft.com/office/drawing/2014/main" id="{2EA9F799-D9D4-4983-955E-4755992916A1}"/>
              </a:ext>
            </a:extLst>
          </p:cNvPr>
          <p:cNvSpPr txBox="1"/>
          <p:nvPr/>
        </p:nvSpPr>
        <p:spPr>
          <a:xfrm>
            <a:off x="683568" y="6026048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存在不等式约束使满足</a:t>
            </a:r>
            <a:r>
              <a:rPr lang="en-US" altLang="zh-CN" dirty="0"/>
              <a:t>KKT</a:t>
            </a:r>
            <a:r>
              <a:rPr lang="zh-CN" altLang="en-US" dirty="0"/>
              <a:t>条件：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="" xmlns:a16="http://schemas.microsoft.com/office/drawing/2014/main" id="{123878E6-CAC3-42F8-AEA6-24F62E9627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636" y="3877072"/>
            <a:ext cx="4536504" cy="1012357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="" xmlns:a16="http://schemas.microsoft.com/office/drawing/2014/main" id="{C56F8EA6-9241-46BB-97EB-2216A72BF8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51637" y="4097865"/>
            <a:ext cx="2894681" cy="1119965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="" xmlns:a16="http://schemas.microsoft.com/office/drawing/2014/main" id="{B9448786-EA51-46B0-973E-524B016F199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19672" y="4758508"/>
            <a:ext cx="2664296" cy="1273806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="" xmlns:a16="http://schemas.microsoft.com/office/drawing/2014/main" id="{61D82B17-B8E0-4390-8DCC-9DE2CE4C065E}"/>
              </a:ext>
            </a:extLst>
          </p:cNvPr>
          <p:cNvSpPr txBox="1"/>
          <p:nvPr/>
        </p:nvSpPr>
        <p:spPr>
          <a:xfrm>
            <a:off x="577240" y="5055534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得到解：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="" xmlns:a16="http://schemas.microsoft.com/office/drawing/2014/main" id="{829FFD19-F6C1-4F28-8EB9-9693E711AE1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66013" y="5863404"/>
            <a:ext cx="1574749" cy="873332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="" xmlns:a16="http://schemas.microsoft.com/office/drawing/2014/main" id="{7BFF545E-0DE0-47A7-830C-E7CB31F25860}"/>
              </a:ext>
            </a:extLst>
          </p:cNvPr>
          <p:cNvSpPr txBox="1"/>
          <p:nvPr/>
        </p:nvSpPr>
        <p:spPr>
          <a:xfrm>
            <a:off x="5076056" y="5197102"/>
            <a:ext cx="29465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由约束条件可得：参数的获得仅与选择的边界上的点有关。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="" xmlns:a16="http://schemas.microsoft.com/office/drawing/2014/main" id="{5116EECE-3904-4D7B-96D3-767C68537D29}"/>
              </a:ext>
            </a:extLst>
          </p:cNvPr>
          <p:cNvSpPr txBox="1"/>
          <p:nvPr/>
        </p:nvSpPr>
        <p:spPr>
          <a:xfrm>
            <a:off x="5220072" y="6453336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求解算法：</a:t>
            </a:r>
            <a:r>
              <a:rPr lang="en-US" altLang="zh-CN" dirty="0"/>
              <a:t>SMO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05695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1B7CECD5-C02B-42DA-B761-3946DB44E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支持向量机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="" xmlns:a16="http://schemas.microsoft.com/office/drawing/2014/main" id="{578DBCAD-7D1C-4C56-A3F5-F419DF585C16}"/>
              </a:ext>
            </a:extLst>
          </p:cNvPr>
          <p:cNvSpPr txBox="1"/>
          <p:nvPr/>
        </p:nvSpPr>
        <p:spPr>
          <a:xfrm>
            <a:off x="323528" y="1844824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核函数</a:t>
            </a:r>
          </a:p>
        </p:txBody>
      </p:sp>
      <p:pic>
        <p:nvPicPr>
          <p:cNvPr id="19" name="图片 18">
            <a:extLst>
              <a:ext uri="{FF2B5EF4-FFF2-40B4-BE49-F238E27FC236}">
                <a16:creationId xmlns="" xmlns:a16="http://schemas.microsoft.com/office/drawing/2014/main" id="{AC01448D-B40D-46BE-B627-8299C83CE2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737" y="3362434"/>
            <a:ext cx="5644930" cy="1259711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="" xmlns:a16="http://schemas.microsoft.com/office/drawing/2014/main" id="{DF84ED74-307C-4F4B-8D42-FF6C62D846E4}"/>
              </a:ext>
            </a:extLst>
          </p:cNvPr>
          <p:cNvSpPr txBox="1"/>
          <p:nvPr/>
        </p:nvSpPr>
        <p:spPr>
          <a:xfrm>
            <a:off x="841737" y="2247861"/>
            <a:ext cx="720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基本模型问题：无法解决原始数据维度下超平面无法划分的问题，如异或问题</a:t>
            </a:r>
            <a:endParaRPr lang="en-US" altLang="zh-CN" dirty="0"/>
          </a:p>
          <a:p>
            <a:r>
              <a:rPr lang="zh-CN" altLang="en-US" dirty="0"/>
              <a:t>解决方法：将数据集映射到高维空间甚至无限维空间后再获取超平面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="" xmlns:a16="http://schemas.microsoft.com/office/drawing/2014/main" id="{D3D8C54C-FA21-4581-AFDA-F27CA3947E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672" y="4813388"/>
            <a:ext cx="4896544" cy="1109883"/>
          </a:xfrm>
          <a:prstGeom prst="rect">
            <a:avLst/>
          </a:prstGeom>
        </p:spPr>
      </p:pic>
      <p:sp>
        <p:nvSpPr>
          <p:cNvPr id="9" name="箭头: 下 8">
            <a:extLst>
              <a:ext uri="{FF2B5EF4-FFF2-40B4-BE49-F238E27FC236}">
                <a16:creationId xmlns="" xmlns:a16="http://schemas.microsoft.com/office/drawing/2014/main" id="{972A5D4B-5601-44C1-97DD-978D25627DDC}"/>
              </a:ext>
            </a:extLst>
          </p:cNvPr>
          <p:cNvSpPr/>
          <p:nvPr/>
        </p:nvSpPr>
        <p:spPr>
          <a:xfrm>
            <a:off x="5220072" y="4293096"/>
            <a:ext cx="360040" cy="648072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0434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1B7CECD5-C02B-42DA-B761-3946DB44E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支持向量机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="" xmlns:a16="http://schemas.microsoft.com/office/drawing/2014/main" id="{578DBCAD-7D1C-4C56-A3F5-F419DF585C16}"/>
              </a:ext>
            </a:extLst>
          </p:cNvPr>
          <p:cNvSpPr txBox="1"/>
          <p:nvPr/>
        </p:nvSpPr>
        <p:spPr>
          <a:xfrm>
            <a:off x="323528" y="1844824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核函数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="" xmlns:a16="http://schemas.microsoft.com/office/drawing/2014/main" id="{DF84ED74-307C-4F4B-8D42-FF6C62D846E4}"/>
              </a:ext>
            </a:extLst>
          </p:cNvPr>
          <p:cNvSpPr txBox="1"/>
          <p:nvPr/>
        </p:nvSpPr>
        <p:spPr>
          <a:xfrm>
            <a:off x="841737" y="2247861"/>
            <a:ext cx="720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基本模型问题：无法解决原始数据维度下超平面无法划分的问题，如异或问题</a:t>
            </a:r>
            <a:endParaRPr lang="en-US" altLang="zh-CN" dirty="0"/>
          </a:p>
          <a:p>
            <a:r>
              <a:rPr lang="zh-CN" altLang="en-US" dirty="0"/>
              <a:t>解决方法：将数据集映射到高维空间甚至无限维空间后再获取超平面，</a:t>
            </a:r>
            <a:endParaRPr lang="en-US" altLang="zh-CN" dirty="0"/>
          </a:p>
          <a:p>
            <a:r>
              <a:rPr lang="zh-CN" altLang="en-US" dirty="0"/>
              <a:t>由于高维空间内积计算困难，故通过核函数来计算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="" xmlns:a16="http://schemas.microsoft.com/office/drawing/2014/main" id="{D3D8C54C-FA21-4581-AFDA-F27CA3947E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7111" y="3429000"/>
            <a:ext cx="4896544" cy="110988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2882FB18-70FE-4D9E-B784-9EA03D1AE4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3055" y="4303425"/>
            <a:ext cx="4392488" cy="58346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="" xmlns:a16="http://schemas.microsoft.com/office/drawing/2014/main" id="{EE7C6E33-AC39-42D9-AF78-F1FF556F62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3748" y="4910542"/>
            <a:ext cx="4536504" cy="738223"/>
          </a:xfrm>
          <a:prstGeom prst="rect">
            <a:avLst/>
          </a:prstGeom>
        </p:spPr>
      </p:pic>
      <p:sp>
        <p:nvSpPr>
          <p:cNvPr id="7" name="箭头: 下 6">
            <a:extLst>
              <a:ext uri="{FF2B5EF4-FFF2-40B4-BE49-F238E27FC236}">
                <a16:creationId xmlns="" xmlns:a16="http://schemas.microsoft.com/office/drawing/2014/main" id="{2C50AAB7-8972-430F-91CB-24EDEADC967A}"/>
              </a:ext>
            </a:extLst>
          </p:cNvPr>
          <p:cNvSpPr/>
          <p:nvPr/>
        </p:nvSpPr>
        <p:spPr>
          <a:xfrm>
            <a:off x="5885583" y="4287115"/>
            <a:ext cx="288032" cy="477561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7662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1B7CECD5-C02B-42DA-B761-3946DB44E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支持向量机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="" xmlns:a16="http://schemas.microsoft.com/office/drawing/2014/main" id="{578DBCAD-7D1C-4C56-A3F5-F419DF585C16}"/>
              </a:ext>
            </a:extLst>
          </p:cNvPr>
          <p:cNvSpPr txBox="1"/>
          <p:nvPr/>
        </p:nvSpPr>
        <p:spPr>
          <a:xfrm>
            <a:off x="323528" y="1844824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核函数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="" xmlns:a16="http://schemas.microsoft.com/office/drawing/2014/main" id="{DF84ED74-307C-4F4B-8D42-FF6C62D846E4}"/>
              </a:ext>
            </a:extLst>
          </p:cNvPr>
          <p:cNvSpPr txBox="1"/>
          <p:nvPr/>
        </p:nvSpPr>
        <p:spPr>
          <a:xfrm>
            <a:off x="841737" y="2247861"/>
            <a:ext cx="72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哪些可以成为核函数？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="" xmlns:a16="http://schemas.microsoft.com/office/drawing/2014/main" id="{8AB9F6D7-0D01-4867-B094-CB0123955093}"/>
              </a:ext>
            </a:extLst>
          </p:cNvPr>
          <p:cNvSpPr txBox="1"/>
          <p:nvPr/>
        </p:nvSpPr>
        <p:spPr>
          <a:xfrm>
            <a:off x="1043608" y="5085184"/>
            <a:ext cx="72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只要对称函数对应的矩阵（核矩阵）是半正定的，就能作为核函数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="" xmlns:a16="http://schemas.microsoft.com/office/drawing/2014/main" id="{D20C2B75-8E63-427B-A66C-31E85E8067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744" y="2924944"/>
            <a:ext cx="4384828" cy="172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104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融360模板 14年-new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正文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封底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融360模板 14年-new</Template>
  <TotalTime>5140</TotalTime>
  <Words>750</Words>
  <Application>Microsoft Office PowerPoint</Application>
  <PresentationFormat>全屏显示(4:3)</PresentationFormat>
  <Paragraphs>118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24</vt:i4>
      </vt:variant>
    </vt:vector>
  </HeadingPairs>
  <TitlesOfParts>
    <vt:vector size="37" baseType="lpstr">
      <vt:lpstr>Arial Unicode MS</vt:lpstr>
      <vt:lpstr>黑体</vt:lpstr>
      <vt:lpstr>华文仿宋</vt:lpstr>
      <vt:lpstr>华文宋体</vt:lpstr>
      <vt:lpstr>宋体</vt:lpstr>
      <vt:lpstr>微软雅黑</vt:lpstr>
      <vt:lpstr>Arial</vt:lpstr>
      <vt:lpstr>Calibri</vt:lpstr>
      <vt:lpstr>Trebuchet MS</vt:lpstr>
      <vt:lpstr>Wingdings</vt:lpstr>
      <vt:lpstr>融360模板 14年-new</vt:lpstr>
      <vt:lpstr>正文​</vt:lpstr>
      <vt:lpstr>封底​</vt:lpstr>
      <vt:lpstr>机器学习(西瓜书)系列分享 第四讲</vt:lpstr>
      <vt:lpstr>目录</vt:lpstr>
      <vt:lpstr>支持向量机</vt:lpstr>
      <vt:lpstr>支持向量机</vt:lpstr>
      <vt:lpstr>支持向量机</vt:lpstr>
      <vt:lpstr>支持向量机</vt:lpstr>
      <vt:lpstr>支持向量机</vt:lpstr>
      <vt:lpstr>支持向量机</vt:lpstr>
      <vt:lpstr>支持向量机</vt:lpstr>
      <vt:lpstr>支持向量机</vt:lpstr>
      <vt:lpstr>支持向量机</vt:lpstr>
      <vt:lpstr>支持向量机</vt:lpstr>
      <vt:lpstr>支持向量机</vt:lpstr>
      <vt:lpstr>贝叶斯分类器</vt:lpstr>
      <vt:lpstr>贝叶斯分类器</vt:lpstr>
      <vt:lpstr>贝叶斯分类器</vt:lpstr>
      <vt:lpstr>贝叶斯分类器</vt:lpstr>
      <vt:lpstr>贝叶斯分类器</vt:lpstr>
      <vt:lpstr>贝叶斯分类器</vt:lpstr>
      <vt:lpstr>贝叶斯分类器</vt:lpstr>
      <vt:lpstr>贝叶斯分类器</vt:lpstr>
      <vt:lpstr>贝叶斯分类器</vt:lpstr>
      <vt:lpstr>贝叶斯分类器</vt:lpstr>
      <vt:lpstr>贝叶斯分类器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陈 详</cp:lastModifiedBy>
  <cp:revision>332</cp:revision>
  <dcterms:created xsi:type="dcterms:W3CDTF">2014-05-12T07:11:19Z</dcterms:created>
  <dcterms:modified xsi:type="dcterms:W3CDTF">2018-09-30T06:01:45Z</dcterms:modified>
</cp:coreProperties>
</file>