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22"/>
  </p:notesMasterIdLst>
  <p:sldIdLst>
    <p:sldId id="302" r:id="rId4"/>
    <p:sldId id="303" r:id="rId5"/>
    <p:sldId id="273" r:id="rId6"/>
    <p:sldId id="304" r:id="rId7"/>
    <p:sldId id="305" r:id="rId8"/>
    <p:sldId id="307" r:id="rId9"/>
    <p:sldId id="306" r:id="rId10"/>
    <p:sldId id="309" r:id="rId11"/>
    <p:sldId id="311" r:id="rId12"/>
    <p:sldId id="312" r:id="rId13"/>
    <p:sldId id="310" r:id="rId14"/>
    <p:sldId id="308" r:id="rId15"/>
    <p:sldId id="313" r:id="rId16"/>
    <p:sldId id="315" r:id="rId17"/>
    <p:sldId id="316" r:id="rId18"/>
    <p:sldId id="314" r:id="rId19"/>
    <p:sldId id="317" r:id="rId20"/>
    <p:sldId id="31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C4"/>
    <a:srgbClr val="2E4576"/>
    <a:srgbClr val="386294"/>
    <a:srgbClr val="4671B7"/>
    <a:srgbClr val="2D4677"/>
    <a:srgbClr val="888888"/>
    <a:srgbClr val="9F9F9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89928" autoAdjust="0"/>
  </p:normalViewPr>
  <p:slideViewPr>
    <p:cSldViewPr>
      <p:cViewPr varScale="1">
        <p:scale>
          <a:sx n="71" d="100"/>
          <a:sy n="71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C8DD-AD50-4E79-A634-75FB3A0E21D3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EB0E-7136-42A0-8766-61B21B1AFE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115964"/>
            <a:ext cx="9144000" cy="2619722"/>
          </a:xfrm>
          <a:solidFill>
            <a:srgbClr val="4671B7"/>
          </a:solidFill>
        </p:spPr>
        <p:txBody>
          <a:bodyPr lIns="90000" tIns="504000" anchor="t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152" y="3598168"/>
            <a:ext cx="4021372" cy="62292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作者：融</a:t>
            </a:r>
            <a:r>
              <a:rPr lang="en-US" altLang="zh-CN" dirty="0"/>
              <a:t>360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60752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03848" y="6146078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8190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北京融世纪信息技术有限公司          地址：北京市海淀区知春路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号银网中心二层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100086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 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82625755-8080</a:t>
            </a:r>
            <a:endParaRPr lang="zh-CN" altLang="en-US" sz="800" dirty="0">
              <a:solidFill>
                <a:srgbClr val="9F9F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24" y="847652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07169"/>
            <a:ext cx="9144000" cy="3013945"/>
          </a:xfrm>
          <a:solidFill>
            <a:srgbClr val="2E4576"/>
          </a:solidFill>
        </p:spPr>
        <p:txBody>
          <a:bodyPr lIns="90000" tIns="0" bIns="252000" anchor="ctr" anchorCtr="0">
            <a:normAutofit/>
          </a:bodyPr>
          <a:lstStyle>
            <a:lvl1pPr marL="0" indent="0" algn="ctr">
              <a:buFont typeface="+mj-lt"/>
              <a:buNone/>
              <a:defRPr sz="4800" b="1" cap="all"/>
            </a:lvl1pPr>
          </a:lstStyle>
          <a:p>
            <a:r>
              <a:rPr lang="zh-CN" altLang="en-US" dirty="0"/>
              <a:t>第一部分</a:t>
            </a:r>
            <a:br>
              <a:rPr lang="en-US" altLang="zh-CN" dirty="0"/>
            </a:br>
            <a:r>
              <a:rPr lang="zh-CN" altLang="en-US" dirty="0"/>
              <a:t>单击此处添加章节标题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-5052" y="352709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3989697" y="256695"/>
            <a:ext cx="1158368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02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074737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\内容\详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5157192"/>
            <a:ext cx="8229600" cy="1296144"/>
          </a:xfrm>
        </p:spPr>
        <p:txBody>
          <a:bodyPr>
            <a:normAutofit/>
          </a:bodyPr>
          <a:lstStyle>
            <a:lvl1pPr marL="0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888888"/>
                </a:solidFill>
              </a:defRPr>
            </a:lvl1pPr>
          </a:lstStyle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详细解释 详细解释 详细解释 详细解释 详细解释 详细解释 详细解释 详细解释 详细解释 详细解释 详细解释 详细解释 详细解释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</p:spPr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473336"/>
            <a:ext cx="9144000" cy="651408"/>
          </a:xfrm>
        </p:spPr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851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013176"/>
            <a:ext cx="9144000" cy="1844824"/>
          </a:xfrm>
          <a:prstGeom prst="rect">
            <a:avLst/>
          </a:prstGeom>
          <a:solidFill>
            <a:srgbClr val="467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247684"/>
            <a:ext cx="309634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北京总部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地址：北京市海淀区知春路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113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号银网中心二层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100086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82625755-8080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70465" y="5247684"/>
            <a:ext cx="360040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地址：上海市静安区威海路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511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号（国际集团大厦）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1402</a:t>
            </a:r>
            <a:endParaRPr lang="zh-CN" altLang="en-US" sz="900" b="0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200041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61703177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61703163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30140" y="5247684"/>
            <a:ext cx="36004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6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地址：深圳市福田区民田路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号华融大厦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518048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33069369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  <a:prstGeom prst="rect">
            <a:avLst/>
          </a:prstGeom>
          <a:solidFill>
            <a:schemeClr val="accent1"/>
          </a:solidFill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9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73336"/>
            <a:ext cx="9144000" cy="651408"/>
          </a:xfrm>
          <a:prstGeom prst="rect">
            <a:avLst/>
          </a:prstGeom>
          <a:noFill/>
          <a:ln>
            <a:noFill/>
          </a:ln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7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24" name="矩形 23"/>
          <p:cNvSpPr/>
          <p:nvPr/>
        </p:nvSpPr>
        <p:spPr>
          <a:xfrm>
            <a:off x="7991601" y="172287"/>
            <a:ext cx="1152399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lang="zh-CN" altLang="en-US" sz="1000" kern="120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0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15752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2E4576"/>
                </a:gs>
                <a:gs pos="100000">
                  <a:srgbClr val="3B82C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2E4576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marR="0" indent="-182563" algn="l" defTabSz="4492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355516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0842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21" y="2340868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6" y="1556792"/>
            <a:ext cx="9144000" cy="3013945"/>
          </a:xfrm>
        </p:spPr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zh-CN" altLang="en-US" dirty="0"/>
              <a:t>西瓜书</a:t>
            </a:r>
            <a:r>
              <a:rPr lang="en-US" altLang="zh-CN" dirty="0"/>
              <a:t>)</a:t>
            </a:r>
            <a:r>
              <a:rPr lang="zh-CN" altLang="en-US" dirty="0"/>
              <a:t>系列分享</a:t>
            </a:r>
            <a:br>
              <a:rPr lang="en-US" altLang="zh-CN" dirty="0"/>
            </a:br>
            <a:r>
              <a:rPr lang="zh-CN" altLang="en-US" sz="3200" dirty="0"/>
              <a:t>第二讲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4971" y="4075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BI</a:t>
            </a:r>
            <a:r>
              <a:rPr lang="zh-CN" altLang="en-US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陈详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156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20F886-B8AA-404C-861C-C854141E141D}"/>
              </a:ext>
            </a:extLst>
          </p:cNvPr>
          <p:cNvSpPr txBox="1"/>
          <p:nvPr/>
        </p:nvSpPr>
        <p:spPr>
          <a:xfrm>
            <a:off x="539552" y="1752963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多分类问题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思路：转化成二分类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/>
              <a:t>OvO</a:t>
            </a:r>
            <a:r>
              <a:rPr lang="en-US" altLang="zh-CN" dirty="0"/>
              <a:t>:</a:t>
            </a:r>
            <a:r>
              <a:rPr lang="zh-CN" altLang="en-US" dirty="0"/>
              <a:t>两两类划分一组每组训练一个模型</a:t>
            </a:r>
            <a:r>
              <a:rPr lang="en-US" altLang="zh-CN" dirty="0"/>
              <a:t>f,</a:t>
            </a:r>
            <a:r>
              <a:rPr lang="zh-CN" altLang="en-US" dirty="0"/>
              <a:t>每个</a:t>
            </a:r>
            <a:r>
              <a:rPr lang="en-US" altLang="zh-CN" dirty="0"/>
              <a:t>f</a:t>
            </a:r>
            <a:r>
              <a:rPr lang="zh-CN" altLang="en-US" dirty="0"/>
              <a:t>预测一个值投票选择。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/>
              <a:t>OvR</a:t>
            </a:r>
            <a:r>
              <a:rPr lang="en-US" altLang="zh-CN" dirty="0"/>
              <a:t>: k</a:t>
            </a:r>
            <a:r>
              <a:rPr lang="zh-CN" altLang="en-US" dirty="0"/>
              <a:t>个类别，每次抽取一个和其它类别组成一组，生成</a:t>
            </a:r>
            <a:r>
              <a:rPr lang="en-US" altLang="zh-CN" dirty="0"/>
              <a:t>k</a:t>
            </a:r>
            <a:r>
              <a:rPr lang="zh-CN" altLang="en-US" dirty="0"/>
              <a:t>个模型，预测时取其中判为正例的，若有多个，取置信度高的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EOOC </a:t>
            </a:r>
            <a:r>
              <a:rPr lang="zh-CN" altLang="en-US" dirty="0"/>
              <a:t>选出</a:t>
            </a:r>
            <a:r>
              <a:rPr lang="en-US" altLang="zh-CN" dirty="0"/>
              <a:t>n</a:t>
            </a:r>
            <a:r>
              <a:rPr lang="zh-CN" altLang="en-US" dirty="0"/>
              <a:t>组，每组谁做正类谁做负类用</a:t>
            </a:r>
            <a:r>
              <a:rPr lang="en-US" altLang="zh-CN" dirty="0"/>
              <a:t>+1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编码，预测的结果与类别的编码求距离</a:t>
            </a:r>
            <a:endParaRPr lang="en-US" altLang="zh-C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4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id="{D99D7DC5-DFAA-443E-AA33-8B44DBB64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id="{AA9B9AB6-309D-4F05-B6F3-E2D90ACDA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769" y="4573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9F897-F5A6-4E47-A3F3-7AC729C4703D}"/>
              </a:ext>
            </a:extLst>
          </p:cNvPr>
          <p:cNvSpPr txBox="1"/>
          <p:nvPr/>
        </p:nvSpPr>
        <p:spPr>
          <a:xfrm>
            <a:off x="611560" y="4906970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类别不平衡：</a:t>
            </a:r>
            <a:endParaRPr lang="en-US" altLang="zh-CN" dirty="0"/>
          </a:p>
          <a:p>
            <a:r>
              <a:rPr lang="zh-CN" altLang="en-US" dirty="0"/>
              <a:t>正例样本</a:t>
            </a:r>
            <a:r>
              <a:rPr lang="en-US" altLang="zh-CN" dirty="0"/>
              <a:t>m+,</a:t>
            </a:r>
            <a:r>
              <a:rPr lang="zh-CN" altLang="en-US" dirty="0"/>
              <a:t>负例样本</a:t>
            </a:r>
            <a:r>
              <a:rPr lang="en-US" altLang="zh-CN" dirty="0"/>
              <a:t>m-</a:t>
            </a:r>
            <a:r>
              <a:rPr lang="zh-CN" altLang="en-US" dirty="0"/>
              <a:t>比例不平衡，如</a:t>
            </a:r>
            <a:r>
              <a:rPr lang="en-US" altLang="zh-CN" dirty="0"/>
              <a:t>m+&gt;&gt;m-</a:t>
            </a:r>
            <a:r>
              <a:rPr lang="zh-CN" altLang="en-US" dirty="0"/>
              <a:t>，则采用增减样本法使平衡或将正例阈值提高到</a:t>
            </a:r>
            <a:r>
              <a:rPr lang="en-US" altLang="zh-CN" dirty="0"/>
              <a:t>m+/m-</a:t>
            </a:r>
            <a:r>
              <a:rPr lang="zh-CN" altLang="en-US" dirty="0"/>
              <a:t>以调整查准查全的比例</a:t>
            </a:r>
          </a:p>
        </p:txBody>
      </p:sp>
    </p:spTree>
    <p:extLst>
      <p:ext uri="{BB962C8B-B14F-4D97-AF65-F5344CB8AC3E}">
        <p14:creationId xmlns:p14="http://schemas.microsoft.com/office/powerpoint/2010/main" val="323426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9E9F7-674A-4539-B4C0-F0E13246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45604-47BA-4930-8A7F-3AED08F3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9528"/>
            <a:ext cx="8229600" cy="4248472"/>
          </a:xfrm>
        </p:spPr>
        <p:txBody>
          <a:bodyPr/>
          <a:lstStyle/>
          <a:p>
            <a:r>
              <a:rPr lang="zh-CN" altLang="en-US" dirty="0"/>
              <a:t>基本思想：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zh-CN" altLang="en-US" dirty="0"/>
              <a:t>个属性的样本，每次选取一个属性，使其划分后纯度</a:t>
            </a:r>
            <a:r>
              <a:rPr lang="en-US" altLang="zh-CN" dirty="0"/>
              <a:t>/</a:t>
            </a:r>
            <a:r>
              <a:rPr lang="zh-CN" altLang="en-US" dirty="0"/>
              <a:t>信息增益达到最高，去掉划分的属性，递归划分直到划分到叶子节点。</a:t>
            </a:r>
          </a:p>
        </p:txBody>
      </p:sp>
    </p:spTree>
    <p:extLst>
      <p:ext uri="{BB962C8B-B14F-4D97-AF65-F5344CB8AC3E}">
        <p14:creationId xmlns:p14="http://schemas.microsoft.com/office/powerpoint/2010/main" val="73594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CE734-9B5C-4F51-BB8F-BBD330B2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182A9-58AE-452E-925D-8C643147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按信息增益比划分：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D8FCDB-2180-4679-A57B-C794285E3386}"/>
              </a:ext>
            </a:extLst>
          </p:cNvPr>
          <p:cNvSpPr txBox="1"/>
          <p:nvPr/>
        </p:nvSpPr>
        <p:spPr>
          <a:xfrm>
            <a:off x="457200" y="2765866"/>
            <a:ext cx="303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信息增益比：信息增益除以属性种类的混乱度，属性种类越少，越纯，增益比越大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992E5A-595D-45E3-8DB0-74A86C142C7C}"/>
              </a:ext>
            </a:extLst>
          </p:cNvPr>
          <p:cNvSpPr txBox="1"/>
          <p:nvPr/>
        </p:nvSpPr>
        <p:spPr>
          <a:xfrm>
            <a:off x="399056" y="4586528"/>
            <a:ext cx="353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相比信息增益：优先划分属性种类少和纯的属性，避免属性种类过多带来过拟合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683223-1E22-4344-9CBF-85C03F11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01" y="2765866"/>
            <a:ext cx="5710896" cy="1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2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CE734-9B5C-4F51-BB8F-BBD330B2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182A9-58AE-452E-925D-8C643147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按信息增益划分：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FD4151-A589-46A3-8A41-AF749B68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564904"/>
            <a:ext cx="4355685" cy="10482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D8FCDB-2180-4679-A57B-C794285E3386}"/>
              </a:ext>
            </a:extLst>
          </p:cNvPr>
          <p:cNvSpPr txBox="1"/>
          <p:nvPr/>
        </p:nvSpPr>
        <p:spPr>
          <a:xfrm>
            <a:off x="457200" y="2765866"/>
            <a:ext cx="303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混乱度指标：熵</a:t>
            </a:r>
            <a:r>
              <a:rPr lang="en-US" altLang="zh-CN" dirty="0"/>
              <a:t>Ent(D)</a:t>
            </a:r>
          </a:p>
          <a:p>
            <a:r>
              <a:rPr lang="zh-CN" altLang="en-US" dirty="0"/>
              <a:t>最小为</a:t>
            </a:r>
            <a:r>
              <a:rPr lang="en-US" altLang="zh-CN" dirty="0"/>
              <a:t>0,k</a:t>
            </a:r>
            <a:r>
              <a:rPr lang="zh-CN" altLang="en-US" dirty="0"/>
              <a:t>个类别最大为</a:t>
            </a:r>
            <a:r>
              <a:rPr lang="en-US" altLang="zh-CN" dirty="0"/>
              <a:t>log2k</a:t>
            </a:r>
            <a:r>
              <a:rPr lang="zh-CN" altLang="en-US" dirty="0"/>
              <a:t>，越小越纯，越大越混乱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992E5A-595D-45E3-8DB0-74A86C142C7C}"/>
              </a:ext>
            </a:extLst>
          </p:cNvPr>
          <p:cNvSpPr txBox="1"/>
          <p:nvPr/>
        </p:nvSpPr>
        <p:spPr>
          <a:xfrm>
            <a:off x="457200" y="4148572"/>
            <a:ext cx="30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信息增益</a:t>
            </a:r>
            <a:r>
              <a:rPr lang="en-US" altLang="zh-CN" dirty="0"/>
              <a:t>:</a:t>
            </a:r>
            <a:r>
              <a:rPr lang="zh-CN" altLang="en-US" dirty="0"/>
              <a:t>熵值减小量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E5013D-31FF-47ED-9288-4C233DE7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958899"/>
            <a:ext cx="4195504" cy="7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CE734-9B5C-4F51-BB8F-BBD330B2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</p:spPr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182A9-58AE-452E-925D-8C643147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3394720" cy="5760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按基尼指数划分：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992E5A-595D-45E3-8DB0-74A86C142C7C}"/>
              </a:ext>
            </a:extLst>
          </p:cNvPr>
          <p:cNvSpPr txBox="1"/>
          <p:nvPr/>
        </p:nvSpPr>
        <p:spPr>
          <a:xfrm>
            <a:off x="837619" y="2807876"/>
            <a:ext cx="30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与熵一样，越小越纯，最小为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个类别最大为</a:t>
            </a:r>
            <a:r>
              <a:rPr lang="en-US" altLang="zh-CN" dirty="0"/>
              <a:t>(k-1)/k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59D09-6BD8-4CEA-809A-C41C10F1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25" y="2585215"/>
            <a:ext cx="4162153" cy="11000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80AC9D-4AD7-481A-8E85-79ECF1E9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897871"/>
            <a:ext cx="3240360" cy="8362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6F43148-1126-4F10-AAFE-D56F83C731A2}"/>
              </a:ext>
            </a:extLst>
          </p:cNvPr>
          <p:cNvSpPr/>
          <p:nvPr/>
        </p:nvSpPr>
        <p:spPr>
          <a:xfrm>
            <a:off x="155267" y="39897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</a:rPr>
              <a:t>基尼指数的计算不需要对数运算，更加高效；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</a:rPr>
              <a:t>基尼指数更偏向于连续属性，熵更偏向于离散属性。</a:t>
            </a:r>
            <a:endParaRPr lang="zh-CN" altLang="en-US" b="0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8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DF231-985C-4765-9361-449985E4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FECB5-9060-48BC-8F1B-5AFFF36B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剪枝：泛化性能提升的主要途径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预剪枝：贪心算法，每次划分一定能带来性能性能提升，边划分变验证。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后剪枝：先从训练集生成一颗完整的决策树，然后自底向上对非叶节点进行考察，若将该节点对应的子树替换为叶节点，能带来泛化性能的提升，则将该子树替换为叶节点。</a:t>
            </a:r>
          </a:p>
        </p:txBody>
      </p:sp>
    </p:spTree>
    <p:extLst>
      <p:ext uri="{BB962C8B-B14F-4D97-AF65-F5344CB8AC3E}">
        <p14:creationId xmlns:p14="http://schemas.microsoft.com/office/powerpoint/2010/main" val="14007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FD9B5-8C20-440A-B898-3DF7525A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44D383-076C-4567-9229-A10A893F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132856"/>
            <a:ext cx="5423965" cy="38249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89DB4C-FB52-464A-9EA5-451407580B76}"/>
              </a:ext>
            </a:extLst>
          </p:cNvPr>
          <p:cNvSpPr txBox="1"/>
          <p:nvPr/>
        </p:nvSpPr>
        <p:spPr>
          <a:xfrm>
            <a:off x="395536" y="342900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决策树边界</a:t>
            </a:r>
            <a:r>
              <a:rPr lang="en-US" altLang="zh-CN" dirty="0"/>
              <a:t>:</a:t>
            </a:r>
            <a:r>
              <a:rPr lang="zh-CN" altLang="en-US" dirty="0"/>
              <a:t>都是与坐标轴平行的，拟合多变量相关问题复杂</a:t>
            </a:r>
          </a:p>
        </p:txBody>
      </p:sp>
    </p:spTree>
    <p:extLst>
      <p:ext uri="{BB962C8B-B14F-4D97-AF65-F5344CB8AC3E}">
        <p14:creationId xmlns:p14="http://schemas.microsoft.com/office/powerpoint/2010/main" val="329479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FD9B5-8C20-440A-B898-3DF7525A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89DB4C-FB52-464A-9EA5-451407580B76}"/>
              </a:ext>
            </a:extLst>
          </p:cNvPr>
          <p:cNvSpPr txBox="1"/>
          <p:nvPr/>
        </p:nvSpPr>
        <p:spPr>
          <a:xfrm>
            <a:off x="323528" y="220486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多变量决策树：使边界可以变为斜线，模型更复杂，每次划分要判断的参数更多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01F87-EF86-49B0-9720-CBC68A25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96" y="3096241"/>
            <a:ext cx="5295937" cy="37587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C20ABF-7A3A-4B6F-B0D1-FA3C3F8B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67" y="1625528"/>
            <a:ext cx="5295937" cy="14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8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773D-6B34-49E4-B05A-3AF27B2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FA87B-7554-4B50-8F79-C9D97690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线性判别分析：可用于多分类，比逻辑回归稳定，正态分布式和逻辑回归相似。</a:t>
            </a:r>
            <a:endParaRPr lang="en-US" altLang="zh-CN" dirty="0"/>
          </a:p>
          <a:p>
            <a:r>
              <a:rPr lang="zh-CN" altLang="en-US" dirty="0"/>
              <a:t>逻辑回归（对数几率）：可以得到概率解释，</a:t>
            </a:r>
            <a:r>
              <a:rPr lang="zh-CN" altLang="en-US"/>
              <a:t>支持扩展。</a:t>
            </a:r>
            <a:endParaRPr lang="en-US" altLang="zh-CN" dirty="0"/>
          </a:p>
          <a:p>
            <a:r>
              <a:rPr lang="zh-CN" altLang="en-US" dirty="0"/>
              <a:t>决策树：易于解释和说明，容易过拟合，不能扩展，来新数据必须重新学习。</a:t>
            </a:r>
          </a:p>
        </p:txBody>
      </p:sp>
    </p:spTree>
    <p:extLst>
      <p:ext uri="{BB962C8B-B14F-4D97-AF65-F5344CB8AC3E}">
        <p14:creationId xmlns:p14="http://schemas.microsoft.com/office/powerpoint/2010/main" val="140581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89A40-04A0-4385-BA0E-C84C43A5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</p:spPr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3B5B5-C320-425B-8DFA-CE47DA752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72816"/>
            <a:ext cx="8229600" cy="57606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ROC</a:t>
            </a:r>
            <a:r>
              <a:rPr lang="zh-CN" altLang="en-US" dirty="0"/>
              <a:t>曲线</a:t>
            </a:r>
            <a:r>
              <a:rPr lang="en-US" altLang="zh-CN" dirty="0"/>
              <a:t>:AUC</a:t>
            </a:r>
            <a:r>
              <a:rPr lang="zh-CN" altLang="en-US" dirty="0"/>
              <a:t>的变化范围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完全预测对（</a:t>
            </a:r>
            <a:r>
              <a:rPr lang="en-US" altLang="zh-CN" dirty="0"/>
              <a:t>1,1,1,1,1,1,0,0,0,0,0</a:t>
            </a:r>
            <a:r>
              <a:rPr lang="zh-CN" altLang="en-US" dirty="0"/>
              <a:t>），随机预测（</a:t>
            </a:r>
            <a:r>
              <a:rPr lang="en-US" altLang="zh-CN" dirty="0"/>
              <a:t>1,0,1,0,1,0,1,0,1</a:t>
            </a:r>
            <a:r>
              <a:rPr lang="zh-CN" altLang="en-US" dirty="0"/>
              <a:t>），完全预测错（</a:t>
            </a:r>
            <a:r>
              <a:rPr lang="en-US" altLang="zh-CN" dirty="0"/>
              <a:t>0,0,0,0,1,1,1,1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AD040-58EB-4AE3-AF71-B6398A0B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93" y="2782035"/>
            <a:ext cx="2668021" cy="21469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A86AAA-6428-47D5-A631-AA09F125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722562"/>
            <a:ext cx="2926342" cy="22474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E9AA0A-4B24-475C-85D7-737BD52C8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87" y="2875391"/>
            <a:ext cx="2668021" cy="20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1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131716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609983"/>
            <a:ext cx="8229600" cy="41767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线性模型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决策树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CABE49-12EC-43B9-92A2-2B6B6442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012" y="1700808"/>
            <a:ext cx="5600988" cy="40578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C7FBD-C698-4CC9-879F-96B86949E4A1}"/>
                  </a:ext>
                </a:extLst>
              </p:cNvPr>
              <p:cNvSpPr txBox="1"/>
              <p:nvPr/>
            </p:nvSpPr>
            <p:spPr>
              <a:xfrm>
                <a:off x="194841" y="2348880"/>
                <a:ext cx="3312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+b</a:t>
                </a:r>
              </a:p>
              <a:p>
                <a:r>
                  <a:rPr lang="zh-CN" altLang="en-US" dirty="0"/>
                  <a:t>回归模型：最小二乘参数估计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C7FBD-C698-4CC9-879F-96B86949E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1" y="2348880"/>
                <a:ext cx="3312368" cy="923330"/>
              </a:xfrm>
              <a:prstGeom prst="rect">
                <a:avLst/>
              </a:prstGeom>
              <a:blipFill>
                <a:blip r:embed="rId3"/>
                <a:stretch>
                  <a:fillRect l="-1657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2E957C2-A223-4EBE-BFA8-A7E2E4A9EE16}"/>
              </a:ext>
            </a:extLst>
          </p:cNvPr>
          <p:cNvSpPr/>
          <p:nvPr/>
        </p:nvSpPr>
        <p:spPr>
          <a:xfrm>
            <a:off x="194841" y="3831499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高维情况下解可能不唯一：样本数过少，解决方法通常是引入正则化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09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253A9-629E-49D0-A836-9A6C5E86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C35281-A252-4DF9-918A-A642998F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4" y="1638509"/>
            <a:ext cx="3456383" cy="2581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579A15-967F-479E-8F8D-2C66B24EB2CA}"/>
                  </a:ext>
                </a:extLst>
              </p:cNvPr>
              <p:cNvSpPr txBox="1"/>
              <p:nvPr/>
            </p:nvSpPr>
            <p:spPr>
              <a:xfrm>
                <a:off x="539552" y="2862228"/>
                <a:ext cx="34563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满足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  </a:t>
                </a:r>
                <a:r>
                  <a:rPr lang="en-US" altLang="zh-CN" dirty="0"/>
                  <a:t>	g(y)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可以先算出</a:t>
                </a:r>
                <a:r>
                  <a:rPr lang="en-US" altLang="zh-CN" dirty="0"/>
                  <a:t>g(y)</a:t>
                </a:r>
                <a:r>
                  <a:rPr lang="zh-CN" altLang="en-US" dirty="0"/>
                  <a:t>转化为线性模型，在求解</a:t>
                </a:r>
                <a:r>
                  <a:rPr lang="en-US" altLang="zh-CN" dirty="0" err="1"/>
                  <a:t>w,b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579A15-967F-479E-8F8D-2C66B24EB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62228"/>
                <a:ext cx="3456383" cy="1200329"/>
              </a:xfrm>
              <a:prstGeom prst="rect">
                <a:avLst/>
              </a:prstGeom>
              <a:blipFill>
                <a:blip r:embed="rId3"/>
                <a:stretch>
                  <a:fillRect l="-1587" t="-4592" r="-2822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B1698DE-3E82-4042-8919-CE726158F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102" y="4240467"/>
            <a:ext cx="3561883" cy="25815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D7B9EC-274A-4AA5-969F-955EE1269F92}"/>
                  </a:ext>
                </a:extLst>
              </p:cNvPr>
              <p:cNvSpPr txBox="1"/>
              <p:nvPr/>
            </p:nvSpPr>
            <p:spPr>
              <a:xfrm>
                <a:off x="539552" y="2060849"/>
                <a:ext cx="3960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线性模型的衍生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+0.02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D7B9EC-274A-4AA5-969F-955EE126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060849"/>
                <a:ext cx="3960440" cy="369332"/>
              </a:xfrm>
              <a:prstGeom prst="rect">
                <a:avLst/>
              </a:prstGeom>
              <a:blipFill>
                <a:blip r:embed="rId5"/>
                <a:stretch>
                  <a:fillRect l="-1387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5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20F886-B8AA-404C-861C-C854141E141D}"/>
              </a:ext>
            </a:extLst>
          </p:cNvPr>
          <p:cNvSpPr txBox="1"/>
          <p:nvPr/>
        </p:nvSpPr>
        <p:spPr>
          <a:xfrm>
            <a:off x="539552" y="175296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回归模型用作分类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C9AAED-CBBF-490E-8E41-5089C0B4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30" y="1937629"/>
            <a:ext cx="5400600" cy="39649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CA20F9-4041-424D-9E43-080104B6932C}"/>
              </a:ext>
            </a:extLst>
          </p:cNvPr>
          <p:cNvSpPr txBox="1"/>
          <p:nvPr/>
        </p:nvSpPr>
        <p:spPr>
          <a:xfrm>
            <a:off x="989131" y="25727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对数几率函数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5055D1-BACF-43DF-A3E4-B1BA40DF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75" y="2942054"/>
            <a:ext cx="2129556" cy="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20F886-B8AA-404C-861C-C854141E141D}"/>
              </a:ext>
            </a:extLst>
          </p:cNvPr>
          <p:cNvSpPr txBox="1"/>
          <p:nvPr/>
        </p:nvSpPr>
        <p:spPr>
          <a:xfrm>
            <a:off x="539552" y="175296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回归模型用作分类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C9AAED-CBBF-490E-8E41-5089C0B4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26" y="1752963"/>
            <a:ext cx="4890674" cy="39649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CA20F9-4041-424D-9E43-080104B6932C}"/>
              </a:ext>
            </a:extLst>
          </p:cNvPr>
          <p:cNvSpPr txBox="1"/>
          <p:nvPr/>
        </p:nvSpPr>
        <p:spPr>
          <a:xfrm>
            <a:off x="989131" y="25727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可以训练出这样的模型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940955-158B-4FD6-905E-EA1383BE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4" y="3046528"/>
            <a:ext cx="3449762" cy="13185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48D818B-5986-4A54-AF9F-F299CB56C2F2}"/>
              </a:ext>
            </a:extLst>
          </p:cNvPr>
          <p:cNvSpPr txBox="1"/>
          <p:nvPr/>
        </p:nvSpPr>
        <p:spPr>
          <a:xfrm>
            <a:off x="959549" y="442137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然后极大似然法，得出似然函数，其似然函数是一个高阶可导函数，采用梯度下降或牛顿法等估算最优解</a:t>
            </a:r>
          </a:p>
        </p:txBody>
      </p:sp>
    </p:spTree>
    <p:extLst>
      <p:ext uri="{BB962C8B-B14F-4D97-AF65-F5344CB8AC3E}">
        <p14:creationId xmlns:p14="http://schemas.microsoft.com/office/powerpoint/2010/main" val="30449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20F886-B8AA-404C-861C-C854141E141D}"/>
              </a:ext>
            </a:extLst>
          </p:cNvPr>
          <p:cNvSpPr txBox="1"/>
          <p:nvPr/>
        </p:nvSpPr>
        <p:spPr>
          <a:xfrm>
            <a:off x="742084" y="1733580"/>
            <a:ext cx="72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回归模型用作分类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LDA</a:t>
            </a:r>
            <a:r>
              <a:rPr lang="zh-CN" altLang="en-US" dirty="0"/>
              <a:t>算法：样例投影到一条直线上，使其同类样本尽可能接近，异类样本尽可能远离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4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id="{D99D7DC5-DFAA-443E-AA33-8B44DBB64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id="{AA9B9AB6-309D-4F05-B6F3-E2D90ACDA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769" y="4573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54E3C6-8C63-4620-BD33-8002D0AB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825169"/>
            <a:ext cx="80200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20F886-B8AA-404C-861C-C854141E141D}"/>
              </a:ext>
            </a:extLst>
          </p:cNvPr>
          <p:cNvSpPr txBox="1"/>
          <p:nvPr/>
        </p:nvSpPr>
        <p:spPr>
          <a:xfrm>
            <a:off x="539552" y="175296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回归模型用作分类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LDA</a:t>
            </a:r>
            <a:r>
              <a:rPr lang="zh-CN" altLang="en-US" dirty="0"/>
              <a:t>算法：左边同类样本协方差大，性能不如右边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4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id="{D99D7DC5-DFAA-443E-AA33-8B44DBB64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id="{AA9B9AB6-309D-4F05-B6F3-E2D90ACDA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769" y="4573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2" descr="https://images2015.cnblogs.com/blog/1042406/201701/1042406-20170103121629034-435985945.png">
            <a:extLst>
              <a:ext uri="{FF2B5EF4-FFF2-40B4-BE49-F238E27FC236}">
                <a16:creationId xmlns:a16="http://schemas.microsoft.com/office/drawing/2014/main" id="{6400AD85-83F4-4CFA-8D10-EF06A94B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2656910"/>
            <a:ext cx="8460432" cy="326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091729"/>
      </p:ext>
    </p:extLst>
  </p:cSld>
  <p:clrMapOvr>
    <a:masterClrMapping/>
  </p:clrMapOvr>
</p:sld>
</file>

<file path=ppt/theme/theme1.xml><?xml version="1.0" encoding="utf-8"?>
<a:theme xmlns:a="http://schemas.openxmlformats.org/drawingml/2006/main" name="融360模板 14年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封底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融360模板 14年-new</Template>
  <TotalTime>4675</TotalTime>
  <Words>831</Words>
  <Application>Microsoft Office PowerPoint</Application>
  <PresentationFormat>全屏显示(4:3)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-apple-system</vt:lpstr>
      <vt:lpstr>Arial Unicode MS</vt:lpstr>
      <vt:lpstr>MathJax_Main</vt:lpstr>
      <vt:lpstr>MathJax_Math-italic</vt:lpstr>
      <vt:lpstr>黑体</vt:lpstr>
      <vt:lpstr>华文宋体</vt:lpstr>
      <vt:lpstr>宋体</vt:lpstr>
      <vt:lpstr>微软雅黑</vt:lpstr>
      <vt:lpstr>Arial</vt:lpstr>
      <vt:lpstr>Arial</vt:lpstr>
      <vt:lpstr>Calibri</vt:lpstr>
      <vt:lpstr>Cambria Math</vt:lpstr>
      <vt:lpstr>Trebuchet MS</vt:lpstr>
      <vt:lpstr>Wingdings</vt:lpstr>
      <vt:lpstr>融360模板 14年-new</vt:lpstr>
      <vt:lpstr>正文​</vt:lpstr>
      <vt:lpstr>封底​</vt:lpstr>
      <vt:lpstr>机器学习(西瓜书)系列分享 第二讲</vt:lpstr>
      <vt:lpstr>回顾</vt:lpstr>
      <vt:lpstr>目录</vt:lpstr>
      <vt:lpstr>线性模型</vt:lpstr>
      <vt:lpstr>线性模型</vt:lpstr>
      <vt:lpstr>线性模型</vt:lpstr>
      <vt:lpstr>线性模型</vt:lpstr>
      <vt:lpstr>线性模型</vt:lpstr>
      <vt:lpstr>线性模型</vt:lpstr>
      <vt:lpstr>线性模型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小结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 详</cp:lastModifiedBy>
  <cp:revision>285</cp:revision>
  <dcterms:created xsi:type="dcterms:W3CDTF">2014-05-12T07:11:19Z</dcterms:created>
  <dcterms:modified xsi:type="dcterms:W3CDTF">2018-09-13T19:06:22Z</dcterms:modified>
</cp:coreProperties>
</file>