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8"/>
  </p:notesMasterIdLst>
  <p:sldIdLst>
    <p:sldId id="302" r:id="rId4"/>
    <p:sldId id="273" r:id="rId5"/>
    <p:sldId id="304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36" r:id="rId19"/>
    <p:sldId id="346" r:id="rId20"/>
    <p:sldId id="347" r:id="rId21"/>
    <p:sldId id="348" r:id="rId22"/>
    <p:sldId id="349" r:id="rId23"/>
    <p:sldId id="350" r:id="rId24"/>
    <p:sldId id="352" r:id="rId25"/>
    <p:sldId id="351" r:id="rId26"/>
    <p:sldId id="35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详" initials="陈" lastIdx="1" clrIdx="0">
    <p:extLst>
      <p:ext uri="{19B8F6BF-5375-455C-9EA6-DF929625EA0E}">
        <p15:presenceInfo xmlns:p15="http://schemas.microsoft.com/office/powerpoint/2012/main" userId="f9090f3534cbe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89928" autoAdjust="0"/>
  </p:normalViewPr>
  <p:slideViewPr>
    <p:cSldViewPr>
      <p:cViewPr varScale="1">
        <p:scale>
          <a:sx n="52" d="100"/>
          <a:sy n="52" d="100"/>
        </p:scale>
        <p:origin x="2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西瓜书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br>
              <a:rPr lang="en-US" altLang="zh-CN" dirty="0"/>
            </a:br>
            <a:r>
              <a:rPr lang="zh-CN" altLang="en-US" sz="3200" dirty="0"/>
              <a:t>第四讲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2D796F-AD7C-4795-8523-21AC4E50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0" y="2488492"/>
            <a:ext cx="8810719" cy="30813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04925C-5962-4D1D-86D3-43731B5D7CC9}"/>
              </a:ext>
            </a:extLst>
          </p:cNvPr>
          <p:cNvSpPr/>
          <p:nvPr/>
        </p:nvSpPr>
        <p:spPr>
          <a:xfrm>
            <a:off x="1331639" y="5569837"/>
            <a:ext cx="7645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Arial" panose="020B0604020202020204" pitchFamily="34" charset="0"/>
              </a:rPr>
              <a:t>高斯（径向基函数核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/RBF</a:t>
            </a:r>
            <a:r>
              <a:rPr lang="zh-CN" altLang="en-US" dirty="0">
                <a:solidFill>
                  <a:srgbClr val="252525"/>
                </a:solidFill>
                <a:latin typeface="Arial" panose="020B0604020202020204" pitchFamily="34" charset="0"/>
              </a:rPr>
              <a:t>）核，由于其可以展开成无限维，理论上可以划分任何数据集，它是支持向量机分类中最为常用的核函数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软间隔与正则化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9A17B2-5F99-4F51-8FD3-F33F89A38293}"/>
              </a:ext>
            </a:extLst>
          </p:cNvPr>
          <p:cNvSpPr txBox="1"/>
          <p:nvPr/>
        </p:nvSpPr>
        <p:spPr>
          <a:xfrm>
            <a:off x="359532" y="2967335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容错性： 允许训练集的误差，不允许误差的模型很难找到或找到的模型过于复杂。</a:t>
            </a:r>
            <a:endParaRPr lang="en-US" altLang="zh-CN" dirty="0"/>
          </a:p>
          <a:p>
            <a:r>
              <a:rPr lang="zh-CN" altLang="en-US" dirty="0"/>
              <a:t>过拟合问题：高维特征空间中很容易找到一个超平面满足训练集上的划分，却不是正确的边界</a:t>
            </a:r>
          </a:p>
        </p:txBody>
      </p:sp>
    </p:spTree>
    <p:extLst>
      <p:ext uri="{BB962C8B-B14F-4D97-AF65-F5344CB8AC3E}">
        <p14:creationId xmlns:p14="http://schemas.microsoft.com/office/powerpoint/2010/main" val="75292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81D16D6-EDA4-4C8A-9974-4A56A59A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3" y="2348255"/>
            <a:ext cx="4618980" cy="10081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软间隔与正则化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733102-2C1F-4BCE-80EF-36C7C6FF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73" y="2004495"/>
            <a:ext cx="4453160" cy="31271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8D2C88-0461-4D82-A69C-40D40DEDBC75}"/>
              </a:ext>
            </a:extLst>
          </p:cNvPr>
          <p:cNvSpPr/>
          <p:nvPr/>
        </p:nvSpPr>
        <p:spPr>
          <a:xfrm>
            <a:off x="2411760" y="2499704"/>
            <a:ext cx="2592288" cy="7827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4C8358-BC0B-40FD-BF37-AE5681F0C536}"/>
              </a:ext>
            </a:extLst>
          </p:cNvPr>
          <p:cNvSpPr txBox="1"/>
          <p:nvPr/>
        </p:nvSpPr>
        <p:spPr>
          <a:xfrm>
            <a:off x="71500" y="28178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C309BC-5D0C-48AE-8439-D3C64926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15" y="3568049"/>
            <a:ext cx="2889490" cy="10238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0088F6-85EE-4501-8371-FDB62C8A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02" y="4557676"/>
            <a:ext cx="2479929" cy="7499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A1CF43-C5C6-422B-81E5-AA683539CB46}"/>
              </a:ext>
            </a:extLst>
          </p:cNvPr>
          <p:cNvSpPr txBox="1"/>
          <p:nvPr/>
        </p:nvSpPr>
        <p:spPr>
          <a:xfrm>
            <a:off x="16586" y="3895300"/>
            <a:ext cx="169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松弛变量：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96F9CA-EFA5-4B58-A3EA-3B29E7014F0F}"/>
              </a:ext>
            </a:extLst>
          </p:cNvPr>
          <p:cNvSpPr/>
          <p:nvPr/>
        </p:nvSpPr>
        <p:spPr>
          <a:xfrm>
            <a:off x="3995937" y="3808295"/>
            <a:ext cx="360040" cy="463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9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A6548-6061-41CF-8C59-0DC7B679281F}"/>
              </a:ext>
            </a:extLst>
          </p:cNvPr>
          <p:cNvSpPr txBox="1"/>
          <p:nvPr/>
        </p:nvSpPr>
        <p:spPr>
          <a:xfrm>
            <a:off x="467544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支持向量回归</a:t>
            </a:r>
            <a:r>
              <a:rPr lang="en-US" altLang="zh-CN" dirty="0"/>
              <a:t>SVR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659452-7193-4408-A832-BDB141F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64" y="1893406"/>
            <a:ext cx="5379738" cy="3526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1E41A4C-03DB-4213-A374-6B88EBB5EAE8}"/>
              </a:ext>
            </a:extLst>
          </p:cNvPr>
          <p:cNvSpPr txBox="1"/>
          <p:nvPr/>
        </p:nvSpPr>
        <p:spPr>
          <a:xfrm>
            <a:off x="370556" y="2301750"/>
            <a:ext cx="300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间隔：边界的最小间隔</a:t>
            </a:r>
            <a:endParaRPr lang="en-US" altLang="zh-CN" dirty="0"/>
          </a:p>
          <a:p>
            <a:r>
              <a:rPr lang="zh-CN" altLang="en-US" dirty="0"/>
              <a:t>约束：在松弛变量允许下，所有点都在边界内。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8982B4-1AC1-464F-A7C5-EB2082DC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" y="3295592"/>
            <a:ext cx="4003151" cy="10396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46B6BA-EB72-437E-AAFE-244BC4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5" y="4288183"/>
            <a:ext cx="3825814" cy="10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C2F4-7002-4003-B319-266E564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1B57A-1492-4C5D-BF7B-D1DA1CBB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贝叶斯决策论：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BCE2A3-F5A5-4883-B62A-C064F57C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29579"/>
            <a:ext cx="3538397" cy="11000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9BBCBB-0BDC-48C1-9B0B-546B2CBD5B28}"/>
              </a:ext>
            </a:extLst>
          </p:cNvPr>
          <p:cNvSpPr txBox="1"/>
          <p:nvPr/>
        </p:nvSpPr>
        <p:spPr>
          <a:xfrm>
            <a:off x="493134" y="263691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把样本</a:t>
            </a:r>
            <a:r>
              <a:rPr lang="en-US" altLang="zh-CN" dirty="0"/>
              <a:t>x</a:t>
            </a:r>
            <a:r>
              <a:rPr lang="zh-CN" altLang="en-US" dirty="0"/>
              <a:t>分到第</a:t>
            </a:r>
            <a:r>
              <a:rPr lang="en-US" altLang="zh-CN" dirty="0" err="1"/>
              <a:t>i</a:t>
            </a:r>
            <a:r>
              <a:rPr lang="zh-CN" altLang="en-US" dirty="0"/>
              <a:t>类的损失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计算所有划分类的损失，选择损失最小的类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FAA7AE-0A53-40C1-94FA-9ACE3CA4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42" y="3615259"/>
            <a:ext cx="3365413" cy="950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4C39B7-2FDD-4844-AD53-4F9DC420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77" y="4772442"/>
            <a:ext cx="4186145" cy="1200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BA6B6C-4C15-446F-AB49-584D399C4C6A}"/>
              </a:ext>
            </a:extLst>
          </p:cNvPr>
          <p:cNvSpPr txBox="1"/>
          <p:nvPr/>
        </p:nvSpPr>
        <p:spPr>
          <a:xfrm>
            <a:off x="971600" y="478182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损失选择</a:t>
            </a:r>
            <a:r>
              <a:rPr lang="en-US" altLang="zh-CN" dirty="0"/>
              <a:t>0/1</a:t>
            </a:r>
            <a:r>
              <a:rPr lang="zh-CN" altLang="en-US" dirty="0"/>
              <a:t>损失，模型等价于选择划分概率最大的类。</a:t>
            </a:r>
          </a:p>
        </p:txBody>
      </p:sp>
    </p:spTree>
    <p:extLst>
      <p:ext uri="{BB962C8B-B14F-4D97-AF65-F5344CB8AC3E}">
        <p14:creationId xmlns:p14="http://schemas.microsoft.com/office/powerpoint/2010/main" val="32186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C2F4-7002-4003-B319-266E564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1B57A-1492-4C5D-BF7B-D1DA1CBB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248472"/>
          </a:xfrm>
        </p:spPr>
        <p:txBody>
          <a:bodyPr/>
          <a:lstStyle/>
          <a:p>
            <a:r>
              <a:rPr lang="zh-CN" altLang="en-US" dirty="0"/>
              <a:t>贝叶斯决策论：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BA6B6C-4C15-446F-AB49-584D399C4C6A}"/>
              </a:ext>
            </a:extLst>
          </p:cNvPr>
          <p:cNvSpPr txBox="1"/>
          <p:nvPr/>
        </p:nvSpPr>
        <p:spPr>
          <a:xfrm>
            <a:off x="539552" y="310583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计算后验概率主要用了一个贝叶斯定理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430682-DECA-4857-AE58-0C66EDF0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50" y="3000239"/>
            <a:ext cx="2345559" cy="7519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607F5E-FD23-4B34-BE4F-DC1955A5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0" y="4178991"/>
            <a:ext cx="993106" cy="4125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CB2E07-2706-44C4-A81E-24CB41C18835}"/>
              </a:ext>
            </a:extLst>
          </p:cNvPr>
          <p:cNvSpPr txBox="1"/>
          <p:nvPr/>
        </p:nvSpPr>
        <p:spPr>
          <a:xfrm>
            <a:off x="1907704" y="4222181"/>
            <a:ext cx="300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：频率估计或极大似然估计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85952F-03D3-479B-A3D8-469A00E6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95" y="4179848"/>
            <a:ext cx="3434473" cy="7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朴素贝叶斯分类器：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设定：属性间两两独立，采用频率估计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63410-E9EA-4F6A-B633-BF098CAD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6587867" cy="17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半朴素贝叶斯分类器：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考虑一部分属性间的相关性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43F548-5CB4-4828-9F14-20042E5F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212976"/>
            <a:ext cx="3888432" cy="1072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55594F-FABF-4F89-8141-1A481E19AEE1}"/>
              </a:ext>
            </a:extLst>
          </p:cNvPr>
          <p:cNvSpPr txBox="1"/>
          <p:nvPr/>
        </p:nvSpPr>
        <p:spPr>
          <a:xfrm>
            <a:off x="663948" y="32129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独依赖估计</a:t>
            </a:r>
            <a:r>
              <a:rPr lang="en-US" altLang="zh-CN" dirty="0"/>
              <a:t>(ODE):</a:t>
            </a:r>
            <a:r>
              <a:rPr lang="zh-CN" altLang="en-US" dirty="0"/>
              <a:t>每个属性最多有一个其它属性依赖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4D563D-54DA-4370-9AF9-CB4C37A4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6" y="4243127"/>
            <a:ext cx="6548659" cy="20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E0709B-F70B-487E-8EFA-71A50AEC51CB}"/>
              </a:ext>
            </a:extLst>
          </p:cNvPr>
          <p:cNvSpPr txBox="1"/>
          <p:nvPr/>
        </p:nvSpPr>
        <p:spPr>
          <a:xfrm>
            <a:off x="539552" y="26996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特点：有向无环图，</a:t>
            </a:r>
            <a:endParaRPr lang="en-US" altLang="zh-CN" dirty="0"/>
          </a:p>
          <a:p>
            <a:r>
              <a:rPr lang="zh-CN" altLang="en-US" dirty="0"/>
              <a:t>条件概率分布（网络的参数）：条件概率表（</a:t>
            </a:r>
            <a:r>
              <a:rPr lang="en-US" altLang="zh-CN" dirty="0"/>
              <a:t>CPT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表示：贝叶斯网</a:t>
            </a:r>
            <a:r>
              <a:rPr lang="en-US" altLang="zh-CN" dirty="0"/>
              <a:t>B</a:t>
            </a:r>
            <a:r>
              <a:rPr lang="zh-CN" altLang="en-US" dirty="0"/>
              <a:t>，结构</a:t>
            </a:r>
            <a:r>
              <a:rPr lang="en-US" altLang="zh-CN" dirty="0"/>
              <a:t>G</a:t>
            </a:r>
            <a:r>
              <a:rPr lang="zh-CN" altLang="en-US" dirty="0"/>
              <a:t>参数</a:t>
            </a:r>
            <a:r>
              <a:rPr lang="el-GR" altLang="zh-CN" dirty="0"/>
              <a:t>Θ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75AF6C-4C56-4DD0-ABF1-117FF574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53" y="2420888"/>
            <a:ext cx="5591482" cy="1744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83AB1E-97B8-4CA8-AFC8-47EDC1EE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6" y="4471113"/>
            <a:ext cx="1584875" cy="523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FBFC85-E0EF-4483-8067-5FE1D629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58" y="5229669"/>
            <a:ext cx="7250401" cy="10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E0709B-F70B-487E-8EFA-71A50AEC51CB}"/>
              </a:ext>
            </a:extLst>
          </p:cNvPr>
          <p:cNvSpPr txBox="1"/>
          <p:nvPr/>
        </p:nvSpPr>
        <p:spPr>
          <a:xfrm>
            <a:off x="539552" y="26996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特点：有向无环图，</a:t>
            </a:r>
            <a:endParaRPr lang="en-US" altLang="zh-CN" dirty="0"/>
          </a:p>
          <a:p>
            <a:r>
              <a:rPr lang="zh-CN" altLang="en-US" dirty="0"/>
              <a:t>条件概率分布（网络的参数）：条件概率表（</a:t>
            </a:r>
            <a:r>
              <a:rPr lang="en-US" altLang="zh-CN" dirty="0"/>
              <a:t>CPT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表示：贝叶斯网</a:t>
            </a:r>
            <a:r>
              <a:rPr lang="en-US" altLang="zh-CN" dirty="0"/>
              <a:t>B</a:t>
            </a:r>
            <a:r>
              <a:rPr lang="zh-CN" altLang="en-US" dirty="0"/>
              <a:t>，结构</a:t>
            </a:r>
            <a:r>
              <a:rPr lang="en-US" altLang="zh-CN" dirty="0"/>
              <a:t>G</a:t>
            </a:r>
            <a:r>
              <a:rPr lang="zh-CN" altLang="en-US" dirty="0"/>
              <a:t>参数</a:t>
            </a:r>
            <a:r>
              <a:rPr lang="el-GR" altLang="zh-CN" dirty="0"/>
              <a:t>Θ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75AF6C-4C56-4DD0-ABF1-117FF574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53" y="2420888"/>
            <a:ext cx="5591482" cy="1744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83AB1E-97B8-4CA8-AFC8-47EDC1EE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6" y="4471113"/>
            <a:ext cx="1584875" cy="523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07BD45-2519-4FDC-BF6C-593D64B4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" y="5540279"/>
            <a:ext cx="8876584" cy="6052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9E7C9C-753A-43B1-B61F-DA5073F2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748191"/>
            <a:ext cx="4401024" cy="6903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29DEFE-0A3D-4B59-8DEE-343853C63B6E}"/>
              </a:ext>
            </a:extLst>
          </p:cNvPr>
          <p:cNvSpPr txBox="1"/>
          <p:nvPr/>
        </p:nvSpPr>
        <p:spPr>
          <a:xfrm>
            <a:off x="3203848" y="451521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条件概率分布定义：</a:t>
            </a:r>
          </a:p>
        </p:txBody>
      </p:sp>
    </p:spTree>
    <p:extLst>
      <p:ext uri="{BB962C8B-B14F-4D97-AF65-F5344CB8AC3E}">
        <p14:creationId xmlns:p14="http://schemas.microsoft.com/office/powerpoint/2010/main" val="42807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支持向量机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贝叶斯分类器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6440B3-F76B-433F-B613-45CB8979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7" y="3356992"/>
            <a:ext cx="6532886" cy="1959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E3098B-6C86-4035-AEA4-E06E7D2B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45974"/>
            <a:ext cx="1656184" cy="6110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189609-5816-4A81-A762-A49EE1E62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07122"/>
            <a:ext cx="1563487" cy="6110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3E95CF-44D7-410A-BA3E-06BA79BD4FB5}"/>
              </a:ext>
            </a:extLst>
          </p:cNvPr>
          <p:cNvSpPr txBox="1"/>
          <p:nvPr/>
        </p:nvSpPr>
        <p:spPr>
          <a:xfrm>
            <a:off x="1362472" y="2380274"/>
            <a:ext cx="165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r>
              <a:rPr lang="zh-CN" altLang="en-US" dirty="0"/>
              <a:t>给定独立</a:t>
            </a:r>
            <a:endParaRPr lang="en-US" altLang="zh-CN" dirty="0"/>
          </a:p>
          <a:p>
            <a:r>
              <a:rPr lang="zh-CN" altLang="en-US" dirty="0"/>
              <a:t>不给定不独立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F56FD3-A3C2-4CDD-9717-4D5C9E74B22A}"/>
              </a:ext>
            </a:extLst>
          </p:cNvPr>
          <p:cNvSpPr txBox="1"/>
          <p:nvPr/>
        </p:nvSpPr>
        <p:spPr>
          <a:xfrm>
            <a:off x="3506634" y="2254993"/>
            <a:ext cx="162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r>
              <a:rPr lang="zh-CN" altLang="en-US" dirty="0"/>
              <a:t>不给定独立</a:t>
            </a:r>
            <a:endParaRPr lang="en-US" altLang="zh-CN" dirty="0"/>
          </a:p>
          <a:p>
            <a:r>
              <a:rPr lang="zh-CN" altLang="en-US" dirty="0"/>
              <a:t>给定不独立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EA5473-ED63-4025-BE0C-0DD477602810}"/>
              </a:ext>
            </a:extLst>
          </p:cNvPr>
          <p:cNvSpPr txBox="1"/>
          <p:nvPr/>
        </p:nvSpPr>
        <p:spPr>
          <a:xfrm>
            <a:off x="5790201" y="2380274"/>
            <a:ext cx="187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给定独立，不给定不独立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4149F35-EA8A-45BF-8E6B-ADB34F28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258" y="3053835"/>
            <a:ext cx="1510806" cy="4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EA5473-ED63-4025-BE0C-0DD477602810}"/>
              </a:ext>
            </a:extLst>
          </p:cNvPr>
          <p:cNvSpPr txBox="1"/>
          <p:nvPr/>
        </p:nvSpPr>
        <p:spPr>
          <a:xfrm>
            <a:off x="683568" y="2636913"/>
            <a:ext cx="35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寻找网络中的条件概率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3F94A-4BF0-4C1D-BD00-79490832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3" y="3347298"/>
            <a:ext cx="3630717" cy="16782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D147CC-D838-4794-87CE-6AEAA60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9" y="3480017"/>
            <a:ext cx="3478365" cy="141280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679F83-1B57-4144-ABBE-414040B91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28350" y="4186421"/>
            <a:ext cx="1003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1786603-4A2E-4AAA-BFAC-15CF826B0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4737"/>
            <a:ext cx="853213" cy="4524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E7CA4F-4DD6-40C0-9E8F-A6F6947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49" y="5268739"/>
            <a:ext cx="6660232" cy="64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71C340-E24A-4108-AFDB-EED9F272D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951955"/>
            <a:ext cx="2136768" cy="6647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77FF28-BA19-4F7C-B7E0-866BD2EA14C5}"/>
              </a:ext>
            </a:extLst>
          </p:cNvPr>
          <p:cNvSpPr txBox="1"/>
          <p:nvPr/>
        </p:nvSpPr>
        <p:spPr>
          <a:xfrm>
            <a:off x="2945312" y="6070169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8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11560" y="26173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贝叶斯网络的学习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6EEFEF-140A-429F-B338-A7D87BB0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617368"/>
            <a:ext cx="3778075" cy="7304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01D004-7635-4B50-8F3E-82250B8F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70" y="3429000"/>
            <a:ext cx="2999173" cy="7304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78BC4A-6619-4388-8CBB-0D69533B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2" y="4477955"/>
            <a:ext cx="3234839" cy="767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2D14B5-E496-4182-9BDF-00188C684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94" y="5063037"/>
            <a:ext cx="3363194" cy="6486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E33446-4905-4C02-8D98-B7EB60913FD4}"/>
              </a:ext>
            </a:extLst>
          </p:cNvPr>
          <p:cNvSpPr/>
          <p:nvPr/>
        </p:nvSpPr>
        <p:spPr>
          <a:xfrm>
            <a:off x="233772" y="3232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f:条件概率复杂度，|B|参数个数，LL对数似然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8CF5F0-9036-480E-94BE-DFD09A232DE8}"/>
              </a:ext>
            </a:extLst>
          </p:cNvPr>
          <p:cNvSpPr/>
          <p:nvPr/>
        </p:nvSpPr>
        <p:spPr>
          <a:xfrm>
            <a:off x="233772" y="41984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简化版：</a:t>
            </a:r>
          </a:p>
        </p:txBody>
      </p:sp>
    </p:spTree>
    <p:extLst>
      <p:ext uri="{BB962C8B-B14F-4D97-AF65-F5344CB8AC3E}">
        <p14:creationId xmlns:p14="http://schemas.microsoft.com/office/powerpoint/2010/main" val="251321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83568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267A29-8BE5-4984-A1D6-708530BC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960863"/>
            <a:ext cx="3109087" cy="6477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6C72C39-0520-4D95-B0F8-D4C5FC9594BA}"/>
              </a:ext>
            </a:extLst>
          </p:cNvPr>
          <p:cNvSpPr txBox="1"/>
          <p:nvPr/>
        </p:nvSpPr>
        <p:spPr>
          <a:xfrm>
            <a:off x="433802" y="303382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数据不玩整，导致某个属性的值不能确定</a:t>
            </a:r>
            <a:r>
              <a:rPr lang="en-US" altLang="zh-CN" dirty="0"/>
              <a:t>Z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7E612B3-BB20-4F82-94A8-4128105E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44" y="4353548"/>
            <a:ext cx="3749716" cy="6948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CB57FC9-A243-40B8-B703-542FC92A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54" y="5140430"/>
            <a:ext cx="3390601" cy="6757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0D5973D-EC20-4A79-8171-9D1891D9F952}"/>
              </a:ext>
            </a:extLst>
          </p:cNvPr>
          <p:cNvSpPr txBox="1"/>
          <p:nvPr/>
        </p:nvSpPr>
        <p:spPr>
          <a:xfrm>
            <a:off x="683566" y="4339262"/>
            <a:ext cx="27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（期望）：当前的参数来计算对数似然的期望值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10C772-BBC1-4827-A226-AFD55B4D6693}"/>
              </a:ext>
            </a:extLst>
          </p:cNvPr>
          <p:cNvSpPr txBox="1"/>
          <p:nvPr/>
        </p:nvSpPr>
        <p:spPr>
          <a:xfrm>
            <a:off x="683567" y="3641248"/>
            <a:ext cx="27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l-GR" altLang="zh-CN" dirty="0"/>
              <a:t>Θ</a:t>
            </a:r>
            <a:r>
              <a:rPr lang="en-US" altLang="zh-CN" dirty="0"/>
              <a:t>0:</a:t>
            </a:r>
            <a:r>
              <a:rPr lang="zh-CN" altLang="en-US" dirty="0"/>
              <a:t>，迭代下面步骤直至收敛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663F15-59C1-45BA-B7AF-AD2165104C14}"/>
              </a:ext>
            </a:extLst>
          </p:cNvPr>
          <p:cNvSpPr txBox="1"/>
          <p:nvPr/>
        </p:nvSpPr>
        <p:spPr>
          <a:xfrm>
            <a:off x="683566" y="5140430"/>
            <a:ext cx="27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（最大化）：寻找参数使期望似然最大。</a:t>
            </a:r>
          </a:p>
        </p:txBody>
      </p:sp>
    </p:spTree>
    <p:extLst>
      <p:ext uri="{BB962C8B-B14F-4D97-AF65-F5344CB8AC3E}">
        <p14:creationId xmlns:p14="http://schemas.microsoft.com/office/powerpoint/2010/main" val="390186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83568" y="256490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属性和类一视同仁，可以相互查询概率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48E980-0A84-4D99-A603-7D2C4746A031}"/>
              </a:ext>
            </a:extLst>
          </p:cNvPr>
          <p:cNvSpPr txBox="1"/>
          <p:nvPr/>
        </p:nvSpPr>
        <p:spPr>
          <a:xfrm>
            <a:off x="683568" y="4086332"/>
            <a:ext cx="4614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吉布斯采样法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Q:</a:t>
            </a:r>
            <a:r>
              <a:rPr lang="zh-CN" altLang="en-US" dirty="0">
                <a:sym typeface="Wingdings" panose="05000000000000000000" pitchFamily="2" charset="2"/>
              </a:rPr>
              <a:t>查询变量，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证据变量）</a:t>
            </a:r>
            <a:endParaRPr lang="en-US" altLang="zh-CN" dirty="0"/>
          </a:p>
          <a:p>
            <a:r>
              <a:rPr lang="zh-CN" altLang="en-US" dirty="0"/>
              <a:t>选择一个</a:t>
            </a:r>
            <a:r>
              <a:rPr lang="en-US" altLang="zh-CN" dirty="0"/>
              <a:t>E=e</a:t>
            </a:r>
            <a:r>
              <a:rPr lang="zh-CN" altLang="en-US" dirty="0"/>
              <a:t>的样本，</a:t>
            </a:r>
            <a:r>
              <a:rPr lang="en-US" altLang="zh-CN" dirty="0"/>
              <a:t>q0</a:t>
            </a:r>
            <a:r>
              <a:rPr lang="zh-CN" altLang="en-US" dirty="0"/>
              <a:t>作为初始样本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T</a:t>
            </a:r>
            <a:r>
              <a:rPr lang="zh-CN" altLang="en-US" dirty="0"/>
              <a:t>次采样：</a:t>
            </a:r>
            <a:endParaRPr lang="en-US" altLang="zh-CN" dirty="0"/>
          </a:p>
          <a:p>
            <a:r>
              <a:rPr lang="en-US" altLang="zh-CN" dirty="0"/>
              <a:t>	qt=qt-1,</a:t>
            </a:r>
            <a:r>
              <a:rPr lang="zh-CN" altLang="en-US" dirty="0"/>
              <a:t>对每个</a:t>
            </a:r>
            <a:r>
              <a:rPr lang="en-US" altLang="zh-CN" dirty="0"/>
              <a:t>Qi</a:t>
            </a:r>
            <a:r>
              <a:rPr lang="zh-CN" altLang="en-US" dirty="0"/>
              <a:t>进行采样重新取值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取完一轮后，判断</a:t>
            </a:r>
            <a:r>
              <a:rPr lang="en-US" altLang="zh-CN" dirty="0"/>
              <a:t>qt==q?</a:t>
            </a:r>
            <a:r>
              <a:rPr lang="zh-CN" altLang="en-US" dirty="0"/>
              <a:t>是则</a:t>
            </a:r>
            <a:r>
              <a:rPr lang="en-US" altLang="zh-CN" dirty="0"/>
              <a:t>nq+1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nq/T</a:t>
            </a:r>
            <a:r>
              <a:rPr lang="zh-CN" altLang="en-US" dirty="0"/>
              <a:t>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2A788C1-73B5-4C66-B4DB-1B6C6E07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90" y="2053111"/>
            <a:ext cx="2386608" cy="3873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8CFF0E-5842-463F-8926-0DD89385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90" y="2389280"/>
            <a:ext cx="2767103" cy="5534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9FEFEC7-A334-404C-A1DF-3F3D5DD2DCEC}"/>
              </a:ext>
            </a:extLst>
          </p:cNvPr>
          <p:cNvSpPr/>
          <p:nvPr/>
        </p:nvSpPr>
        <p:spPr>
          <a:xfrm>
            <a:off x="683568" y="3602617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E=e</a:t>
            </a:r>
            <a:r>
              <a:rPr lang="zh-CN" altLang="en-US" dirty="0"/>
              <a:t>的条件，</a:t>
            </a:r>
            <a:r>
              <a:rPr lang="en-US" altLang="zh-CN" dirty="0"/>
              <a:t>Q=q</a:t>
            </a:r>
            <a:r>
              <a:rPr lang="zh-CN" altLang="en-US" dirty="0"/>
              <a:t>的概率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1454C46-3720-4E83-8635-A0D8772D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979" y="3193300"/>
            <a:ext cx="3197746" cy="3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6495F-1F50-44DF-BB4F-1A9922B2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25" y="2042103"/>
            <a:ext cx="4869747" cy="27737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</a:t>
            </a:r>
          </a:p>
        </p:txBody>
      </p:sp>
    </p:spTree>
    <p:extLst>
      <p:ext uri="{BB962C8B-B14F-4D97-AF65-F5344CB8AC3E}">
        <p14:creationId xmlns:p14="http://schemas.microsoft.com/office/powerpoint/2010/main" val="125809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将数据集分类，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DA2117-9B91-4574-A748-D5CE87D8D96E}"/>
              </a:ext>
            </a:extLst>
          </p:cNvPr>
          <p:cNvSpPr txBox="1"/>
          <p:nvPr/>
        </p:nvSpPr>
        <p:spPr>
          <a:xfrm>
            <a:off x="352188" y="4240049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间隔：正负边界平面的距离</a:t>
            </a:r>
            <a:br>
              <a:rPr lang="en-US" altLang="zh-CN" dirty="0"/>
            </a:br>
            <a:r>
              <a:rPr lang="en-US" altLang="zh-CN" dirty="0"/>
              <a:t>        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FA41F3-0E72-430E-852A-F77C12C0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98490"/>
            <a:ext cx="4043591" cy="11350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6C7547-C35A-411C-BEA4-C56BE924D78B}"/>
              </a:ext>
            </a:extLst>
          </p:cNvPr>
          <p:cNvSpPr/>
          <p:nvPr/>
        </p:nvSpPr>
        <p:spPr>
          <a:xfrm>
            <a:off x="298376" y="263980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方法：使数据集满足以下关系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6A778F-DA98-47F9-BB3A-A400738B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3" y="1804237"/>
            <a:ext cx="4302707" cy="3082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82A630-0949-4415-BF7E-32C760C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631" y="4563373"/>
            <a:ext cx="1419472" cy="8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将数据集分类，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6A778F-DA98-47F9-BB3A-A400738B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3" y="1804237"/>
            <a:ext cx="4302707" cy="3082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7527DC-9CF6-4B25-A41D-AEC36F8E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5" y="3363843"/>
            <a:ext cx="5230202" cy="1313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DF06D1-F21B-4409-9845-DDD35D98C32C}"/>
              </a:ext>
            </a:extLst>
          </p:cNvPr>
          <p:cNvSpPr txBox="1"/>
          <p:nvPr/>
        </p:nvSpPr>
        <p:spPr>
          <a:xfrm>
            <a:off x="467544" y="2851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得到支持向量机基本问题：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757C5-A331-467F-9D42-D47F0F91EC22}"/>
              </a:ext>
            </a:extLst>
          </p:cNvPr>
          <p:cNvSpPr txBox="1"/>
          <p:nvPr/>
        </p:nvSpPr>
        <p:spPr>
          <a:xfrm>
            <a:off x="683568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C978CE-D51D-42DC-BE7A-CCB7CA977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028903"/>
            <a:ext cx="4266332" cy="10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757C5-A331-467F-9D42-D47F0F91EC22}"/>
              </a:ext>
            </a:extLst>
          </p:cNvPr>
          <p:cNvSpPr txBox="1"/>
          <p:nvPr/>
        </p:nvSpPr>
        <p:spPr>
          <a:xfrm>
            <a:off x="606976" y="29023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通过拉格朗日乘子法得到对偶问题：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C978CE-D51D-42DC-BE7A-CCB7CA97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4266332" cy="1064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87A917-AE09-423F-9C87-B52C5F2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96" y="2861008"/>
            <a:ext cx="4823365" cy="6652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A9F799-D9D4-4983-955E-4755992916A1}"/>
              </a:ext>
            </a:extLst>
          </p:cNvPr>
          <p:cNvSpPr txBox="1"/>
          <p:nvPr/>
        </p:nvSpPr>
        <p:spPr>
          <a:xfrm>
            <a:off x="683568" y="602604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存在不等式约束使满足</a:t>
            </a:r>
            <a:r>
              <a:rPr lang="en-US" altLang="zh-CN" dirty="0"/>
              <a:t>KKT</a:t>
            </a:r>
            <a:r>
              <a:rPr lang="zh-CN" altLang="en-US" dirty="0"/>
              <a:t>条件：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878E6-CAC3-42F8-AEA6-24F62E96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6" y="3877072"/>
            <a:ext cx="4536504" cy="1012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6F8EA6-9241-46BB-97EB-2216A72B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637" y="4097865"/>
            <a:ext cx="2894681" cy="1119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448786-EA51-46B0-973E-524B016F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4758508"/>
            <a:ext cx="2664296" cy="12738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1D82B17-B8E0-4390-8DCC-9DE2CE4C065E}"/>
              </a:ext>
            </a:extLst>
          </p:cNvPr>
          <p:cNvSpPr txBox="1"/>
          <p:nvPr/>
        </p:nvSpPr>
        <p:spPr>
          <a:xfrm>
            <a:off x="577240" y="50555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得到解：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29FFD19-F6C1-4F28-8EB9-9693E711A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013" y="5863404"/>
            <a:ext cx="1574749" cy="8733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BFF545E-0DE0-47A7-830C-E7CB31F25860}"/>
              </a:ext>
            </a:extLst>
          </p:cNvPr>
          <p:cNvSpPr txBox="1"/>
          <p:nvPr/>
        </p:nvSpPr>
        <p:spPr>
          <a:xfrm>
            <a:off x="5076056" y="5197102"/>
            <a:ext cx="294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由约束条件可得：参数的获得仅与选择的边界上的点有关。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16EECE-3904-4D7B-96D3-767C68537D29}"/>
              </a:ext>
            </a:extLst>
          </p:cNvPr>
          <p:cNvSpPr txBox="1"/>
          <p:nvPr/>
        </p:nvSpPr>
        <p:spPr>
          <a:xfrm>
            <a:off x="5220072" y="64533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求解算法：</a:t>
            </a:r>
            <a:r>
              <a:rPr lang="en-US" altLang="zh-CN" dirty="0"/>
              <a:t>SMO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C01448D-B40D-46BE-B627-8299C83C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7" y="3362434"/>
            <a:ext cx="5644930" cy="12597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基本模型问题：无法解决原始数据维度下超平面无法划分的问题，如异或问题</a:t>
            </a:r>
            <a:endParaRPr lang="en-US" altLang="zh-CN" dirty="0"/>
          </a:p>
          <a:p>
            <a:r>
              <a:rPr lang="zh-CN" altLang="en-US" dirty="0"/>
              <a:t>解决方法：将数据集映射到高维空间甚至无限维空间后再获取超平面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D8C54C-FA21-4581-AFDA-F27CA394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813388"/>
            <a:ext cx="4896544" cy="1109883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972A5D4B-5601-44C1-97DD-978D25627DDC}"/>
              </a:ext>
            </a:extLst>
          </p:cNvPr>
          <p:cNvSpPr/>
          <p:nvPr/>
        </p:nvSpPr>
        <p:spPr>
          <a:xfrm>
            <a:off x="5220072" y="4293096"/>
            <a:ext cx="360040" cy="64807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3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基本模型问题：无法解决原始数据维度下超平面无法划分的问题，如异或问题</a:t>
            </a:r>
            <a:endParaRPr lang="en-US" altLang="zh-CN" dirty="0"/>
          </a:p>
          <a:p>
            <a:r>
              <a:rPr lang="zh-CN" altLang="en-US" dirty="0"/>
              <a:t>解决方法：将数据集映射到高维空间甚至无限维空间后再获取超平面，</a:t>
            </a:r>
            <a:endParaRPr lang="en-US" altLang="zh-CN" dirty="0"/>
          </a:p>
          <a:p>
            <a:r>
              <a:rPr lang="zh-CN" altLang="en-US" dirty="0"/>
              <a:t>由于高维空间内积计算困难，故通过核函数来计算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D8C54C-FA21-4581-AFDA-F27CA394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11" y="3429000"/>
            <a:ext cx="4896544" cy="1109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82FB18-70FE-4D9E-B784-9EA03D1A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55" y="4303425"/>
            <a:ext cx="4392488" cy="583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7C6E33-AC39-42D9-AF78-F1FF556F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4910542"/>
            <a:ext cx="4536504" cy="73822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2C50AAB7-8972-430F-91CB-24EDEADC967A}"/>
              </a:ext>
            </a:extLst>
          </p:cNvPr>
          <p:cNvSpPr/>
          <p:nvPr/>
        </p:nvSpPr>
        <p:spPr>
          <a:xfrm>
            <a:off x="5885583" y="4287115"/>
            <a:ext cx="288032" cy="47756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6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哪些可以成为核函数？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B9F6D7-0D01-4867-B094-CB0123955093}"/>
              </a:ext>
            </a:extLst>
          </p:cNvPr>
          <p:cNvSpPr txBox="1"/>
          <p:nvPr/>
        </p:nvSpPr>
        <p:spPr>
          <a:xfrm>
            <a:off x="1043608" y="508518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只要对称函数对应的矩阵（核矩阵）是半正定的，就能作为核函数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0C2B75-8E63-427B-A66C-31E85E80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8482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4966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5127</TotalTime>
  <Words>750</Words>
  <Application>Microsoft Office PowerPoint</Application>
  <PresentationFormat>全屏显示(4:3)</PresentationFormat>
  <Paragraphs>116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黑体</vt:lpstr>
      <vt:lpstr>华文仿宋</vt:lpstr>
      <vt:lpstr>华文宋体</vt:lpstr>
      <vt:lpstr>宋体</vt:lpstr>
      <vt:lpstr>微软雅黑</vt:lpstr>
      <vt:lpstr>Arial</vt:lpstr>
      <vt:lpstr>Calibri</vt:lpstr>
      <vt:lpstr>Trebuchet MS</vt:lpstr>
      <vt:lpstr>Wingdings</vt:lpstr>
      <vt:lpstr>融360模板 14年-new</vt:lpstr>
      <vt:lpstr>正文​</vt:lpstr>
      <vt:lpstr>封底​</vt:lpstr>
      <vt:lpstr>机器学习(西瓜书)系列分享 第四讲</vt:lpstr>
      <vt:lpstr>目录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330</cp:revision>
  <dcterms:created xsi:type="dcterms:W3CDTF">2014-05-12T07:11:19Z</dcterms:created>
  <dcterms:modified xsi:type="dcterms:W3CDTF">2018-09-29T20:07:46Z</dcterms:modified>
</cp:coreProperties>
</file>