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 id="2147483665" r:id="rId3"/>
  </p:sldMasterIdLst>
  <p:notesMasterIdLst>
    <p:notesMasterId r:id="rId19"/>
  </p:notesMasterIdLst>
  <p:sldIdLst>
    <p:sldId id="302" r:id="rId4"/>
    <p:sldId id="273" r:id="rId5"/>
    <p:sldId id="304" r:id="rId6"/>
    <p:sldId id="369" r:id="rId7"/>
    <p:sldId id="370" r:id="rId8"/>
    <p:sldId id="371" r:id="rId9"/>
    <p:sldId id="372" r:id="rId10"/>
    <p:sldId id="373" r:id="rId11"/>
    <p:sldId id="374" r:id="rId12"/>
    <p:sldId id="375" r:id="rId13"/>
    <p:sldId id="376" r:id="rId14"/>
    <p:sldId id="355" r:id="rId15"/>
    <p:sldId id="377" r:id="rId16"/>
    <p:sldId id="378" r:id="rId17"/>
    <p:sldId id="379"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陈 详" initials="陈" lastIdx="1" clrIdx="0">
    <p:extLst>
      <p:ext uri="{19B8F6BF-5375-455C-9EA6-DF929625EA0E}">
        <p15:presenceInfo xmlns:p15="http://schemas.microsoft.com/office/powerpoint/2012/main" userId="f9090f3534cbec6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82C4"/>
    <a:srgbClr val="2E4576"/>
    <a:srgbClr val="386294"/>
    <a:srgbClr val="4671B7"/>
    <a:srgbClr val="2D4677"/>
    <a:srgbClr val="888888"/>
    <a:srgbClr val="9F9F9F"/>
    <a:srgbClr val="C9C9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26" autoAdjust="0"/>
    <p:restoredTop sz="89928" autoAdjust="0"/>
  </p:normalViewPr>
  <p:slideViewPr>
    <p:cSldViewPr>
      <p:cViewPr varScale="1">
        <p:scale>
          <a:sx n="88" d="100"/>
          <a:sy n="88" d="100"/>
        </p:scale>
        <p:origin x="1170" y="78"/>
      </p:cViewPr>
      <p:guideLst>
        <p:guide orient="horz" pos="2160"/>
        <p:guide pos="2880"/>
      </p:guideLst>
    </p:cSldViewPr>
  </p:slideViewPr>
  <p:notesTextViewPr>
    <p:cViewPr>
      <p:scale>
        <a:sx n="1" d="1"/>
        <a:sy n="1" d="1"/>
      </p:scale>
      <p:origin x="0" y="0"/>
    </p:cViewPr>
  </p:notesTextViewPr>
  <p:notesViewPr>
    <p:cSldViewPr>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C0C8DD-AD50-4E79-A634-75FB3A0E21D3}" type="datetimeFigureOut">
              <a:rPr lang="zh-CN" altLang="en-US" smtClean="0"/>
              <a:pPr/>
              <a:t>2018/10/19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9DEB0E-7136-42A0-8766-61B21B1AFE5D}" type="slidenum">
              <a:rPr lang="zh-CN" altLang="en-US" smtClean="0"/>
              <a:pPr/>
              <a:t>‹#›</a:t>
            </a:fld>
            <a:endParaRPr lang="zh-CN" altLang="en-US"/>
          </a:p>
        </p:txBody>
      </p:sp>
    </p:spTree>
    <p:extLst>
      <p:ext uri="{BB962C8B-B14F-4D97-AF65-F5344CB8AC3E}">
        <p14:creationId xmlns:p14="http://schemas.microsoft.com/office/powerpoint/2010/main" val="422406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封面">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0" y="2115964"/>
            <a:ext cx="9144000" cy="2619722"/>
          </a:xfrm>
          <a:solidFill>
            <a:srgbClr val="4671B7"/>
          </a:solidFill>
        </p:spPr>
        <p:txBody>
          <a:bodyPr lIns="90000" tIns="504000" anchor="t" anchorCtr="0">
            <a:normAutofit/>
          </a:bodyPr>
          <a:lstStyle>
            <a:lvl1pPr algn="ctr">
              <a:defRPr sz="5400" b="1"/>
            </a:lvl1pPr>
          </a:lstStyle>
          <a:p>
            <a:r>
              <a:rPr lang="zh-CN" altLang="en-US" dirty="0"/>
              <a:t>单击此处添加标题</a:t>
            </a:r>
          </a:p>
        </p:txBody>
      </p:sp>
      <p:sp>
        <p:nvSpPr>
          <p:cNvPr id="3" name="副标题 2"/>
          <p:cNvSpPr>
            <a:spLocks noGrp="1"/>
          </p:cNvSpPr>
          <p:nvPr>
            <p:ph type="subTitle" idx="1" hasCustomPrompt="1"/>
          </p:nvPr>
        </p:nvSpPr>
        <p:spPr>
          <a:xfrm>
            <a:off x="2554152" y="3598168"/>
            <a:ext cx="4021372" cy="622920"/>
          </a:xfrm>
        </p:spPr>
        <p:txBody>
          <a:bodyPr>
            <a:normAutofit/>
          </a:bodyPr>
          <a:lstStyle>
            <a:lvl1pPr marL="0" indent="0" algn="ctr">
              <a:buNone/>
              <a:defRPr sz="22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作者：融</a:t>
            </a:r>
            <a:r>
              <a:rPr lang="en-US" altLang="zh-CN" dirty="0"/>
              <a:t>360</a:t>
            </a:r>
            <a:endParaRPr lang="zh-CN" altLang="en-US" dirty="0"/>
          </a:p>
        </p:txBody>
      </p:sp>
      <p:cxnSp>
        <p:nvCxnSpPr>
          <p:cNvPr id="8" name="直接连接符 7"/>
          <p:cNvCxnSpPr/>
          <p:nvPr userDrawn="1"/>
        </p:nvCxnSpPr>
        <p:spPr>
          <a:xfrm>
            <a:off x="0" y="6260752"/>
            <a:ext cx="9144000" cy="0"/>
          </a:xfrm>
          <a:prstGeom prst="line">
            <a:avLst/>
          </a:prstGeom>
          <a:ln>
            <a:solidFill>
              <a:srgbClr val="C9C9C9"/>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3203848" y="6146078"/>
            <a:ext cx="2736304" cy="246221"/>
          </a:xfrm>
          <a:prstGeom prst="rect">
            <a:avLst/>
          </a:prstGeom>
          <a:solidFill>
            <a:schemeClr val="bg1"/>
          </a:solidFill>
          <a:ln>
            <a:noFill/>
          </a:ln>
        </p:spPr>
        <p:txBody>
          <a:bodyPr wrap="square" rtlCol="0">
            <a:spAutoFit/>
          </a:bodyPr>
          <a:lstStyle/>
          <a:p>
            <a:pPr algn="dist"/>
            <a:r>
              <a:rPr lang="en-US" altLang="zh-CN" sz="1000" dirty="0">
                <a:solidFill>
                  <a:srgbClr val="888888"/>
                </a:solidFill>
                <a:latin typeface="微软雅黑" panose="020B0503020204020204" pitchFamily="34" charset="-122"/>
                <a:ea typeface="微软雅黑" panose="020B0503020204020204" pitchFamily="34" charset="-122"/>
              </a:rPr>
              <a:t>WWW.RONG360.COM</a:t>
            </a:r>
            <a:endParaRPr lang="zh-CN" altLang="en-US" sz="1000" dirty="0">
              <a:solidFill>
                <a:srgbClr val="888888"/>
              </a:solidFill>
              <a:latin typeface="微软雅黑" panose="020B0503020204020204" pitchFamily="34" charset="-122"/>
              <a:ea typeface="微软雅黑" panose="020B0503020204020204" pitchFamily="34" charset="-122"/>
            </a:endParaRPr>
          </a:p>
        </p:txBody>
      </p:sp>
      <p:sp>
        <p:nvSpPr>
          <p:cNvPr id="10" name="TextBox 9"/>
          <p:cNvSpPr txBox="1"/>
          <p:nvPr userDrawn="1"/>
        </p:nvSpPr>
        <p:spPr>
          <a:xfrm>
            <a:off x="0" y="6381908"/>
            <a:ext cx="9144000" cy="215444"/>
          </a:xfrm>
          <a:prstGeom prst="rect">
            <a:avLst/>
          </a:prstGeom>
          <a:noFill/>
          <a:ln>
            <a:noFill/>
          </a:ln>
        </p:spPr>
        <p:txBody>
          <a:bodyPr wrap="square" rtlCol="0">
            <a:spAutoFit/>
          </a:bodyPr>
          <a:lstStyle/>
          <a:p>
            <a:pPr algn="ctr"/>
            <a:r>
              <a:rPr lang="zh-CN" altLang="en-US" sz="800" dirty="0">
                <a:solidFill>
                  <a:srgbClr val="9F9F9F"/>
                </a:solidFill>
                <a:latin typeface="微软雅黑" panose="020B0503020204020204" pitchFamily="34" charset="-122"/>
                <a:ea typeface="微软雅黑" panose="020B0503020204020204" pitchFamily="34" charset="-122"/>
              </a:rPr>
              <a:t>北京融世纪信息技术有限公司          地址：北京市海淀区知春路</a:t>
            </a:r>
            <a:r>
              <a:rPr lang="en-US" altLang="zh-CN" sz="800" dirty="0">
                <a:solidFill>
                  <a:srgbClr val="9F9F9F"/>
                </a:solidFill>
                <a:latin typeface="微软雅黑" panose="020B0503020204020204" pitchFamily="34" charset="-122"/>
                <a:ea typeface="微软雅黑" panose="020B0503020204020204" pitchFamily="34" charset="-122"/>
              </a:rPr>
              <a:t>113</a:t>
            </a:r>
            <a:r>
              <a:rPr lang="zh-CN" altLang="en-US" sz="800" dirty="0">
                <a:solidFill>
                  <a:srgbClr val="9F9F9F"/>
                </a:solidFill>
                <a:latin typeface="微软雅黑" panose="020B0503020204020204" pitchFamily="34" charset="-122"/>
                <a:ea typeface="微软雅黑" panose="020B0503020204020204" pitchFamily="34" charset="-122"/>
              </a:rPr>
              <a:t>号银网中心二层</a:t>
            </a:r>
            <a:r>
              <a:rPr lang="en-US" altLang="zh-CN" sz="800" dirty="0">
                <a:solidFill>
                  <a:srgbClr val="9F9F9F"/>
                </a:solidFill>
                <a:latin typeface="微软雅黑" panose="020B0503020204020204" pitchFamily="34" charset="-122"/>
                <a:ea typeface="微软雅黑" panose="020B0503020204020204" pitchFamily="34" charset="-122"/>
              </a:rPr>
              <a:t>210          </a:t>
            </a:r>
            <a:r>
              <a:rPr lang="zh-CN" altLang="en-US" sz="800" dirty="0">
                <a:solidFill>
                  <a:srgbClr val="9F9F9F"/>
                </a:solidFill>
                <a:latin typeface="微软雅黑" panose="020B0503020204020204" pitchFamily="34" charset="-122"/>
                <a:ea typeface="微软雅黑" panose="020B0503020204020204" pitchFamily="34" charset="-122"/>
              </a:rPr>
              <a:t>邮编：</a:t>
            </a:r>
            <a:r>
              <a:rPr lang="en-US" altLang="zh-CN" sz="800" dirty="0">
                <a:solidFill>
                  <a:srgbClr val="9F9F9F"/>
                </a:solidFill>
                <a:latin typeface="微软雅黑" panose="020B0503020204020204" pitchFamily="34" charset="-122"/>
                <a:ea typeface="微软雅黑" panose="020B0503020204020204" pitchFamily="34" charset="-122"/>
              </a:rPr>
              <a:t>100086          </a:t>
            </a:r>
            <a:r>
              <a:rPr lang="zh-CN" altLang="en-US" sz="800" dirty="0">
                <a:solidFill>
                  <a:srgbClr val="9F9F9F"/>
                </a:solidFill>
                <a:latin typeface="微软雅黑" panose="020B0503020204020204" pitchFamily="34" charset="-122"/>
                <a:ea typeface="微软雅黑" panose="020B0503020204020204" pitchFamily="34" charset="-122"/>
              </a:rPr>
              <a:t>电话：</a:t>
            </a:r>
            <a:r>
              <a:rPr lang="en-US" altLang="zh-CN" sz="800" dirty="0">
                <a:solidFill>
                  <a:srgbClr val="9F9F9F"/>
                </a:solidFill>
                <a:latin typeface="微软雅黑" panose="020B0503020204020204" pitchFamily="34" charset="-122"/>
                <a:ea typeface="微软雅黑" panose="020B0503020204020204" pitchFamily="34" charset="-122"/>
              </a:rPr>
              <a:t>( 86-10 ) 82625755          </a:t>
            </a:r>
            <a:r>
              <a:rPr lang="zh-CN" altLang="en-US" sz="800" dirty="0">
                <a:solidFill>
                  <a:srgbClr val="9F9F9F"/>
                </a:solidFill>
                <a:latin typeface="微软雅黑" panose="020B0503020204020204" pitchFamily="34" charset="-122"/>
                <a:ea typeface="微软雅黑" panose="020B0503020204020204" pitchFamily="34" charset="-122"/>
              </a:rPr>
              <a:t>传真： </a:t>
            </a:r>
            <a:r>
              <a:rPr lang="en-US" altLang="zh-CN" sz="800" dirty="0">
                <a:solidFill>
                  <a:srgbClr val="9F9F9F"/>
                </a:solidFill>
                <a:latin typeface="微软雅黑" panose="020B0503020204020204" pitchFamily="34" charset="-122"/>
                <a:ea typeface="微软雅黑" panose="020B0503020204020204" pitchFamily="34" charset="-122"/>
              </a:rPr>
              <a:t>( 86-10 ) 82625755-8080</a:t>
            </a:r>
            <a:endParaRPr lang="zh-CN" altLang="en-US" sz="800" dirty="0">
              <a:solidFill>
                <a:srgbClr val="9F9F9F"/>
              </a:solidFill>
              <a:latin typeface="微软雅黑" panose="020B0503020204020204" pitchFamily="34" charset="-122"/>
              <a:ea typeface="微软雅黑" panose="020B0503020204020204" pitchFamily="34" charset="-122"/>
            </a:endParaRPr>
          </a:p>
        </p:txBody>
      </p:sp>
      <p:pic>
        <p:nvPicPr>
          <p:cNvPr id="3076" name="Picture 4" descr="D:\Dropbox\Documents\Tencent Files\51193212\FileRecv\logo-ppt.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89924" y="847652"/>
            <a:ext cx="2533650"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8112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章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0" y="1907169"/>
            <a:ext cx="9144000" cy="3013945"/>
          </a:xfrm>
          <a:solidFill>
            <a:srgbClr val="2E4576"/>
          </a:solidFill>
        </p:spPr>
        <p:txBody>
          <a:bodyPr lIns="90000" tIns="0" bIns="252000" anchor="ctr" anchorCtr="0">
            <a:normAutofit/>
          </a:bodyPr>
          <a:lstStyle>
            <a:lvl1pPr marL="0" indent="0" algn="ctr">
              <a:buFont typeface="+mj-lt"/>
              <a:buNone/>
              <a:defRPr sz="4800" b="1" cap="all"/>
            </a:lvl1pPr>
          </a:lstStyle>
          <a:p>
            <a:r>
              <a:rPr lang="zh-CN" altLang="en-US" dirty="0"/>
              <a:t>第一部分</a:t>
            </a:r>
            <a:br>
              <a:rPr lang="en-US" altLang="zh-CN" dirty="0"/>
            </a:br>
            <a:r>
              <a:rPr lang="zh-CN" altLang="en-US" dirty="0"/>
              <a:t>单击此处添加章节标题</a:t>
            </a:r>
          </a:p>
        </p:txBody>
      </p:sp>
      <p:cxnSp>
        <p:nvCxnSpPr>
          <p:cNvPr id="15" name="直接连接符 14"/>
          <p:cNvCxnSpPr/>
          <p:nvPr userDrawn="1"/>
        </p:nvCxnSpPr>
        <p:spPr>
          <a:xfrm>
            <a:off x="0" y="6609821"/>
            <a:ext cx="9144000" cy="0"/>
          </a:xfrm>
          <a:prstGeom prst="line">
            <a:avLst/>
          </a:prstGeom>
          <a:ln>
            <a:solidFill>
              <a:srgbClr val="C9C9C9"/>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3203848" y="6495147"/>
            <a:ext cx="2736304" cy="246221"/>
          </a:xfrm>
          <a:prstGeom prst="rect">
            <a:avLst/>
          </a:prstGeom>
          <a:solidFill>
            <a:schemeClr val="bg1"/>
          </a:solidFill>
          <a:ln>
            <a:noFill/>
          </a:ln>
        </p:spPr>
        <p:txBody>
          <a:bodyPr wrap="square" rtlCol="0">
            <a:spAutoFit/>
          </a:bodyPr>
          <a:lstStyle/>
          <a:p>
            <a:pPr algn="dist"/>
            <a:r>
              <a:rPr lang="en-US" altLang="zh-CN" sz="1000" dirty="0">
                <a:solidFill>
                  <a:srgbClr val="888888"/>
                </a:solidFill>
                <a:latin typeface="微软雅黑" panose="020B0503020204020204" pitchFamily="34" charset="-122"/>
                <a:ea typeface="微软雅黑" panose="020B0503020204020204" pitchFamily="34" charset="-122"/>
              </a:rPr>
              <a:t>WWW.RONG360.COM</a:t>
            </a:r>
            <a:endParaRPr lang="zh-CN" altLang="en-US" sz="1000" dirty="0">
              <a:solidFill>
                <a:srgbClr val="888888"/>
              </a:solidFill>
              <a:latin typeface="微软雅黑" panose="020B0503020204020204" pitchFamily="34" charset="-122"/>
              <a:ea typeface="微软雅黑" panose="020B0503020204020204" pitchFamily="34" charset="-122"/>
            </a:endParaRPr>
          </a:p>
        </p:txBody>
      </p:sp>
      <p:cxnSp>
        <p:nvCxnSpPr>
          <p:cNvPr id="18" name="直接连接符 17"/>
          <p:cNvCxnSpPr/>
          <p:nvPr userDrawn="1"/>
        </p:nvCxnSpPr>
        <p:spPr>
          <a:xfrm>
            <a:off x="-5052" y="352709"/>
            <a:ext cx="9144000" cy="0"/>
          </a:xfrm>
          <a:prstGeom prst="line">
            <a:avLst/>
          </a:prstGeom>
          <a:ln>
            <a:solidFill>
              <a:srgbClr val="C9C9C9"/>
            </a:solidFill>
          </a:ln>
        </p:spPr>
        <p:style>
          <a:lnRef idx="1">
            <a:schemeClr val="accent1"/>
          </a:lnRef>
          <a:fillRef idx="0">
            <a:schemeClr val="accent1"/>
          </a:fillRef>
          <a:effectRef idx="0">
            <a:schemeClr val="accent1"/>
          </a:effectRef>
          <a:fontRef idx="minor">
            <a:schemeClr val="tx1"/>
          </a:fontRef>
        </p:style>
      </p:cxnSp>
      <p:sp>
        <p:nvSpPr>
          <p:cNvPr id="19" name="矩形 18"/>
          <p:cNvSpPr/>
          <p:nvPr userDrawn="1"/>
        </p:nvSpPr>
        <p:spPr>
          <a:xfrm>
            <a:off x="3989697" y="256695"/>
            <a:ext cx="1158368" cy="240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Picture 4" descr="D:\Dropbox\Documents\Tencent Files\51193212\FileRecv\logo-pp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76102" y="198165"/>
            <a:ext cx="990429" cy="312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088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pPr/>
              <a:t>2018/10/19</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4pPr marL="1074737" marR="0" indent="0" algn="l" defTabSz="449263" rtl="0" eaLnBrk="1" fontAlgn="auto" latinLnBrk="0" hangingPunct="1">
              <a:lnSpc>
                <a:spcPct val="100000"/>
              </a:lnSpc>
              <a:spcBef>
                <a:spcPct val="20000"/>
              </a:spcBef>
              <a:spcAft>
                <a:spcPts val="0"/>
              </a:spcAft>
              <a:buClrTx/>
              <a:buSzTx/>
              <a:buFont typeface="Arial" panose="020B0604020202020204" pitchFamily="34" charset="0"/>
              <a:buNone/>
              <a:tabLst/>
              <a:defRPr/>
            </a:lvl4pPr>
          </a:lstStyle>
          <a:p>
            <a:pPr lvl="0"/>
            <a:r>
              <a:rPr lang="zh-CN" altLang="en-US" dirty="0"/>
              <a:t>单击此处编辑</a:t>
            </a:r>
          </a:p>
          <a:p>
            <a:pPr lvl="1"/>
            <a:r>
              <a:rPr lang="zh-CN" altLang="en-US" dirty="0"/>
              <a:t>第二级</a:t>
            </a:r>
          </a:p>
          <a:p>
            <a:pPr lvl="2"/>
            <a:r>
              <a:rPr lang="zh-CN" altLang="en-US" dirty="0"/>
              <a:t>第三级</a:t>
            </a:r>
            <a:endParaRPr lang="en-US" altLang="zh-CN" dirty="0"/>
          </a:p>
          <a:p>
            <a:pPr marL="1257300" marR="0" lvl="3" indent="-182563" algn="l" defTabSz="449263"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zh-CN" altLang="en-US" dirty="0"/>
              <a:t>第四级</a:t>
            </a:r>
          </a:p>
        </p:txBody>
      </p:sp>
      <p:sp>
        <p:nvSpPr>
          <p:cNvPr id="7" name="标题 6"/>
          <p:cNvSpPr>
            <a:spLocks noGrp="1"/>
          </p:cNvSpPr>
          <p:nvPr>
            <p:ph type="title" hasCustomPrompt="1"/>
          </p:nvPr>
        </p:nvSpPr>
        <p:spPr/>
        <p:txBody>
          <a:bodyPr/>
          <a:lstStyle/>
          <a:p>
            <a:r>
              <a:rPr lang="zh-CN" altLang="en-US" dirty="0"/>
              <a:t>单击此处编辑标题</a:t>
            </a:r>
          </a:p>
        </p:txBody>
      </p:sp>
      <p:sp>
        <p:nvSpPr>
          <p:cNvPr id="8" name="灯片编号占位符 7"/>
          <p:cNvSpPr>
            <a:spLocks noGrp="1"/>
          </p:cNvSpPr>
          <p:nvPr>
            <p:ph type="sldNum" sz="quarter" idx="10"/>
          </p:nvPr>
        </p:nvSpPr>
        <p:spPr/>
        <p:txBody>
          <a:bodyPr/>
          <a:lstStyle/>
          <a:p>
            <a:fld id="{48271207-8E54-4CCF-94A6-4D42E84E42CF}" type="slidenum">
              <a:rPr lang="en-US" altLang="zh-CN" smtClean="0"/>
              <a:pPr/>
              <a:t>‹#›</a:t>
            </a:fld>
            <a:endParaRPr lang="en-US" altLang="zh-CN" dirty="0"/>
          </a:p>
        </p:txBody>
      </p:sp>
    </p:spTree>
    <p:extLst>
      <p:ext uri="{BB962C8B-B14F-4D97-AF65-F5344CB8AC3E}">
        <p14:creationId xmlns:p14="http://schemas.microsoft.com/office/powerpoint/2010/main" val="1200514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内容\详解">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dirty="0"/>
              <a:t>单击此处编辑标题</a:t>
            </a:r>
          </a:p>
        </p:txBody>
      </p:sp>
      <p:sp>
        <p:nvSpPr>
          <p:cNvPr id="3" name="内容占位符 2"/>
          <p:cNvSpPr>
            <a:spLocks noGrp="1"/>
          </p:cNvSpPr>
          <p:nvPr>
            <p:ph idx="1"/>
          </p:nvPr>
        </p:nvSpPr>
        <p:spPr>
          <a:xfrm>
            <a:off x="457200" y="1484785"/>
            <a:ext cx="8229600" cy="3528392"/>
          </a:xfrm>
        </p:spPr>
        <p:txBody>
          <a:bodyPr/>
          <a:lstStyle/>
          <a:p>
            <a:pPr lvl="0"/>
            <a:r>
              <a:rPr lang="zh-CN" altLang="en-US" dirty="0"/>
              <a:t>单击此处编辑母版文本样式</a:t>
            </a:r>
          </a:p>
          <a:p>
            <a:pPr lvl="1"/>
            <a:r>
              <a:rPr lang="zh-CN" altLang="en-US" dirty="0"/>
              <a:t>第二级</a:t>
            </a:r>
          </a:p>
          <a:p>
            <a:pPr lvl="2"/>
            <a:r>
              <a:rPr lang="zh-CN" altLang="en-US" dirty="0"/>
              <a:t>第三级</a:t>
            </a:r>
            <a:endParaRPr lang="en-US" altLang="zh-CN" dirty="0"/>
          </a:p>
          <a:p>
            <a:pPr lvl="3"/>
            <a:r>
              <a:rPr lang="zh-CN" altLang="en-US" dirty="0"/>
              <a:t>第四级</a:t>
            </a:r>
          </a:p>
        </p:txBody>
      </p:sp>
      <p:sp>
        <p:nvSpPr>
          <p:cNvPr id="7" name="内容占位符 2"/>
          <p:cNvSpPr>
            <a:spLocks noGrp="1"/>
          </p:cNvSpPr>
          <p:nvPr>
            <p:ph idx="13" hasCustomPrompt="1"/>
          </p:nvPr>
        </p:nvSpPr>
        <p:spPr>
          <a:xfrm>
            <a:off x="457200" y="5157192"/>
            <a:ext cx="8229600" cy="1296144"/>
          </a:xfrm>
        </p:spPr>
        <p:txBody>
          <a:bodyPr>
            <a:normAutofit/>
          </a:bodyPr>
          <a:lstStyle>
            <a:lvl1pPr marL="0" marR="0" indent="0" algn="l" defTabSz="449263"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rgbClr val="888888"/>
                </a:solidFill>
              </a:defRPr>
            </a:lvl1pPr>
          </a:lstStyle>
          <a:p>
            <a:pPr marL="0" marR="0" lvl="0" indent="0" algn="l" defTabSz="449263" rtl="0" eaLnBrk="1" fontAlgn="auto" latinLnBrk="0" hangingPunct="1">
              <a:lnSpc>
                <a:spcPct val="100000"/>
              </a:lnSpc>
              <a:spcBef>
                <a:spcPct val="20000"/>
              </a:spcBef>
              <a:spcAft>
                <a:spcPts val="0"/>
              </a:spcAft>
              <a:buClrTx/>
              <a:buSzTx/>
              <a:buFont typeface="Arial" panose="020B0604020202020204" pitchFamily="34" charset="0"/>
              <a:buNone/>
              <a:tabLst/>
              <a:defRPr/>
            </a:pPr>
            <a:r>
              <a:rPr lang="zh-CN" altLang="en-US" dirty="0"/>
              <a:t>详细解释 详细解释 详细解释 详细解释 详细解释 详细解释 详细解释 详细解释 详细解释 详细解释 详细解释 详细解释 详细解释 详细解释 详细解释 详细解释 详细解释 详细解释 详细解释 详细解释 详细解释</a:t>
            </a:r>
          </a:p>
          <a:p>
            <a:pPr marL="0" marR="0" lvl="0" indent="0" algn="l" defTabSz="449263" rtl="0" eaLnBrk="1" fontAlgn="auto" latinLnBrk="0" hangingPunct="1">
              <a:lnSpc>
                <a:spcPct val="100000"/>
              </a:lnSpc>
              <a:spcBef>
                <a:spcPct val="20000"/>
              </a:spcBef>
              <a:spcAft>
                <a:spcPts val="0"/>
              </a:spcAft>
              <a:buClrTx/>
              <a:buSzTx/>
              <a:buFont typeface="Arial" panose="020B0604020202020204" pitchFamily="34" charset="0"/>
              <a:buNone/>
              <a:tabLst/>
              <a:defRPr/>
            </a:pPr>
            <a:r>
              <a:rPr lang="zh-CN" altLang="en-US" dirty="0"/>
              <a:t>详细解释 详细解释 详细解释 详细解释 详细解释 详细解释 详细解释 详细解释 </a:t>
            </a:r>
          </a:p>
          <a:p>
            <a:pPr marL="0" marR="0" lvl="0" indent="0" algn="l" defTabSz="449263" rtl="0" eaLnBrk="1" fontAlgn="auto" latinLnBrk="0" hangingPunct="1">
              <a:lnSpc>
                <a:spcPct val="100000"/>
              </a:lnSpc>
              <a:spcBef>
                <a:spcPct val="20000"/>
              </a:spcBef>
              <a:spcAft>
                <a:spcPts val="0"/>
              </a:spcAft>
              <a:buClrTx/>
              <a:buSzTx/>
              <a:buFont typeface="Arial" panose="020B0604020202020204" pitchFamily="34" charset="0"/>
              <a:buNone/>
              <a:tabLst/>
              <a:defRPr/>
            </a:pPr>
            <a:endParaRPr lang="zh-CN" altLang="en-US" dirty="0"/>
          </a:p>
          <a:p>
            <a:pPr lvl="0"/>
            <a:endParaRPr lang="zh-CN" altLang="en-US" dirty="0"/>
          </a:p>
        </p:txBody>
      </p:sp>
      <p:sp>
        <p:nvSpPr>
          <p:cNvPr id="4" name="灯片编号占位符 3"/>
          <p:cNvSpPr>
            <a:spLocks noGrp="1"/>
          </p:cNvSpPr>
          <p:nvPr>
            <p:ph type="sldNum" sz="quarter" idx="14"/>
          </p:nvPr>
        </p:nvSpPr>
        <p:spPr/>
        <p:txBody>
          <a:bodyPr/>
          <a:lstStyle/>
          <a:p>
            <a:fld id="{48271207-8E54-4CCF-94A6-4D42E84E42CF}" type="slidenum">
              <a:rPr lang="en-US" altLang="zh-CN" smtClean="0"/>
              <a:pPr/>
              <a:t>‹#›</a:t>
            </a:fld>
            <a:endParaRPr lang="en-US" altLang="zh-CN" dirty="0"/>
          </a:p>
        </p:txBody>
      </p:sp>
    </p:spTree>
    <p:extLst>
      <p:ext uri="{BB962C8B-B14F-4D97-AF65-F5344CB8AC3E}">
        <p14:creationId xmlns:p14="http://schemas.microsoft.com/office/powerpoint/2010/main" val="32889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a:xfrm>
            <a:off x="8316416" y="6495148"/>
            <a:ext cx="370384" cy="246220"/>
          </a:xfrm>
          <a:prstGeom prst="rect">
            <a:avLst/>
          </a:prstGeom>
        </p:spPr>
        <p:txBody>
          <a:bodyPr/>
          <a:lstStyle/>
          <a:p>
            <a:fld id="{48271207-8E54-4CCF-94A6-4D42E84E42CF}" type="slidenum">
              <a:rPr lang="en-US" altLang="zh-CN" smtClean="0"/>
              <a:pPr/>
              <a:t>‹#›</a:t>
            </a:fld>
            <a:endParaRPr lang="en-US" altLang="zh-CN" dirty="0"/>
          </a:p>
        </p:txBody>
      </p:sp>
      <p:sp>
        <p:nvSpPr>
          <p:cNvPr id="3" name="标题 1"/>
          <p:cNvSpPr>
            <a:spLocks noGrp="1"/>
          </p:cNvSpPr>
          <p:nvPr>
            <p:ph type="title" hasCustomPrompt="1"/>
          </p:nvPr>
        </p:nvSpPr>
        <p:spPr>
          <a:xfrm>
            <a:off x="0" y="473336"/>
            <a:ext cx="9144000" cy="651408"/>
          </a:xfrm>
        </p:spPr>
        <p:txBody>
          <a:bodyPr/>
          <a:lstStyle/>
          <a:p>
            <a:r>
              <a:rPr lang="zh-CN" altLang="en-US" dirty="0"/>
              <a:t>单击此处编辑标题</a:t>
            </a:r>
          </a:p>
        </p:txBody>
      </p:sp>
    </p:spTree>
    <p:extLst>
      <p:ext uri="{BB962C8B-B14F-4D97-AF65-F5344CB8AC3E}">
        <p14:creationId xmlns:p14="http://schemas.microsoft.com/office/powerpoint/2010/main" val="185151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sp>
        <p:nvSpPr>
          <p:cNvPr id="7" name="矩形 6"/>
          <p:cNvSpPr/>
          <p:nvPr userDrawn="1"/>
        </p:nvSpPr>
        <p:spPr>
          <a:xfrm>
            <a:off x="0" y="5013176"/>
            <a:ext cx="9144000" cy="1844824"/>
          </a:xfrm>
          <a:prstGeom prst="rect">
            <a:avLst/>
          </a:prstGeom>
          <a:solidFill>
            <a:srgbClr val="467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8" name="TextBox 7"/>
          <p:cNvSpPr txBox="1"/>
          <p:nvPr userDrawn="1"/>
        </p:nvSpPr>
        <p:spPr>
          <a:xfrm>
            <a:off x="179512" y="5247684"/>
            <a:ext cx="3096344" cy="1133644"/>
          </a:xfrm>
          <a:prstGeom prst="rect">
            <a:avLst/>
          </a:prstGeom>
          <a:noFill/>
        </p:spPr>
        <p:txBody>
          <a:bodyPr wrap="square" rtlCol="0">
            <a:spAutoFit/>
          </a:bodyPr>
          <a:lstStyle/>
          <a:p>
            <a:r>
              <a:rPr lang="zh-CN" altLang="en-US" sz="1400" b="1" i="0" u="none" strike="noStrike" kern="1200" baseline="0" dirty="0">
                <a:solidFill>
                  <a:schemeClr val="bg1"/>
                </a:solidFill>
                <a:latin typeface="微软雅黑" panose="020B0503020204020204" pitchFamily="34" charset="-122"/>
                <a:ea typeface="微软雅黑" panose="020B0503020204020204" pitchFamily="34" charset="-122"/>
                <a:cs typeface="+mn-cs"/>
              </a:rPr>
              <a:t>北京总部</a:t>
            </a:r>
            <a:endParaRPr lang="en-US" altLang="zh-CN" sz="1400" b="1" i="0" u="none" strike="noStrike" kern="1200" baseline="0" dirty="0">
              <a:solidFill>
                <a:schemeClr val="bg1"/>
              </a:solidFill>
              <a:latin typeface="微软雅黑" panose="020B0503020204020204" pitchFamily="34" charset="-122"/>
              <a:ea typeface="微软雅黑" panose="020B0503020204020204" pitchFamily="34" charset="-122"/>
              <a:cs typeface="+mn-cs"/>
            </a:endParaRPr>
          </a:p>
          <a:p>
            <a:endParaRPr lang="zh-CN" altLang="en-US" sz="500" b="1" i="0" u="none" strike="noStrike" kern="1200" baseline="0" dirty="0">
              <a:solidFill>
                <a:schemeClr val="bg1"/>
              </a:solidFill>
              <a:latin typeface="微软雅黑" panose="020B0503020204020204" pitchFamily="34" charset="-122"/>
              <a:ea typeface="微软雅黑" panose="020B0503020204020204" pitchFamily="34" charset="-122"/>
              <a:cs typeface="+mn-cs"/>
            </a:endParaRPr>
          </a:p>
          <a:p>
            <a:pPr>
              <a:lnSpc>
                <a:spcPts val="1400"/>
              </a:lnSpc>
            </a:pP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地址：北京市海淀区知春路</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113</a:t>
            </a: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号银网中心二层</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210</a:t>
            </a:r>
          </a:p>
          <a:p>
            <a:pPr>
              <a:lnSpc>
                <a:spcPts val="1400"/>
              </a:lnSpc>
            </a:pP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邮编：</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100086</a:t>
            </a:r>
          </a:p>
          <a:p>
            <a:pPr>
              <a:lnSpc>
                <a:spcPts val="1400"/>
              </a:lnSpc>
            </a:pP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电话： </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( 86-10 ) 82625755</a:t>
            </a:r>
          </a:p>
          <a:p>
            <a:pPr>
              <a:lnSpc>
                <a:spcPts val="1400"/>
              </a:lnSpc>
            </a:pP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传真： </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( 86-10 ) 82625755-8080</a:t>
            </a:r>
            <a:endParaRPr lang="zh-CN" altLang="en-US" sz="900" b="0" dirty="0">
              <a:solidFill>
                <a:schemeClr val="bg1"/>
              </a:solidFill>
              <a:latin typeface="微软雅黑" panose="020B0503020204020204" pitchFamily="34" charset="-122"/>
              <a:ea typeface="微软雅黑" panose="020B0503020204020204" pitchFamily="34" charset="-122"/>
            </a:endParaRPr>
          </a:p>
        </p:txBody>
      </p:sp>
      <p:sp>
        <p:nvSpPr>
          <p:cNvPr id="11" name="TextBox 10"/>
          <p:cNvSpPr txBox="1"/>
          <p:nvPr userDrawn="1"/>
        </p:nvSpPr>
        <p:spPr>
          <a:xfrm>
            <a:off x="3070465" y="5247684"/>
            <a:ext cx="3600400" cy="1133644"/>
          </a:xfrm>
          <a:prstGeom prst="rect">
            <a:avLst/>
          </a:prstGeom>
          <a:noFill/>
        </p:spPr>
        <p:txBody>
          <a:bodyPr wrap="square" rtlCol="0">
            <a:spAutoFit/>
          </a:bodyPr>
          <a:lstStyle/>
          <a:p>
            <a:r>
              <a:rPr lang="zh-CN" altLang="en-US" sz="1400" b="1" i="0" u="none" strike="noStrike" kern="1200" baseline="0" dirty="0">
                <a:solidFill>
                  <a:schemeClr val="bg1"/>
                </a:solidFill>
                <a:latin typeface="微软雅黑" panose="020B0503020204020204" pitchFamily="34" charset="-122"/>
                <a:ea typeface="微软雅黑" panose="020B0503020204020204" pitchFamily="34" charset="-122"/>
                <a:cs typeface="+mn-cs"/>
              </a:rPr>
              <a:t>上海分公司</a:t>
            </a:r>
            <a:endParaRPr lang="en-US" altLang="zh-CN" sz="1400" b="1" i="0" u="none" strike="noStrike" kern="1200" baseline="0" dirty="0">
              <a:solidFill>
                <a:schemeClr val="bg1"/>
              </a:solidFill>
              <a:latin typeface="微软雅黑" panose="020B0503020204020204" pitchFamily="34" charset="-122"/>
              <a:ea typeface="微软雅黑" panose="020B0503020204020204" pitchFamily="34" charset="-122"/>
              <a:cs typeface="+mn-cs"/>
            </a:endParaRPr>
          </a:p>
          <a:p>
            <a:endParaRPr lang="zh-CN" altLang="en-US" sz="500" b="1" i="0" u="none" strike="noStrike" kern="1200" baseline="0" dirty="0">
              <a:solidFill>
                <a:schemeClr val="bg1"/>
              </a:solidFill>
              <a:latin typeface="微软雅黑" panose="020B0503020204020204" pitchFamily="34" charset="-122"/>
              <a:ea typeface="微软雅黑" panose="020B0503020204020204" pitchFamily="34" charset="-122"/>
              <a:cs typeface="+mn-cs"/>
            </a:endParaRPr>
          </a:p>
          <a:p>
            <a:pPr>
              <a:lnSpc>
                <a:spcPts val="1400"/>
              </a:lnSpc>
            </a:pP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地址：上海市静安区威海路</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511</a:t>
            </a: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号（国际集团大厦）</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1402</a:t>
            </a:r>
            <a:endPar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endParaRPr>
          </a:p>
          <a:p>
            <a:pPr>
              <a:lnSpc>
                <a:spcPts val="1400"/>
              </a:lnSpc>
            </a:pP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邮编：</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200041</a:t>
            </a:r>
          </a:p>
          <a:p>
            <a:pPr>
              <a:lnSpc>
                <a:spcPts val="1400"/>
              </a:lnSpc>
            </a:pP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电话： </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( 86-21 ) 61703177</a:t>
            </a:r>
          </a:p>
          <a:p>
            <a:pPr>
              <a:lnSpc>
                <a:spcPts val="1400"/>
              </a:lnSpc>
            </a:pP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传真： </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( 86-21 ) 61703163</a:t>
            </a:r>
            <a:endParaRPr lang="zh-CN" altLang="en-US" sz="900" b="0" dirty="0">
              <a:solidFill>
                <a:schemeClr val="bg1"/>
              </a:solidFill>
              <a:latin typeface="微软雅黑" panose="020B0503020204020204" pitchFamily="34" charset="-122"/>
              <a:ea typeface="微软雅黑" panose="020B0503020204020204" pitchFamily="34" charset="-122"/>
            </a:endParaRPr>
          </a:p>
        </p:txBody>
      </p:sp>
      <p:sp>
        <p:nvSpPr>
          <p:cNvPr id="12" name="TextBox 11"/>
          <p:cNvSpPr txBox="1"/>
          <p:nvPr userDrawn="1"/>
        </p:nvSpPr>
        <p:spPr>
          <a:xfrm>
            <a:off x="6430140" y="5247684"/>
            <a:ext cx="3600400" cy="1118255"/>
          </a:xfrm>
          <a:prstGeom prst="rect">
            <a:avLst/>
          </a:prstGeom>
          <a:noFill/>
        </p:spPr>
        <p:txBody>
          <a:bodyPr wrap="square" rtlCol="0">
            <a:spAutoFit/>
          </a:bodyPr>
          <a:lstStyle/>
          <a:p>
            <a:r>
              <a:rPr lang="zh-CN" altLang="en-US" sz="1400" b="1" i="0" u="none" strike="noStrike" kern="1200" baseline="0" dirty="0">
                <a:solidFill>
                  <a:schemeClr val="bg1"/>
                </a:solidFill>
                <a:latin typeface="微软雅黑" panose="020B0503020204020204" pitchFamily="34" charset="-122"/>
                <a:ea typeface="微软雅黑" panose="020B0503020204020204" pitchFamily="34" charset="-122"/>
                <a:cs typeface="+mn-cs"/>
              </a:rPr>
              <a:t>深圳分公司</a:t>
            </a:r>
            <a:endParaRPr lang="en-US" altLang="zh-CN" sz="1400" b="1" i="0" u="none" strike="noStrike" kern="1200" baseline="0" dirty="0">
              <a:solidFill>
                <a:schemeClr val="bg1"/>
              </a:solidFill>
              <a:latin typeface="微软雅黑" panose="020B0503020204020204" pitchFamily="34" charset="-122"/>
              <a:ea typeface="微软雅黑" panose="020B0503020204020204" pitchFamily="34" charset="-122"/>
              <a:cs typeface="+mn-cs"/>
            </a:endParaRPr>
          </a:p>
          <a:p>
            <a:endParaRPr lang="zh-CN" altLang="en-US" sz="600" b="1" i="0" u="none" strike="noStrike" kern="1200" baseline="0" dirty="0">
              <a:solidFill>
                <a:schemeClr val="bg1"/>
              </a:solidFill>
              <a:latin typeface="+mn-lt"/>
              <a:ea typeface="+mn-ea"/>
              <a:cs typeface="+mn-cs"/>
            </a:endParaRPr>
          </a:p>
          <a:p>
            <a:pPr>
              <a:lnSpc>
                <a:spcPts val="1400"/>
              </a:lnSpc>
            </a:pP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地址：深圳市福田区民田路</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178</a:t>
            </a: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号华融大厦</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1505</a:t>
            </a:r>
          </a:p>
          <a:p>
            <a:pPr>
              <a:lnSpc>
                <a:spcPts val="1400"/>
              </a:lnSpc>
            </a:pP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邮编：</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518048</a:t>
            </a:r>
          </a:p>
          <a:p>
            <a:pPr>
              <a:lnSpc>
                <a:spcPts val="1400"/>
              </a:lnSpc>
            </a:pP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电话： </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( 86-755 ) 33069368</a:t>
            </a:r>
          </a:p>
          <a:p>
            <a:pPr>
              <a:lnSpc>
                <a:spcPts val="1400"/>
              </a:lnSpc>
            </a:pP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传真： </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( 86-755 ) 33069369</a:t>
            </a:r>
            <a:endParaRPr lang="zh-CN" altLang="en-US" sz="900" b="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183311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0" y="620688"/>
            <a:ext cx="9144000" cy="1008112"/>
          </a:xfrm>
          <a:prstGeom prst="rect">
            <a:avLst/>
          </a:prstGeom>
          <a:solidFill>
            <a:schemeClr val="accent1"/>
          </a:solidFill>
        </p:spPr>
        <p:txBody>
          <a:bodyPr vert="horz" lIns="504000" tIns="45720" rIns="91440" bIns="45720" rtlCol="0" anchor="ctr">
            <a:normAutofit/>
          </a:bodyPr>
          <a:lstStyle/>
          <a:p>
            <a:r>
              <a:rPr lang="zh-CN" altLang="en-US" dirty="0"/>
              <a:t>单击此处添加标题</a:t>
            </a:r>
          </a:p>
        </p:txBody>
      </p:sp>
      <p:sp>
        <p:nvSpPr>
          <p:cNvPr id="3" name="文本占位符 2"/>
          <p:cNvSpPr>
            <a:spLocks noGrp="1"/>
          </p:cNvSpPr>
          <p:nvPr>
            <p:ph type="body" idx="1"/>
          </p:nvPr>
        </p:nvSpPr>
        <p:spPr>
          <a:xfrm>
            <a:off x="457200" y="1844825"/>
            <a:ext cx="8229600" cy="4248472"/>
          </a:xfrm>
          <a:prstGeom prst="rect">
            <a:avLst/>
          </a:prstGeom>
        </p:spPr>
        <p:txBody>
          <a:bodyPr vert="horz" lIns="91440" tIns="45720" rIns="91440" bIns="45720" rtlCol="0">
            <a:normAutofit/>
          </a:bodyPr>
          <a:lstStyle/>
          <a:p>
            <a:pPr lvl="0"/>
            <a:r>
              <a:rPr lang="zh-CN" altLang="en-US" dirty="0"/>
              <a:t>单击此处编辑</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849753737"/>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8" r:id="rId3"/>
  </p:sldLayoutIdLst>
  <p:txStyles>
    <p:titleStyle>
      <a:lvl1pPr algn="l" defTabSz="914400" rtl="0" eaLnBrk="1" latinLnBrk="0" hangingPunct="1">
        <a:spcBef>
          <a:spcPct val="0"/>
        </a:spcBef>
        <a:buNone/>
        <a:defRPr sz="4800" b="0" kern="1200">
          <a:solidFill>
            <a:schemeClr val="bg1"/>
          </a:solidFill>
          <a:latin typeface="黑体" panose="02010609060101010101" pitchFamily="49" charset="-122"/>
          <a:ea typeface="黑体" panose="02010609060101010101" pitchFamily="49" charset="-122"/>
          <a:cs typeface="+mj-cs"/>
        </a:defRPr>
      </a:lvl1pPr>
    </p:titleStyle>
    <p:bodyStyle>
      <a:lvl1pPr marL="182563" indent="-182563" algn="l" defTabSz="449263" rtl="0" eaLnBrk="1" latinLnBrk="0" hangingPunct="1">
        <a:spcBef>
          <a:spcPct val="20000"/>
        </a:spcBef>
        <a:buFont typeface="Arial" panose="020B0604020202020204" pitchFamily="34" charset="0"/>
        <a:buChar char="•"/>
        <a:defRPr sz="32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1pPr>
      <a:lvl2pPr marL="541338" indent="-182563" algn="l" defTabSz="449263" rtl="0" eaLnBrk="1" latinLnBrk="0" hangingPunct="1">
        <a:spcBef>
          <a:spcPct val="20000"/>
        </a:spcBef>
        <a:buFont typeface="Arial" panose="020B0604020202020204" pitchFamily="34" charset="0"/>
        <a:buChar char="•"/>
        <a:defRPr sz="28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898525" indent="-182563" algn="l" defTabSz="449263" rtl="0" eaLnBrk="1" latinLnBrk="0" hangingPunct="1">
        <a:spcBef>
          <a:spcPct val="20000"/>
        </a:spcBef>
        <a:buFont typeface="Arial" panose="020B0604020202020204" pitchFamily="34" charset="0"/>
        <a:buChar char="•"/>
        <a:defRPr sz="24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3pPr>
      <a:lvl4pPr marL="1257300" indent="-182563" algn="l" defTabSz="449263"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4pPr>
      <a:lvl5pPr marL="1616075" indent="-184150" algn="l" defTabSz="449263"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0" y="473336"/>
            <a:ext cx="9144000" cy="651408"/>
          </a:xfrm>
          <a:prstGeom prst="rect">
            <a:avLst/>
          </a:prstGeom>
          <a:noFill/>
          <a:ln>
            <a:noFill/>
          </a:ln>
        </p:spPr>
        <p:txBody>
          <a:bodyPr vert="horz" lIns="504000" tIns="45720" rIns="91440" bIns="45720" rtlCol="0" anchor="ctr">
            <a:normAutofit/>
          </a:bodyPr>
          <a:lstStyle/>
          <a:p>
            <a:r>
              <a:rPr lang="zh-CN" altLang="en-US" dirty="0"/>
              <a:t>单击此处编辑标题</a:t>
            </a:r>
          </a:p>
        </p:txBody>
      </p:sp>
      <p:sp>
        <p:nvSpPr>
          <p:cNvPr id="3" name="文本占位符 2"/>
          <p:cNvSpPr>
            <a:spLocks noGrp="1"/>
          </p:cNvSpPr>
          <p:nvPr>
            <p:ph type="body" idx="1"/>
          </p:nvPr>
        </p:nvSpPr>
        <p:spPr>
          <a:xfrm>
            <a:off x="457200" y="1484784"/>
            <a:ext cx="8229600" cy="4974073"/>
          </a:xfrm>
          <a:prstGeom prst="rect">
            <a:avLst/>
          </a:prstGeom>
        </p:spPr>
        <p:txBody>
          <a:bodyPr vert="horz" lIns="91440" tIns="45720" rIns="91440" bIns="45720" rtlCol="0">
            <a:normAutofit/>
          </a:bodyPr>
          <a:lstStyle/>
          <a:p>
            <a:pPr lvl="0"/>
            <a:r>
              <a:rPr lang="zh-CN" altLang="en-US" dirty="0"/>
              <a:t>单击此处编辑</a:t>
            </a:r>
          </a:p>
          <a:p>
            <a:pPr lvl="1"/>
            <a:r>
              <a:rPr lang="zh-CN" altLang="en-US" dirty="0"/>
              <a:t>第二级</a:t>
            </a:r>
          </a:p>
          <a:p>
            <a:pPr lvl="2"/>
            <a:r>
              <a:rPr lang="zh-CN" altLang="en-US" dirty="0"/>
              <a:t>第三级</a:t>
            </a:r>
            <a:endParaRPr lang="en-US" altLang="zh-CN" dirty="0"/>
          </a:p>
          <a:p>
            <a:pPr marL="1257300" marR="0" lvl="3" indent="-182563" algn="l" defTabSz="449263"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zh-CN" altLang="en-US" dirty="0"/>
              <a:t>第四级</a:t>
            </a:r>
          </a:p>
        </p:txBody>
      </p:sp>
      <p:sp>
        <p:nvSpPr>
          <p:cNvPr id="24" name="矩形 23"/>
          <p:cNvSpPr/>
          <p:nvPr/>
        </p:nvSpPr>
        <p:spPr>
          <a:xfrm>
            <a:off x="7991601" y="172287"/>
            <a:ext cx="1152399" cy="240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a:off x="0" y="6609821"/>
            <a:ext cx="9144000" cy="0"/>
          </a:xfrm>
          <a:prstGeom prst="line">
            <a:avLst/>
          </a:prstGeom>
          <a:ln>
            <a:solidFill>
              <a:srgbClr val="C9C9C9"/>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203848" y="6495147"/>
            <a:ext cx="2736304" cy="246221"/>
          </a:xfrm>
          <a:prstGeom prst="rect">
            <a:avLst/>
          </a:prstGeom>
          <a:solidFill>
            <a:schemeClr val="bg1"/>
          </a:solidFill>
          <a:ln>
            <a:noFill/>
          </a:ln>
        </p:spPr>
        <p:txBody>
          <a:bodyPr wrap="square" rtlCol="0">
            <a:spAutoFit/>
          </a:bodyPr>
          <a:lstStyle/>
          <a:p>
            <a:pPr algn="dist"/>
            <a:r>
              <a:rPr lang="en-US" altLang="zh-CN" sz="1000" dirty="0">
                <a:solidFill>
                  <a:srgbClr val="888888"/>
                </a:solidFill>
                <a:latin typeface="微软雅黑" panose="020B0503020204020204" pitchFamily="34" charset="-122"/>
                <a:ea typeface="微软雅黑" panose="020B0503020204020204" pitchFamily="34" charset="-122"/>
              </a:rPr>
              <a:t>WWW.RONG360.COM</a:t>
            </a:r>
            <a:endParaRPr lang="zh-CN" altLang="en-US" sz="1000" dirty="0">
              <a:solidFill>
                <a:srgbClr val="888888"/>
              </a:solidFill>
              <a:latin typeface="微软雅黑" panose="020B0503020204020204" pitchFamily="34" charset="-122"/>
              <a:ea typeface="微软雅黑" panose="020B0503020204020204" pitchFamily="34" charset="-122"/>
            </a:endParaRPr>
          </a:p>
        </p:txBody>
      </p:sp>
      <p:sp>
        <p:nvSpPr>
          <p:cNvPr id="28" name="灯片编号占位符 27"/>
          <p:cNvSpPr>
            <a:spLocks noGrp="1"/>
          </p:cNvSpPr>
          <p:nvPr>
            <p:ph type="sldNum" sz="quarter" idx="4"/>
          </p:nvPr>
        </p:nvSpPr>
        <p:spPr>
          <a:xfrm>
            <a:off x="8316416" y="6495148"/>
            <a:ext cx="370384" cy="246220"/>
          </a:xfrm>
          <a:prstGeom prst="rect">
            <a:avLst/>
          </a:prstGeom>
          <a:solidFill>
            <a:schemeClr val="bg1"/>
          </a:solidFill>
        </p:spPr>
        <p:txBody>
          <a:bodyPr vert="horz" lIns="91440" tIns="45720" rIns="91440" bIns="45720" rtlCol="0" anchor="ctr"/>
          <a:lstStyle>
            <a:lvl1pPr algn="r">
              <a:defRPr lang="zh-CN" altLang="en-US" sz="1000" kern="1200" smtClean="0">
                <a:solidFill>
                  <a:srgbClr val="888888"/>
                </a:solidFill>
                <a:latin typeface="微软雅黑" panose="020B0503020204020204" pitchFamily="34" charset="-122"/>
                <a:ea typeface="微软雅黑" panose="020B0503020204020204" pitchFamily="34" charset="-122"/>
                <a:cs typeface="+mn-cs"/>
              </a:defRPr>
            </a:lvl1pPr>
          </a:lstStyle>
          <a:p>
            <a:fld id="{48271207-8E54-4CCF-94A6-4D42E84E42CF}" type="slidenum">
              <a:rPr lang="en-US" altLang="zh-CN" smtClean="0"/>
              <a:pPr/>
              <a:t>‹#›</a:t>
            </a:fld>
            <a:endParaRPr lang="en-US" altLang="zh-CN" dirty="0"/>
          </a:p>
        </p:txBody>
      </p:sp>
      <p:pic>
        <p:nvPicPr>
          <p:cNvPr id="10" name="Picture 4" descr="D:\Dropbox\Documents\Tencent Files\51193212\FileRecv\logo-pp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56376" y="198165"/>
            <a:ext cx="990429" cy="31276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p:cNvCxnSpPr/>
          <p:nvPr/>
        </p:nvCxnSpPr>
        <p:spPr>
          <a:xfrm>
            <a:off x="0" y="1215752"/>
            <a:ext cx="9144000" cy="0"/>
          </a:xfrm>
          <a:prstGeom prst="line">
            <a:avLst/>
          </a:prstGeom>
          <a:ln w="63500">
            <a:gradFill flip="none" rotWithShape="1">
              <a:gsLst>
                <a:gs pos="0">
                  <a:srgbClr val="2E4576"/>
                </a:gs>
                <a:gs pos="100000">
                  <a:srgbClr val="3B82C4"/>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397544"/>
      </p:ext>
    </p:extLst>
  </p:cSld>
  <p:clrMap bg1="lt1" tx1="dk1" bg2="lt2" tx2="dk2" accent1="accent1" accent2="accent2" accent3="accent3" accent4="accent4" accent5="accent5" accent6="accent6" hlink="hlink" folHlink="folHlink"/>
  <p:sldLayoutIdLst>
    <p:sldLayoutId id="2147483650" r:id="rId1"/>
    <p:sldLayoutId id="2147483667" r:id="rId2"/>
    <p:sldLayoutId id="2147483655" r:id="rId3"/>
  </p:sldLayoutIdLst>
  <p:txStyles>
    <p:titleStyle>
      <a:lvl1pPr algn="l" defTabSz="914400" rtl="0" eaLnBrk="1" latinLnBrk="0" hangingPunct="1">
        <a:spcBef>
          <a:spcPct val="0"/>
        </a:spcBef>
        <a:buNone/>
        <a:defRPr sz="3600" b="1" kern="1200">
          <a:solidFill>
            <a:srgbClr val="2E4576"/>
          </a:solidFill>
          <a:latin typeface="黑体" panose="02010609060101010101" pitchFamily="49" charset="-122"/>
          <a:ea typeface="黑体" panose="02010609060101010101" pitchFamily="49" charset="-122"/>
          <a:cs typeface="+mj-cs"/>
        </a:defRPr>
      </a:lvl1pPr>
    </p:titleStyle>
    <p:bodyStyle>
      <a:lvl1pPr marL="182563" indent="-182563" algn="l" defTabSz="449263" rtl="0" eaLnBrk="1" latinLnBrk="0" hangingPunct="1">
        <a:spcBef>
          <a:spcPct val="20000"/>
        </a:spcBef>
        <a:buFont typeface="Arial" panose="020B0604020202020204" pitchFamily="34" charset="0"/>
        <a:buChar char="•"/>
        <a:defRPr sz="28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1pPr>
      <a:lvl2pPr marL="541338" indent="-182563" algn="l" defTabSz="449263" rtl="0" eaLnBrk="1" latinLnBrk="0" hangingPunct="1">
        <a:spcBef>
          <a:spcPct val="20000"/>
        </a:spcBef>
        <a:buFont typeface="Arial" panose="020B0604020202020204" pitchFamily="34" charset="0"/>
        <a:buChar char="•"/>
        <a:defRPr sz="24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898525" indent="-182563" algn="l" defTabSz="449263" rtl="0" eaLnBrk="1" latinLnBrk="0" hangingPunct="1">
        <a:spcBef>
          <a:spcPct val="20000"/>
        </a:spcBef>
        <a:buFont typeface="Arial" panose="020B0604020202020204" pitchFamily="34" charset="0"/>
        <a:buChar char="•"/>
        <a:defRPr sz="16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3pPr>
      <a:lvl4pPr marL="1257300" marR="0" indent="-182563" algn="l" defTabSz="449263" rtl="0" eaLnBrk="1" fontAlgn="auto" latinLnBrk="0" hangingPunct="1">
        <a:lnSpc>
          <a:spcPct val="100000"/>
        </a:lnSpc>
        <a:spcBef>
          <a:spcPct val="20000"/>
        </a:spcBef>
        <a:spcAft>
          <a:spcPts val="0"/>
        </a:spcAft>
        <a:buClrTx/>
        <a:buSzTx/>
        <a:buFont typeface="Arial" panose="020B0604020202020204" pitchFamily="34" charset="0"/>
        <a:buChar char="•"/>
        <a:tabLst/>
        <a:defRPr sz="14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4pPr>
      <a:lvl5pPr marL="1616075" indent="-184150" algn="l" defTabSz="449263"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1" name="直接连接符 10"/>
          <p:cNvCxnSpPr/>
          <p:nvPr/>
        </p:nvCxnSpPr>
        <p:spPr>
          <a:xfrm>
            <a:off x="0" y="355516"/>
            <a:ext cx="9144000" cy="0"/>
          </a:xfrm>
          <a:prstGeom prst="line">
            <a:avLst/>
          </a:prstGeom>
          <a:ln>
            <a:solidFill>
              <a:srgbClr val="C9C9C9"/>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203848" y="240842"/>
            <a:ext cx="2736304" cy="246221"/>
          </a:xfrm>
          <a:prstGeom prst="rect">
            <a:avLst/>
          </a:prstGeom>
          <a:solidFill>
            <a:schemeClr val="bg1"/>
          </a:solidFill>
          <a:ln>
            <a:noFill/>
          </a:ln>
        </p:spPr>
        <p:txBody>
          <a:bodyPr wrap="square" rtlCol="0">
            <a:spAutoFit/>
          </a:bodyPr>
          <a:lstStyle/>
          <a:p>
            <a:pPr algn="dist"/>
            <a:r>
              <a:rPr lang="en-US" altLang="zh-CN" sz="1000" dirty="0">
                <a:solidFill>
                  <a:srgbClr val="888888"/>
                </a:solidFill>
                <a:latin typeface="微软雅黑" panose="020B0503020204020204" pitchFamily="34" charset="-122"/>
                <a:ea typeface="微软雅黑" panose="020B0503020204020204" pitchFamily="34" charset="-122"/>
              </a:rPr>
              <a:t>WWW.RONG360.COM</a:t>
            </a:r>
            <a:endParaRPr lang="zh-CN" altLang="en-US" sz="1000" dirty="0">
              <a:solidFill>
                <a:srgbClr val="888888"/>
              </a:solidFill>
              <a:latin typeface="微软雅黑" panose="020B0503020204020204" pitchFamily="34" charset="-122"/>
              <a:ea typeface="微软雅黑" panose="020B0503020204020204" pitchFamily="34" charset="-122"/>
            </a:endParaRPr>
          </a:p>
        </p:txBody>
      </p:sp>
      <p:pic>
        <p:nvPicPr>
          <p:cNvPr id="14" name="Picture 4" descr="D:\Dropbox\Documents\Tencent Files\51193212\FileRecv\logo-pp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3321" y="2340868"/>
            <a:ext cx="2533650"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496672"/>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914400" rtl="0" eaLnBrk="1" latinLnBrk="0" hangingPunct="1">
        <a:spcBef>
          <a:spcPct val="0"/>
        </a:spcBef>
        <a:buNone/>
        <a:defRPr sz="4800" b="0" kern="1200">
          <a:solidFill>
            <a:schemeClr val="bg1"/>
          </a:solidFill>
          <a:latin typeface="黑体" panose="02010609060101010101" pitchFamily="49" charset="-122"/>
          <a:ea typeface="黑体" panose="02010609060101010101" pitchFamily="49" charset="-122"/>
          <a:cs typeface="+mj-cs"/>
        </a:defRPr>
      </a:lvl1pPr>
    </p:titleStyle>
    <p:bodyStyle>
      <a:lvl1pPr marL="182563" indent="-182563" algn="l" defTabSz="449263" rtl="0" eaLnBrk="1" latinLnBrk="0" hangingPunct="1">
        <a:spcBef>
          <a:spcPct val="20000"/>
        </a:spcBef>
        <a:buFont typeface="Arial" panose="020B0604020202020204" pitchFamily="34" charset="0"/>
        <a:buChar char="•"/>
        <a:defRPr sz="32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1pPr>
      <a:lvl2pPr marL="541338" indent="-182563" algn="l" defTabSz="449263" rtl="0" eaLnBrk="1" latinLnBrk="0" hangingPunct="1">
        <a:spcBef>
          <a:spcPct val="20000"/>
        </a:spcBef>
        <a:buFont typeface="Arial" panose="020B0604020202020204" pitchFamily="34" charset="0"/>
        <a:buChar char="•"/>
        <a:defRPr sz="28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898525" indent="-182563" algn="l" defTabSz="449263" rtl="0" eaLnBrk="1" latinLnBrk="0" hangingPunct="1">
        <a:spcBef>
          <a:spcPct val="20000"/>
        </a:spcBef>
        <a:buFont typeface="Arial" panose="020B0604020202020204" pitchFamily="34" charset="0"/>
        <a:buChar char="•"/>
        <a:defRPr sz="24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3pPr>
      <a:lvl4pPr marL="1257300" indent="-182563" algn="l" defTabSz="449263"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4pPr>
      <a:lvl5pPr marL="1616075" indent="-184150" algn="l" defTabSz="449263"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26" y="1556792"/>
            <a:ext cx="9144000" cy="3013945"/>
          </a:xfrm>
        </p:spPr>
        <p:txBody>
          <a:bodyPr/>
          <a:lstStyle/>
          <a:p>
            <a:r>
              <a:rPr lang="zh-CN" altLang="en-US" dirty="0"/>
              <a:t>机器学习</a:t>
            </a:r>
            <a:r>
              <a:rPr lang="en-US" altLang="zh-CN" dirty="0"/>
              <a:t>(</a:t>
            </a:r>
            <a:r>
              <a:rPr lang="zh-CN" altLang="en-US" dirty="0"/>
              <a:t>西瓜书</a:t>
            </a:r>
            <a:r>
              <a:rPr lang="en-US" altLang="zh-CN" dirty="0"/>
              <a:t>)</a:t>
            </a:r>
            <a:r>
              <a:rPr lang="zh-CN" altLang="en-US" dirty="0"/>
              <a:t>系列分享</a:t>
            </a:r>
            <a:br>
              <a:rPr lang="en-US" altLang="zh-CN" dirty="0"/>
            </a:br>
            <a:r>
              <a:rPr lang="zh-CN" altLang="en-US" sz="3200" dirty="0"/>
              <a:t>第六讲</a:t>
            </a:r>
          </a:p>
        </p:txBody>
      </p:sp>
      <p:sp>
        <p:nvSpPr>
          <p:cNvPr id="3" name="文本框 2"/>
          <p:cNvSpPr txBox="1"/>
          <p:nvPr/>
        </p:nvSpPr>
        <p:spPr>
          <a:xfrm>
            <a:off x="7754971" y="4075288"/>
            <a:ext cx="1368152" cy="461665"/>
          </a:xfrm>
          <a:prstGeom prst="rect">
            <a:avLst/>
          </a:prstGeom>
          <a:noFill/>
        </p:spPr>
        <p:txBody>
          <a:bodyPr wrap="square" rtlCol="0">
            <a:spAutoFit/>
          </a:bodyPr>
          <a:lstStyle/>
          <a:p>
            <a:r>
              <a:rPr lang="en-US" altLang="zh-CN" sz="2400" b="1" cap="all" dirty="0">
                <a:solidFill>
                  <a:prstClr val="white"/>
                </a:solidFill>
                <a:latin typeface="黑体" panose="02010609060101010101" pitchFamily="49" charset="-122"/>
                <a:ea typeface="黑体" panose="02010609060101010101" pitchFamily="49" charset="-122"/>
                <a:cs typeface="+mj-cs"/>
              </a:rPr>
              <a:t>BI</a:t>
            </a:r>
            <a:r>
              <a:rPr lang="zh-CN" altLang="en-US" sz="2400" b="1" cap="all" dirty="0">
                <a:solidFill>
                  <a:prstClr val="white"/>
                </a:solidFill>
                <a:latin typeface="黑体" panose="02010609060101010101" pitchFamily="49" charset="-122"/>
                <a:ea typeface="黑体" panose="02010609060101010101" pitchFamily="49" charset="-122"/>
                <a:cs typeface="+mj-cs"/>
              </a:rPr>
              <a:t>陈详</a:t>
            </a:r>
            <a:endParaRPr lang="zh-CN" altLang="en-US" sz="2400" b="1" dirty="0"/>
          </a:p>
        </p:txBody>
      </p:sp>
    </p:spTree>
    <p:extLst>
      <p:ext uri="{BB962C8B-B14F-4D97-AF65-F5344CB8AC3E}">
        <p14:creationId xmlns:p14="http://schemas.microsoft.com/office/powerpoint/2010/main" val="3331568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7CECD5-C02B-42DA-B761-3946DB44EFC2}"/>
              </a:ext>
            </a:extLst>
          </p:cNvPr>
          <p:cNvSpPr>
            <a:spLocks noGrp="1"/>
          </p:cNvSpPr>
          <p:nvPr>
            <p:ph type="title"/>
          </p:nvPr>
        </p:nvSpPr>
        <p:spPr/>
        <p:txBody>
          <a:bodyPr/>
          <a:lstStyle/>
          <a:p>
            <a:r>
              <a:rPr lang="zh-CN" altLang="en-US" dirty="0"/>
              <a:t>降维与度量学习</a:t>
            </a:r>
          </a:p>
        </p:txBody>
      </p:sp>
      <p:sp>
        <p:nvSpPr>
          <p:cNvPr id="3" name="矩形 2">
            <a:extLst>
              <a:ext uri="{FF2B5EF4-FFF2-40B4-BE49-F238E27FC236}">
                <a16:creationId xmlns:a16="http://schemas.microsoft.com/office/drawing/2014/main" id="{FE06BD3C-0138-4DA3-A1F2-9FDF96E7C781}"/>
              </a:ext>
            </a:extLst>
          </p:cNvPr>
          <p:cNvSpPr/>
          <p:nvPr/>
        </p:nvSpPr>
        <p:spPr>
          <a:xfrm>
            <a:off x="147125" y="1799528"/>
            <a:ext cx="5551970" cy="369332"/>
          </a:xfrm>
          <a:prstGeom prst="rect">
            <a:avLst/>
          </a:prstGeom>
        </p:spPr>
        <p:txBody>
          <a:bodyPr wrap="square">
            <a:spAutoFit/>
          </a:bodyPr>
          <a:lstStyle/>
          <a:p>
            <a:r>
              <a:rPr lang="zh-CN" altLang="en-US" b="1" dirty="0">
                <a:solidFill>
                  <a:srgbClr val="4F4F4F"/>
                </a:solidFill>
                <a:latin typeface="-apple-system"/>
              </a:rPr>
              <a:t>流形学习：用局部欧式空间距离模拟真实距离</a:t>
            </a:r>
            <a:endParaRPr lang="zh-CN" altLang="en-US" dirty="0"/>
          </a:p>
        </p:txBody>
      </p:sp>
      <p:sp>
        <p:nvSpPr>
          <p:cNvPr id="5" name="文本框 4">
            <a:extLst>
              <a:ext uri="{FF2B5EF4-FFF2-40B4-BE49-F238E27FC236}">
                <a16:creationId xmlns:a16="http://schemas.microsoft.com/office/drawing/2014/main" id="{59E53E9C-F02C-4054-8F50-72FB85B6132B}"/>
              </a:ext>
            </a:extLst>
          </p:cNvPr>
          <p:cNvSpPr txBox="1"/>
          <p:nvPr/>
        </p:nvSpPr>
        <p:spPr>
          <a:xfrm>
            <a:off x="145434" y="2278956"/>
            <a:ext cx="7666925" cy="646331"/>
          </a:xfrm>
          <a:prstGeom prst="rect">
            <a:avLst/>
          </a:prstGeom>
          <a:noFill/>
        </p:spPr>
        <p:txBody>
          <a:bodyPr wrap="square" rtlCol="0">
            <a:spAutoFit/>
          </a:bodyPr>
          <a:lstStyle/>
          <a:p>
            <a:r>
              <a:rPr lang="zh-CN" altLang="en-US" b="1" dirty="0">
                <a:solidFill>
                  <a:srgbClr val="4F4F4F"/>
                </a:solidFill>
                <a:latin typeface="-apple-system"/>
              </a:rPr>
              <a:t>局部线性嵌入：原始空间能由领域线性组合，使映射到低维空间也满足。</a:t>
            </a:r>
            <a:endParaRPr lang="en-US" altLang="zh-CN" b="1" dirty="0">
              <a:solidFill>
                <a:srgbClr val="4F4F4F"/>
              </a:solidFill>
              <a:latin typeface="-apple-system"/>
            </a:endParaRPr>
          </a:p>
          <a:p>
            <a:endParaRPr lang="zh-CN" altLang="en-US" dirty="0"/>
          </a:p>
        </p:txBody>
      </p:sp>
      <p:pic>
        <p:nvPicPr>
          <p:cNvPr id="6" name="图片 5">
            <a:extLst>
              <a:ext uri="{FF2B5EF4-FFF2-40B4-BE49-F238E27FC236}">
                <a16:creationId xmlns:a16="http://schemas.microsoft.com/office/drawing/2014/main" id="{C72555E7-3406-492B-9008-284D1FC5FA60}"/>
              </a:ext>
            </a:extLst>
          </p:cNvPr>
          <p:cNvPicPr>
            <a:picLocks noChangeAspect="1"/>
          </p:cNvPicPr>
          <p:nvPr/>
        </p:nvPicPr>
        <p:blipFill>
          <a:blip r:embed="rId2"/>
          <a:stretch>
            <a:fillRect/>
          </a:stretch>
        </p:blipFill>
        <p:spPr>
          <a:xfrm>
            <a:off x="5866556" y="2636912"/>
            <a:ext cx="3125857" cy="2769024"/>
          </a:xfrm>
          <a:prstGeom prst="rect">
            <a:avLst/>
          </a:prstGeom>
        </p:spPr>
      </p:pic>
      <p:pic>
        <p:nvPicPr>
          <p:cNvPr id="4" name="图片 3">
            <a:extLst>
              <a:ext uri="{FF2B5EF4-FFF2-40B4-BE49-F238E27FC236}">
                <a16:creationId xmlns:a16="http://schemas.microsoft.com/office/drawing/2014/main" id="{AB0B9B6B-A27D-4732-B496-BA7BB33B8EE6}"/>
              </a:ext>
            </a:extLst>
          </p:cNvPr>
          <p:cNvPicPr>
            <a:picLocks noChangeAspect="1"/>
          </p:cNvPicPr>
          <p:nvPr/>
        </p:nvPicPr>
        <p:blipFill>
          <a:blip r:embed="rId3"/>
          <a:stretch>
            <a:fillRect/>
          </a:stretch>
        </p:blipFill>
        <p:spPr>
          <a:xfrm>
            <a:off x="2638667" y="2574886"/>
            <a:ext cx="1933333" cy="304762"/>
          </a:xfrm>
          <a:prstGeom prst="rect">
            <a:avLst/>
          </a:prstGeom>
        </p:spPr>
      </p:pic>
      <p:pic>
        <p:nvPicPr>
          <p:cNvPr id="7" name="图片 6">
            <a:extLst>
              <a:ext uri="{FF2B5EF4-FFF2-40B4-BE49-F238E27FC236}">
                <a16:creationId xmlns:a16="http://schemas.microsoft.com/office/drawing/2014/main" id="{4F8D3FAB-2E2B-4061-8706-60C288239DF9}"/>
              </a:ext>
            </a:extLst>
          </p:cNvPr>
          <p:cNvPicPr>
            <a:picLocks noChangeAspect="1"/>
          </p:cNvPicPr>
          <p:nvPr/>
        </p:nvPicPr>
        <p:blipFill>
          <a:blip r:embed="rId4"/>
          <a:stretch>
            <a:fillRect/>
          </a:stretch>
        </p:blipFill>
        <p:spPr>
          <a:xfrm>
            <a:off x="805269" y="2914788"/>
            <a:ext cx="4893826" cy="3322524"/>
          </a:xfrm>
          <a:prstGeom prst="rect">
            <a:avLst/>
          </a:prstGeom>
        </p:spPr>
      </p:pic>
    </p:spTree>
    <p:extLst>
      <p:ext uri="{BB962C8B-B14F-4D97-AF65-F5344CB8AC3E}">
        <p14:creationId xmlns:p14="http://schemas.microsoft.com/office/powerpoint/2010/main" val="4205878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7CECD5-C02B-42DA-B761-3946DB44EFC2}"/>
              </a:ext>
            </a:extLst>
          </p:cNvPr>
          <p:cNvSpPr>
            <a:spLocks noGrp="1"/>
          </p:cNvSpPr>
          <p:nvPr>
            <p:ph type="title"/>
          </p:nvPr>
        </p:nvSpPr>
        <p:spPr/>
        <p:txBody>
          <a:bodyPr/>
          <a:lstStyle/>
          <a:p>
            <a:r>
              <a:rPr lang="zh-CN" altLang="en-US" dirty="0"/>
              <a:t>降维与度量学习</a:t>
            </a:r>
          </a:p>
        </p:txBody>
      </p:sp>
      <p:sp>
        <p:nvSpPr>
          <p:cNvPr id="3" name="矩形 2">
            <a:extLst>
              <a:ext uri="{FF2B5EF4-FFF2-40B4-BE49-F238E27FC236}">
                <a16:creationId xmlns:a16="http://schemas.microsoft.com/office/drawing/2014/main" id="{FE06BD3C-0138-4DA3-A1F2-9FDF96E7C781}"/>
              </a:ext>
            </a:extLst>
          </p:cNvPr>
          <p:cNvSpPr/>
          <p:nvPr/>
        </p:nvSpPr>
        <p:spPr>
          <a:xfrm>
            <a:off x="147125" y="1799528"/>
            <a:ext cx="5551970" cy="369332"/>
          </a:xfrm>
          <a:prstGeom prst="rect">
            <a:avLst/>
          </a:prstGeom>
        </p:spPr>
        <p:txBody>
          <a:bodyPr wrap="square">
            <a:spAutoFit/>
          </a:bodyPr>
          <a:lstStyle/>
          <a:p>
            <a:r>
              <a:rPr lang="zh-CN" altLang="en-US" b="1" dirty="0">
                <a:solidFill>
                  <a:srgbClr val="4F4F4F"/>
                </a:solidFill>
                <a:latin typeface="-apple-system"/>
              </a:rPr>
              <a:t>度量学习：找到合适的距离度量方式</a:t>
            </a:r>
            <a:endParaRPr lang="zh-CN" altLang="en-US" dirty="0"/>
          </a:p>
        </p:txBody>
      </p:sp>
      <p:pic>
        <p:nvPicPr>
          <p:cNvPr id="9" name="图片 8">
            <a:extLst>
              <a:ext uri="{FF2B5EF4-FFF2-40B4-BE49-F238E27FC236}">
                <a16:creationId xmlns:a16="http://schemas.microsoft.com/office/drawing/2014/main" id="{A056011B-B5FB-4C03-8AAD-DE327D5876FD}"/>
              </a:ext>
            </a:extLst>
          </p:cNvPr>
          <p:cNvPicPr>
            <a:picLocks noChangeAspect="1"/>
          </p:cNvPicPr>
          <p:nvPr/>
        </p:nvPicPr>
        <p:blipFill>
          <a:blip r:embed="rId2"/>
          <a:stretch>
            <a:fillRect/>
          </a:stretch>
        </p:blipFill>
        <p:spPr>
          <a:xfrm>
            <a:off x="1905549" y="3371590"/>
            <a:ext cx="5501697" cy="646331"/>
          </a:xfrm>
          <a:prstGeom prst="rect">
            <a:avLst/>
          </a:prstGeom>
        </p:spPr>
      </p:pic>
      <p:pic>
        <p:nvPicPr>
          <p:cNvPr id="10" name="图片 9">
            <a:extLst>
              <a:ext uri="{FF2B5EF4-FFF2-40B4-BE49-F238E27FC236}">
                <a16:creationId xmlns:a16="http://schemas.microsoft.com/office/drawing/2014/main" id="{F6C7A78B-D771-40E8-8913-6A24D8B8E28B}"/>
              </a:ext>
            </a:extLst>
          </p:cNvPr>
          <p:cNvPicPr>
            <a:picLocks noChangeAspect="1"/>
          </p:cNvPicPr>
          <p:nvPr/>
        </p:nvPicPr>
        <p:blipFill>
          <a:blip r:embed="rId3"/>
          <a:stretch>
            <a:fillRect/>
          </a:stretch>
        </p:blipFill>
        <p:spPr>
          <a:xfrm>
            <a:off x="1596401" y="2303571"/>
            <a:ext cx="4685393" cy="528798"/>
          </a:xfrm>
          <a:prstGeom prst="rect">
            <a:avLst/>
          </a:prstGeom>
        </p:spPr>
      </p:pic>
      <p:pic>
        <p:nvPicPr>
          <p:cNvPr id="11" name="图片 10">
            <a:extLst>
              <a:ext uri="{FF2B5EF4-FFF2-40B4-BE49-F238E27FC236}">
                <a16:creationId xmlns:a16="http://schemas.microsoft.com/office/drawing/2014/main" id="{16741D56-3159-479E-9332-6CFDAE31B89C}"/>
              </a:ext>
            </a:extLst>
          </p:cNvPr>
          <p:cNvPicPr>
            <a:picLocks noChangeAspect="1"/>
          </p:cNvPicPr>
          <p:nvPr/>
        </p:nvPicPr>
        <p:blipFill>
          <a:blip r:embed="rId4"/>
          <a:stretch>
            <a:fillRect/>
          </a:stretch>
        </p:blipFill>
        <p:spPr>
          <a:xfrm>
            <a:off x="1578677" y="2875328"/>
            <a:ext cx="6162245" cy="460612"/>
          </a:xfrm>
          <a:prstGeom prst="rect">
            <a:avLst/>
          </a:prstGeom>
        </p:spPr>
      </p:pic>
      <p:pic>
        <p:nvPicPr>
          <p:cNvPr id="13" name="图片 12">
            <a:extLst>
              <a:ext uri="{FF2B5EF4-FFF2-40B4-BE49-F238E27FC236}">
                <a16:creationId xmlns:a16="http://schemas.microsoft.com/office/drawing/2014/main" id="{A0511083-0140-4FF7-BD97-A9FBA34F725A}"/>
              </a:ext>
            </a:extLst>
          </p:cNvPr>
          <p:cNvPicPr>
            <a:picLocks noChangeAspect="1"/>
          </p:cNvPicPr>
          <p:nvPr/>
        </p:nvPicPr>
        <p:blipFill>
          <a:blip r:embed="rId5"/>
          <a:stretch>
            <a:fillRect/>
          </a:stretch>
        </p:blipFill>
        <p:spPr>
          <a:xfrm>
            <a:off x="2760186" y="4189121"/>
            <a:ext cx="3792422" cy="1008112"/>
          </a:xfrm>
          <a:prstGeom prst="rect">
            <a:avLst/>
          </a:prstGeom>
        </p:spPr>
      </p:pic>
      <p:sp>
        <p:nvSpPr>
          <p:cNvPr id="14" name="文本框 13">
            <a:extLst>
              <a:ext uri="{FF2B5EF4-FFF2-40B4-BE49-F238E27FC236}">
                <a16:creationId xmlns:a16="http://schemas.microsoft.com/office/drawing/2014/main" id="{889A5856-A763-41C7-95F9-22BC8EBDFB85}"/>
              </a:ext>
            </a:extLst>
          </p:cNvPr>
          <p:cNvSpPr txBox="1"/>
          <p:nvPr/>
        </p:nvSpPr>
        <p:spPr>
          <a:xfrm>
            <a:off x="-59631" y="2409988"/>
            <a:ext cx="1862786" cy="646331"/>
          </a:xfrm>
          <a:prstGeom prst="rect">
            <a:avLst/>
          </a:prstGeom>
          <a:noFill/>
        </p:spPr>
        <p:txBody>
          <a:bodyPr wrap="square" rtlCol="0">
            <a:spAutoFit/>
          </a:bodyPr>
          <a:lstStyle/>
          <a:p>
            <a:r>
              <a:rPr lang="zh-CN" altLang="en-US" dirty="0"/>
              <a:t>欧式距离：单位矩阵</a:t>
            </a:r>
          </a:p>
        </p:txBody>
      </p:sp>
      <p:sp>
        <p:nvSpPr>
          <p:cNvPr id="15" name="文本框 14">
            <a:extLst>
              <a:ext uri="{FF2B5EF4-FFF2-40B4-BE49-F238E27FC236}">
                <a16:creationId xmlns:a16="http://schemas.microsoft.com/office/drawing/2014/main" id="{BE4B88EC-820B-4DEB-87EF-15CD1B961E6B}"/>
              </a:ext>
            </a:extLst>
          </p:cNvPr>
          <p:cNvSpPr txBox="1"/>
          <p:nvPr/>
        </p:nvSpPr>
        <p:spPr>
          <a:xfrm>
            <a:off x="-91805" y="2982638"/>
            <a:ext cx="1862787" cy="646331"/>
          </a:xfrm>
          <a:prstGeom prst="rect">
            <a:avLst/>
          </a:prstGeom>
          <a:noFill/>
        </p:spPr>
        <p:txBody>
          <a:bodyPr wrap="square" rtlCol="0">
            <a:spAutoFit/>
          </a:bodyPr>
          <a:lstStyle/>
          <a:p>
            <a:r>
              <a:rPr lang="zh-CN" altLang="en-US" dirty="0"/>
              <a:t>加权距离：</a:t>
            </a:r>
            <a:r>
              <a:rPr lang="en-US" altLang="zh-CN" dirty="0"/>
              <a:t>W</a:t>
            </a:r>
            <a:r>
              <a:rPr lang="zh-CN" altLang="en-US" dirty="0"/>
              <a:t>对角</a:t>
            </a:r>
          </a:p>
        </p:txBody>
      </p:sp>
      <p:pic>
        <p:nvPicPr>
          <p:cNvPr id="12" name="图片 11">
            <a:extLst>
              <a:ext uri="{FF2B5EF4-FFF2-40B4-BE49-F238E27FC236}">
                <a16:creationId xmlns:a16="http://schemas.microsoft.com/office/drawing/2014/main" id="{C502DEBE-A6A4-47C4-8FE0-27ED7B1F8B0D}"/>
              </a:ext>
            </a:extLst>
          </p:cNvPr>
          <p:cNvPicPr>
            <a:picLocks noChangeAspect="1"/>
          </p:cNvPicPr>
          <p:nvPr/>
        </p:nvPicPr>
        <p:blipFill>
          <a:blip r:embed="rId6"/>
          <a:stretch>
            <a:fillRect/>
          </a:stretch>
        </p:blipFill>
        <p:spPr>
          <a:xfrm>
            <a:off x="7470042" y="2982638"/>
            <a:ext cx="1676190" cy="304762"/>
          </a:xfrm>
          <a:prstGeom prst="rect">
            <a:avLst/>
          </a:prstGeom>
        </p:spPr>
      </p:pic>
      <p:sp>
        <p:nvSpPr>
          <p:cNvPr id="16" name="文本框 15">
            <a:extLst>
              <a:ext uri="{FF2B5EF4-FFF2-40B4-BE49-F238E27FC236}">
                <a16:creationId xmlns:a16="http://schemas.microsoft.com/office/drawing/2014/main" id="{620B90FC-FC7F-4120-A795-41535CE7C6AD}"/>
              </a:ext>
            </a:extLst>
          </p:cNvPr>
          <p:cNvSpPr txBox="1"/>
          <p:nvPr/>
        </p:nvSpPr>
        <p:spPr>
          <a:xfrm>
            <a:off x="303680" y="3551872"/>
            <a:ext cx="1862787" cy="646331"/>
          </a:xfrm>
          <a:prstGeom prst="rect">
            <a:avLst/>
          </a:prstGeom>
          <a:noFill/>
        </p:spPr>
        <p:txBody>
          <a:bodyPr wrap="square" rtlCol="0">
            <a:spAutoFit/>
          </a:bodyPr>
          <a:lstStyle/>
          <a:p>
            <a:r>
              <a:rPr lang="zh-CN" altLang="en-US" dirty="0"/>
              <a:t>坐标轴不正交：</a:t>
            </a:r>
            <a:r>
              <a:rPr lang="en-US" altLang="zh-CN" dirty="0"/>
              <a:t>M</a:t>
            </a:r>
            <a:r>
              <a:rPr lang="zh-CN" altLang="en-US" dirty="0"/>
              <a:t>半正定</a:t>
            </a:r>
          </a:p>
        </p:txBody>
      </p:sp>
      <p:sp>
        <p:nvSpPr>
          <p:cNvPr id="17" name="文本框 16">
            <a:extLst>
              <a:ext uri="{FF2B5EF4-FFF2-40B4-BE49-F238E27FC236}">
                <a16:creationId xmlns:a16="http://schemas.microsoft.com/office/drawing/2014/main" id="{AE11B0B4-7D33-492A-888B-49DB015D90C5}"/>
              </a:ext>
            </a:extLst>
          </p:cNvPr>
          <p:cNvSpPr txBox="1"/>
          <p:nvPr/>
        </p:nvSpPr>
        <p:spPr>
          <a:xfrm>
            <a:off x="618854" y="4401443"/>
            <a:ext cx="2304256" cy="646331"/>
          </a:xfrm>
          <a:prstGeom prst="rect">
            <a:avLst/>
          </a:prstGeom>
          <a:noFill/>
        </p:spPr>
        <p:txBody>
          <a:bodyPr wrap="square" rtlCol="0">
            <a:spAutoFit/>
          </a:bodyPr>
          <a:lstStyle/>
          <a:p>
            <a:r>
              <a:rPr lang="zh-CN" altLang="en-US" dirty="0"/>
              <a:t>样本任意样本</a:t>
            </a:r>
            <a:r>
              <a:rPr lang="en-US" altLang="zh-CN" dirty="0" err="1"/>
              <a:t>xj</a:t>
            </a:r>
            <a:r>
              <a:rPr lang="zh-CN" altLang="en-US" dirty="0"/>
              <a:t>对</a:t>
            </a:r>
            <a:r>
              <a:rPr lang="en-US" altLang="zh-CN" dirty="0"/>
              <a:t>xi</a:t>
            </a:r>
            <a:r>
              <a:rPr lang="zh-CN" altLang="en-US" dirty="0"/>
              <a:t>分类结果的影响</a:t>
            </a:r>
          </a:p>
        </p:txBody>
      </p:sp>
      <p:sp>
        <p:nvSpPr>
          <p:cNvPr id="18" name="矩形 17">
            <a:extLst>
              <a:ext uri="{FF2B5EF4-FFF2-40B4-BE49-F238E27FC236}">
                <a16:creationId xmlns:a16="http://schemas.microsoft.com/office/drawing/2014/main" id="{89C32408-DAB3-41F9-A56D-011B4ABE3D22}"/>
              </a:ext>
            </a:extLst>
          </p:cNvPr>
          <p:cNvSpPr/>
          <p:nvPr/>
        </p:nvSpPr>
        <p:spPr>
          <a:xfrm>
            <a:off x="326872" y="3507140"/>
            <a:ext cx="7380312" cy="61738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a:extLst>
              <a:ext uri="{FF2B5EF4-FFF2-40B4-BE49-F238E27FC236}">
                <a16:creationId xmlns:a16="http://schemas.microsoft.com/office/drawing/2014/main" id="{09788C68-AAD2-4721-9791-6E396C7556EF}"/>
              </a:ext>
            </a:extLst>
          </p:cNvPr>
          <p:cNvPicPr>
            <a:picLocks noChangeAspect="1"/>
          </p:cNvPicPr>
          <p:nvPr/>
        </p:nvPicPr>
        <p:blipFill>
          <a:blip r:embed="rId7"/>
          <a:stretch>
            <a:fillRect/>
          </a:stretch>
        </p:blipFill>
        <p:spPr>
          <a:xfrm>
            <a:off x="2725324" y="5174154"/>
            <a:ext cx="1558643" cy="711554"/>
          </a:xfrm>
          <a:prstGeom prst="rect">
            <a:avLst/>
          </a:prstGeom>
        </p:spPr>
      </p:pic>
      <p:sp>
        <p:nvSpPr>
          <p:cNvPr id="20" name="文本框 19">
            <a:extLst>
              <a:ext uri="{FF2B5EF4-FFF2-40B4-BE49-F238E27FC236}">
                <a16:creationId xmlns:a16="http://schemas.microsoft.com/office/drawing/2014/main" id="{C6FE52E8-2146-4057-A458-7A94593909E4}"/>
              </a:ext>
            </a:extLst>
          </p:cNvPr>
          <p:cNvSpPr txBox="1"/>
          <p:nvPr/>
        </p:nvSpPr>
        <p:spPr>
          <a:xfrm>
            <a:off x="755576" y="5324695"/>
            <a:ext cx="2304256" cy="369332"/>
          </a:xfrm>
          <a:prstGeom prst="rect">
            <a:avLst/>
          </a:prstGeom>
          <a:noFill/>
        </p:spPr>
        <p:txBody>
          <a:bodyPr wrap="square" rtlCol="0">
            <a:spAutoFit/>
          </a:bodyPr>
          <a:lstStyle/>
          <a:p>
            <a:r>
              <a:rPr lang="zh-CN" altLang="en-US" dirty="0"/>
              <a:t>样本被正确分类概率：</a:t>
            </a:r>
          </a:p>
        </p:txBody>
      </p:sp>
      <p:pic>
        <p:nvPicPr>
          <p:cNvPr id="21" name="图片 20">
            <a:extLst>
              <a:ext uri="{FF2B5EF4-FFF2-40B4-BE49-F238E27FC236}">
                <a16:creationId xmlns:a16="http://schemas.microsoft.com/office/drawing/2014/main" id="{E5B1DDA7-B398-4C9C-8396-5207DE835307}"/>
              </a:ext>
            </a:extLst>
          </p:cNvPr>
          <p:cNvPicPr>
            <a:picLocks noChangeAspect="1"/>
          </p:cNvPicPr>
          <p:nvPr/>
        </p:nvPicPr>
        <p:blipFill>
          <a:blip r:embed="rId8"/>
          <a:stretch>
            <a:fillRect/>
          </a:stretch>
        </p:blipFill>
        <p:spPr>
          <a:xfrm>
            <a:off x="5065415" y="5419836"/>
            <a:ext cx="3476190" cy="742857"/>
          </a:xfrm>
          <a:prstGeom prst="rect">
            <a:avLst/>
          </a:prstGeom>
        </p:spPr>
      </p:pic>
      <p:sp>
        <p:nvSpPr>
          <p:cNvPr id="22" name="文本框 21">
            <a:extLst>
              <a:ext uri="{FF2B5EF4-FFF2-40B4-BE49-F238E27FC236}">
                <a16:creationId xmlns:a16="http://schemas.microsoft.com/office/drawing/2014/main" id="{4ABC9704-BBEB-4AFE-8EB9-523143C983C6}"/>
              </a:ext>
            </a:extLst>
          </p:cNvPr>
          <p:cNvSpPr txBox="1"/>
          <p:nvPr/>
        </p:nvSpPr>
        <p:spPr>
          <a:xfrm>
            <a:off x="1235073" y="6021288"/>
            <a:ext cx="2688855" cy="369332"/>
          </a:xfrm>
          <a:prstGeom prst="rect">
            <a:avLst/>
          </a:prstGeom>
          <a:noFill/>
        </p:spPr>
        <p:txBody>
          <a:bodyPr wrap="square" rtlCol="0">
            <a:spAutoFit/>
          </a:bodyPr>
          <a:lstStyle/>
          <a:p>
            <a:r>
              <a:rPr lang="zh-CN" altLang="en-US" dirty="0"/>
              <a:t>求解右边式子可以求解。</a:t>
            </a:r>
          </a:p>
        </p:txBody>
      </p:sp>
      <p:pic>
        <p:nvPicPr>
          <p:cNvPr id="23" name="图片 22">
            <a:extLst>
              <a:ext uri="{FF2B5EF4-FFF2-40B4-BE49-F238E27FC236}">
                <a16:creationId xmlns:a16="http://schemas.microsoft.com/office/drawing/2014/main" id="{638EC4E3-BFD3-4CFE-94D3-1E4DA4414D4D}"/>
              </a:ext>
            </a:extLst>
          </p:cNvPr>
          <p:cNvPicPr>
            <a:picLocks noChangeAspect="1"/>
          </p:cNvPicPr>
          <p:nvPr/>
        </p:nvPicPr>
        <p:blipFill>
          <a:blip r:embed="rId9"/>
          <a:stretch>
            <a:fillRect/>
          </a:stretch>
        </p:blipFill>
        <p:spPr>
          <a:xfrm>
            <a:off x="6784328" y="4517958"/>
            <a:ext cx="1069806" cy="460611"/>
          </a:xfrm>
          <a:prstGeom prst="rect">
            <a:avLst/>
          </a:prstGeom>
        </p:spPr>
      </p:pic>
    </p:spTree>
    <p:extLst>
      <p:ext uri="{BB962C8B-B14F-4D97-AF65-F5344CB8AC3E}">
        <p14:creationId xmlns:p14="http://schemas.microsoft.com/office/powerpoint/2010/main" val="4154006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7CECD5-C02B-42DA-B761-3946DB44EFC2}"/>
              </a:ext>
            </a:extLst>
          </p:cNvPr>
          <p:cNvSpPr>
            <a:spLocks noGrp="1"/>
          </p:cNvSpPr>
          <p:nvPr>
            <p:ph type="title"/>
          </p:nvPr>
        </p:nvSpPr>
        <p:spPr/>
        <p:txBody>
          <a:bodyPr/>
          <a:lstStyle/>
          <a:p>
            <a:r>
              <a:rPr lang="zh-CN" altLang="en-US" dirty="0"/>
              <a:t>特征选择与稀疏矩阵</a:t>
            </a:r>
          </a:p>
        </p:txBody>
      </p:sp>
      <p:sp>
        <p:nvSpPr>
          <p:cNvPr id="4" name="文本框 3">
            <a:extLst>
              <a:ext uri="{FF2B5EF4-FFF2-40B4-BE49-F238E27FC236}">
                <a16:creationId xmlns:a16="http://schemas.microsoft.com/office/drawing/2014/main" id="{6668E4DB-EADD-410B-AE64-911C28170A23}"/>
              </a:ext>
            </a:extLst>
          </p:cNvPr>
          <p:cNvSpPr txBox="1"/>
          <p:nvPr/>
        </p:nvSpPr>
        <p:spPr>
          <a:xfrm>
            <a:off x="395536" y="1988840"/>
            <a:ext cx="6480720" cy="646331"/>
          </a:xfrm>
          <a:prstGeom prst="rect">
            <a:avLst/>
          </a:prstGeom>
          <a:noFill/>
        </p:spPr>
        <p:txBody>
          <a:bodyPr wrap="square" rtlCol="0">
            <a:spAutoFit/>
          </a:bodyPr>
          <a:lstStyle/>
          <a:p>
            <a:r>
              <a:rPr lang="zh-CN" altLang="en-US" dirty="0"/>
              <a:t>相关特征、无关特征、冗余特征</a:t>
            </a:r>
            <a:endParaRPr lang="en-US" altLang="zh-CN" dirty="0"/>
          </a:p>
          <a:p>
            <a:r>
              <a:rPr lang="zh-CN" altLang="en-US" dirty="0"/>
              <a:t>特征选择：从特征集合中找出相关特征子集的过程</a:t>
            </a:r>
          </a:p>
        </p:txBody>
      </p:sp>
      <p:sp>
        <p:nvSpPr>
          <p:cNvPr id="5" name="矩形: 圆角 4">
            <a:extLst>
              <a:ext uri="{FF2B5EF4-FFF2-40B4-BE49-F238E27FC236}">
                <a16:creationId xmlns:a16="http://schemas.microsoft.com/office/drawing/2014/main" id="{BAF16A62-92DE-4FEA-BFBA-5C2290955F5F}"/>
              </a:ext>
            </a:extLst>
          </p:cNvPr>
          <p:cNvSpPr/>
          <p:nvPr/>
        </p:nvSpPr>
        <p:spPr>
          <a:xfrm>
            <a:off x="971600" y="3176972"/>
            <a:ext cx="1440160" cy="5040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1"/>
                </a:solidFill>
              </a:rPr>
              <a:t>子集搜索</a:t>
            </a:r>
          </a:p>
        </p:txBody>
      </p:sp>
      <p:sp>
        <p:nvSpPr>
          <p:cNvPr id="8" name="矩形: 圆角 7">
            <a:extLst>
              <a:ext uri="{FF2B5EF4-FFF2-40B4-BE49-F238E27FC236}">
                <a16:creationId xmlns:a16="http://schemas.microsoft.com/office/drawing/2014/main" id="{D569161A-94E0-48A9-9BFF-F1700C7FA7AF}"/>
              </a:ext>
            </a:extLst>
          </p:cNvPr>
          <p:cNvSpPr/>
          <p:nvPr/>
        </p:nvSpPr>
        <p:spPr>
          <a:xfrm>
            <a:off x="971600" y="4222829"/>
            <a:ext cx="1440160" cy="5040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1"/>
                </a:solidFill>
              </a:rPr>
              <a:t>子集评价</a:t>
            </a:r>
          </a:p>
        </p:txBody>
      </p:sp>
      <p:sp>
        <p:nvSpPr>
          <p:cNvPr id="6" name="文本框 5">
            <a:extLst>
              <a:ext uri="{FF2B5EF4-FFF2-40B4-BE49-F238E27FC236}">
                <a16:creationId xmlns:a16="http://schemas.microsoft.com/office/drawing/2014/main" id="{34DFD7E7-D096-4655-858A-2172F89F27A7}"/>
              </a:ext>
            </a:extLst>
          </p:cNvPr>
          <p:cNvSpPr txBox="1"/>
          <p:nvPr/>
        </p:nvSpPr>
        <p:spPr>
          <a:xfrm>
            <a:off x="2627784" y="3244334"/>
            <a:ext cx="2808312" cy="369332"/>
          </a:xfrm>
          <a:prstGeom prst="rect">
            <a:avLst/>
          </a:prstGeom>
          <a:noFill/>
        </p:spPr>
        <p:txBody>
          <a:bodyPr wrap="square" rtlCol="0">
            <a:spAutoFit/>
          </a:bodyPr>
          <a:lstStyle/>
          <a:p>
            <a:r>
              <a:rPr lang="zh-CN" altLang="en-US" dirty="0"/>
              <a:t>前向搜索、后向搜索</a:t>
            </a:r>
          </a:p>
        </p:txBody>
      </p:sp>
      <p:pic>
        <p:nvPicPr>
          <p:cNvPr id="10" name="图片 9">
            <a:extLst>
              <a:ext uri="{FF2B5EF4-FFF2-40B4-BE49-F238E27FC236}">
                <a16:creationId xmlns:a16="http://schemas.microsoft.com/office/drawing/2014/main" id="{67B39DFF-B62A-495C-8F4D-DFAFFE44AF5B}"/>
              </a:ext>
            </a:extLst>
          </p:cNvPr>
          <p:cNvPicPr>
            <a:picLocks noChangeAspect="1"/>
          </p:cNvPicPr>
          <p:nvPr/>
        </p:nvPicPr>
        <p:blipFill>
          <a:blip r:embed="rId2"/>
          <a:stretch>
            <a:fillRect/>
          </a:stretch>
        </p:blipFill>
        <p:spPr>
          <a:xfrm>
            <a:off x="5165194" y="4080554"/>
            <a:ext cx="3134095" cy="646331"/>
          </a:xfrm>
          <a:prstGeom prst="rect">
            <a:avLst/>
          </a:prstGeom>
        </p:spPr>
      </p:pic>
      <p:sp>
        <p:nvSpPr>
          <p:cNvPr id="11" name="文本框 10">
            <a:extLst>
              <a:ext uri="{FF2B5EF4-FFF2-40B4-BE49-F238E27FC236}">
                <a16:creationId xmlns:a16="http://schemas.microsoft.com/office/drawing/2014/main" id="{54EE8B82-60D5-4E96-8F57-4872BAD31F82}"/>
              </a:ext>
            </a:extLst>
          </p:cNvPr>
          <p:cNvSpPr txBox="1"/>
          <p:nvPr/>
        </p:nvSpPr>
        <p:spPr>
          <a:xfrm>
            <a:off x="2573355" y="4256315"/>
            <a:ext cx="2808312" cy="646331"/>
          </a:xfrm>
          <a:prstGeom prst="rect">
            <a:avLst/>
          </a:prstGeom>
          <a:noFill/>
        </p:spPr>
        <p:txBody>
          <a:bodyPr wrap="square" rtlCol="0">
            <a:spAutoFit/>
          </a:bodyPr>
          <a:lstStyle/>
          <a:p>
            <a:r>
              <a:rPr lang="zh-CN" altLang="en-US" dirty="0"/>
              <a:t>根据属性</a:t>
            </a:r>
            <a:r>
              <a:rPr lang="en-US" altLang="zh-CN" dirty="0"/>
              <a:t>A</a:t>
            </a:r>
            <a:r>
              <a:rPr lang="zh-CN" altLang="en-US" dirty="0"/>
              <a:t>划分的信息增益信息增益</a:t>
            </a:r>
          </a:p>
        </p:txBody>
      </p:sp>
      <p:sp>
        <p:nvSpPr>
          <p:cNvPr id="12" name="矩形: 圆角 11">
            <a:extLst>
              <a:ext uri="{FF2B5EF4-FFF2-40B4-BE49-F238E27FC236}">
                <a16:creationId xmlns:a16="http://schemas.microsoft.com/office/drawing/2014/main" id="{503D1248-A9C5-41B8-AAA3-EF9D0AB3471A}"/>
              </a:ext>
            </a:extLst>
          </p:cNvPr>
          <p:cNvSpPr/>
          <p:nvPr/>
        </p:nvSpPr>
        <p:spPr>
          <a:xfrm>
            <a:off x="990193" y="5661248"/>
            <a:ext cx="1440160" cy="5040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1"/>
                </a:solidFill>
              </a:rPr>
              <a:t>方法</a:t>
            </a:r>
          </a:p>
        </p:txBody>
      </p:sp>
      <p:sp>
        <p:nvSpPr>
          <p:cNvPr id="13" name="左大括号 12">
            <a:extLst>
              <a:ext uri="{FF2B5EF4-FFF2-40B4-BE49-F238E27FC236}">
                <a16:creationId xmlns:a16="http://schemas.microsoft.com/office/drawing/2014/main" id="{350521FF-F9E7-4329-B9AB-3C7D49F4FA40}"/>
              </a:ext>
            </a:extLst>
          </p:cNvPr>
          <p:cNvSpPr/>
          <p:nvPr/>
        </p:nvSpPr>
        <p:spPr>
          <a:xfrm>
            <a:off x="2447764" y="5176935"/>
            <a:ext cx="360040" cy="147268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BBEE0B8E-FFED-4FC3-A858-0FD68A770ED1}"/>
              </a:ext>
            </a:extLst>
          </p:cNvPr>
          <p:cNvSpPr txBox="1"/>
          <p:nvPr/>
        </p:nvSpPr>
        <p:spPr>
          <a:xfrm>
            <a:off x="2829474" y="4992269"/>
            <a:ext cx="2808312" cy="369332"/>
          </a:xfrm>
          <a:prstGeom prst="rect">
            <a:avLst/>
          </a:prstGeom>
          <a:noFill/>
        </p:spPr>
        <p:txBody>
          <a:bodyPr wrap="square" rtlCol="0">
            <a:spAutoFit/>
          </a:bodyPr>
          <a:lstStyle/>
          <a:p>
            <a:r>
              <a:rPr lang="zh-CN" altLang="en-US" dirty="0"/>
              <a:t>过滤式选择</a:t>
            </a:r>
          </a:p>
        </p:txBody>
      </p:sp>
      <p:sp>
        <p:nvSpPr>
          <p:cNvPr id="15" name="文本框 14">
            <a:extLst>
              <a:ext uri="{FF2B5EF4-FFF2-40B4-BE49-F238E27FC236}">
                <a16:creationId xmlns:a16="http://schemas.microsoft.com/office/drawing/2014/main" id="{597FF95D-BE4D-4883-A0F2-814868B7B1FC}"/>
              </a:ext>
            </a:extLst>
          </p:cNvPr>
          <p:cNvSpPr txBox="1"/>
          <p:nvPr/>
        </p:nvSpPr>
        <p:spPr>
          <a:xfrm>
            <a:off x="2807804" y="5728610"/>
            <a:ext cx="2808312" cy="369332"/>
          </a:xfrm>
          <a:prstGeom prst="rect">
            <a:avLst/>
          </a:prstGeom>
          <a:noFill/>
        </p:spPr>
        <p:txBody>
          <a:bodyPr wrap="square" rtlCol="0">
            <a:spAutoFit/>
          </a:bodyPr>
          <a:lstStyle/>
          <a:p>
            <a:r>
              <a:rPr lang="zh-CN" altLang="en-US" dirty="0"/>
              <a:t>包裹式选择</a:t>
            </a:r>
          </a:p>
        </p:txBody>
      </p:sp>
      <p:sp>
        <p:nvSpPr>
          <p:cNvPr id="16" name="文本框 15">
            <a:extLst>
              <a:ext uri="{FF2B5EF4-FFF2-40B4-BE49-F238E27FC236}">
                <a16:creationId xmlns:a16="http://schemas.microsoft.com/office/drawing/2014/main" id="{E4A7B3E6-10F6-467B-9B17-978C1F836A3C}"/>
              </a:ext>
            </a:extLst>
          </p:cNvPr>
          <p:cNvSpPr txBox="1"/>
          <p:nvPr/>
        </p:nvSpPr>
        <p:spPr>
          <a:xfrm>
            <a:off x="2807804" y="6395952"/>
            <a:ext cx="2808312" cy="369332"/>
          </a:xfrm>
          <a:prstGeom prst="rect">
            <a:avLst/>
          </a:prstGeom>
          <a:noFill/>
        </p:spPr>
        <p:txBody>
          <a:bodyPr wrap="square" rtlCol="0">
            <a:spAutoFit/>
          </a:bodyPr>
          <a:lstStyle/>
          <a:p>
            <a:r>
              <a:rPr lang="zh-CN" altLang="en-US" dirty="0"/>
              <a:t>嵌入式选择</a:t>
            </a:r>
          </a:p>
        </p:txBody>
      </p:sp>
    </p:spTree>
    <p:extLst>
      <p:ext uri="{BB962C8B-B14F-4D97-AF65-F5344CB8AC3E}">
        <p14:creationId xmlns:p14="http://schemas.microsoft.com/office/powerpoint/2010/main" val="37694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7CECD5-C02B-42DA-B761-3946DB44EFC2}"/>
              </a:ext>
            </a:extLst>
          </p:cNvPr>
          <p:cNvSpPr>
            <a:spLocks noGrp="1"/>
          </p:cNvSpPr>
          <p:nvPr>
            <p:ph type="title"/>
          </p:nvPr>
        </p:nvSpPr>
        <p:spPr/>
        <p:txBody>
          <a:bodyPr/>
          <a:lstStyle/>
          <a:p>
            <a:r>
              <a:rPr lang="zh-CN" altLang="en-US" dirty="0"/>
              <a:t>特征选择与稀疏矩阵</a:t>
            </a:r>
          </a:p>
        </p:txBody>
      </p:sp>
      <p:sp>
        <p:nvSpPr>
          <p:cNvPr id="17" name="文本框 16">
            <a:extLst>
              <a:ext uri="{FF2B5EF4-FFF2-40B4-BE49-F238E27FC236}">
                <a16:creationId xmlns:a16="http://schemas.microsoft.com/office/drawing/2014/main" id="{73B10A27-750F-486E-9F4C-5A1AB94D1072}"/>
              </a:ext>
            </a:extLst>
          </p:cNvPr>
          <p:cNvSpPr txBox="1"/>
          <p:nvPr/>
        </p:nvSpPr>
        <p:spPr>
          <a:xfrm>
            <a:off x="251520" y="1844824"/>
            <a:ext cx="2808312" cy="369332"/>
          </a:xfrm>
          <a:prstGeom prst="rect">
            <a:avLst/>
          </a:prstGeom>
          <a:noFill/>
        </p:spPr>
        <p:txBody>
          <a:bodyPr wrap="square" rtlCol="0">
            <a:spAutoFit/>
          </a:bodyPr>
          <a:lstStyle/>
          <a:p>
            <a:r>
              <a:rPr lang="zh-CN" altLang="en-US" dirty="0"/>
              <a:t>过滤式选择</a:t>
            </a:r>
          </a:p>
        </p:txBody>
      </p:sp>
      <p:pic>
        <p:nvPicPr>
          <p:cNvPr id="3" name="图片 2">
            <a:extLst>
              <a:ext uri="{FF2B5EF4-FFF2-40B4-BE49-F238E27FC236}">
                <a16:creationId xmlns:a16="http://schemas.microsoft.com/office/drawing/2014/main" id="{E620FAF7-5789-4B35-A271-8D842B3ACF0D}"/>
              </a:ext>
            </a:extLst>
          </p:cNvPr>
          <p:cNvPicPr>
            <a:picLocks noChangeAspect="1"/>
          </p:cNvPicPr>
          <p:nvPr/>
        </p:nvPicPr>
        <p:blipFill>
          <a:blip r:embed="rId2"/>
          <a:stretch>
            <a:fillRect/>
          </a:stretch>
        </p:blipFill>
        <p:spPr>
          <a:xfrm>
            <a:off x="971600" y="3449960"/>
            <a:ext cx="4335486" cy="782796"/>
          </a:xfrm>
          <a:prstGeom prst="rect">
            <a:avLst/>
          </a:prstGeom>
        </p:spPr>
      </p:pic>
      <p:sp>
        <p:nvSpPr>
          <p:cNvPr id="7" name="文本框 6">
            <a:extLst>
              <a:ext uri="{FF2B5EF4-FFF2-40B4-BE49-F238E27FC236}">
                <a16:creationId xmlns:a16="http://schemas.microsoft.com/office/drawing/2014/main" id="{C349D347-8835-4997-88DA-B46E6F26582C}"/>
              </a:ext>
            </a:extLst>
          </p:cNvPr>
          <p:cNvSpPr txBox="1"/>
          <p:nvPr/>
        </p:nvSpPr>
        <p:spPr>
          <a:xfrm>
            <a:off x="467544" y="2132856"/>
            <a:ext cx="7153065" cy="1200329"/>
          </a:xfrm>
          <a:prstGeom prst="rect">
            <a:avLst/>
          </a:prstGeom>
          <a:noFill/>
        </p:spPr>
        <p:txBody>
          <a:bodyPr wrap="square" rtlCol="0">
            <a:spAutoFit/>
          </a:bodyPr>
          <a:lstStyle/>
          <a:p>
            <a:r>
              <a:rPr lang="zh-CN" altLang="en-US" dirty="0"/>
              <a:t>每来一个样本计算一次统计量，最后统计量的值为该属性计量分量，最后选择高的值为特征。</a:t>
            </a:r>
            <a:endParaRPr lang="en-US" altLang="zh-CN" dirty="0"/>
          </a:p>
          <a:p>
            <a:r>
              <a:rPr lang="zh-CN" altLang="en-US" dirty="0"/>
              <a:t>（</a:t>
            </a:r>
            <a:r>
              <a:rPr lang="en-US" altLang="zh-CN" dirty="0" err="1"/>
              <a:t>xinh</a:t>
            </a:r>
            <a:r>
              <a:rPr lang="zh-CN" altLang="en-US" dirty="0"/>
              <a:t>为猜对近邻，</a:t>
            </a:r>
            <a:r>
              <a:rPr lang="en-US" altLang="zh-CN" dirty="0" err="1"/>
              <a:t>xinm</a:t>
            </a:r>
            <a:r>
              <a:rPr lang="zh-CN" altLang="en-US" dirty="0"/>
              <a:t>为猜错近邻，</a:t>
            </a:r>
            <a:r>
              <a:rPr lang="en-US" altLang="zh-CN" dirty="0"/>
              <a:t>diff</a:t>
            </a:r>
            <a:r>
              <a:rPr lang="zh-CN" altLang="en-US" dirty="0"/>
              <a:t>自己定义，离散属性值相同为</a:t>
            </a:r>
            <a:r>
              <a:rPr lang="en-US" altLang="zh-CN" dirty="0"/>
              <a:t>0</a:t>
            </a:r>
            <a:r>
              <a:rPr lang="zh-CN" altLang="en-US" dirty="0"/>
              <a:t>，不同为</a:t>
            </a:r>
            <a:r>
              <a:rPr lang="en-US" altLang="zh-CN" dirty="0"/>
              <a:t>1</a:t>
            </a:r>
            <a:r>
              <a:rPr lang="zh-CN" altLang="en-US" dirty="0"/>
              <a:t>，连续则取</a:t>
            </a:r>
            <a:r>
              <a:rPr lang="en-US" altLang="zh-CN" dirty="0"/>
              <a:t>[0,1]</a:t>
            </a:r>
            <a:endParaRPr lang="zh-CN" altLang="en-US" dirty="0"/>
          </a:p>
        </p:txBody>
      </p:sp>
      <p:pic>
        <p:nvPicPr>
          <p:cNvPr id="9" name="图片 8">
            <a:extLst>
              <a:ext uri="{FF2B5EF4-FFF2-40B4-BE49-F238E27FC236}">
                <a16:creationId xmlns:a16="http://schemas.microsoft.com/office/drawing/2014/main" id="{85A21693-1528-4A83-B95A-41E6214E4D10}"/>
              </a:ext>
            </a:extLst>
          </p:cNvPr>
          <p:cNvPicPr>
            <a:picLocks noChangeAspect="1"/>
          </p:cNvPicPr>
          <p:nvPr/>
        </p:nvPicPr>
        <p:blipFill>
          <a:blip r:embed="rId3"/>
          <a:stretch>
            <a:fillRect/>
          </a:stretch>
        </p:blipFill>
        <p:spPr>
          <a:xfrm>
            <a:off x="2339752" y="4464458"/>
            <a:ext cx="4172531" cy="735653"/>
          </a:xfrm>
          <a:prstGeom prst="rect">
            <a:avLst/>
          </a:prstGeom>
        </p:spPr>
      </p:pic>
      <p:sp>
        <p:nvSpPr>
          <p:cNvPr id="18" name="文本框 17">
            <a:extLst>
              <a:ext uri="{FF2B5EF4-FFF2-40B4-BE49-F238E27FC236}">
                <a16:creationId xmlns:a16="http://schemas.microsoft.com/office/drawing/2014/main" id="{E62053A2-1354-4414-9268-B9363B4E86D7}"/>
              </a:ext>
            </a:extLst>
          </p:cNvPr>
          <p:cNvSpPr txBox="1"/>
          <p:nvPr/>
        </p:nvSpPr>
        <p:spPr>
          <a:xfrm>
            <a:off x="539552" y="4647618"/>
            <a:ext cx="1967475" cy="369332"/>
          </a:xfrm>
          <a:prstGeom prst="rect">
            <a:avLst/>
          </a:prstGeom>
          <a:noFill/>
        </p:spPr>
        <p:txBody>
          <a:bodyPr wrap="square" rtlCol="0">
            <a:spAutoFit/>
          </a:bodyPr>
          <a:lstStyle/>
          <a:p>
            <a:r>
              <a:rPr lang="zh-CN" altLang="en-US" dirty="0"/>
              <a:t>扩展：</a:t>
            </a:r>
            <a:r>
              <a:rPr lang="en-US" altLang="zh-CN" dirty="0"/>
              <a:t>Relief-F</a:t>
            </a:r>
            <a:endParaRPr lang="zh-CN" altLang="en-US" dirty="0"/>
          </a:p>
        </p:txBody>
      </p:sp>
    </p:spTree>
    <p:extLst>
      <p:ext uri="{BB962C8B-B14F-4D97-AF65-F5344CB8AC3E}">
        <p14:creationId xmlns:p14="http://schemas.microsoft.com/office/powerpoint/2010/main" val="1968323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7CECD5-C02B-42DA-B761-3946DB44EFC2}"/>
              </a:ext>
            </a:extLst>
          </p:cNvPr>
          <p:cNvSpPr>
            <a:spLocks noGrp="1"/>
          </p:cNvSpPr>
          <p:nvPr>
            <p:ph type="title"/>
          </p:nvPr>
        </p:nvSpPr>
        <p:spPr/>
        <p:txBody>
          <a:bodyPr/>
          <a:lstStyle/>
          <a:p>
            <a:r>
              <a:rPr lang="zh-CN" altLang="en-US" dirty="0"/>
              <a:t>特征选择与稀疏矩阵</a:t>
            </a:r>
          </a:p>
        </p:txBody>
      </p:sp>
      <p:sp>
        <p:nvSpPr>
          <p:cNvPr id="17" name="文本框 16">
            <a:extLst>
              <a:ext uri="{FF2B5EF4-FFF2-40B4-BE49-F238E27FC236}">
                <a16:creationId xmlns:a16="http://schemas.microsoft.com/office/drawing/2014/main" id="{73B10A27-750F-486E-9F4C-5A1AB94D1072}"/>
              </a:ext>
            </a:extLst>
          </p:cNvPr>
          <p:cNvSpPr txBox="1"/>
          <p:nvPr/>
        </p:nvSpPr>
        <p:spPr>
          <a:xfrm>
            <a:off x="251520" y="1844824"/>
            <a:ext cx="2808312" cy="369332"/>
          </a:xfrm>
          <a:prstGeom prst="rect">
            <a:avLst/>
          </a:prstGeom>
          <a:noFill/>
        </p:spPr>
        <p:txBody>
          <a:bodyPr wrap="square" rtlCol="0">
            <a:spAutoFit/>
          </a:bodyPr>
          <a:lstStyle/>
          <a:p>
            <a:r>
              <a:rPr lang="zh-CN" altLang="en-US" dirty="0"/>
              <a:t>包裹式选择</a:t>
            </a:r>
          </a:p>
        </p:txBody>
      </p:sp>
      <p:sp>
        <p:nvSpPr>
          <p:cNvPr id="4" name="文本框 3">
            <a:extLst>
              <a:ext uri="{FF2B5EF4-FFF2-40B4-BE49-F238E27FC236}">
                <a16:creationId xmlns:a16="http://schemas.microsoft.com/office/drawing/2014/main" id="{CEDF2384-AAD4-4198-A2B7-2962BA3A2714}"/>
              </a:ext>
            </a:extLst>
          </p:cNvPr>
          <p:cNvSpPr txBox="1"/>
          <p:nvPr/>
        </p:nvSpPr>
        <p:spPr>
          <a:xfrm>
            <a:off x="395536" y="2967335"/>
            <a:ext cx="3672408" cy="923330"/>
          </a:xfrm>
          <a:prstGeom prst="rect">
            <a:avLst/>
          </a:prstGeom>
          <a:noFill/>
        </p:spPr>
        <p:txBody>
          <a:bodyPr wrap="square" rtlCol="0">
            <a:spAutoFit/>
          </a:bodyPr>
          <a:lstStyle/>
          <a:p>
            <a:r>
              <a:rPr lang="zh-CN" altLang="en-US" dirty="0"/>
              <a:t>直接用学习器试验筛选，通常比过滤式筛选更好。</a:t>
            </a:r>
            <a:endParaRPr lang="en-US" altLang="zh-CN" dirty="0"/>
          </a:p>
          <a:p>
            <a:r>
              <a:rPr lang="zh-CN" altLang="en-US" dirty="0"/>
              <a:t>如图为</a:t>
            </a:r>
            <a:r>
              <a:rPr lang="en-US" altLang="zh-CN" dirty="0"/>
              <a:t>LVW</a:t>
            </a:r>
            <a:r>
              <a:rPr lang="zh-CN" altLang="en-US" dirty="0"/>
              <a:t>算法</a:t>
            </a:r>
            <a:endParaRPr lang="en-US" altLang="zh-CN" dirty="0"/>
          </a:p>
        </p:txBody>
      </p:sp>
      <p:pic>
        <p:nvPicPr>
          <p:cNvPr id="5" name="图片 4">
            <a:extLst>
              <a:ext uri="{FF2B5EF4-FFF2-40B4-BE49-F238E27FC236}">
                <a16:creationId xmlns:a16="http://schemas.microsoft.com/office/drawing/2014/main" id="{EDE63898-9B3C-4DCE-B5BB-3989E25BD5C2}"/>
              </a:ext>
            </a:extLst>
          </p:cNvPr>
          <p:cNvPicPr>
            <a:picLocks noChangeAspect="1"/>
          </p:cNvPicPr>
          <p:nvPr/>
        </p:nvPicPr>
        <p:blipFill>
          <a:blip r:embed="rId2"/>
          <a:stretch>
            <a:fillRect/>
          </a:stretch>
        </p:blipFill>
        <p:spPr>
          <a:xfrm>
            <a:off x="4427984" y="2009341"/>
            <a:ext cx="3552381" cy="3780952"/>
          </a:xfrm>
          <a:prstGeom prst="rect">
            <a:avLst/>
          </a:prstGeom>
        </p:spPr>
      </p:pic>
    </p:spTree>
    <p:extLst>
      <p:ext uri="{BB962C8B-B14F-4D97-AF65-F5344CB8AC3E}">
        <p14:creationId xmlns:p14="http://schemas.microsoft.com/office/powerpoint/2010/main" val="1460113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7CECD5-C02B-42DA-B761-3946DB44EFC2}"/>
              </a:ext>
            </a:extLst>
          </p:cNvPr>
          <p:cNvSpPr>
            <a:spLocks noGrp="1"/>
          </p:cNvSpPr>
          <p:nvPr>
            <p:ph type="title"/>
          </p:nvPr>
        </p:nvSpPr>
        <p:spPr/>
        <p:txBody>
          <a:bodyPr/>
          <a:lstStyle/>
          <a:p>
            <a:r>
              <a:rPr lang="zh-CN" altLang="en-US" dirty="0"/>
              <a:t>特征选择与稀疏矩阵</a:t>
            </a:r>
          </a:p>
        </p:txBody>
      </p:sp>
      <p:sp>
        <p:nvSpPr>
          <p:cNvPr id="17" name="文本框 16">
            <a:extLst>
              <a:ext uri="{FF2B5EF4-FFF2-40B4-BE49-F238E27FC236}">
                <a16:creationId xmlns:a16="http://schemas.microsoft.com/office/drawing/2014/main" id="{73B10A27-750F-486E-9F4C-5A1AB94D1072}"/>
              </a:ext>
            </a:extLst>
          </p:cNvPr>
          <p:cNvSpPr txBox="1"/>
          <p:nvPr/>
        </p:nvSpPr>
        <p:spPr>
          <a:xfrm>
            <a:off x="251520" y="1844824"/>
            <a:ext cx="2808312" cy="369332"/>
          </a:xfrm>
          <a:prstGeom prst="rect">
            <a:avLst/>
          </a:prstGeom>
          <a:noFill/>
        </p:spPr>
        <p:txBody>
          <a:bodyPr wrap="square" rtlCol="0">
            <a:spAutoFit/>
          </a:bodyPr>
          <a:lstStyle/>
          <a:p>
            <a:r>
              <a:rPr lang="zh-CN" altLang="en-US" dirty="0"/>
              <a:t>嵌入式选择与正则化</a:t>
            </a:r>
          </a:p>
        </p:txBody>
      </p:sp>
      <p:sp>
        <p:nvSpPr>
          <p:cNvPr id="4" name="文本框 3">
            <a:extLst>
              <a:ext uri="{FF2B5EF4-FFF2-40B4-BE49-F238E27FC236}">
                <a16:creationId xmlns:a16="http://schemas.microsoft.com/office/drawing/2014/main" id="{CEDF2384-AAD4-4198-A2B7-2962BA3A2714}"/>
              </a:ext>
            </a:extLst>
          </p:cNvPr>
          <p:cNvSpPr txBox="1"/>
          <p:nvPr/>
        </p:nvSpPr>
        <p:spPr>
          <a:xfrm>
            <a:off x="251520" y="2564904"/>
            <a:ext cx="3672408" cy="646331"/>
          </a:xfrm>
          <a:prstGeom prst="rect">
            <a:avLst/>
          </a:prstGeom>
          <a:noFill/>
        </p:spPr>
        <p:txBody>
          <a:bodyPr wrap="square" rtlCol="0">
            <a:spAutoFit/>
          </a:bodyPr>
          <a:lstStyle/>
          <a:p>
            <a:r>
              <a:rPr lang="zh-CN" altLang="en-US" dirty="0"/>
              <a:t>特征选择与学习器训练过程融为一体</a:t>
            </a:r>
            <a:endParaRPr lang="en-US" altLang="zh-CN" dirty="0"/>
          </a:p>
        </p:txBody>
      </p:sp>
      <p:pic>
        <p:nvPicPr>
          <p:cNvPr id="3" name="图片 2">
            <a:extLst>
              <a:ext uri="{FF2B5EF4-FFF2-40B4-BE49-F238E27FC236}">
                <a16:creationId xmlns:a16="http://schemas.microsoft.com/office/drawing/2014/main" id="{535A1E6D-653B-4D93-9559-4D062FF190F7}"/>
              </a:ext>
            </a:extLst>
          </p:cNvPr>
          <p:cNvPicPr>
            <a:picLocks noChangeAspect="1"/>
          </p:cNvPicPr>
          <p:nvPr/>
        </p:nvPicPr>
        <p:blipFill>
          <a:blip r:embed="rId2"/>
          <a:stretch>
            <a:fillRect/>
          </a:stretch>
        </p:blipFill>
        <p:spPr>
          <a:xfrm>
            <a:off x="1403648" y="3227897"/>
            <a:ext cx="3540623" cy="837737"/>
          </a:xfrm>
          <a:prstGeom prst="rect">
            <a:avLst/>
          </a:prstGeom>
        </p:spPr>
      </p:pic>
      <p:pic>
        <p:nvPicPr>
          <p:cNvPr id="6" name="图片 5">
            <a:extLst>
              <a:ext uri="{FF2B5EF4-FFF2-40B4-BE49-F238E27FC236}">
                <a16:creationId xmlns:a16="http://schemas.microsoft.com/office/drawing/2014/main" id="{3CC951A3-2DD5-4373-84E3-A9B6E67F4C2D}"/>
              </a:ext>
            </a:extLst>
          </p:cNvPr>
          <p:cNvPicPr>
            <a:picLocks noChangeAspect="1"/>
          </p:cNvPicPr>
          <p:nvPr/>
        </p:nvPicPr>
        <p:blipFill>
          <a:blip r:embed="rId3"/>
          <a:stretch>
            <a:fillRect/>
          </a:stretch>
        </p:blipFill>
        <p:spPr>
          <a:xfrm>
            <a:off x="1376941" y="4147339"/>
            <a:ext cx="2840448" cy="837736"/>
          </a:xfrm>
          <a:prstGeom prst="rect">
            <a:avLst/>
          </a:prstGeom>
        </p:spPr>
      </p:pic>
      <p:sp>
        <p:nvSpPr>
          <p:cNvPr id="7" name="文本框 6">
            <a:extLst>
              <a:ext uri="{FF2B5EF4-FFF2-40B4-BE49-F238E27FC236}">
                <a16:creationId xmlns:a16="http://schemas.microsoft.com/office/drawing/2014/main" id="{A41CC18C-5FF0-4B13-A04B-1113F5939A32}"/>
              </a:ext>
            </a:extLst>
          </p:cNvPr>
          <p:cNvSpPr txBox="1"/>
          <p:nvPr/>
        </p:nvSpPr>
        <p:spPr>
          <a:xfrm>
            <a:off x="323528" y="3529633"/>
            <a:ext cx="916376" cy="369332"/>
          </a:xfrm>
          <a:prstGeom prst="rect">
            <a:avLst/>
          </a:prstGeom>
          <a:noFill/>
        </p:spPr>
        <p:txBody>
          <a:bodyPr wrap="square" rtlCol="0">
            <a:spAutoFit/>
          </a:bodyPr>
          <a:lstStyle/>
          <a:p>
            <a:r>
              <a:rPr lang="en-US" altLang="zh-CN" dirty="0"/>
              <a:t>L2</a:t>
            </a:r>
            <a:r>
              <a:rPr lang="zh-CN" altLang="en-US" dirty="0"/>
              <a:t>范式</a:t>
            </a:r>
          </a:p>
        </p:txBody>
      </p:sp>
      <p:sp>
        <p:nvSpPr>
          <p:cNvPr id="9" name="文本框 8">
            <a:extLst>
              <a:ext uri="{FF2B5EF4-FFF2-40B4-BE49-F238E27FC236}">
                <a16:creationId xmlns:a16="http://schemas.microsoft.com/office/drawing/2014/main" id="{943EFCC9-8A26-4788-9FBE-35B1F61ADDA4}"/>
              </a:ext>
            </a:extLst>
          </p:cNvPr>
          <p:cNvSpPr txBox="1"/>
          <p:nvPr/>
        </p:nvSpPr>
        <p:spPr>
          <a:xfrm>
            <a:off x="323528" y="4381541"/>
            <a:ext cx="916376" cy="369332"/>
          </a:xfrm>
          <a:prstGeom prst="rect">
            <a:avLst/>
          </a:prstGeom>
          <a:noFill/>
        </p:spPr>
        <p:txBody>
          <a:bodyPr wrap="square" rtlCol="0">
            <a:spAutoFit/>
          </a:bodyPr>
          <a:lstStyle/>
          <a:p>
            <a:r>
              <a:rPr lang="en-US" altLang="zh-CN" dirty="0"/>
              <a:t>L1</a:t>
            </a:r>
            <a:r>
              <a:rPr lang="zh-CN" altLang="en-US" dirty="0"/>
              <a:t>范式</a:t>
            </a:r>
          </a:p>
        </p:txBody>
      </p:sp>
      <p:sp>
        <p:nvSpPr>
          <p:cNvPr id="8" name="文本框 7">
            <a:extLst>
              <a:ext uri="{FF2B5EF4-FFF2-40B4-BE49-F238E27FC236}">
                <a16:creationId xmlns:a16="http://schemas.microsoft.com/office/drawing/2014/main" id="{FAB7A810-0822-446B-A7D5-59C2D9826622}"/>
              </a:ext>
            </a:extLst>
          </p:cNvPr>
          <p:cNvSpPr txBox="1"/>
          <p:nvPr/>
        </p:nvSpPr>
        <p:spPr>
          <a:xfrm>
            <a:off x="3131840" y="5941136"/>
            <a:ext cx="3168352" cy="646331"/>
          </a:xfrm>
          <a:prstGeom prst="rect">
            <a:avLst/>
          </a:prstGeom>
          <a:noFill/>
        </p:spPr>
        <p:txBody>
          <a:bodyPr wrap="square" rtlCol="0">
            <a:spAutoFit/>
          </a:bodyPr>
          <a:lstStyle/>
          <a:p>
            <a:r>
              <a:rPr lang="en-US" altLang="zh-CN" dirty="0"/>
              <a:t>L1</a:t>
            </a:r>
            <a:r>
              <a:rPr lang="zh-CN" altLang="en-US"/>
              <a:t>正则化可</a:t>
            </a:r>
            <a:r>
              <a:rPr lang="zh-CN" altLang="en-US" dirty="0"/>
              <a:t>采用近端梯度下降求解（</a:t>
            </a:r>
            <a:r>
              <a:rPr lang="en-US" altLang="zh-CN" dirty="0"/>
              <a:t>PGD</a:t>
            </a:r>
            <a:r>
              <a:rPr lang="zh-CN" altLang="en-US" dirty="0"/>
              <a:t>）</a:t>
            </a:r>
          </a:p>
        </p:txBody>
      </p:sp>
      <p:pic>
        <p:nvPicPr>
          <p:cNvPr id="10" name="图片 9">
            <a:extLst>
              <a:ext uri="{FF2B5EF4-FFF2-40B4-BE49-F238E27FC236}">
                <a16:creationId xmlns:a16="http://schemas.microsoft.com/office/drawing/2014/main" id="{100B7FDA-83D1-4237-AA3E-98BF4F486B34}"/>
              </a:ext>
            </a:extLst>
          </p:cNvPr>
          <p:cNvPicPr>
            <a:picLocks noChangeAspect="1"/>
          </p:cNvPicPr>
          <p:nvPr/>
        </p:nvPicPr>
        <p:blipFill>
          <a:blip r:embed="rId4"/>
          <a:stretch>
            <a:fillRect/>
          </a:stretch>
        </p:blipFill>
        <p:spPr>
          <a:xfrm>
            <a:off x="4716016" y="2728291"/>
            <a:ext cx="3419048" cy="2838095"/>
          </a:xfrm>
          <a:prstGeom prst="rect">
            <a:avLst/>
          </a:prstGeom>
        </p:spPr>
      </p:pic>
      <p:pic>
        <p:nvPicPr>
          <p:cNvPr id="11" name="图片 10">
            <a:extLst>
              <a:ext uri="{FF2B5EF4-FFF2-40B4-BE49-F238E27FC236}">
                <a16:creationId xmlns:a16="http://schemas.microsoft.com/office/drawing/2014/main" id="{A875BFB5-E798-45FD-BEA3-FBBBB3DEEA80}"/>
              </a:ext>
            </a:extLst>
          </p:cNvPr>
          <p:cNvPicPr>
            <a:picLocks noChangeAspect="1"/>
          </p:cNvPicPr>
          <p:nvPr/>
        </p:nvPicPr>
        <p:blipFill>
          <a:blip r:embed="rId5"/>
          <a:stretch>
            <a:fillRect/>
          </a:stretch>
        </p:blipFill>
        <p:spPr>
          <a:xfrm>
            <a:off x="486057" y="5781564"/>
            <a:ext cx="2573775" cy="782566"/>
          </a:xfrm>
          <a:prstGeom prst="rect">
            <a:avLst/>
          </a:prstGeom>
        </p:spPr>
      </p:pic>
    </p:spTree>
    <p:extLst>
      <p:ext uri="{BB962C8B-B14F-4D97-AF65-F5344CB8AC3E}">
        <p14:creationId xmlns:p14="http://schemas.microsoft.com/office/powerpoint/2010/main" val="107271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4" name="Rectangle 43"/>
          <p:cNvSpPr>
            <a:spLocks noChangeArrowheads="1"/>
          </p:cNvSpPr>
          <p:nvPr/>
        </p:nvSpPr>
        <p:spPr bwMode="auto">
          <a:xfrm>
            <a:off x="-30088" y="2131716"/>
            <a:ext cx="5605463" cy="546100"/>
          </a:xfrm>
          <a:prstGeom prst="rect">
            <a:avLst/>
          </a:prstGeom>
          <a:gradFill rotWithShape="1">
            <a:gsLst>
              <a:gs pos="0">
                <a:srgbClr val="FFCC00"/>
              </a:gs>
              <a:gs pos="100000">
                <a:schemeClr val="bg1">
                  <a:alpha val="0"/>
                </a:schemeClr>
              </a:gs>
            </a:gsLst>
            <a:lin ang="0" scaled="1"/>
          </a:gradFill>
          <a:ln w="12700" algn="ctr">
            <a:noFill/>
            <a:miter lim="800000"/>
            <a:headEnd/>
            <a:tailEnd/>
          </a:ln>
        </p:spPr>
        <p:txBody>
          <a:bodyPr wrap="none" lIns="100392" tIns="50199" rIns="100392" bIns="50199" anchor="ctr"/>
          <a:lstStyle/>
          <a:p>
            <a:pPr defTabSz="1006475">
              <a:lnSpc>
                <a:spcPct val="200000"/>
              </a:lnSpc>
              <a:buClr>
                <a:schemeClr val="bg2"/>
              </a:buClr>
              <a:buSzPct val="75000"/>
              <a:buFont typeface="Wingdings" pitchFamily="2" charset="2"/>
              <a:buChar char="n"/>
            </a:pPr>
            <a:endParaRPr lang="zh-CN" altLang="en-US" sz="2200">
              <a:solidFill>
                <a:schemeClr val="bg1"/>
              </a:solidFill>
              <a:latin typeface="Trebuchet MS" pitchFamily="34" charset="0"/>
              <a:ea typeface="黑体" pitchFamily="2" charset="-122"/>
              <a:cs typeface="Arial Unicode MS" pitchFamily="34" charset="-122"/>
            </a:endParaRPr>
          </a:p>
        </p:txBody>
      </p:sp>
      <p:sp>
        <p:nvSpPr>
          <p:cNvPr id="5" name="内容占位符 2"/>
          <p:cNvSpPr>
            <a:spLocks noGrp="1"/>
          </p:cNvSpPr>
          <p:nvPr>
            <p:ph idx="1"/>
          </p:nvPr>
        </p:nvSpPr>
        <p:spPr>
          <a:xfrm>
            <a:off x="539552" y="1628800"/>
            <a:ext cx="8229600" cy="4176712"/>
          </a:xfrm>
        </p:spPr>
        <p:txBody>
          <a:bodyPr>
            <a:normAutofit/>
          </a:bodyPr>
          <a:lstStyle/>
          <a:p>
            <a:pPr>
              <a:lnSpc>
                <a:spcPct val="200000"/>
              </a:lnSpc>
            </a:pPr>
            <a:r>
              <a:rPr lang="zh-CN" altLang="en-US" sz="4000" b="1" dirty="0">
                <a:latin typeface="华文宋体" pitchFamily="2" charset="-122"/>
                <a:ea typeface="华文宋体" pitchFamily="2" charset="-122"/>
              </a:rPr>
              <a:t>降维与度量学习</a:t>
            </a:r>
            <a:endParaRPr lang="en-US" altLang="zh-CN" sz="4000" b="1" dirty="0">
              <a:latin typeface="华文宋体" pitchFamily="2" charset="-122"/>
              <a:ea typeface="华文宋体" pitchFamily="2" charset="-122"/>
            </a:endParaRPr>
          </a:p>
          <a:p>
            <a:pPr>
              <a:lnSpc>
                <a:spcPct val="200000"/>
              </a:lnSpc>
            </a:pPr>
            <a:r>
              <a:rPr lang="zh-CN" altLang="en-US" sz="4000" b="1" dirty="0">
                <a:latin typeface="华文宋体" pitchFamily="2" charset="-122"/>
                <a:ea typeface="华文宋体" pitchFamily="2" charset="-122"/>
              </a:rPr>
              <a:t>特征选择与稀疏学习</a:t>
            </a:r>
            <a:endParaRPr lang="en-US" altLang="zh-CN" sz="4000" b="1" dirty="0">
              <a:latin typeface="华文宋体" pitchFamily="2" charset="-122"/>
              <a:ea typeface="华文宋体" pitchFamily="2" charset="-122"/>
            </a:endParaRPr>
          </a:p>
          <a:p>
            <a:pPr>
              <a:lnSpc>
                <a:spcPct val="200000"/>
              </a:lnSpc>
            </a:pPr>
            <a:endParaRPr lang="en-US" altLang="zh-CN" sz="4000" b="1" dirty="0">
              <a:latin typeface="华文宋体" pitchFamily="2" charset="-122"/>
              <a:ea typeface="华文宋体" pitchFamily="2" charset="-122"/>
            </a:endParaRPr>
          </a:p>
        </p:txBody>
      </p:sp>
    </p:spTree>
    <p:extLst>
      <p:ext uri="{BB962C8B-B14F-4D97-AF65-F5344CB8AC3E}">
        <p14:creationId xmlns:p14="http://schemas.microsoft.com/office/powerpoint/2010/main" val="2961745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7CECD5-C02B-42DA-B761-3946DB44EFC2}"/>
              </a:ext>
            </a:extLst>
          </p:cNvPr>
          <p:cNvSpPr>
            <a:spLocks noGrp="1"/>
          </p:cNvSpPr>
          <p:nvPr>
            <p:ph type="title"/>
          </p:nvPr>
        </p:nvSpPr>
        <p:spPr/>
        <p:txBody>
          <a:bodyPr/>
          <a:lstStyle/>
          <a:p>
            <a:r>
              <a:rPr lang="zh-CN" altLang="en-US" dirty="0"/>
              <a:t>降维与度量学习</a:t>
            </a:r>
          </a:p>
        </p:txBody>
      </p:sp>
      <p:sp>
        <p:nvSpPr>
          <p:cNvPr id="7" name="文本框 6">
            <a:extLst>
              <a:ext uri="{FF2B5EF4-FFF2-40B4-BE49-F238E27FC236}">
                <a16:creationId xmlns:a16="http://schemas.microsoft.com/office/drawing/2014/main" id="{769AFB43-C5C2-47C0-8E77-6F938E9CD09A}"/>
              </a:ext>
            </a:extLst>
          </p:cNvPr>
          <p:cNvSpPr txBox="1"/>
          <p:nvPr/>
        </p:nvSpPr>
        <p:spPr>
          <a:xfrm>
            <a:off x="36916" y="2338747"/>
            <a:ext cx="5312568" cy="313932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经典监督学习算法、懒惰学习（没有显示的训练过程）简单粗暴</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基于某种度量距离在训练集中找出与其距离最近的</a:t>
            </a:r>
            <a:r>
              <a:rPr lang="en-US" altLang="zh-CN" dirty="0"/>
              <a:t>k</a:t>
            </a:r>
            <a:r>
              <a:rPr lang="zh-CN" altLang="en-US" dirty="0"/>
              <a:t>个带有真实标记的样本，然后基于这</a:t>
            </a:r>
            <a:r>
              <a:rPr lang="en-US" altLang="zh-CN" dirty="0"/>
              <a:t>k</a:t>
            </a:r>
            <a:r>
              <a:rPr lang="zh-CN" altLang="en-US" dirty="0"/>
              <a:t>个邻居做预测</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K</a:t>
            </a:r>
            <a:r>
              <a:rPr lang="zh-CN" altLang="en-US" dirty="0"/>
              <a:t>值太小：易受噪声干扰，</a:t>
            </a:r>
            <a:r>
              <a:rPr lang="en-US" altLang="zh-CN" dirty="0"/>
              <a:t>k</a:t>
            </a:r>
            <a:r>
              <a:rPr lang="zh-CN" altLang="en-US" dirty="0"/>
              <a:t>值太大预测准确性低</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性能：泛化错误率不超过最优贝叶斯分类器错误率的两倍</a:t>
            </a:r>
          </a:p>
        </p:txBody>
      </p:sp>
      <p:sp>
        <p:nvSpPr>
          <p:cNvPr id="3" name="矩形 2">
            <a:extLst>
              <a:ext uri="{FF2B5EF4-FFF2-40B4-BE49-F238E27FC236}">
                <a16:creationId xmlns:a16="http://schemas.microsoft.com/office/drawing/2014/main" id="{FE06BD3C-0138-4DA3-A1F2-9FDF96E7C781}"/>
              </a:ext>
            </a:extLst>
          </p:cNvPr>
          <p:cNvSpPr/>
          <p:nvPr/>
        </p:nvSpPr>
        <p:spPr>
          <a:xfrm>
            <a:off x="147125" y="1799528"/>
            <a:ext cx="2105063" cy="369332"/>
          </a:xfrm>
          <a:prstGeom prst="rect">
            <a:avLst/>
          </a:prstGeom>
        </p:spPr>
        <p:txBody>
          <a:bodyPr wrap="square">
            <a:spAutoFit/>
          </a:bodyPr>
          <a:lstStyle/>
          <a:p>
            <a:r>
              <a:rPr lang="en-US" altLang="zh-CN" b="1" dirty="0" err="1">
                <a:solidFill>
                  <a:srgbClr val="4F4F4F"/>
                </a:solidFill>
                <a:latin typeface="-apple-system"/>
              </a:rPr>
              <a:t>kNN</a:t>
            </a:r>
            <a:r>
              <a:rPr lang="zh-CN" altLang="en-US" b="1" dirty="0">
                <a:solidFill>
                  <a:srgbClr val="4F4F4F"/>
                </a:solidFill>
                <a:latin typeface="-apple-system"/>
              </a:rPr>
              <a:t>（</a:t>
            </a:r>
            <a:r>
              <a:rPr lang="en-US" altLang="zh-CN" b="1" dirty="0">
                <a:solidFill>
                  <a:srgbClr val="4F4F4F"/>
                </a:solidFill>
                <a:latin typeface="-apple-system"/>
              </a:rPr>
              <a:t>k</a:t>
            </a:r>
            <a:r>
              <a:rPr lang="zh-CN" altLang="en-US" b="1" dirty="0">
                <a:solidFill>
                  <a:srgbClr val="4F4F4F"/>
                </a:solidFill>
                <a:latin typeface="-apple-system"/>
              </a:rPr>
              <a:t>近邻算法）</a:t>
            </a:r>
            <a:endParaRPr lang="zh-CN" altLang="en-US" dirty="0"/>
          </a:p>
        </p:txBody>
      </p:sp>
      <p:pic>
        <p:nvPicPr>
          <p:cNvPr id="8" name="图片 7">
            <a:extLst>
              <a:ext uri="{FF2B5EF4-FFF2-40B4-BE49-F238E27FC236}">
                <a16:creationId xmlns:a16="http://schemas.microsoft.com/office/drawing/2014/main" id="{9A5C2926-1DDF-4E36-ACEF-81B665C1CF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1830" y="2168860"/>
            <a:ext cx="3672408" cy="2800989"/>
          </a:xfrm>
          <a:prstGeom prst="rect">
            <a:avLst/>
          </a:prstGeom>
        </p:spPr>
      </p:pic>
    </p:spTree>
    <p:extLst>
      <p:ext uri="{BB962C8B-B14F-4D97-AF65-F5344CB8AC3E}">
        <p14:creationId xmlns:p14="http://schemas.microsoft.com/office/powerpoint/2010/main" val="1258095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7CECD5-C02B-42DA-B761-3946DB44EFC2}"/>
              </a:ext>
            </a:extLst>
          </p:cNvPr>
          <p:cNvSpPr>
            <a:spLocks noGrp="1"/>
          </p:cNvSpPr>
          <p:nvPr>
            <p:ph type="title"/>
          </p:nvPr>
        </p:nvSpPr>
        <p:spPr/>
        <p:txBody>
          <a:bodyPr/>
          <a:lstStyle/>
          <a:p>
            <a:r>
              <a:rPr lang="zh-CN" altLang="en-US" dirty="0"/>
              <a:t>降维与度量学习</a:t>
            </a:r>
          </a:p>
        </p:txBody>
      </p:sp>
      <p:sp>
        <p:nvSpPr>
          <p:cNvPr id="7" name="文本框 6">
            <a:extLst>
              <a:ext uri="{FF2B5EF4-FFF2-40B4-BE49-F238E27FC236}">
                <a16:creationId xmlns:a16="http://schemas.microsoft.com/office/drawing/2014/main" id="{769AFB43-C5C2-47C0-8E77-6F938E9CD09A}"/>
              </a:ext>
            </a:extLst>
          </p:cNvPr>
          <p:cNvSpPr txBox="1"/>
          <p:nvPr/>
        </p:nvSpPr>
        <p:spPr>
          <a:xfrm>
            <a:off x="36916" y="2338746"/>
            <a:ext cx="5088036" cy="1477328"/>
          </a:xfrm>
          <a:prstGeom prst="rect">
            <a:avLst/>
          </a:prstGeom>
          <a:noFill/>
        </p:spPr>
        <p:txBody>
          <a:bodyPr wrap="square" rtlCol="0">
            <a:spAutoFit/>
          </a:bodyPr>
          <a:lstStyle/>
          <a:p>
            <a:r>
              <a:rPr lang="zh-CN" altLang="en-US" dirty="0"/>
              <a:t>样本维度大、稀疏计算距离困难如何处理？</a:t>
            </a:r>
            <a:endParaRPr lang="en-US" altLang="zh-CN" dirty="0"/>
          </a:p>
          <a:p>
            <a:r>
              <a:rPr lang="zh-CN" altLang="en-US" dirty="0"/>
              <a:t>样本映射到低维空间</a:t>
            </a:r>
            <a:endParaRPr lang="en-US" altLang="zh-CN" dirty="0"/>
          </a:p>
          <a:p>
            <a:r>
              <a:rPr lang="en-US" altLang="zh-CN" dirty="0"/>
              <a:t>MDS(</a:t>
            </a:r>
            <a:r>
              <a:rPr lang="zh-CN" altLang="en-US" dirty="0"/>
              <a:t>多维缩放</a:t>
            </a:r>
            <a:r>
              <a:rPr lang="en-US" altLang="zh-CN" dirty="0"/>
              <a:t>)</a:t>
            </a:r>
            <a:r>
              <a:rPr lang="zh-CN" altLang="en-US" dirty="0"/>
              <a:t>：原始空间样本间的距离在降维后的低维空间中得以保持</a:t>
            </a:r>
            <a:endParaRPr lang="en-US" altLang="zh-CN" dirty="0"/>
          </a:p>
          <a:p>
            <a:endParaRPr lang="zh-CN" altLang="en-US" dirty="0"/>
          </a:p>
        </p:txBody>
      </p:sp>
      <p:sp>
        <p:nvSpPr>
          <p:cNvPr id="3" name="矩形 2">
            <a:extLst>
              <a:ext uri="{FF2B5EF4-FFF2-40B4-BE49-F238E27FC236}">
                <a16:creationId xmlns:a16="http://schemas.microsoft.com/office/drawing/2014/main" id="{FE06BD3C-0138-4DA3-A1F2-9FDF96E7C781}"/>
              </a:ext>
            </a:extLst>
          </p:cNvPr>
          <p:cNvSpPr/>
          <p:nvPr/>
        </p:nvSpPr>
        <p:spPr>
          <a:xfrm>
            <a:off x="147125" y="1799528"/>
            <a:ext cx="2105063" cy="369332"/>
          </a:xfrm>
          <a:prstGeom prst="rect">
            <a:avLst/>
          </a:prstGeom>
        </p:spPr>
        <p:txBody>
          <a:bodyPr wrap="square">
            <a:spAutoFit/>
          </a:bodyPr>
          <a:lstStyle/>
          <a:p>
            <a:r>
              <a:rPr lang="zh-CN" altLang="en-US" b="1" dirty="0">
                <a:solidFill>
                  <a:srgbClr val="4F4F4F"/>
                </a:solidFill>
                <a:latin typeface="-apple-system"/>
              </a:rPr>
              <a:t>低维嵌入</a:t>
            </a:r>
            <a:endParaRPr lang="zh-CN" altLang="en-US" dirty="0"/>
          </a:p>
        </p:txBody>
      </p:sp>
      <p:pic>
        <p:nvPicPr>
          <p:cNvPr id="4" name="图片 3">
            <a:extLst>
              <a:ext uri="{FF2B5EF4-FFF2-40B4-BE49-F238E27FC236}">
                <a16:creationId xmlns:a16="http://schemas.microsoft.com/office/drawing/2014/main" id="{26C92F08-AE5B-4B07-B7BB-984F9214D3DA}"/>
              </a:ext>
            </a:extLst>
          </p:cNvPr>
          <p:cNvPicPr>
            <a:picLocks noChangeAspect="1"/>
          </p:cNvPicPr>
          <p:nvPr/>
        </p:nvPicPr>
        <p:blipFill>
          <a:blip r:embed="rId2"/>
          <a:stretch>
            <a:fillRect/>
          </a:stretch>
        </p:blipFill>
        <p:spPr>
          <a:xfrm>
            <a:off x="5004048" y="2410134"/>
            <a:ext cx="4019048" cy="2114286"/>
          </a:xfrm>
          <a:prstGeom prst="rect">
            <a:avLst/>
          </a:prstGeom>
        </p:spPr>
      </p:pic>
    </p:spTree>
    <p:extLst>
      <p:ext uri="{BB962C8B-B14F-4D97-AF65-F5344CB8AC3E}">
        <p14:creationId xmlns:p14="http://schemas.microsoft.com/office/powerpoint/2010/main" val="1786546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7CECD5-C02B-42DA-B761-3946DB44EFC2}"/>
              </a:ext>
            </a:extLst>
          </p:cNvPr>
          <p:cNvSpPr>
            <a:spLocks noGrp="1"/>
          </p:cNvSpPr>
          <p:nvPr>
            <p:ph type="title"/>
          </p:nvPr>
        </p:nvSpPr>
        <p:spPr/>
        <p:txBody>
          <a:bodyPr/>
          <a:lstStyle/>
          <a:p>
            <a:r>
              <a:rPr lang="zh-CN" altLang="en-US" dirty="0"/>
              <a:t>降维与度量学习</a:t>
            </a:r>
          </a:p>
        </p:txBody>
      </p:sp>
      <p:sp>
        <p:nvSpPr>
          <p:cNvPr id="7" name="文本框 6">
            <a:extLst>
              <a:ext uri="{FF2B5EF4-FFF2-40B4-BE49-F238E27FC236}">
                <a16:creationId xmlns:a16="http://schemas.microsoft.com/office/drawing/2014/main" id="{769AFB43-C5C2-47C0-8E77-6F938E9CD09A}"/>
              </a:ext>
            </a:extLst>
          </p:cNvPr>
          <p:cNvSpPr txBox="1"/>
          <p:nvPr/>
        </p:nvSpPr>
        <p:spPr>
          <a:xfrm>
            <a:off x="36916" y="2338746"/>
            <a:ext cx="5088036" cy="3139321"/>
          </a:xfrm>
          <a:prstGeom prst="rect">
            <a:avLst/>
          </a:prstGeom>
          <a:noFill/>
        </p:spPr>
        <p:txBody>
          <a:bodyPr wrap="square" rtlCol="0">
            <a:spAutoFit/>
          </a:bodyPr>
          <a:lstStyle/>
          <a:p>
            <a:r>
              <a:rPr lang="zh-CN" altLang="en-US" dirty="0"/>
              <a:t>样本维度大、稀疏计算距离困难如何处理？</a:t>
            </a:r>
            <a:endParaRPr lang="en-US" altLang="zh-CN" dirty="0"/>
          </a:p>
          <a:p>
            <a:r>
              <a:rPr lang="zh-CN" altLang="en-US" dirty="0"/>
              <a:t>样本映射到低维空间</a:t>
            </a:r>
            <a:endParaRPr lang="en-US" altLang="zh-CN" dirty="0"/>
          </a:p>
          <a:p>
            <a:r>
              <a:rPr lang="en-US" altLang="zh-CN" dirty="0"/>
              <a:t>MDS(</a:t>
            </a:r>
            <a:r>
              <a:rPr lang="zh-CN" altLang="en-US" dirty="0"/>
              <a:t>多维缩放</a:t>
            </a:r>
            <a:r>
              <a:rPr lang="en-US" altLang="zh-CN" dirty="0"/>
              <a:t>)</a:t>
            </a:r>
            <a:r>
              <a:rPr lang="zh-CN" altLang="en-US" dirty="0"/>
              <a:t>：原始空间样本间的距离在降维后的低维空间中得以保持</a:t>
            </a:r>
            <a:endParaRPr lang="en-US" altLang="zh-CN" dirty="0"/>
          </a:p>
          <a:p>
            <a:r>
              <a:rPr lang="zh-CN" altLang="en-US" dirty="0"/>
              <a:t>低维空间</a:t>
            </a:r>
            <a:r>
              <a:rPr lang="en-US" altLang="zh-CN" dirty="0"/>
              <a:t>d’</a:t>
            </a:r>
            <a:r>
              <a:rPr lang="zh-CN" altLang="en-US" dirty="0"/>
              <a:t>样本内积矩阵                              ，</a:t>
            </a:r>
            <a:endParaRPr lang="en-US" altLang="zh-CN" dirty="0"/>
          </a:p>
          <a:p>
            <a:r>
              <a:rPr lang="nl-NL" altLang="zh-CN" b="1" dirty="0"/>
              <a:t>bij=(1)-(2)</a:t>
            </a:r>
            <a:r>
              <a:rPr lang="nl-NL" altLang="zh-CN" b="1" i="1" dirty="0"/>
              <a:t>(1/m)-(3)</a:t>
            </a:r>
            <a:r>
              <a:rPr lang="nl-NL" altLang="zh-CN" b="1" dirty="0"/>
              <a:t>(1/m)+(4)*(1/(m^2))</a:t>
            </a:r>
          </a:p>
          <a:p>
            <a:r>
              <a:rPr lang="zh-CN" altLang="en-US" dirty="0"/>
              <a:t>可以根据原始空间距离很容易计算出满足等距离条件的内积空间矩阵</a:t>
            </a:r>
            <a:r>
              <a:rPr lang="en-US" altLang="zh-CN" dirty="0"/>
              <a:t>B</a:t>
            </a:r>
          </a:p>
          <a:p>
            <a:r>
              <a:rPr lang="zh-CN" altLang="en-US" dirty="0"/>
              <a:t>对</a:t>
            </a:r>
            <a:r>
              <a:rPr lang="en-US" altLang="zh-CN" dirty="0"/>
              <a:t>B</a:t>
            </a:r>
            <a:r>
              <a:rPr lang="zh-CN" altLang="en-US" dirty="0"/>
              <a:t>分解，选取前</a:t>
            </a:r>
            <a:r>
              <a:rPr lang="en-US" altLang="zh-CN" dirty="0"/>
              <a:t>d’</a:t>
            </a:r>
            <a:r>
              <a:rPr lang="zh-CN" altLang="en-US" dirty="0"/>
              <a:t>大个特征值，及对应特征向量</a:t>
            </a:r>
            <a:endParaRPr lang="en-US" altLang="zh-CN" dirty="0"/>
          </a:p>
          <a:p>
            <a:r>
              <a:rPr lang="zh-CN" altLang="en-US" dirty="0"/>
              <a:t>得到</a:t>
            </a:r>
            <a:r>
              <a:rPr lang="en-US" altLang="zh-CN" dirty="0"/>
              <a:t>d’</a:t>
            </a:r>
            <a:r>
              <a:rPr lang="zh-CN" altLang="en-US" dirty="0"/>
              <a:t>空间坐标：</a:t>
            </a:r>
            <a:endParaRPr lang="en-US" altLang="zh-CN" dirty="0"/>
          </a:p>
          <a:p>
            <a:endParaRPr lang="zh-CN" altLang="en-US" dirty="0"/>
          </a:p>
        </p:txBody>
      </p:sp>
      <p:sp>
        <p:nvSpPr>
          <p:cNvPr id="3" name="矩形 2">
            <a:extLst>
              <a:ext uri="{FF2B5EF4-FFF2-40B4-BE49-F238E27FC236}">
                <a16:creationId xmlns:a16="http://schemas.microsoft.com/office/drawing/2014/main" id="{FE06BD3C-0138-4DA3-A1F2-9FDF96E7C781}"/>
              </a:ext>
            </a:extLst>
          </p:cNvPr>
          <p:cNvSpPr/>
          <p:nvPr/>
        </p:nvSpPr>
        <p:spPr>
          <a:xfrm>
            <a:off x="147125" y="1799528"/>
            <a:ext cx="2105063" cy="369332"/>
          </a:xfrm>
          <a:prstGeom prst="rect">
            <a:avLst/>
          </a:prstGeom>
        </p:spPr>
        <p:txBody>
          <a:bodyPr wrap="square">
            <a:spAutoFit/>
          </a:bodyPr>
          <a:lstStyle/>
          <a:p>
            <a:r>
              <a:rPr lang="zh-CN" altLang="en-US" b="1" dirty="0">
                <a:solidFill>
                  <a:srgbClr val="4F4F4F"/>
                </a:solidFill>
                <a:latin typeface="-apple-system"/>
              </a:rPr>
              <a:t>低维嵌入</a:t>
            </a:r>
            <a:endParaRPr lang="zh-CN" altLang="en-US" dirty="0"/>
          </a:p>
        </p:txBody>
      </p:sp>
      <p:pic>
        <p:nvPicPr>
          <p:cNvPr id="5" name="图片 4">
            <a:extLst>
              <a:ext uri="{FF2B5EF4-FFF2-40B4-BE49-F238E27FC236}">
                <a16:creationId xmlns:a16="http://schemas.microsoft.com/office/drawing/2014/main" id="{F5D22F78-FE47-46ED-BCF6-91FC3BC6BB1C}"/>
              </a:ext>
            </a:extLst>
          </p:cNvPr>
          <p:cNvPicPr>
            <a:picLocks noChangeAspect="1"/>
          </p:cNvPicPr>
          <p:nvPr/>
        </p:nvPicPr>
        <p:blipFill>
          <a:blip r:embed="rId2"/>
          <a:stretch>
            <a:fillRect/>
          </a:stretch>
        </p:blipFill>
        <p:spPr>
          <a:xfrm>
            <a:off x="4991777" y="2400905"/>
            <a:ext cx="4115307" cy="1008112"/>
          </a:xfrm>
          <a:prstGeom prst="rect">
            <a:avLst/>
          </a:prstGeom>
        </p:spPr>
      </p:pic>
      <p:pic>
        <p:nvPicPr>
          <p:cNvPr id="8" name="图片 7">
            <a:extLst>
              <a:ext uri="{FF2B5EF4-FFF2-40B4-BE49-F238E27FC236}">
                <a16:creationId xmlns:a16="http://schemas.microsoft.com/office/drawing/2014/main" id="{CA0968BD-D5CE-433E-A6C1-6E4C12E326C2}"/>
              </a:ext>
            </a:extLst>
          </p:cNvPr>
          <p:cNvPicPr>
            <a:picLocks noChangeAspect="1"/>
          </p:cNvPicPr>
          <p:nvPr/>
        </p:nvPicPr>
        <p:blipFill>
          <a:blip r:embed="rId3"/>
          <a:stretch>
            <a:fillRect/>
          </a:stretch>
        </p:blipFill>
        <p:spPr>
          <a:xfrm>
            <a:off x="2699792" y="3501008"/>
            <a:ext cx="1542857" cy="247619"/>
          </a:xfrm>
          <a:prstGeom prst="rect">
            <a:avLst/>
          </a:prstGeom>
        </p:spPr>
      </p:pic>
      <p:pic>
        <p:nvPicPr>
          <p:cNvPr id="9" name="图片 8">
            <a:extLst>
              <a:ext uri="{FF2B5EF4-FFF2-40B4-BE49-F238E27FC236}">
                <a16:creationId xmlns:a16="http://schemas.microsoft.com/office/drawing/2014/main" id="{8B33614F-5E03-4FC3-9467-19BFE4135518}"/>
              </a:ext>
            </a:extLst>
          </p:cNvPr>
          <p:cNvPicPr>
            <a:picLocks noChangeAspect="1"/>
          </p:cNvPicPr>
          <p:nvPr/>
        </p:nvPicPr>
        <p:blipFill>
          <a:blip r:embed="rId4"/>
          <a:stretch>
            <a:fillRect/>
          </a:stretch>
        </p:blipFill>
        <p:spPr>
          <a:xfrm>
            <a:off x="4444210" y="3471176"/>
            <a:ext cx="914286" cy="323810"/>
          </a:xfrm>
          <a:prstGeom prst="rect">
            <a:avLst/>
          </a:prstGeom>
        </p:spPr>
      </p:pic>
      <p:pic>
        <p:nvPicPr>
          <p:cNvPr id="11" name="图片 10">
            <a:extLst>
              <a:ext uri="{FF2B5EF4-FFF2-40B4-BE49-F238E27FC236}">
                <a16:creationId xmlns:a16="http://schemas.microsoft.com/office/drawing/2014/main" id="{F93D93C1-3AE0-4633-AB9E-EC8D2B3B82C9}"/>
              </a:ext>
            </a:extLst>
          </p:cNvPr>
          <p:cNvPicPr>
            <a:picLocks noChangeAspect="1"/>
          </p:cNvPicPr>
          <p:nvPr/>
        </p:nvPicPr>
        <p:blipFill>
          <a:blip r:embed="rId5"/>
          <a:stretch>
            <a:fillRect/>
          </a:stretch>
        </p:blipFill>
        <p:spPr>
          <a:xfrm>
            <a:off x="5358496" y="3596983"/>
            <a:ext cx="3613601" cy="1888928"/>
          </a:xfrm>
          <a:prstGeom prst="rect">
            <a:avLst/>
          </a:prstGeom>
        </p:spPr>
      </p:pic>
      <p:pic>
        <p:nvPicPr>
          <p:cNvPr id="12" name="图片 11">
            <a:extLst>
              <a:ext uri="{FF2B5EF4-FFF2-40B4-BE49-F238E27FC236}">
                <a16:creationId xmlns:a16="http://schemas.microsoft.com/office/drawing/2014/main" id="{C0B5907F-BF4D-4451-8BA1-9DA52EE12F5C}"/>
              </a:ext>
            </a:extLst>
          </p:cNvPr>
          <p:cNvPicPr>
            <a:picLocks noChangeAspect="1"/>
          </p:cNvPicPr>
          <p:nvPr/>
        </p:nvPicPr>
        <p:blipFill>
          <a:blip r:embed="rId6"/>
          <a:stretch>
            <a:fillRect/>
          </a:stretch>
        </p:blipFill>
        <p:spPr>
          <a:xfrm>
            <a:off x="4692091" y="5320167"/>
            <a:ext cx="4314286" cy="1495238"/>
          </a:xfrm>
          <a:prstGeom prst="rect">
            <a:avLst/>
          </a:prstGeom>
        </p:spPr>
      </p:pic>
      <p:pic>
        <p:nvPicPr>
          <p:cNvPr id="13" name="图片 12">
            <a:extLst>
              <a:ext uri="{FF2B5EF4-FFF2-40B4-BE49-F238E27FC236}">
                <a16:creationId xmlns:a16="http://schemas.microsoft.com/office/drawing/2014/main" id="{1FC12B4C-8DBE-4111-A294-58A8AB8E5362}"/>
              </a:ext>
            </a:extLst>
          </p:cNvPr>
          <p:cNvPicPr>
            <a:picLocks noChangeAspect="1"/>
          </p:cNvPicPr>
          <p:nvPr/>
        </p:nvPicPr>
        <p:blipFill>
          <a:blip r:embed="rId7"/>
          <a:stretch>
            <a:fillRect/>
          </a:stretch>
        </p:blipFill>
        <p:spPr>
          <a:xfrm>
            <a:off x="455138" y="5320167"/>
            <a:ext cx="3468790" cy="685193"/>
          </a:xfrm>
          <a:prstGeom prst="rect">
            <a:avLst/>
          </a:prstGeom>
        </p:spPr>
      </p:pic>
    </p:spTree>
    <p:extLst>
      <p:ext uri="{BB962C8B-B14F-4D97-AF65-F5344CB8AC3E}">
        <p14:creationId xmlns:p14="http://schemas.microsoft.com/office/powerpoint/2010/main" val="365337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7CECD5-C02B-42DA-B761-3946DB44EFC2}"/>
              </a:ext>
            </a:extLst>
          </p:cNvPr>
          <p:cNvSpPr>
            <a:spLocks noGrp="1"/>
          </p:cNvSpPr>
          <p:nvPr>
            <p:ph type="title"/>
          </p:nvPr>
        </p:nvSpPr>
        <p:spPr/>
        <p:txBody>
          <a:bodyPr/>
          <a:lstStyle/>
          <a:p>
            <a:r>
              <a:rPr lang="zh-CN" altLang="en-US" dirty="0"/>
              <a:t>降维与度量学习</a:t>
            </a:r>
          </a:p>
        </p:txBody>
      </p:sp>
      <p:sp>
        <p:nvSpPr>
          <p:cNvPr id="3" name="矩形 2">
            <a:extLst>
              <a:ext uri="{FF2B5EF4-FFF2-40B4-BE49-F238E27FC236}">
                <a16:creationId xmlns:a16="http://schemas.microsoft.com/office/drawing/2014/main" id="{FE06BD3C-0138-4DA3-A1F2-9FDF96E7C781}"/>
              </a:ext>
            </a:extLst>
          </p:cNvPr>
          <p:cNvSpPr/>
          <p:nvPr/>
        </p:nvSpPr>
        <p:spPr>
          <a:xfrm>
            <a:off x="147125" y="1799528"/>
            <a:ext cx="2105063" cy="369332"/>
          </a:xfrm>
          <a:prstGeom prst="rect">
            <a:avLst/>
          </a:prstGeom>
        </p:spPr>
        <p:txBody>
          <a:bodyPr wrap="square">
            <a:spAutoFit/>
          </a:bodyPr>
          <a:lstStyle/>
          <a:p>
            <a:r>
              <a:rPr lang="en-US" altLang="zh-CN" b="1" dirty="0">
                <a:solidFill>
                  <a:srgbClr val="4F4F4F"/>
                </a:solidFill>
                <a:latin typeface="-apple-system"/>
              </a:rPr>
              <a:t>PCA</a:t>
            </a:r>
            <a:r>
              <a:rPr lang="zh-CN" altLang="en-US" b="1" dirty="0">
                <a:solidFill>
                  <a:srgbClr val="4F4F4F"/>
                </a:solidFill>
                <a:latin typeface="-apple-system"/>
              </a:rPr>
              <a:t>（主成分分析）</a:t>
            </a:r>
            <a:endParaRPr lang="zh-CN" altLang="en-US" dirty="0"/>
          </a:p>
        </p:txBody>
      </p:sp>
      <p:pic>
        <p:nvPicPr>
          <p:cNvPr id="6" name="图片 5">
            <a:extLst>
              <a:ext uri="{FF2B5EF4-FFF2-40B4-BE49-F238E27FC236}">
                <a16:creationId xmlns:a16="http://schemas.microsoft.com/office/drawing/2014/main" id="{A6D82482-307A-4472-92D2-E844B664E658}"/>
              </a:ext>
            </a:extLst>
          </p:cNvPr>
          <p:cNvPicPr>
            <a:picLocks noChangeAspect="1"/>
          </p:cNvPicPr>
          <p:nvPr/>
        </p:nvPicPr>
        <p:blipFill>
          <a:blip r:embed="rId2"/>
          <a:stretch>
            <a:fillRect/>
          </a:stretch>
        </p:blipFill>
        <p:spPr>
          <a:xfrm>
            <a:off x="4307464" y="1832997"/>
            <a:ext cx="4836536" cy="1908212"/>
          </a:xfrm>
          <a:prstGeom prst="rect">
            <a:avLst/>
          </a:prstGeom>
        </p:spPr>
      </p:pic>
      <p:sp>
        <p:nvSpPr>
          <p:cNvPr id="10" name="文本框 9">
            <a:extLst>
              <a:ext uri="{FF2B5EF4-FFF2-40B4-BE49-F238E27FC236}">
                <a16:creationId xmlns:a16="http://schemas.microsoft.com/office/drawing/2014/main" id="{2D5C6EC9-B8C4-45C9-9043-BB010D109EB4}"/>
              </a:ext>
            </a:extLst>
          </p:cNvPr>
          <p:cNvSpPr txBox="1"/>
          <p:nvPr/>
        </p:nvSpPr>
        <p:spPr>
          <a:xfrm>
            <a:off x="467544" y="2492896"/>
            <a:ext cx="3312368" cy="1477328"/>
          </a:xfrm>
          <a:prstGeom prst="rect">
            <a:avLst/>
          </a:prstGeom>
          <a:noFill/>
        </p:spPr>
        <p:txBody>
          <a:bodyPr wrap="square" rtlCol="0">
            <a:spAutoFit/>
          </a:bodyPr>
          <a:lstStyle/>
          <a:p>
            <a:r>
              <a:rPr lang="zh-CN" altLang="en-US" dirty="0"/>
              <a:t>思想：找一个低维超平面</a:t>
            </a:r>
            <a:r>
              <a:rPr lang="en-US" altLang="zh-CN" dirty="0"/>
              <a:t>,</a:t>
            </a:r>
            <a:r>
              <a:rPr lang="zh-CN" altLang="en-US" dirty="0"/>
              <a:t>将所有样本点投射到该平面上</a:t>
            </a:r>
            <a:endParaRPr lang="en-US" altLang="zh-CN" dirty="0"/>
          </a:p>
          <a:p>
            <a:r>
              <a:rPr lang="zh-CN" altLang="en-US" dirty="0"/>
              <a:t>满足：</a:t>
            </a:r>
            <a:endParaRPr lang="en-US" altLang="zh-CN" dirty="0"/>
          </a:p>
          <a:p>
            <a:r>
              <a:rPr lang="en-US" altLang="zh-CN" dirty="0"/>
              <a:t>1.</a:t>
            </a:r>
            <a:r>
              <a:rPr lang="zh-CN" altLang="en-US" dirty="0"/>
              <a:t>最近重构性</a:t>
            </a:r>
            <a:endParaRPr lang="en-US" altLang="zh-CN" dirty="0"/>
          </a:p>
          <a:p>
            <a:r>
              <a:rPr lang="en-US" altLang="zh-CN" dirty="0"/>
              <a:t>2.</a:t>
            </a:r>
            <a:r>
              <a:rPr lang="zh-CN" altLang="en-US" dirty="0"/>
              <a:t>最大可分性</a:t>
            </a:r>
          </a:p>
        </p:txBody>
      </p:sp>
      <p:pic>
        <p:nvPicPr>
          <p:cNvPr id="12" name="图片 11">
            <a:extLst>
              <a:ext uri="{FF2B5EF4-FFF2-40B4-BE49-F238E27FC236}">
                <a16:creationId xmlns:a16="http://schemas.microsoft.com/office/drawing/2014/main" id="{E1C0E55C-2F0D-41D2-B6B4-0BC95BE4F289}"/>
              </a:ext>
            </a:extLst>
          </p:cNvPr>
          <p:cNvPicPr>
            <a:picLocks noChangeAspect="1"/>
          </p:cNvPicPr>
          <p:nvPr/>
        </p:nvPicPr>
        <p:blipFill>
          <a:blip r:embed="rId3"/>
          <a:stretch>
            <a:fillRect/>
          </a:stretch>
        </p:blipFill>
        <p:spPr>
          <a:xfrm>
            <a:off x="295045" y="4294260"/>
            <a:ext cx="3914286" cy="1304762"/>
          </a:xfrm>
          <a:prstGeom prst="rect">
            <a:avLst/>
          </a:prstGeom>
        </p:spPr>
      </p:pic>
      <p:pic>
        <p:nvPicPr>
          <p:cNvPr id="13" name="图片 12">
            <a:extLst>
              <a:ext uri="{FF2B5EF4-FFF2-40B4-BE49-F238E27FC236}">
                <a16:creationId xmlns:a16="http://schemas.microsoft.com/office/drawing/2014/main" id="{0A447B07-B16B-41F0-B749-40F0E763E5A3}"/>
              </a:ext>
            </a:extLst>
          </p:cNvPr>
          <p:cNvPicPr>
            <a:picLocks noChangeAspect="1"/>
          </p:cNvPicPr>
          <p:nvPr/>
        </p:nvPicPr>
        <p:blipFill>
          <a:blip r:embed="rId4"/>
          <a:stretch>
            <a:fillRect/>
          </a:stretch>
        </p:blipFill>
        <p:spPr>
          <a:xfrm>
            <a:off x="827584" y="5599022"/>
            <a:ext cx="2160240" cy="930565"/>
          </a:xfrm>
          <a:prstGeom prst="rect">
            <a:avLst/>
          </a:prstGeom>
        </p:spPr>
      </p:pic>
      <p:pic>
        <p:nvPicPr>
          <p:cNvPr id="14" name="图片 13">
            <a:extLst>
              <a:ext uri="{FF2B5EF4-FFF2-40B4-BE49-F238E27FC236}">
                <a16:creationId xmlns:a16="http://schemas.microsoft.com/office/drawing/2014/main" id="{BB5CEDBD-A54E-4FE3-B7E9-0A2E690BDC46}"/>
              </a:ext>
            </a:extLst>
          </p:cNvPr>
          <p:cNvPicPr>
            <a:picLocks noChangeAspect="1"/>
          </p:cNvPicPr>
          <p:nvPr/>
        </p:nvPicPr>
        <p:blipFill>
          <a:blip r:embed="rId5"/>
          <a:stretch>
            <a:fillRect/>
          </a:stretch>
        </p:blipFill>
        <p:spPr>
          <a:xfrm>
            <a:off x="5897640" y="4490753"/>
            <a:ext cx="1656184" cy="480828"/>
          </a:xfrm>
          <a:prstGeom prst="rect">
            <a:avLst/>
          </a:prstGeom>
        </p:spPr>
      </p:pic>
      <p:sp>
        <p:nvSpPr>
          <p:cNvPr id="15" name="文本框 14">
            <a:extLst>
              <a:ext uri="{FF2B5EF4-FFF2-40B4-BE49-F238E27FC236}">
                <a16:creationId xmlns:a16="http://schemas.microsoft.com/office/drawing/2014/main" id="{2AC17B9B-1A12-4E5F-B954-E5BDB9123CA5}"/>
              </a:ext>
            </a:extLst>
          </p:cNvPr>
          <p:cNvSpPr txBox="1"/>
          <p:nvPr/>
        </p:nvSpPr>
        <p:spPr>
          <a:xfrm>
            <a:off x="4963745" y="4109594"/>
            <a:ext cx="3237729" cy="369332"/>
          </a:xfrm>
          <a:prstGeom prst="rect">
            <a:avLst/>
          </a:prstGeom>
          <a:noFill/>
        </p:spPr>
        <p:txBody>
          <a:bodyPr wrap="square" rtlCol="0">
            <a:spAutoFit/>
          </a:bodyPr>
          <a:lstStyle/>
          <a:p>
            <a:r>
              <a:rPr lang="zh-CN" altLang="en-US" dirty="0"/>
              <a:t>由拉格朗日乘子法可得：</a:t>
            </a:r>
          </a:p>
        </p:txBody>
      </p:sp>
      <p:sp>
        <p:nvSpPr>
          <p:cNvPr id="16" name="文本框 15">
            <a:extLst>
              <a:ext uri="{FF2B5EF4-FFF2-40B4-BE49-F238E27FC236}">
                <a16:creationId xmlns:a16="http://schemas.microsoft.com/office/drawing/2014/main" id="{7E5E979D-74B0-44AD-8C27-EA34908E7236}"/>
              </a:ext>
            </a:extLst>
          </p:cNvPr>
          <p:cNvSpPr txBox="1"/>
          <p:nvPr/>
        </p:nvSpPr>
        <p:spPr>
          <a:xfrm>
            <a:off x="4716016" y="5157192"/>
            <a:ext cx="3914286" cy="1200329"/>
          </a:xfrm>
          <a:prstGeom prst="rect">
            <a:avLst/>
          </a:prstGeom>
          <a:noFill/>
        </p:spPr>
        <p:txBody>
          <a:bodyPr wrap="square" rtlCol="0">
            <a:spAutoFit/>
          </a:bodyPr>
          <a:lstStyle/>
          <a:p>
            <a:r>
              <a:rPr lang="zh-CN" altLang="en-US" dirty="0"/>
              <a:t>求法</a:t>
            </a:r>
            <a:r>
              <a:rPr lang="en-US" altLang="zh-CN" dirty="0"/>
              <a:t>2</a:t>
            </a:r>
            <a:r>
              <a:rPr lang="zh-CN" altLang="en-US" dirty="0"/>
              <a:t>：</a:t>
            </a:r>
            <a:endParaRPr lang="en-US" altLang="zh-CN" dirty="0"/>
          </a:p>
          <a:p>
            <a:r>
              <a:rPr lang="zh-CN" altLang="en-US" dirty="0"/>
              <a:t>对协方差矩阵分解，取最大特征值对应的特征向量</a:t>
            </a:r>
            <a:r>
              <a:rPr lang="en-US" altLang="zh-CN" dirty="0"/>
              <a:t>w1,</a:t>
            </a:r>
            <a:r>
              <a:rPr lang="zh-CN" altLang="en-US" dirty="0"/>
              <a:t>协方差矩阵减去</a:t>
            </a:r>
            <a:r>
              <a:rPr lang="en-US" altLang="zh-CN" dirty="0"/>
              <a:t>λw1w1T</a:t>
            </a:r>
            <a:r>
              <a:rPr lang="zh-CN" altLang="en-US" dirty="0"/>
              <a:t>后继续求解</a:t>
            </a:r>
            <a:r>
              <a:rPr lang="en-US" altLang="zh-CN" dirty="0"/>
              <a:t>w2…..</a:t>
            </a:r>
            <a:r>
              <a:rPr lang="zh-CN" altLang="en-US" dirty="0"/>
              <a:t>直到</a:t>
            </a:r>
            <a:r>
              <a:rPr lang="en-US" altLang="zh-CN" dirty="0"/>
              <a:t>d’</a:t>
            </a:r>
            <a:endParaRPr lang="zh-CN" altLang="en-US" dirty="0"/>
          </a:p>
        </p:txBody>
      </p:sp>
    </p:spTree>
    <p:extLst>
      <p:ext uri="{BB962C8B-B14F-4D97-AF65-F5344CB8AC3E}">
        <p14:creationId xmlns:p14="http://schemas.microsoft.com/office/powerpoint/2010/main" val="602697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7CECD5-C02B-42DA-B761-3946DB44EFC2}"/>
              </a:ext>
            </a:extLst>
          </p:cNvPr>
          <p:cNvSpPr>
            <a:spLocks noGrp="1"/>
          </p:cNvSpPr>
          <p:nvPr>
            <p:ph type="title"/>
          </p:nvPr>
        </p:nvSpPr>
        <p:spPr/>
        <p:txBody>
          <a:bodyPr/>
          <a:lstStyle/>
          <a:p>
            <a:r>
              <a:rPr lang="zh-CN" altLang="en-US" dirty="0"/>
              <a:t>降维与度量学习</a:t>
            </a:r>
          </a:p>
        </p:txBody>
      </p:sp>
      <p:sp>
        <p:nvSpPr>
          <p:cNvPr id="3" name="矩形 2">
            <a:extLst>
              <a:ext uri="{FF2B5EF4-FFF2-40B4-BE49-F238E27FC236}">
                <a16:creationId xmlns:a16="http://schemas.microsoft.com/office/drawing/2014/main" id="{FE06BD3C-0138-4DA3-A1F2-9FDF96E7C781}"/>
              </a:ext>
            </a:extLst>
          </p:cNvPr>
          <p:cNvSpPr/>
          <p:nvPr/>
        </p:nvSpPr>
        <p:spPr>
          <a:xfrm>
            <a:off x="147125" y="1799528"/>
            <a:ext cx="2105063" cy="369332"/>
          </a:xfrm>
          <a:prstGeom prst="rect">
            <a:avLst/>
          </a:prstGeom>
        </p:spPr>
        <p:txBody>
          <a:bodyPr wrap="square">
            <a:spAutoFit/>
          </a:bodyPr>
          <a:lstStyle/>
          <a:p>
            <a:r>
              <a:rPr lang="zh-CN" altLang="en-US" b="1" dirty="0">
                <a:solidFill>
                  <a:srgbClr val="4F4F4F"/>
                </a:solidFill>
                <a:latin typeface="-apple-system"/>
              </a:rPr>
              <a:t>核化线性降维</a:t>
            </a:r>
            <a:endParaRPr lang="zh-CN" altLang="en-US" dirty="0"/>
          </a:p>
        </p:txBody>
      </p:sp>
      <p:pic>
        <p:nvPicPr>
          <p:cNvPr id="4" name="图片 3">
            <a:extLst>
              <a:ext uri="{FF2B5EF4-FFF2-40B4-BE49-F238E27FC236}">
                <a16:creationId xmlns:a16="http://schemas.microsoft.com/office/drawing/2014/main" id="{F31929A7-2CB6-4F93-B734-2D69411E5BB1}"/>
              </a:ext>
            </a:extLst>
          </p:cNvPr>
          <p:cNvPicPr>
            <a:picLocks noChangeAspect="1"/>
          </p:cNvPicPr>
          <p:nvPr/>
        </p:nvPicPr>
        <p:blipFill>
          <a:blip r:embed="rId2"/>
          <a:stretch>
            <a:fillRect/>
          </a:stretch>
        </p:blipFill>
        <p:spPr>
          <a:xfrm>
            <a:off x="827584" y="2564904"/>
            <a:ext cx="7700603" cy="2566867"/>
          </a:xfrm>
          <a:prstGeom prst="rect">
            <a:avLst/>
          </a:prstGeom>
        </p:spPr>
      </p:pic>
      <p:sp>
        <p:nvSpPr>
          <p:cNvPr id="5" name="文本框 4">
            <a:extLst>
              <a:ext uri="{FF2B5EF4-FFF2-40B4-BE49-F238E27FC236}">
                <a16:creationId xmlns:a16="http://schemas.microsoft.com/office/drawing/2014/main" id="{59E53E9C-F02C-4054-8F50-72FB85B6132B}"/>
              </a:ext>
            </a:extLst>
          </p:cNvPr>
          <p:cNvSpPr txBox="1"/>
          <p:nvPr/>
        </p:nvSpPr>
        <p:spPr>
          <a:xfrm>
            <a:off x="899592" y="5445224"/>
            <a:ext cx="6408712" cy="1200329"/>
          </a:xfrm>
          <a:prstGeom prst="rect">
            <a:avLst/>
          </a:prstGeom>
          <a:noFill/>
        </p:spPr>
        <p:txBody>
          <a:bodyPr wrap="square" rtlCol="0">
            <a:spAutoFit/>
          </a:bodyPr>
          <a:lstStyle/>
          <a:p>
            <a:r>
              <a:rPr lang="zh-CN" altLang="en-US" dirty="0"/>
              <a:t>若样本点在原始空间点不能线性可分时，若直接映射到低维空间必然也不能线性可分，故可以先将原始空间样本映射到高维空间使之可分，在降维处理。</a:t>
            </a:r>
            <a:endParaRPr lang="en-US" altLang="zh-CN" dirty="0"/>
          </a:p>
          <a:p>
            <a:r>
              <a:rPr lang="en-US" altLang="zh-CN" dirty="0"/>
              <a:t>KPCA: </a:t>
            </a:r>
            <a:r>
              <a:rPr lang="zh-CN" altLang="en-US" dirty="0"/>
              <a:t>在协方差分解时引入核函数，模拟高维空间内积</a:t>
            </a:r>
          </a:p>
        </p:txBody>
      </p:sp>
      <p:pic>
        <p:nvPicPr>
          <p:cNvPr id="7" name="图片 6">
            <a:extLst>
              <a:ext uri="{FF2B5EF4-FFF2-40B4-BE49-F238E27FC236}">
                <a16:creationId xmlns:a16="http://schemas.microsoft.com/office/drawing/2014/main" id="{DD73E3D4-1AC7-4203-AA55-A13362CADE76}"/>
              </a:ext>
            </a:extLst>
          </p:cNvPr>
          <p:cNvPicPr>
            <a:picLocks noChangeAspect="1"/>
          </p:cNvPicPr>
          <p:nvPr/>
        </p:nvPicPr>
        <p:blipFill>
          <a:blip r:embed="rId3"/>
          <a:stretch>
            <a:fillRect/>
          </a:stretch>
        </p:blipFill>
        <p:spPr>
          <a:xfrm>
            <a:off x="6588224" y="6067875"/>
            <a:ext cx="2304762" cy="619048"/>
          </a:xfrm>
          <a:prstGeom prst="rect">
            <a:avLst/>
          </a:prstGeom>
        </p:spPr>
      </p:pic>
    </p:spTree>
    <p:extLst>
      <p:ext uri="{BB962C8B-B14F-4D97-AF65-F5344CB8AC3E}">
        <p14:creationId xmlns:p14="http://schemas.microsoft.com/office/powerpoint/2010/main" val="3747501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7CECD5-C02B-42DA-B761-3946DB44EFC2}"/>
              </a:ext>
            </a:extLst>
          </p:cNvPr>
          <p:cNvSpPr>
            <a:spLocks noGrp="1"/>
          </p:cNvSpPr>
          <p:nvPr>
            <p:ph type="title"/>
          </p:nvPr>
        </p:nvSpPr>
        <p:spPr/>
        <p:txBody>
          <a:bodyPr/>
          <a:lstStyle/>
          <a:p>
            <a:r>
              <a:rPr lang="zh-CN" altLang="en-US" dirty="0"/>
              <a:t>降维与度量学习</a:t>
            </a:r>
          </a:p>
        </p:txBody>
      </p:sp>
      <p:sp>
        <p:nvSpPr>
          <p:cNvPr id="3" name="矩形 2">
            <a:extLst>
              <a:ext uri="{FF2B5EF4-FFF2-40B4-BE49-F238E27FC236}">
                <a16:creationId xmlns:a16="http://schemas.microsoft.com/office/drawing/2014/main" id="{FE06BD3C-0138-4DA3-A1F2-9FDF96E7C781}"/>
              </a:ext>
            </a:extLst>
          </p:cNvPr>
          <p:cNvSpPr/>
          <p:nvPr/>
        </p:nvSpPr>
        <p:spPr>
          <a:xfrm>
            <a:off x="147125" y="1799528"/>
            <a:ext cx="2105063" cy="369332"/>
          </a:xfrm>
          <a:prstGeom prst="rect">
            <a:avLst/>
          </a:prstGeom>
        </p:spPr>
        <p:txBody>
          <a:bodyPr wrap="square">
            <a:spAutoFit/>
          </a:bodyPr>
          <a:lstStyle/>
          <a:p>
            <a:r>
              <a:rPr lang="zh-CN" altLang="en-US" b="1" dirty="0">
                <a:solidFill>
                  <a:srgbClr val="4F4F4F"/>
                </a:solidFill>
                <a:latin typeface="-apple-system"/>
              </a:rPr>
              <a:t>核化线性降维</a:t>
            </a:r>
            <a:endParaRPr lang="zh-CN" altLang="en-US" dirty="0"/>
          </a:p>
        </p:txBody>
      </p:sp>
      <p:sp>
        <p:nvSpPr>
          <p:cNvPr id="5" name="文本框 4">
            <a:extLst>
              <a:ext uri="{FF2B5EF4-FFF2-40B4-BE49-F238E27FC236}">
                <a16:creationId xmlns:a16="http://schemas.microsoft.com/office/drawing/2014/main" id="{59E53E9C-F02C-4054-8F50-72FB85B6132B}"/>
              </a:ext>
            </a:extLst>
          </p:cNvPr>
          <p:cNvSpPr txBox="1"/>
          <p:nvPr/>
        </p:nvSpPr>
        <p:spPr>
          <a:xfrm>
            <a:off x="899592" y="5445224"/>
            <a:ext cx="6408712" cy="1200329"/>
          </a:xfrm>
          <a:prstGeom prst="rect">
            <a:avLst/>
          </a:prstGeom>
          <a:noFill/>
        </p:spPr>
        <p:txBody>
          <a:bodyPr wrap="square" rtlCol="0">
            <a:spAutoFit/>
          </a:bodyPr>
          <a:lstStyle/>
          <a:p>
            <a:r>
              <a:rPr lang="zh-CN" altLang="en-US" dirty="0"/>
              <a:t>若样本点在原始空间点不能线性可分时，若直接映射到低维空间必然也不能线性可分，故可以先将原始空间样本映射到高维空间使之可分，在降维处理。</a:t>
            </a:r>
            <a:endParaRPr lang="en-US" altLang="zh-CN" dirty="0"/>
          </a:p>
          <a:p>
            <a:r>
              <a:rPr lang="en-US" altLang="zh-CN" dirty="0"/>
              <a:t>KPCA: </a:t>
            </a:r>
            <a:r>
              <a:rPr lang="zh-CN" altLang="en-US" dirty="0"/>
              <a:t>在协方差分解时引入核函数，模拟高维空间内积</a:t>
            </a:r>
          </a:p>
        </p:txBody>
      </p:sp>
      <p:pic>
        <p:nvPicPr>
          <p:cNvPr id="7" name="图片 6">
            <a:extLst>
              <a:ext uri="{FF2B5EF4-FFF2-40B4-BE49-F238E27FC236}">
                <a16:creationId xmlns:a16="http://schemas.microsoft.com/office/drawing/2014/main" id="{DD73E3D4-1AC7-4203-AA55-A13362CADE76}"/>
              </a:ext>
            </a:extLst>
          </p:cNvPr>
          <p:cNvPicPr>
            <a:picLocks noChangeAspect="1"/>
          </p:cNvPicPr>
          <p:nvPr/>
        </p:nvPicPr>
        <p:blipFill>
          <a:blip r:embed="rId2"/>
          <a:stretch>
            <a:fillRect/>
          </a:stretch>
        </p:blipFill>
        <p:spPr>
          <a:xfrm>
            <a:off x="6588224" y="6067875"/>
            <a:ext cx="2304762" cy="619048"/>
          </a:xfrm>
          <a:prstGeom prst="rect">
            <a:avLst/>
          </a:prstGeom>
        </p:spPr>
      </p:pic>
    </p:spTree>
    <p:extLst>
      <p:ext uri="{BB962C8B-B14F-4D97-AF65-F5344CB8AC3E}">
        <p14:creationId xmlns:p14="http://schemas.microsoft.com/office/powerpoint/2010/main" val="2969709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7CECD5-C02B-42DA-B761-3946DB44EFC2}"/>
              </a:ext>
            </a:extLst>
          </p:cNvPr>
          <p:cNvSpPr>
            <a:spLocks noGrp="1"/>
          </p:cNvSpPr>
          <p:nvPr>
            <p:ph type="title"/>
          </p:nvPr>
        </p:nvSpPr>
        <p:spPr/>
        <p:txBody>
          <a:bodyPr/>
          <a:lstStyle/>
          <a:p>
            <a:r>
              <a:rPr lang="zh-CN" altLang="en-US" dirty="0"/>
              <a:t>降维与度量学习</a:t>
            </a:r>
          </a:p>
        </p:txBody>
      </p:sp>
      <p:sp>
        <p:nvSpPr>
          <p:cNvPr id="3" name="矩形 2">
            <a:extLst>
              <a:ext uri="{FF2B5EF4-FFF2-40B4-BE49-F238E27FC236}">
                <a16:creationId xmlns:a16="http://schemas.microsoft.com/office/drawing/2014/main" id="{FE06BD3C-0138-4DA3-A1F2-9FDF96E7C781}"/>
              </a:ext>
            </a:extLst>
          </p:cNvPr>
          <p:cNvSpPr/>
          <p:nvPr/>
        </p:nvSpPr>
        <p:spPr>
          <a:xfrm>
            <a:off x="147125" y="1799528"/>
            <a:ext cx="5551970" cy="369332"/>
          </a:xfrm>
          <a:prstGeom prst="rect">
            <a:avLst/>
          </a:prstGeom>
        </p:spPr>
        <p:txBody>
          <a:bodyPr wrap="square">
            <a:spAutoFit/>
          </a:bodyPr>
          <a:lstStyle/>
          <a:p>
            <a:r>
              <a:rPr lang="zh-CN" altLang="en-US" b="1" dirty="0">
                <a:solidFill>
                  <a:srgbClr val="4F4F4F"/>
                </a:solidFill>
                <a:latin typeface="-apple-system"/>
              </a:rPr>
              <a:t>流形学习：用局部欧式空间距离模拟真实距离</a:t>
            </a:r>
            <a:endParaRPr lang="zh-CN" altLang="en-US" dirty="0"/>
          </a:p>
        </p:txBody>
      </p:sp>
      <p:sp>
        <p:nvSpPr>
          <p:cNvPr id="5" name="文本框 4">
            <a:extLst>
              <a:ext uri="{FF2B5EF4-FFF2-40B4-BE49-F238E27FC236}">
                <a16:creationId xmlns:a16="http://schemas.microsoft.com/office/drawing/2014/main" id="{59E53E9C-F02C-4054-8F50-72FB85B6132B}"/>
              </a:ext>
            </a:extLst>
          </p:cNvPr>
          <p:cNvSpPr txBox="1"/>
          <p:nvPr/>
        </p:nvSpPr>
        <p:spPr>
          <a:xfrm>
            <a:off x="145435" y="2278956"/>
            <a:ext cx="6408712" cy="369332"/>
          </a:xfrm>
          <a:prstGeom prst="rect">
            <a:avLst/>
          </a:prstGeom>
          <a:noFill/>
        </p:spPr>
        <p:txBody>
          <a:bodyPr wrap="square" rtlCol="0">
            <a:spAutoFit/>
          </a:bodyPr>
          <a:lstStyle/>
          <a:p>
            <a:r>
              <a:rPr lang="zh-CN" altLang="en-US" b="1" dirty="0">
                <a:solidFill>
                  <a:srgbClr val="4F4F4F"/>
                </a:solidFill>
                <a:latin typeface="-apple-system"/>
              </a:rPr>
              <a:t>等距离度量：</a:t>
            </a:r>
            <a:r>
              <a:rPr lang="zh-CN" altLang="en-US" dirty="0"/>
              <a:t>找到合适的距离度量，利用</a:t>
            </a:r>
            <a:r>
              <a:rPr lang="en-US" altLang="zh-CN" dirty="0" err="1"/>
              <a:t>mds</a:t>
            </a:r>
            <a:r>
              <a:rPr lang="zh-CN" altLang="en-US" dirty="0"/>
              <a:t>到低维空间中去</a:t>
            </a:r>
            <a:r>
              <a:rPr lang="en-US" altLang="zh-CN" dirty="0"/>
              <a:t>.</a:t>
            </a:r>
            <a:endParaRPr lang="zh-CN" altLang="en-US" dirty="0"/>
          </a:p>
        </p:txBody>
      </p:sp>
      <p:pic>
        <p:nvPicPr>
          <p:cNvPr id="6" name="图片 5">
            <a:extLst>
              <a:ext uri="{FF2B5EF4-FFF2-40B4-BE49-F238E27FC236}">
                <a16:creationId xmlns:a16="http://schemas.microsoft.com/office/drawing/2014/main" id="{C72555E7-3406-492B-9008-284D1FC5FA60}"/>
              </a:ext>
            </a:extLst>
          </p:cNvPr>
          <p:cNvPicPr>
            <a:picLocks noChangeAspect="1"/>
          </p:cNvPicPr>
          <p:nvPr/>
        </p:nvPicPr>
        <p:blipFill>
          <a:blip r:embed="rId2"/>
          <a:stretch>
            <a:fillRect/>
          </a:stretch>
        </p:blipFill>
        <p:spPr>
          <a:xfrm>
            <a:off x="5866556" y="2636912"/>
            <a:ext cx="3125857" cy="2769024"/>
          </a:xfrm>
          <a:prstGeom prst="rect">
            <a:avLst/>
          </a:prstGeom>
        </p:spPr>
      </p:pic>
      <p:pic>
        <p:nvPicPr>
          <p:cNvPr id="8" name="图片 7">
            <a:extLst>
              <a:ext uri="{FF2B5EF4-FFF2-40B4-BE49-F238E27FC236}">
                <a16:creationId xmlns:a16="http://schemas.microsoft.com/office/drawing/2014/main" id="{B542C96C-051E-43C7-9E7B-50B5B5BAA3D6}"/>
              </a:ext>
            </a:extLst>
          </p:cNvPr>
          <p:cNvPicPr>
            <a:picLocks noChangeAspect="1"/>
          </p:cNvPicPr>
          <p:nvPr/>
        </p:nvPicPr>
        <p:blipFill>
          <a:blip r:embed="rId3"/>
          <a:stretch>
            <a:fillRect/>
          </a:stretch>
        </p:blipFill>
        <p:spPr>
          <a:xfrm>
            <a:off x="356507" y="2879648"/>
            <a:ext cx="5342588" cy="2769024"/>
          </a:xfrm>
          <a:prstGeom prst="rect">
            <a:avLst/>
          </a:prstGeom>
        </p:spPr>
      </p:pic>
    </p:spTree>
    <p:extLst>
      <p:ext uri="{BB962C8B-B14F-4D97-AF65-F5344CB8AC3E}">
        <p14:creationId xmlns:p14="http://schemas.microsoft.com/office/powerpoint/2010/main" val="3361803179"/>
      </p:ext>
    </p:extLst>
  </p:cSld>
  <p:clrMapOvr>
    <a:masterClrMapping/>
  </p:clrMapOvr>
</p:sld>
</file>

<file path=ppt/theme/theme1.xml><?xml version="1.0" encoding="utf-8"?>
<a:theme xmlns:a="http://schemas.openxmlformats.org/drawingml/2006/main" name="融360模板 14年-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正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封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融360模板 14年-new</Template>
  <TotalTime>5457</TotalTime>
  <Words>778</Words>
  <Application>Microsoft Office PowerPoint</Application>
  <PresentationFormat>全屏显示(4:3)</PresentationFormat>
  <Paragraphs>86</Paragraphs>
  <Slides>15</Slides>
  <Notes>0</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15</vt:i4>
      </vt:variant>
    </vt:vector>
  </HeadingPairs>
  <TitlesOfParts>
    <vt:vector size="28" baseType="lpstr">
      <vt:lpstr>-apple-system</vt:lpstr>
      <vt:lpstr>Arial Unicode MS</vt:lpstr>
      <vt:lpstr>黑体</vt:lpstr>
      <vt:lpstr>华文宋体</vt:lpstr>
      <vt:lpstr>宋体</vt:lpstr>
      <vt:lpstr>微软雅黑</vt:lpstr>
      <vt:lpstr>Arial</vt:lpstr>
      <vt:lpstr>Calibri</vt:lpstr>
      <vt:lpstr>Trebuchet MS</vt:lpstr>
      <vt:lpstr>Wingdings</vt:lpstr>
      <vt:lpstr>融360模板 14年-new</vt:lpstr>
      <vt:lpstr>正文​</vt:lpstr>
      <vt:lpstr>封底​</vt:lpstr>
      <vt:lpstr>机器学习(西瓜书)系列分享 第六讲</vt:lpstr>
      <vt:lpstr>目录</vt:lpstr>
      <vt:lpstr>降维与度量学习</vt:lpstr>
      <vt:lpstr>降维与度量学习</vt:lpstr>
      <vt:lpstr>降维与度量学习</vt:lpstr>
      <vt:lpstr>降维与度量学习</vt:lpstr>
      <vt:lpstr>降维与度量学习</vt:lpstr>
      <vt:lpstr>降维与度量学习</vt:lpstr>
      <vt:lpstr>降维与度量学习</vt:lpstr>
      <vt:lpstr>降维与度量学习</vt:lpstr>
      <vt:lpstr>降维与度量学习</vt:lpstr>
      <vt:lpstr>特征选择与稀疏矩阵</vt:lpstr>
      <vt:lpstr>特征选择与稀疏矩阵</vt:lpstr>
      <vt:lpstr>特征选择与稀疏矩阵</vt:lpstr>
      <vt:lpstr>特征选择与稀疏矩阵</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陈 详</cp:lastModifiedBy>
  <cp:revision>369</cp:revision>
  <dcterms:created xsi:type="dcterms:W3CDTF">2014-05-12T07:11:19Z</dcterms:created>
  <dcterms:modified xsi:type="dcterms:W3CDTF">2018-10-18T20:14:22Z</dcterms:modified>
</cp:coreProperties>
</file>