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0"/>
  </p:notesMasterIdLst>
  <p:sldIdLst>
    <p:sldId id="302" r:id="rId4"/>
    <p:sldId id="273" r:id="rId5"/>
    <p:sldId id="274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1" r:id="rId14"/>
    <p:sldId id="312" r:id="rId15"/>
    <p:sldId id="313" r:id="rId16"/>
    <p:sldId id="314" r:id="rId17"/>
    <p:sldId id="310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89928" autoAdjust="0"/>
  </p:normalViewPr>
  <p:slideViewPr>
    <p:cSldViewPr>
      <p:cViewPr varScale="1">
        <p:scale>
          <a:sx n="57" d="100"/>
          <a:sy n="57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DEB0E-7136-42A0-8766-61B21B1AFE5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4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作者：融</a:t>
            </a:r>
            <a:r>
              <a:rPr lang="en-US" altLang="zh-CN" dirty="0" smtClean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 smtClean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 smtClean="0"/>
              <a:t>第一部分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单击此处添加章节标题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 smtClean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 smtClean="0"/>
          </a:p>
          <a:p>
            <a:pPr lvl="0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 smtClean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 smtClean="0"/>
              <a:t>机器学习</a:t>
            </a:r>
            <a:r>
              <a:rPr lang="en-US" altLang="zh-CN" dirty="0" smtClean="0"/>
              <a:t>(</a:t>
            </a:r>
            <a:r>
              <a:rPr lang="zh-CN" altLang="en-US" dirty="0" smtClean="0"/>
              <a:t>周志华</a:t>
            </a:r>
            <a:r>
              <a:rPr lang="en-US" altLang="zh-CN" dirty="0" smtClean="0"/>
              <a:t>)</a:t>
            </a:r>
            <a:r>
              <a:rPr lang="zh-CN" altLang="en-US" dirty="0" smtClean="0"/>
              <a:t>系列分享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200" dirty="0"/>
              <a:t>第一讲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消息发送过程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572" y="2230705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发送是否存在丢失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重复？？？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6186" y="3212976"/>
            <a:ext cx="78488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消息发送模式</a:t>
            </a:r>
            <a:r>
              <a:rPr lang="en-US" altLang="zh-CN" sz="2400" dirty="0" smtClean="0"/>
              <a:t>:</a:t>
            </a:r>
          </a:p>
          <a:p>
            <a:r>
              <a:rPr lang="en-US" altLang="zh-CN" sz="2400" dirty="0" smtClean="0"/>
              <a:t>1producer.send(record)</a:t>
            </a:r>
          </a:p>
          <a:p>
            <a:r>
              <a:rPr lang="en-US" altLang="zh-CN" sz="2400" dirty="0" smtClean="0"/>
              <a:t>2.producer.send(record).get()</a:t>
            </a:r>
          </a:p>
          <a:p>
            <a:r>
              <a:rPr lang="en-US" altLang="zh-CN" sz="2400" dirty="0" smtClean="0"/>
              <a:t>3.producer.send(</a:t>
            </a:r>
            <a:r>
              <a:rPr lang="en-US" altLang="zh-CN" sz="2400" dirty="0" err="1" smtClean="0"/>
              <a:t>record,new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ProducerCallback</a:t>
            </a:r>
            <a:r>
              <a:rPr lang="en-US" altLang="zh-CN" sz="2400" dirty="0" smtClean="0"/>
              <a:t>())</a:t>
            </a:r>
          </a:p>
          <a:p>
            <a:r>
              <a:rPr lang="zh-CN" altLang="en-US" sz="2400" dirty="0" smtClean="0"/>
              <a:t>注意：</a:t>
            </a:r>
            <a:r>
              <a:rPr lang="en-US" altLang="zh-CN" sz="2400" dirty="0" err="1" smtClean="0"/>
              <a:t>max.in.flights.requests.per.session</a:t>
            </a:r>
            <a:r>
              <a:rPr lang="en-US" altLang="zh-CN" sz="2400" dirty="0" smtClean="0"/>
              <a:t>=1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7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消费数据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 descr="consumers and parti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86" y="2137502"/>
            <a:ext cx="101917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5536" y="2932862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Consumer group</a:t>
            </a:r>
            <a:r>
              <a:rPr lang="zh-CN" altLang="en-US" dirty="0" smtClean="0"/>
              <a:t>独立，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一对一或多对一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en-US" altLang="zh-CN" dirty="0"/>
              <a:t> </a:t>
            </a:r>
            <a:r>
              <a:rPr lang="en-US" altLang="zh-CN" dirty="0" smtClean="0"/>
              <a:t>Rebalance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Consumer</a:t>
            </a:r>
            <a:r>
              <a:rPr lang="zh-CN" altLang="en-US" dirty="0" smtClean="0"/>
              <a:t>发送心跳）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62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消费数据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050" name="Picture 2" descr="consumers and parti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4" y="2276872"/>
            <a:ext cx="101917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22324" y="2924944"/>
            <a:ext cx="2952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Offset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自动</a:t>
            </a:r>
            <a:r>
              <a:rPr lang="en-US" altLang="zh-CN" dirty="0" smtClean="0"/>
              <a:t>commit,</a:t>
            </a:r>
            <a:r>
              <a:rPr lang="en-US" altLang="zh-CN" dirty="0"/>
              <a:t> </a:t>
            </a:r>
            <a:r>
              <a:rPr lang="en-US" altLang="zh-CN" dirty="0" err="1" smtClean="0"/>
              <a:t>enable.auto.commit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，</a:t>
            </a:r>
            <a:r>
              <a:rPr lang="en-US" altLang="zh-CN" dirty="0" err="1"/>
              <a:t>consumer.commitSync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手动</a:t>
            </a:r>
            <a:r>
              <a:rPr lang="en-US" altLang="zh-CN" dirty="0" smtClean="0"/>
              <a:t>commit,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zh-CN" altLang="en-US" dirty="0" smtClean="0"/>
              <a:t>异步</a:t>
            </a:r>
            <a:r>
              <a:rPr lang="en-US" altLang="zh-CN" dirty="0" smtClean="0"/>
              <a:t>commit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 Commit</a:t>
            </a:r>
            <a:r>
              <a:rPr lang="zh-CN" altLang="en-US" dirty="0"/>
              <a:t>特定偏移</a:t>
            </a:r>
            <a:r>
              <a:rPr lang="zh-CN" altLang="en-US" dirty="0" smtClean="0"/>
              <a:t>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从头从尾，或中间特定的地方。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23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5. </a:t>
            </a:r>
            <a:r>
              <a:rPr lang="zh-CN" altLang="en-US" b="1" dirty="0" smtClean="0"/>
              <a:t>容错机制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2708" y="2137502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顺序保证。同一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中先被写入的先被消费。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当生成的消息在所有同步副本中被写入分区后，就被视为“已提交”。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只有至少有一个同步副本存活，被提交的消息就不会丢失。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消费者只能</a:t>
            </a:r>
            <a:r>
              <a:rPr lang="zh-CN" altLang="en-US" dirty="0" smtClean="0">
                <a:solidFill>
                  <a:srgbClr val="555555"/>
                </a:solidFill>
                <a:latin typeface="Libre Baskerville"/>
              </a:rPr>
              <a:t>消费已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提交的消息。</a:t>
            </a:r>
            <a:endParaRPr lang="zh-CN" altLang="en-US" b="0" i="0" dirty="0">
              <a:solidFill>
                <a:srgbClr val="555555"/>
              </a:solidFill>
              <a:effectLst/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77842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3861048"/>
            <a:ext cx="172819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</a:t>
            </a:r>
            <a:r>
              <a:rPr lang="en-US" altLang="zh-CN" dirty="0" err="1" smtClean="0">
                <a:solidFill>
                  <a:schemeClr val="tx1"/>
                </a:solidFill>
              </a:rPr>
              <a:t>kafka</a:t>
            </a:r>
            <a:r>
              <a:rPr lang="en-US" altLang="zh-CN" dirty="0" smtClean="0">
                <a:solidFill>
                  <a:schemeClr val="tx1"/>
                </a:solidFill>
              </a:rPr>
              <a:t>-action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91880" y="2636068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kafka-action-0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96136" y="2636068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480367" y="3736683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22974" y="3736683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07569" y="4887967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50176" y="4887967"/>
            <a:ext cx="172819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chemeClr val="tx1"/>
                </a:solidFill>
              </a:rPr>
              <a:t>kafka-action-2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59832" y="2348880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59832" y="3520659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59832" y="4692438"/>
            <a:ext cx="48245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483768" y="3068960"/>
            <a:ext cx="523231" cy="9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3" idx="1"/>
          </p:cNvCxnSpPr>
          <p:nvPr/>
        </p:nvCxnSpPr>
        <p:spPr>
          <a:xfrm>
            <a:off x="2483768" y="406071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4" idx="1"/>
          </p:cNvCxnSpPr>
          <p:nvPr/>
        </p:nvCxnSpPr>
        <p:spPr>
          <a:xfrm>
            <a:off x="2483768" y="4060719"/>
            <a:ext cx="576064" cy="117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060848"/>
            <a:ext cx="8229600" cy="424847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b="1" dirty="0" smtClean="0"/>
              <a:t>高吞吐</a:t>
            </a:r>
            <a:r>
              <a:rPr lang="zh-CN" altLang="en-US" dirty="0" smtClean="0"/>
              <a:t>：直接</a:t>
            </a:r>
            <a:r>
              <a:rPr lang="zh-CN" altLang="en-US" dirty="0"/>
              <a:t>写入到磁盘，充分利用磁盘的顺序读写性能</a:t>
            </a:r>
          </a:p>
          <a:p>
            <a:pPr lvl="1"/>
            <a:r>
              <a:rPr lang="en-US" altLang="zh-CN" dirty="0"/>
              <a:t>zero-copy</a:t>
            </a:r>
            <a:r>
              <a:rPr lang="zh-CN" altLang="en-US" dirty="0"/>
              <a:t>：减少</a:t>
            </a:r>
            <a:r>
              <a:rPr lang="en-US" altLang="zh-CN" dirty="0"/>
              <a:t>IO</a:t>
            </a:r>
            <a:r>
              <a:rPr lang="zh-CN" altLang="en-US" dirty="0"/>
              <a:t>操作步骤</a:t>
            </a:r>
          </a:p>
          <a:p>
            <a:pPr lvl="1"/>
            <a:r>
              <a:rPr lang="zh-CN" altLang="en-US" dirty="0"/>
              <a:t>数据批量发送</a:t>
            </a:r>
          </a:p>
          <a:p>
            <a:pPr lvl="1"/>
            <a:r>
              <a:rPr lang="zh-CN" altLang="en-US" dirty="0"/>
              <a:t>数据压缩</a:t>
            </a:r>
          </a:p>
          <a:p>
            <a:pPr lvl="1"/>
            <a:r>
              <a:rPr lang="en-US" altLang="zh-CN" dirty="0"/>
              <a:t>Topic</a:t>
            </a:r>
            <a:r>
              <a:rPr lang="zh-CN" altLang="en-US" dirty="0"/>
              <a:t>划分为多个</a:t>
            </a:r>
            <a:r>
              <a:rPr lang="en-US" altLang="zh-CN" dirty="0"/>
              <a:t>partition</a:t>
            </a:r>
            <a:r>
              <a:rPr lang="zh-CN" altLang="en-US" dirty="0"/>
              <a:t>，提高</a:t>
            </a:r>
            <a:r>
              <a:rPr lang="en-US" altLang="zh-CN" dirty="0"/>
              <a:t>parallelism</a:t>
            </a:r>
          </a:p>
          <a:p>
            <a:r>
              <a:rPr lang="zh-CN" altLang="en-US" b="1" dirty="0"/>
              <a:t>负载均衡</a:t>
            </a:r>
            <a:endParaRPr lang="zh-CN" altLang="en-US" dirty="0"/>
          </a:p>
          <a:p>
            <a:pPr lvl="1"/>
            <a:r>
              <a:rPr lang="en-US" altLang="zh-CN" dirty="0"/>
              <a:t>producer</a:t>
            </a:r>
            <a:r>
              <a:rPr lang="zh-CN" altLang="en-US" dirty="0"/>
              <a:t>根据用户指定的算法，将消息发送到指定的</a:t>
            </a:r>
            <a:r>
              <a:rPr lang="en-US" altLang="zh-CN" dirty="0"/>
              <a:t>partition</a:t>
            </a:r>
          </a:p>
          <a:p>
            <a:pPr lvl="1"/>
            <a:r>
              <a:rPr lang="zh-CN" altLang="en-US" dirty="0"/>
              <a:t>存在多个</a:t>
            </a:r>
            <a:r>
              <a:rPr lang="en-US" altLang="zh-CN" dirty="0" err="1"/>
              <a:t>partiiton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有自己的</a:t>
            </a:r>
            <a:r>
              <a:rPr lang="en-US" altLang="zh-CN" dirty="0"/>
              <a:t>replica</a:t>
            </a:r>
            <a:r>
              <a:rPr lang="zh-CN" altLang="en-US" dirty="0"/>
              <a:t>，每个</a:t>
            </a:r>
            <a:r>
              <a:rPr lang="en-US" altLang="zh-CN" dirty="0"/>
              <a:t>replica</a:t>
            </a:r>
            <a:r>
              <a:rPr lang="zh-CN" altLang="en-US" dirty="0"/>
              <a:t>分布在不同的</a:t>
            </a:r>
            <a:r>
              <a:rPr lang="en-US" altLang="zh-CN" dirty="0"/>
              <a:t>Broker</a:t>
            </a:r>
            <a:r>
              <a:rPr lang="zh-CN" altLang="en-US" dirty="0"/>
              <a:t>节点上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partition</a:t>
            </a:r>
            <a:r>
              <a:rPr lang="zh-CN" altLang="en-US" dirty="0"/>
              <a:t>需要选取出</a:t>
            </a:r>
            <a:r>
              <a:rPr lang="en-US" altLang="zh-CN" dirty="0"/>
              <a:t>lead partition</a:t>
            </a:r>
            <a:r>
              <a:rPr lang="zh-CN" altLang="en-US" dirty="0"/>
              <a:t>，</a:t>
            </a:r>
            <a:r>
              <a:rPr lang="en-US" altLang="zh-CN" dirty="0"/>
              <a:t>lead partition</a:t>
            </a:r>
            <a:r>
              <a:rPr lang="zh-CN" altLang="en-US" dirty="0"/>
              <a:t>负责读写，并由</a:t>
            </a:r>
            <a:r>
              <a:rPr lang="en-US" altLang="zh-CN" dirty="0"/>
              <a:t>zookeeper</a:t>
            </a:r>
            <a:r>
              <a:rPr lang="zh-CN" altLang="en-US" dirty="0"/>
              <a:t>负责</a:t>
            </a:r>
            <a:r>
              <a:rPr lang="en-US" altLang="zh-CN" dirty="0"/>
              <a:t>fail over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zookeeper</a:t>
            </a:r>
            <a:r>
              <a:rPr lang="zh-CN" altLang="en-US" dirty="0"/>
              <a:t>管理</a:t>
            </a:r>
            <a:r>
              <a:rPr lang="en-US" altLang="zh-CN" dirty="0"/>
              <a:t>broker</a:t>
            </a:r>
            <a:r>
              <a:rPr lang="zh-CN" altLang="en-US" dirty="0"/>
              <a:t>与</a:t>
            </a:r>
            <a:r>
              <a:rPr lang="en-US" altLang="zh-CN" dirty="0"/>
              <a:t>consumer</a:t>
            </a:r>
            <a:r>
              <a:rPr lang="zh-CN" altLang="en-US" dirty="0"/>
              <a:t>的动态加入与</a:t>
            </a:r>
            <a:r>
              <a:rPr lang="zh-CN" altLang="en-US" dirty="0" smtClean="0"/>
              <a:t>离开</a:t>
            </a:r>
            <a:endParaRPr lang="en-US" altLang="zh-CN" dirty="0" smtClean="0"/>
          </a:p>
          <a:p>
            <a:r>
              <a:rPr lang="zh-CN" altLang="en-US" b="1" dirty="0"/>
              <a:t>可扩展性</a:t>
            </a:r>
            <a:endParaRPr lang="zh-CN" altLang="en-US" dirty="0"/>
          </a:p>
          <a:p>
            <a:r>
              <a:rPr lang="zh-CN" altLang="en-US" dirty="0"/>
              <a:t>当需要增加</a:t>
            </a:r>
            <a:r>
              <a:rPr lang="en-US" altLang="zh-CN" dirty="0"/>
              <a:t>broker</a:t>
            </a:r>
            <a:r>
              <a:rPr lang="zh-CN" altLang="en-US" dirty="0"/>
              <a:t>结点时，新增的</a:t>
            </a:r>
            <a:r>
              <a:rPr lang="en-US" altLang="zh-CN" dirty="0"/>
              <a:t>broker</a:t>
            </a:r>
            <a:r>
              <a:rPr lang="zh-CN" altLang="en-US" dirty="0"/>
              <a:t>会向</a:t>
            </a:r>
            <a:r>
              <a:rPr lang="en-US" altLang="zh-CN" dirty="0"/>
              <a:t>zookeeper</a:t>
            </a:r>
            <a:r>
              <a:rPr lang="zh-CN" altLang="en-US" dirty="0"/>
              <a:t>注册，而</a:t>
            </a:r>
            <a:r>
              <a:rPr lang="en-US" altLang="zh-CN" dirty="0"/>
              <a:t>producer</a:t>
            </a:r>
            <a:r>
              <a:rPr lang="zh-CN" altLang="en-US" dirty="0"/>
              <a:t>及</a:t>
            </a:r>
            <a:r>
              <a:rPr lang="en-US" altLang="zh-CN" dirty="0"/>
              <a:t>consumer</a:t>
            </a:r>
            <a:r>
              <a:rPr lang="zh-CN" altLang="en-US" dirty="0"/>
              <a:t>会根据注册在</a:t>
            </a:r>
            <a:r>
              <a:rPr lang="en-US" altLang="zh-CN" dirty="0"/>
              <a:t>zookeeper</a:t>
            </a:r>
            <a:r>
              <a:rPr lang="zh-CN" altLang="en-US" dirty="0"/>
              <a:t>上的</a:t>
            </a:r>
            <a:r>
              <a:rPr lang="en-US" altLang="zh-CN" dirty="0"/>
              <a:t>watcher</a:t>
            </a:r>
            <a:r>
              <a:rPr lang="zh-CN" altLang="en-US" dirty="0"/>
              <a:t>感知这些变化，并及时作出调整。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810892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755576" y="2276872"/>
            <a:ext cx="7344816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消息队列</a:t>
            </a:r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</a:t>
            </a:r>
            <a:r>
              <a:rPr lang="zh-CN" altLang="en-US" sz="2000" dirty="0"/>
              <a:t>行为跟踪</a:t>
            </a:r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en-US" altLang="zh-CN" sz="2000" dirty="0"/>
              <a:t>.</a:t>
            </a:r>
            <a:r>
              <a:rPr lang="zh-CN" altLang="en-US" sz="2000" dirty="0"/>
              <a:t>元信息监控</a:t>
            </a:r>
          </a:p>
          <a:p>
            <a:pPr marL="0" indent="0">
              <a:buNone/>
            </a:pPr>
            <a:r>
              <a:rPr lang="en-US" altLang="zh-CN" sz="2000" dirty="0" smtClean="0"/>
              <a:t>4</a:t>
            </a:r>
            <a:r>
              <a:rPr lang="en-US" altLang="zh-CN" sz="2000" dirty="0"/>
              <a:t>.</a:t>
            </a:r>
            <a:r>
              <a:rPr lang="zh-CN" altLang="en-US" sz="2000" dirty="0"/>
              <a:t>日志收集</a:t>
            </a:r>
          </a:p>
          <a:p>
            <a:pPr marL="0" indent="0">
              <a:buNone/>
            </a:pPr>
            <a:r>
              <a:rPr lang="en-US" altLang="zh-CN" sz="2000" dirty="0" smtClean="0"/>
              <a:t>5</a:t>
            </a:r>
            <a:r>
              <a:rPr lang="en-US" altLang="zh-CN" sz="2000" dirty="0"/>
              <a:t>.</a:t>
            </a:r>
            <a:r>
              <a:rPr lang="zh-CN" altLang="en-US" sz="2000" dirty="0"/>
              <a:t>流处理</a:t>
            </a:r>
          </a:p>
          <a:p>
            <a:pPr marL="0" indent="0">
              <a:buNone/>
            </a:pPr>
            <a:r>
              <a:rPr lang="en-US" altLang="zh-CN" sz="2000" dirty="0" smtClean="0"/>
              <a:t>6</a:t>
            </a:r>
            <a:r>
              <a:rPr lang="en-US" altLang="zh-CN" sz="2000" dirty="0"/>
              <a:t>.</a:t>
            </a:r>
            <a:r>
              <a:rPr lang="zh-CN" altLang="en-US" sz="2000" dirty="0"/>
              <a:t>事件源</a:t>
            </a:r>
          </a:p>
          <a:p>
            <a:pPr marL="0" indent="0">
              <a:buNone/>
            </a:pPr>
            <a:r>
              <a:rPr lang="en-US" altLang="zh-CN" sz="2000" dirty="0" smtClean="0"/>
              <a:t>7</a:t>
            </a:r>
            <a:r>
              <a:rPr lang="en-US" altLang="zh-CN" sz="2000" dirty="0"/>
              <a:t>.</a:t>
            </a:r>
            <a:r>
              <a:rPr lang="zh-CN" altLang="en-US" sz="2000" dirty="0"/>
              <a:t>持久性</a:t>
            </a:r>
            <a:r>
              <a:rPr lang="zh-CN" altLang="en-US" sz="2000" dirty="0" smtClean="0"/>
              <a:t>日志</a:t>
            </a:r>
            <a:endParaRPr lang="en-US" altLang="zh-CN" sz="2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6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560" y="1609983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 smtClean="0">
                <a:latin typeface="华文宋体" pitchFamily="2" charset="-122"/>
                <a:ea typeface="华文宋体" pitchFamily="2" charset="-122"/>
              </a:rPr>
              <a:t>绪论</a:t>
            </a:r>
            <a:endParaRPr lang="en-US" altLang="zh-CN" sz="4000" b="1" dirty="0" smtClean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 smtClean="0">
                <a:latin typeface="华文宋体" pitchFamily="2" charset="-122"/>
                <a:ea typeface="华文宋体" pitchFamily="2" charset="-122"/>
              </a:rPr>
              <a:t>模型评估与选择</a:t>
            </a:r>
            <a:endParaRPr lang="en-US" altLang="zh-CN" sz="4000" b="1" dirty="0" smtClean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636912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       互联网</a:t>
            </a:r>
            <a:r>
              <a:rPr lang="zh-CN" altLang="en-US" sz="2400" dirty="0"/>
              <a:t>用户规模急剧增长、存储信息量爆炸</a:t>
            </a:r>
            <a:r>
              <a:rPr lang="zh-CN" altLang="en-US" sz="2400" dirty="0" smtClean="0"/>
              <a:t>增长，云存储、分布式存储系统、</a:t>
            </a:r>
            <a:r>
              <a:rPr lang="en-US" altLang="zh-CN" sz="2400" dirty="0" smtClean="0"/>
              <a:t>NoSQL</a:t>
            </a:r>
            <a:r>
              <a:rPr lang="zh-CN" altLang="en-US" sz="2400" dirty="0" smtClean="0"/>
              <a:t>数据库及存储前沿技术快速发展。</a:t>
            </a:r>
            <a:endParaRPr lang="en-US" altLang="zh-CN" sz="2400" dirty="0" smtClean="0"/>
          </a:p>
          <a:p>
            <a:pPr lvl="0"/>
            <a:r>
              <a:rPr lang="zh-CN" altLang="en-US" sz="2400" dirty="0" smtClean="0"/>
              <a:t>        采集和运营管理和分析这些数据需要一款非常优秀的消息系统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127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85293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     定义：开源的、轻量级的、分布式、可分区的具有复制备份的（</a:t>
            </a:r>
            <a:r>
              <a:rPr lang="en-US" altLang="zh-CN" sz="2400" dirty="0" smtClean="0"/>
              <a:t>Replicated</a:t>
            </a:r>
            <a:r>
              <a:rPr lang="zh-CN" altLang="en-US" sz="2400" dirty="0" smtClean="0"/>
              <a:t>）基于</a:t>
            </a:r>
            <a:r>
              <a:rPr lang="en-US" altLang="zh-CN" sz="2400" dirty="0" err="1" smtClean="0"/>
              <a:t>ZooKeeper</a:t>
            </a:r>
            <a:r>
              <a:rPr lang="zh-CN" altLang="en-US" sz="2400" dirty="0" smtClean="0"/>
              <a:t>协调管理的分布式流平台的功能强大的消息系统。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5068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1560" y="2852936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     特性：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允许发布和订阅流数据。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r>
              <a:rPr lang="en-US" altLang="zh-CN" sz="2400" dirty="0" smtClean="0"/>
              <a:t>	      2. </a:t>
            </a:r>
            <a:r>
              <a:rPr lang="zh-CN" altLang="en-US" sz="2400" dirty="0" smtClean="0"/>
              <a:t>存储流数据提供相应的容错机制</a:t>
            </a:r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r>
              <a:rPr lang="en-US" altLang="zh-CN" sz="2400" dirty="0" smtClean="0"/>
              <a:t>                  3. </a:t>
            </a:r>
            <a:r>
              <a:rPr lang="zh-CN" altLang="en-US" sz="2400" dirty="0" smtClean="0"/>
              <a:t>流数据到达时能够被及时处理</a:t>
            </a:r>
            <a:endParaRPr lang="en-US" altLang="zh-CN" sz="2400" dirty="0" smtClean="0"/>
          </a:p>
          <a:p>
            <a:pPr fontAlgn="ctr"/>
            <a:r>
              <a:rPr lang="en-US" altLang="zh-CN" sz="2400" dirty="0" smtClean="0"/>
              <a:t>     </a:t>
            </a:r>
            <a:r>
              <a:rPr lang="zh-CN" altLang="en-US" sz="2400" dirty="0" smtClean="0"/>
              <a:t>作用：</a:t>
            </a:r>
            <a:r>
              <a:rPr lang="en-US" altLang="zh-CN" sz="2400" dirty="0" smtClean="0"/>
              <a:t>1.</a:t>
            </a:r>
            <a:r>
              <a:rPr lang="zh-CN" altLang="zh-CN" sz="2400" dirty="0" smtClean="0"/>
              <a:t>降低</a:t>
            </a:r>
            <a:r>
              <a:rPr lang="zh-CN" altLang="zh-CN" sz="2400" dirty="0"/>
              <a:t>系统组网复杂度。</a:t>
            </a:r>
          </a:p>
          <a:p>
            <a:pPr fontAlgn="ctr"/>
            <a:r>
              <a:rPr lang="en-US" altLang="zh-CN" sz="2400" dirty="0" smtClean="0"/>
              <a:t>	     2.</a:t>
            </a:r>
            <a:r>
              <a:rPr lang="zh-CN" altLang="zh-CN" sz="2400" dirty="0" smtClean="0"/>
              <a:t>降低</a:t>
            </a:r>
            <a:r>
              <a:rPr lang="zh-CN" altLang="zh-CN" sz="2400" dirty="0"/>
              <a:t>编程复杂度，各个子系统不在是相互协商</a:t>
            </a:r>
            <a:r>
              <a:rPr lang="zh-CN" altLang="zh-CN" sz="2400" dirty="0" smtClean="0"/>
              <a:t>接</a:t>
            </a:r>
            <a:r>
              <a:rPr lang="en-US" altLang="zh-CN" sz="2400" dirty="0" smtClean="0"/>
              <a:t>	         </a:t>
            </a:r>
            <a:r>
              <a:rPr lang="zh-CN" altLang="zh-CN" sz="2400" dirty="0" smtClean="0"/>
              <a:t>口</a:t>
            </a:r>
            <a:r>
              <a:rPr lang="zh-CN" altLang="zh-CN" sz="2400" dirty="0"/>
              <a:t>，各个子系统类似插口插在插座上，Kafka</a:t>
            </a:r>
            <a:r>
              <a:rPr lang="zh-CN" altLang="zh-CN" sz="2400" dirty="0" smtClean="0"/>
              <a:t>承担</a:t>
            </a:r>
            <a:r>
              <a:rPr lang="en-US" altLang="zh-CN" sz="2400" dirty="0" smtClean="0"/>
              <a:t>	         </a:t>
            </a:r>
            <a:r>
              <a:rPr lang="zh-CN" altLang="zh-CN" sz="2400" dirty="0" smtClean="0"/>
              <a:t>高速</a:t>
            </a:r>
            <a:r>
              <a:rPr lang="zh-CN" altLang="zh-CN" sz="2400" dirty="0"/>
              <a:t>数据总线的作用。</a:t>
            </a:r>
          </a:p>
          <a:p>
            <a:pPr lvl="0"/>
            <a:endParaRPr lang="en-US" altLang="zh-CN" sz="2400" dirty="0" smtClean="0"/>
          </a:p>
          <a:p>
            <a:pPr lvl="0"/>
            <a:r>
              <a:rPr lang="en-US" altLang="zh-CN" sz="2400" dirty="0"/>
              <a:t> 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7985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1026" name="Picture 2" descr="kaf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1215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187624" y="17681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基本结构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24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6624736" cy="3667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76817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示例流程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749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基本概念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 Broker</a:t>
            </a:r>
            <a:r>
              <a:rPr lang="zh-CN" altLang="en-US" dirty="0" smtClean="0"/>
              <a:t>：缓存代理，</a:t>
            </a:r>
            <a:r>
              <a:rPr lang="en-US" altLang="zh-CN" dirty="0" smtClean="0"/>
              <a:t>Kafka</a:t>
            </a:r>
            <a:r>
              <a:rPr lang="zh-CN" altLang="en-US" dirty="0" smtClean="0"/>
              <a:t>集群中的一台或多台服务器统称为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Topic</a:t>
            </a:r>
            <a:r>
              <a:rPr lang="zh-CN" altLang="en-US" dirty="0"/>
              <a:t>：特指</a:t>
            </a:r>
            <a:r>
              <a:rPr lang="en-US" altLang="zh-CN" dirty="0"/>
              <a:t>Kafka</a:t>
            </a:r>
            <a:r>
              <a:rPr lang="zh-CN" altLang="en-US" dirty="0"/>
              <a:t>处理的消息源（</a:t>
            </a:r>
            <a:r>
              <a:rPr lang="en-US" altLang="zh-CN" dirty="0"/>
              <a:t>feeds of messages</a:t>
            </a:r>
            <a:r>
              <a:rPr lang="zh-CN" altLang="en-US" dirty="0"/>
              <a:t>）的不同分类。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Partition</a:t>
            </a:r>
            <a:r>
              <a:rPr lang="zh-CN" altLang="en-US" dirty="0"/>
              <a:t>：</a:t>
            </a:r>
            <a:r>
              <a:rPr lang="en-US" altLang="zh-CN" dirty="0"/>
              <a:t>Topic</a:t>
            </a:r>
            <a:r>
              <a:rPr lang="zh-CN" altLang="en-US" dirty="0"/>
              <a:t>物理上的分组，一个</a:t>
            </a:r>
            <a:r>
              <a:rPr lang="en-US" altLang="zh-CN" dirty="0"/>
              <a:t>topic</a:t>
            </a:r>
            <a:r>
              <a:rPr lang="zh-CN" altLang="en-US" dirty="0"/>
              <a:t>可以分为多个</a:t>
            </a:r>
            <a:r>
              <a:rPr lang="en-US" altLang="zh-CN" dirty="0"/>
              <a:t>partition</a:t>
            </a:r>
            <a:r>
              <a:rPr lang="zh-CN" altLang="en-US" dirty="0"/>
              <a:t>，每个</a:t>
            </a:r>
            <a:r>
              <a:rPr lang="en-US" altLang="zh-CN" dirty="0"/>
              <a:t>partition</a:t>
            </a:r>
            <a:r>
              <a:rPr lang="zh-CN" altLang="en-US" dirty="0"/>
              <a:t>是一个有序的队列。</a:t>
            </a:r>
            <a:r>
              <a:rPr lang="en-US" altLang="zh-CN" dirty="0"/>
              <a:t>partition</a:t>
            </a:r>
            <a:r>
              <a:rPr lang="zh-CN" altLang="en-US" dirty="0"/>
              <a:t>中的每条消息都会被分配一个有序的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/>
              <a:t>offset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Message</a:t>
            </a:r>
            <a:r>
              <a:rPr lang="zh-CN" altLang="en-US" dirty="0"/>
              <a:t>：消息，是通信的基本单位，每个</a:t>
            </a:r>
            <a:r>
              <a:rPr lang="en-US" altLang="zh-CN" dirty="0"/>
              <a:t>producer</a:t>
            </a:r>
            <a:r>
              <a:rPr lang="zh-CN" altLang="en-US" dirty="0"/>
              <a:t>可以向一个</a:t>
            </a:r>
            <a:r>
              <a:rPr lang="en-US" altLang="zh-CN" dirty="0"/>
              <a:t>topic</a:t>
            </a:r>
            <a:r>
              <a:rPr lang="zh-CN" altLang="en-US" dirty="0"/>
              <a:t>（主题）发布一些消息。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Producers</a:t>
            </a:r>
            <a:r>
              <a:rPr lang="zh-CN" altLang="en-US" dirty="0"/>
              <a:t>：消息和数据生产者，向</a:t>
            </a:r>
            <a:r>
              <a:rPr lang="en-US" altLang="zh-CN" dirty="0"/>
              <a:t>Kafka</a:t>
            </a:r>
            <a:r>
              <a:rPr lang="zh-CN" altLang="en-US" dirty="0"/>
              <a:t>的一个</a:t>
            </a:r>
            <a:r>
              <a:rPr lang="en-US" altLang="zh-CN" dirty="0"/>
              <a:t>topic</a:t>
            </a:r>
            <a:r>
              <a:rPr lang="zh-CN" altLang="en-US" dirty="0"/>
              <a:t>发布消息的过程叫做</a:t>
            </a:r>
            <a:r>
              <a:rPr lang="en-US" altLang="zh-CN" dirty="0"/>
              <a:t>producers</a:t>
            </a:r>
            <a:r>
              <a:rPr lang="zh-CN" altLang="en-US" dirty="0"/>
              <a:t>。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Consumers</a:t>
            </a:r>
            <a:r>
              <a:rPr lang="zh-CN" altLang="en-US" dirty="0"/>
              <a:t>：消息和数据消费者，订阅</a:t>
            </a:r>
            <a:r>
              <a:rPr lang="en-US" altLang="zh-CN" dirty="0"/>
              <a:t>topics</a:t>
            </a:r>
            <a:r>
              <a:rPr lang="zh-CN" altLang="en-US" dirty="0"/>
              <a:t>并处理其发布的消息的过程</a:t>
            </a:r>
            <a:r>
              <a:rPr lang="zh-CN" altLang="en-US" dirty="0" smtClean="0"/>
              <a:t>叫做</a:t>
            </a:r>
            <a:r>
              <a:rPr lang="en-US" altLang="zh-CN" dirty="0" smtClean="0"/>
              <a:t>consumers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Replica: 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副本和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副本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Offset: </a:t>
            </a:r>
            <a:r>
              <a:rPr lang="zh-CN" altLang="en-US" dirty="0" smtClean="0"/>
              <a:t>偏移量。分区消息追加到日志文件（分区目录下</a:t>
            </a:r>
            <a:r>
              <a:rPr lang="en-US" altLang="zh-CN" dirty="0" smtClean="0"/>
              <a:t>.log</a:t>
            </a:r>
            <a:r>
              <a:rPr lang="zh-CN" altLang="en-US" dirty="0" smtClean="0"/>
              <a:t>）的尾部，日志文件中按序递增的偏移量（严格有序），无索引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4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</a:t>
            </a:r>
            <a:r>
              <a:rPr lang="en-US" altLang="zh-CN" dirty="0" smtClean="0"/>
              <a:t>/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768170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消息发送过程</a:t>
            </a:r>
            <a:endParaRPr lang="en-US" altLang="zh-CN" b="1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9572" y="2276872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创建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ProducerRecord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，指定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topic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key/partition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可选。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序列化，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key and value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对象 → 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ByteArrays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，以便在网络中进行传输。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数据被发送到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partitioner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。如果在创建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ProducerRecord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时指定了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，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partitioner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不做事情；否则会选择一个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。这时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producer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确定了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topic+partition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一个单独的线程负责将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topic+partition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中的记录以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batch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方式发送给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kafka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 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。（猜测，在发送给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前是放内存的）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Kafka broker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收到消息后回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。如果消息成功写入，</a:t>
            </a:r>
            <a:r>
              <a:rPr lang="zh-CN" altLang="en-US" dirty="0" smtClean="0">
                <a:solidFill>
                  <a:srgbClr val="555555"/>
                </a:solidFill>
                <a:latin typeface="Libre Baskerville"/>
              </a:rPr>
              <a:t>返</a:t>
            </a:r>
            <a:r>
              <a:rPr lang="en-US" altLang="zh-CN" dirty="0" err="1" smtClean="0">
                <a:solidFill>
                  <a:srgbClr val="555555"/>
                </a:solidFill>
                <a:latin typeface="Libre Baskerville"/>
              </a:rPr>
              <a:t>RecordMeatadata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对象，包括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topic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、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、记录在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partition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中的偏移；如果消息写入失败，返回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当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producer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收到</a:t>
            </a:r>
            <a:r>
              <a:rPr lang="en-US" altLang="zh-CN" dirty="0" err="1">
                <a:solidFill>
                  <a:srgbClr val="555555"/>
                </a:solidFill>
                <a:latin typeface="Libre Baskerville"/>
              </a:rPr>
              <a:t>ack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时，会发下一条；当收到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时，根据配置决定是否重试、重试次数，若失败则返回</a:t>
            </a:r>
            <a:r>
              <a:rPr lang="en-US" altLang="zh-CN" dirty="0">
                <a:solidFill>
                  <a:srgbClr val="555555"/>
                </a:solidFill>
                <a:latin typeface="Libre Baskerville"/>
              </a:rPr>
              <a:t>error</a:t>
            </a:r>
            <a:r>
              <a:rPr lang="zh-CN" altLang="en-US" dirty="0">
                <a:solidFill>
                  <a:srgbClr val="555555"/>
                </a:solidFill>
                <a:latin typeface="Libre Baskerville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6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4377</TotalTime>
  <Words>844</Words>
  <Application>Microsoft Office PowerPoint</Application>
  <PresentationFormat>全屏显示(4:3)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 Unicode MS</vt:lpstr>
      <vt:lpstr>Libre Baskerville</vt:lpstr>
      <vt:lpstr>黑体</vt:lpstr>
      <vt:lpstr>华文宋体</vt:lpstr>
      <vt:lpstr>宋体</vt:lpstr>
      <vt:lpstr>微软雅黑</vt:lpstr>
      <vt:lpstr>Arial</vt:lpstr>
      <vt:lpstr>Calibri</vt:lpstr>
      <vt:lpstr>Trebuchet MS</vt:lpstr>
      <vt:lpstr>Wingdings</vt:lpstr>
      <vt:lpstr>融360模板 14年-new</vt:lpstr>
      <vt:lpstr>正文​</vt:lpstr>
      <vt:lpstr>封底​</vt:lpstr>
      <vt:lpstr>机器学习(周志华)系列分享 第一讲</vt:lpstr>
      <vt:lpstr>目录</vt:lpstr>
      <vt:lpstr>Kafka背景</vt:lpstr>
      <vt:lpstr>Kafka背景</vt:lpstr>
      <vt:lpstr>Kafka背景</vt:lpstr>
      <vt:lpstr>结构/流程</vt:lpstr>
      <vt:lpstr>结构/流程</vt:lpstr>
      <vt:lpstr>结构/流程</vt:lpstr>
      <vt:lpstr>结构/流程</vt:lpstr>
      <vt:lpstr>结构/流程</vt:lpstr>
      <vt:lpstr>结构/流程</vt:lpstr>
      <vt:lpstr>结构/流程</vt:lpstr>
      <vt:lpstr>结构/流程</vt:lpstr>
      <vt:lpstr>演示</vt:lpstr>
      <vt:lpstr>应用场景</vt:lpstr>
      <vt:lpstr>应用场景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261</cp:revision>
  <dcterms:created xsi:type="dcterms:W3CDTF">2014-05-12T07:11:19Z</dcterms:created>
  <dcterms:modified xsi:type="dcterms:W3CDTF">2018-09-04T05:03:50Z</dcterms:modified>
</cp:coreProperties>
</file>