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 id="2147483665" r:id="rId3"/>
  </p:sldMasterIdLst>
  <p:notesMasterIdLst>
    <p:notesMasterId r:id="rId22"/>
  </p:notesMasterIdLst>
  <p:sldIdLst>
    <p:sldId id="302" r:id="rId4"/>
    <p:sldId id="273" r:id="rId5"/>
    <p:sldId id="304" r:id="rId6"/>
    <p:sldId id="355" r:id="rId7"/>
    <p:sldId id="356" r:id="rId8"/>
    <p:sldId id="357" r:id="rId9"/>
    <p:sldId id="354" r:id="rId10"/>
    <p:sldId id="358" r:id="rId11"/>
    <p:sldId id="360" r:id="rId12"/>
    <p:sldId id="359" r:id="rId13"/>
    <p:sldId id="361" r:id="rId14"/>
    <p:sldId id="362" r:id="rId15"/>
    <p:sldId id="363" r:id="rId16"/>
    <p:sldId id="364" r:id="rId17"/>
    <p:sldId id="365" r:id="rId18"/>
    <p:sldId id="366" r:id="rId19"/>
    <p:sldId id="367" r:id="rId20"/>
    <p:sldId id="368"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详" initials="陈" lastIdx="1" clrIdx="0">
    <p:extLst>
      <p:ext uri="{19B8F6BF-5375-455C-9EA6-DF929625EA0E}">
        <p15:presenceInfo xmlns:p15="http://schemas.microsoft.com/office/powerpoint/2012/main" userId="f9090f3534cbec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2C4"/>
    <a:srgbClr val="2E4576"/>
    <a:srgbClr val="386294"/>
    <a:srgbClr val="4671B7"/>
    <a:srgbClr val="2D4677"/>
    <a:srgbClr val="888888"/>
    <a:srgbClr val="9F9F9F"/>
    <a:srgbClr val="C9C9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26" autoAdjust="0"/>
    <p:restoredTop sz="89928" autoAdjust="0"/>
  </p:normalViewPr>
  <p:slideViewPr>
    <p:cSldViewPr>
      <p:cViewPr varScale="1">
        <p:scale>
          <a:sx n="88" d="100"/>
          <a:sy n="88" d="100"/>
        </p:scale>
        <p:origin x="1170" y="90"/>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C0C8DD-AD50-4E79-A634-75FB3A0E21D3}" type="datetimeFigureOut">
              <a:rPr lang="zh-CN" altLang="en-US" smtClean="0"/>
              <a:pPr/>
              <a:t>2018/10/12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9DEB0E-7136-42A0-8766-61B21B1AFE5D}" type="slidenum">
              <a:rPr lang="zh-CN" altLang="en-US" smtClean="0"/>
              <a:pPr/>
              <a:t>‹#›</a:t>
            </a:fld>
            <a:endParaRPr lang="zh-CN" altLang="en-US"/>
          </a:p>
        </p:txBody>
      </p:sp>
    </p:spTree>
    <p:extLst>
      <p:ext uri="{BB962C8B-B14F-4D97-AF65-F5344CB8AC3E}">
        <p14:creationId xmlns:p14="http://schemas.microsoft.com/office/powerpoint/2010/main" val="42240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10</a:t>
            </a:fld>
            <a:endParaRPr lang="zh-CN" altLang="en-US"/>
          </a:p>
        </p:txBody>
      </p:sp>
    </p:spTree>
    <p:extLst>
      <p:ext uri="{BB962C8B-B14F-4D97-AF65-F5344CB8AC3E}">
        <p14:creationId xmlns:p14="http://schemas.microsoft.com/office/powerpoint/2010/main" val="28768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11</a:t>
            </a:fld>
            <a:endParaRPr lang="zh-CN" altLang="en-US"/>
          </a:p>
        </p:txBody>
      </p:sp>
    </p:spTree>
    <p:extLst>
      <p:ext uri="{BB962C8B-B14F-4D97-AF65-F5344CB8AC3E}">
        <p14:creationId xmlns:p14="http://schemas.microsoft.com/office/powerpoint/2010/main" val="882909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12</a:t>
            </a:fld>
            <a:endParaRPr lang="zh-CN" altLang="en-US"/>
          </a:p>
        </p:txBody>
      </p:sp>
    </p:spTree>
    <p:extLst>
      <p:ext uri="{BB962C8B-B14F-4D97-AF65-F5344CB8AC3E}">
        <p14:creationId xmlns:p14="http://schemas.microsoft.com/office/powerpoint/2010/main" val="99819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13</a:t>
            </a:fld>
            <a:endParaRPr lang="zh-CN" altLang="en-US"/>
          </a:p>
        </p:txBody>
      </p:sp>
    </p:spTree>
    <p:extLst>
      <p:ext uri="{BB962C8B-B14F-4D97-AF65-F5344CB8AC3E}">
        <p14:creationId xmlns:p14="http://schemas.microsoft.com/office/powerpoint/2010/main" val="2401769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14</a:t>
            </a:fld>
            <a:endParaRPr lang="zh-CN" altLang="en-US"/>
          </a:p>
        </p:txBody>
      </p:sp>
    </p:spTree>
    <p:extLst>
      <p:ext uri="{BB962C8B-B14F-4D97-AF65-F5344CB8AC3E}">
        <p14:creationId xmlns:p14="http://schemas.microsoft.com/office/powerpoint/2010/main" val="3428186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15</a:t>
            </a:fld>
            <a:endParaRPr lang="zh-CN" altLang="en-US"/>
          </a:p>
        </p:txBody>
      </p:sp>
    </p:spTree>
    <p:extLst>
      <p:ext uri="{BB962C8B-B14F-4D97-AF65-F5344CB8AC3E}">
        <p14:creationId xmlns:p14="http://schemas.microsoft.com/office/powerpoint/2010/main" val="1033640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16</a:t>
            </a:fld>
            <a:endParaRPr lang="zh-CN" altLang="en-US"/>
          </a:p>
        </p:txBody>
      </p:sp>
    </p:spTree>
    <p:extLst>
      <p:ext uri="{BB962C8B-B14F-4D97-AF65-F5344CB8AC3E}">
        <p14:creationId xmlns:p14="http://schemas.microsoft.com/office/powerpoint/2010/main" val="2133754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17</a:t>
            </a:fld>
            <a:endParaRPr lang="zh-CN" altLang="en-US"/>
          </a:p>
        </p:txBody>
      </p:sp>
    </p:spTree>
    <p:extLst>
      <p:ext uri="{BB962C8B-B14F-4D97-AF65-F5344CB8AC3E}">
        <p14:creationId xmlns:p14="http://schemas.microsoft.com/office/powerpoint/2010/main" val="2144296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18</a:t>
            </a:fld>
            <a:endParaRPr lang="zh-CN" altLang="en-US"/>
          </a:p>
        </p:txBody>
      </p:sp>
    </p:spTree>
    <p:extLst>
      <p:ext uri="{BB962C8B-B14F-4D97-AF65-F5344CB8AC3E}">
        <p14:creationId xmlns:p14="http://schemas.microsoft.com/office/powerpoint/2010/main" val="1965739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0" y="2115964"/>
            <a:ext cx="9144000" cy="2619722"/>
          </a:xfrm>
          <a:solidFill>
            <a:srgbClr val="4671B7"/>
          </a:solidFill>
        </p:spPr>
        <p:txBody>
          <a:bodyPr lIns="90000" tIns="504000" anchor="t" anchorCtr="0">
            <a:normAutofit/>
          </a:bodyPr>
          <a:lstStyle>
            <a:lvl1pPr algn="ctr">
              <a:defRPr sz="5400" b="1"/>
            </a:lvl1pPr>
          </a:lstStyle>
          <a:p>
            <a:r>
              <a:rPr lang="zh-CN" altLang="en-US" dirty="0"/>
              <a:t>单击此处添加标题</a:t>
            </a:r>
          </a:p>
        </p:txBody>
      </p:sp>
      <p:sp>
        <p:nvSpPr>
          <p:cNvPr id="3" name="副标题 2"/>
          <p:cNvSpPr>
            <a:spLocks noGrp="1"/>
          </p:cNvSpPr>
          <p:nvPr>
            <p:ph type="subTitle" idx="1" hasCustomPrompt="1"/>
          </p:nvPr>
        </p:nvSpPr>
        <p:spPr>
          <a:xfrm>
            <a:off x="2554152" y="3598168"/>
            <a:ext cx="4021372" cy="622920"/>
          </a:xfrm>
        </p:spPr>
        <p:txBody>
          <a:bodyPr>
            <a:normAutofit/>
          </a:bodyPr>
          <a:lstStyle>
            <a:lvl1pPr marL="0" indent="0" algn="ctr">
              <a:buNone/>
              <a:defRPr sz="2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作者：融</a:t>
            </a:r>
            <a:r>
              <a:rPr lang="en-US" altLang="zh-CN" dirty="0"/>
              <a:t>360</a:t>
            </a:r>
            <a:endParaRPr lang="zh-CN" altLang="en-US" dirty="0"/>
          </a:p>
        </p:txBody>
      </p:sp>
      <p:cxnSp>
        <p:nvCxnSpPr>
          <p:cNvPr id="8" name="直接连接符 7"/>
          <p:cNvCxnSpPr/>
          <p:nvPr userDrawn="1"/>
        </p:nvCxnSpPr>
        <p:spPr>
          <a:xfrm>
            <a:off x="0" y="6260752"/>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203848" y="6146078"/>
            <a:ext cx="2736304" cy="246221"/>
          </a:xfrm>
          <a:prstGeom prst="rect">
            <a:avLst/>
          </a:prstGeom>
          <a:solidFill>
            <a:schemeClr val="bg1"/>
          </a:solidFill>
          <a:ln>
            <a:noFill/>
          </a:ln>
        </p:spPr>
        <p:txBody>
          <a:bodyPr wrap="square" rtlCol="0">
            <a:spAutoFit/>
          </a:bodyPr>
          <a:lstStyle/>
          <a:p>
            <a:pPr algn="dist"/>
            <a:r>
              <a:rPr lang="en-US" altLang="zh-CN" sz="1000" dirty="0">
                <a:solidFill>
                  <a:srgbClr val="888888"/>
                </a:solidFill>
                <a:latin typeface="微软雅黑" panose="020B0503020204020204" pitchFamily="34" charset="-122"/>
                <a:ea typeface="微软雅黑" panose="020B0503020204020204" pitchFamily="34" charset="-122"/>
              </a:rPr>
              <a:t>WWW.RONG360.COM</a:t>
            </a:r>
            <a:endParaRPr lang="zh-CN" altLang="en-US" sz="1000" dirty="0">
              <a:solidFill>
                <a:srgbClr val="888888"/>
              </a:solidFill>
              <a:latin typeface="微软雅黑" panose="020B0503020204020204" pitchFamily="34" charset="-122"/>
              <a:ea typeface="微软雅黑" panose="020B0503020204020204" pitchFamily="34" charset="-122"/>
            </a:endParaRPr>
          </a:p>
        </p:txBody>
      </p:sp>
      <p:sp>
        <p:nvSpPr>
          <p:cNvPr id="10" name="TextBox 9"/>
          <p:cNvSpPr txBox="1"/>
          <p:nvPr userDrawn="1"/>
        </p:nvSpPr>
        <p:spPr>
          <a:xfrm>
            <a:off x="0" y="6381908"/>
            <a:ext cx="9144000" cy="215444"/>
          </a:xfrm>
          <a:prstGeom prst="rect">
            <a:avLst/>
          </a:prstGeom>
          <a:noFill/>
          <a:ln>
            <a:noFill/>
          </a:ln>
        </p:spPr>
        <p:txBody>
          <a:bodyPr wrap="square" rtlCol="0">
            <a:spAutoFit/>
          </a:bodyPr>
          <a:lstStyle/>
          <a:p>
            <a:pPr algn="ctr"/>
            <a:r>
              <a:rPr lang="zh-CN" altLang="en-US" sz="800" dirty="0">
                <a:solidFill>
                  <a:srgbClr val="9F9F9F"/>
                </a:solidFill>
                <a:latin typeface="微软雅黑" panose="020B0503020204020204" pitchFamily="34" charset="-122"/>
                <a:ea typeface="微软雅黑" panose="020B0503020204020204" pitchFamily="34" charset="-122"/>
              </a:rPr>
              <a:t>北京融世纪信息技术有限公司          地址：北京市海淀区知春路</a:t>
            </a:r>
            <a:r>
              <a:rPr lang="en-US" altLang="zh-CN" sz="800" dirty="0">
                <a:solidFill>
                  <a:srgbClr val="9F9F9F"/>
                </a:solidFill>
                <a:latin typeface="微软雅黑" panose="020B0503020204020204" pitchFamily="34" charset="-122"/>
                <a:ea typeface="微软雅黑" panose="020B0503020204020204" pitchFamily="34" charset="-122"/>
              </a:rPr>
              <a:t>113</a:t>
            </a:r>
            <a:r>
              <a:rPr lang="zh-CN" altLang="en-US" sz="800" dirty="0">
                <a:solidFill>
                  <a:srgbClr val="9F9F9F"/>
                </a:solidFill>
                <a:latin typeface="微软雅黑" panose="020B0503020204020204" pitchFamily="34" charset="-122"/>
                <a:ea typeface="微软雅黑" panose="020B0503020204020204" pitchFamily="34" charset="-122"/>
              </a:rPr>
              <a:t>号银网中心二层</a:t>
            </a:r>
            <a:r>
              <a:rPr lang="en-US" altLang="zh-CN" sz="800" dirty="0">
                <a:solidFill>
                  <a:srgbClr val="9F9F9F"/>
                </a:solidFill>
                <a:latin typeface="微软雅黑" panose="020B0503020204020204" pitchFamily="34" charset="-122"/>
                <a:ea typeface="微软雅黑" panose="020B0503020204020204" pitchFamily="34" charset="-122"/>
              </a:rPr>
              <a:t>210          </a:t>
            </a:r>
            <a:r>
              <a:rPr lang="zh-CN" altLang="en-US" sz="800" dirty="0">
                <a:solidFill>
                  <a:srgbClr val="9F9F9F"/>
                </a:solidFill>
                <a:latin typeface="微软雅黑" panose="020B0503020204020204" pitchFamily="34" charset="-122"/>
                <a:ea typeface="微软雅黑" panose="020B0503020204020204" pitchFamily="34" charset="-122"/>
              </a:rPr>
              <a:t>邮编：</a:t>
            </a:r>
            <a:r>
              <a:rPr lang="en-US" altLang="zh-CN" sz="800" dirty="0">
                <a:solidFill>
                  <a:srgbClr val="9F9F9F"/>
                </a:solidFill>
                <a:latin typeface="微软雅黑" panose="020B0503020204020204" pitchFamily="34" charset="-122"/>
                <a:ea typeface="微软雅黑" panose="020B0503020204020204" pitchFamily="34" charset="-122"/>
              </a:rPr>
              <a:t>100086          </a:t>
            </a:r>
            <a:r>
              <a:rPr lang="zh-CN" altLang="en-US" sz="800" dirty="0">
                <a:solidFill>
                  <a:srgbClr val="9F9F9F"/>
                </a:solidFill>
                <a:latin typeface="微软雅黑" panose="020B0503020204020204" pitchFamily="34" charset="-122"/>
                <a:ea typeface="微软雅黑" panose="020B0503020204020204" pitchFamily="34" charset="-122"/>
              </a:rPr>
              <a:t>电话：</a:t>
            </a:r>
            <a:r>
              <a:rPr lang="en-US" altLang="zh-CN" sz="800" dirty="0">
                <a:solidFill>
                  <a:srgbClr val="9F9F9F"/>
                </a:solidFill>
                <a:latin typeface="微软雅黑" panose="020B0503020204020204" pitchFamily="34" charset="-122"/>
                <a:ea typeface="微软雅黑" panose="020B0503020204020204" pitchFamily="34" charset="-122"/>
              </a:rPr>
              <a:t>( 86-10 ) 82625755          </a:t>
            </a:r>
            <a:r>
              <a:rPr lang="zh-CN" altLang="en-US" sz="800" dirty="0">
                <a:solidFill>
                  <a:srgbClr val="9F9F9F"/>
                </a:solidFill>
                <a:latin typeface="微软雅黑" panose="020B0503020204020204" pitchFamily="34" charset="-122"/>
                <a:ea typeface="微软雅黑" panose="020B0503020204020204" pitchFamily="34" charset="-122"/>
              </a:rPr>
              <a:t>传真： </a:t>
            </a:r>
            <a:r>
              <a:rPr lang="en-US" altLang="zh-CN" sz="800" dirty="0">
                <a:solidFill>
                  <a:srgbClr val="9F9F9F"/>
                </a:solidFill>
                <a:latin typeface="微软雅黑" panose="020B0503020204020204" pitchFamily="34" charset="-122"/>
                <a:ea typeface="微软雅黑" panose="020B0503020204020204" pitchFamily="34" charset="-122"/>
              </a:rPr>
              <a:t>( 86-10 ) 82625755-8080</a:t>
            </a:r>
            <a:endParaRPr lang="zh-CN" altLang="en-US" sz="800" dirty="0">
              <a:solidFill>
                <a:srgbClr val="9F9F9F"/>
              </a:solidFill>
              <a:latin typeface="微软雅黑" panose="020B0503020204020204" pitchFamily="34" charset="-122"/>
              <a:ea typeface="微软雅黑" panose="020B0503020204020204" pitchFamily="34" charset="-122"/>
            </a:endParaRPr>
          </a:p>
        </p:txBody>
      </p:sp>
      <p:pic>
        <p:nvPicPr>
          <p:cNvPr id="3076" name="Picture 4" descr="D:\Dropbox\Documents\Tencent Files\51193212\FileRecv\logo-pp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9924" y="847652"/>
            <a:ext cx="253365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11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1907169"/>
            <a:ext cx="9144000" cy="3013945"/>
          </a:xfrm>
          <a:solidFill>
            <a:srgbClr val="2E4576"/>
          </a:solidFill>
        </p:spPr>
        <p:txBody>
          <a:bodyPr lIns="90000" tIns="0" bIns="252000" anchor="ctr" anchorCtr="0">
            <a:normAutofit/>
          </a:bodyPr>
          <a:lstStyle>
            <a:lvl1pPr marL="0" indent="0" algn="ctr">
              <a:buFont typeface="+mj-lt"/>
              <a:buNone/>
              <a:defRPr sz="4800" b="1" cap="all"/>
            </a:lvl1pPr>
          </a:lstStyle>
          <a:p>
            <a:r>
              <a:rPr lang="zh-CN" altLang="en-US" dirty="0"/>
              <a:t>第一部分</a:t>
            </a:r>
            <a:br>
              <a:rPr lang="en-US" altLang="zh-CN" dirty="0"/>
            </a:br>
            <a:r>
              <a:rPr lang="zh-CN" altLang="en-US" dirty="0"/>
              <a:t>单击此处添加章节标题</a:t>
            </a:r>
          </a:p>
        </p:txBody>
      </p:sp>
      <p:cxnSp>
        <p:nvCxnSpPr>
          <p:cNvPr id="15" name="直接连接符 14"/>
          <p:cNvCxnSpPr/>
          <p:nvPr userDrawn="1"/>
        </p:nvCxnSpPr>
        <p:spPr>
          <a:xfrm>
            <a:off x="0" y="6609821"/>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3203848" y="6495147"/>
            <a:ext cx="2736304" cy="246221"/>
          </a:xfrm>
          <a:prstGeom prst="rect">
            <a:avLst/>
          </a:prstGeom>
          <a:solidFill>
            <a:schemeClr val="bg1"/>
          </a:solidFill>
          <a:ln>
            <a:noFill/>
          </a:ln>
        </p:spPr>
        <p:txBody>
          <a:bodyPr wrap="square" rtlCol="0">
            <a:spAutoFit/>
          </a:bodyPr>
          <a:lstStyle/>
          <a:p>
            <a:pPr algn="dist"/>
            <a:r>
              <a:rPr lang="en-US" altLang="zh-CN" sz="1000" dirty="0">
                <a:solidFill>
                  <a:srgbClr val="888888"/>
                </a:solidFill>
                <a:latin typeface="微软雅黑" panose="020B0503020204020204" pitchFamily="34" charset="-122"/>
                <a:ea typeface="微软雅黑" panose="020B0503020204020204" pitchFamily="34" charset="-122"/>
              </a:rPr>
              <a:t>WWW.RONG360.COM</a:t>
            </a:r>
            <a:endParaRPr lang="zh-CN" altLang="en-US" sz="1000" dirty="0">
              <a:solidFill>
                <a:srgbClr val="888888"/>
              </a:solidFill>
              <a:latin typeface="微软雅黑" panose="020B0503020204020204" pitchFamily="34" charset="-122"/>
              <a:ea typeface="微软雅黑" panose="020B0503020204020204" pitchFamily="34" charset="-122"/>
            </a:endParaRPr>
          </a:p>
        </p:txBody>
      </p:sp>
      <p:cxnSp>
        <p:nvCxnSpPr>
          <p:cNvPr id="18" name="直接连接符 17"/>
          <p:cNvCxnSpPr/>
          <p:nvPr userDrawn="1"/>
        </p:nvCxnSpPr>
        <p:spPr>
          <a:xfrm>
            <a:off x="-5052" y="352709"/>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19" name="矩形 18"/>
          <p:cNvSpPr/>
          <p:nvPr userDrawn="1"/>
        </p:nvSpPr>
        <p:spPr>
          <a:xfrm>
            <a:off x="3989697" y="256695"/>
            <a:ext cx="1158368" cy="240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4" descr="D:\Dropbox\Documents\Tencent Files\51193212\FileRecv\logo-pp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76102" y="198165"/>
            <a:ext cx="990429" cy="312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08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2018/10/12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4pPr marL="1074737" marR="0" indent="0" algn="l" defTabSz="449263" rtl="0" eaLnBrk="1" fontAlgn="auto" latinLnBrk="0" hangingPunct="1">
              <a:lnSpc>
                <a:spcPct val="100000"/>
              </a:lnSpc>
              <a:spcBef>
                <a:spcPct val="20000"/>
              </a:spcBef>
              <a:spcAft>
                <a:spcPts val="0"/>
              </a:spcAft>
              <a:buClrTx/>
              <a:buSzTx/>
              <a:buFont typeface="Arial" panose="020B0604020202020204" pitchFamily="34" charset="0"/>
              <a:buNone/>
              <a:tabLst/>
              <a:defRPr/>
            </a:lvl4pPr>
          </a:lstStyle>
          <a:p>
            <a:pPr lvl="0"/>
            <a:r>
              <a:rPr lang="zh-CN" altLang="en-US" dirty="0"/>
              <a:t>单击此处编辑</a:t>
            </a:r>
          </a:p>
          <a:p>
            <a:pPr lvl="1"/>
            <a:r>
              <a:rPr lang="zh-CN" altLang="en-US" dirty="0"/>
              <a:t>第二级</a:t>
            </a:r>
          </a:p>
          <a:p>
            <a:pPr lvl="2"/>
            <a:r>
              <a:rPr lang="zh-CN" altLang="en-US" dirty="0"/>
              <a:t>第三级</a:t>
            </a:r>
            <a:endParaRPr lang="en-US" altLang="zh-CN" dirty="0"/>
          </a:p>
          <a:p>
            <a:pPr marL="1257300" marR="0" lvl="3" indent="-182563" algn="l" defTabSz="449263"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zh-CN" altLang="en-US" dirty="0"/>
              <a:t>第四级</a:t>
            </a:r>
          </a:p>
        </p:txBody>
      </p:sp>
      <p:sp>
        <p:nvSpPr>
          <p:cNvPr id="7" name="标题 6"/>
          <p:cNvSpPr>
            <a:spLocks noGrp="1"/>
          </p:cNvSpPr>
          <p:nvPr>
            <p:ph type="title" hasCustomPrompt="1"/>
          </p:nvPr>
        </p:nvSpPr>
        <p:spPr/>
        <p:txBody>
          <a:bodyPr/>
          <a:lstStyle/>
          <a:p>
            <a:r>
              <a:rPr lang="zh-CN" altLang="en-US" dirty="0"/>
              <a:t>单击此处编辑标题</a:t>
            </a:r>
          </a:p>
        </p:txBody>
      </p:sp>
      <p:sp>
        <p:nvSpPr>
          <p:cNvPr id="8" name="灯片编号占位符 7"/>
          <p:cNvSpPr>
            <a:spLocks noGrp="1"/>
          </p:cNvSpPr>
          <p:nvPr>
            <p:ph type="sldNum" sz="quarter" idx="10"/>
          </p:nvPr>
        </p:nvSpPr>
        <p:spPr/>
        <p:txBody>
          <a:bodyPr/>
          <a:lstStyle/>
          <a:p>
            <a:fld id="{48271207-8E54-4CCF-94A6-4D42E84E42CF}" type="slidenum">
              <a:rPr lang="en-US" altLang="zh-CN" smtClean="0"/>
              <a:pPr/>
              <a:t>‹#›</a:t>
            </a:fld>
            <a:endParaRPr lang="en-US" altLang="zh-CN" dirty="0"/>
          </a:p>
        </p:txBody>
      </p:sp>
    </p:spTree>
    <p:extLst>
      <p:ext uri="{BB962C8B-B14F-4D97-AF65-F5344CB8AC3E}">
        <p14:creationId xmlns:p14="http://schemas.microsoft.com/office/powerpoint/2010/main" val="120051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内容\详解">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单击此处编辑标题</a:t>
            </a:r>
          </a:p>
        </p:txBody>
      </p:sp>
      <p:sp>
        <p:nvSpPr>
          <p:cNvPr id="3" name="内容占位符 2"/>
          <p:cNvSpPr>
            <a:spLocks noGrp="1"/>
          </p:cNvSpPr>
          <p:nvPr>
            <p:ph idx="1"/>
          </p:nvPr>
        </p:nvSpPr>
        <p:spPr>
          <a:xfrm>
            <a:off x="457200" y="1484785"/>
            <a:ext cx="8229600" cy="3528392"/>
          </a:xfrm>
        </p:spPr>
        <p:txBody>
          <a:body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r>
              <a:rPr lang="zh-CN" altLang="en-US" dirty="0"/>
              <a:t>第四级</a:t>
            </a:r>
          </a:p>
        </p:txBody>
      </p:sp>
      <p:sp>
        <p:nvSpPr>
          <p:cNvPr id="7" name="内容占位符 2"/>
          <p:cNvSpPr>
            <a:spLocks noGrp="1"/>
          </p:cNvSpPr>
          <p:nvPr>
            <p:ph idx="13" hasCustomPrompt="1"/>
          </p:nvPr>
        </p:nvSpPr>
        <p:spPr>
          <a:xfrm>
            <a:off x="457200" y="5157192"/>
            <a:ext cx="8229600" cy="1296144"/>
          </a:xfrm>
        </p:spPr>
        <p:txBody>
          <a:bodyPr>
            <a:normAutofit/>
          </a:bodyPr>
          <a:lstStyle>
            <a:lvl1pPr marL="0" marR="0" indent="0" algn="l" defTabSz="449263"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rgbClr val="888888"/>
                </a:solidFill>
              </a:defRPr>
            </a:lvl1pPr>
          </a:lstStyle>
          <a:p>
            <a:pPr marL="0" marR="0" lvl="0" indent="0" algn="l" defTabSz="449263" rtl="0" eaLnBrk="1" fontAlgn="auto" latinLnBrk="0" hangingPunct="1">
              <a:lnSpc>
                <a:spcPct val="100000"/>
              </a:lnSpc>
              <a:spcBef>
                <a:spcPct val="20000"/>
              </a:spcBef>
              <a:spcAft>
                <a:spcPts val="0"/>
              </a:spcAft>
              <a:buClrTx/>
              <a:buSzTx/>
              <a:buFont typeface="Arial" panose="020B0604020202020204" pitchFamily="34" charset="0"/>
              <a:buNone/>
              <a:tabLst/>
              <a:defRPr/>
            </a:pPr>
            <a:r>
              <a:rPr lang="zh-CN" altLang="en-US" dirty="0"/>
              <a:t>详细解释 详细解释 详细解释 详细解释 详细解释 详细解释 详细解释 详细解释 详细解释 详细解释 详细解释 详细解释 详细解释 详细解释 详细解释 详细解释 详细解释 详细解释 详细解释 详细解释 详细解释</a:t>
            </a:r>
          </a:p>
          <a:p>
            <a:pPr marL="0" marR="0" lvl="0" indent="0" algn="l" defTabSz="449263" rtl="0" eaLnBrk="1" fontAlgn="auto" latinLnBrk="0" hangingPunct="1">
              <a:lnSpc>
                <a:spcPct val="100000"/>
              </a:lnSpc>
              <a:spcBef>
                <a:spcPct val="20000"/>
              </a:spcBef>
              <a:spcAft>
                <a:spcPts val="0"/>
              </a:spcAft>
              <a:buClrTx/>
              <a:buSzTx/>
              <a:buFont typeface="Arial" panose="020B0604020202020204" pitchFamily="34" charset="0"/>
              <a:buNone/>
              <a:tabLst/>
              <a:defRPr/>
            </a:pPr>
            <a:r>
              <a:rPr lang="zh-CN" altLang="en-US" dirty="0"/>
              <a:t>详细解释 详细解释 详细解释 详细解释 详细解释 详细解释 详细解释 详细解释 </a:t>
            </a:r>
          </a:p>
          <a:p>
            <a:pPr marL="0" marR="0" lvl="0" indent="0" algn="l" defTabSz="449263"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zh-CN" altLang="en-US" dirty="0"/>
          </a:p>
          <a:p>
            <a:pPr lvl="0"/>
            <a:endParaRPr lang="zh-CN" altLang="en-US" dirty="0"/>
          </a:p>
        </p:txBody>
      </p:sp>
      <p:sp>
        <p:nvSpPr>
          <p:cNvPr id="4" name="灯片编号占位符 3"/>
          <p:cNvSpPr>
            <a:spLocks noGrp="1"/>
          </p:cNvSpPr>
          <p:nvPr>
            <p:ph type="sldNum" sz="quarter" idx="14"/>
          </p:nvPr>
        </p:nvSpPr>
        <p:spPr/>
        <p:txBody>
          <a:bodyPr/>
          <a:lstStyle/>
          <a:p>
            <a:fld id="{48271207-8E54-4CCF-94A6-4D42E84E42CF}" type="slidenum">
              <a:rPr lang="en-US" altLang="zh-CN" smtClean="0"/>
              <a:pPr/>
              <a:t>‹#›</a:t>
            </a:fld>
            <a:endParaRPr lang="en-US" altLang="zh-CN" dirty="0"/>
          </a:p>
        </p:txBody>
      </p:sp>
    </p:spTree>
    <p:extLst>
      <p:ext uri="{BB962C8B-B14F-4D97-AF65-F5344CB8AC3E}">
        <p14:creationId xmlns:p14="http://schemas.microsoft.com/office/powerpoint/2010/main" val="32889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a:xfrm>
            <a:off x="8316416" y="6495148"/>
            <a:ext cx="370384" cy="246220"/>
          </a:xfrm>
          <a:prstGeom prst="rect">
            <a:avLst/>
          </a:prstGeom>
        </p:spPr>
        <p:txBody>
          <a:bodyPr/>
          <a:lstStyle/>
          <a:p>
            <a:fld id="{48271207-8E54-4CCF-94A6-4D42E84E42CF}" type="slidenum">
              <a:rPr lang="en-US" altLang="zh-CN" smtClean="0"/>
              <a:pPr/>
              <a:t>‹#›</a:t>
            </a:fld>
            <a:endParaRPr lang="en-US" altLang="zh-CN" dirty="0"/>
          </a:p>
        </p:txBody>
      </p:sp>
      <p:sp>
        <p:nvSpPr>
          <p:cNvPr id="3" name="标题 1"/>
          <p:cNvSpPr>
            <a:spLocks noGrp="1"/>
          </p:cNvSpPr>
          <p:nvPr>
            <p:ph type="title" hasCustomPrompt="1"/>
          </p:nvPr>
        </p:nvSpPr>
        <p:spPr>
          <a:xfrm>
            <a:off x="0" y="473336"/>
            <a:ext cx="9144000" cy="651408"/>
          </a:xfrm>
        </p:spPr>
        <p:txBody>
          <a:bodyPr/>
          <a:lstStyle/>
          <a:p>
            <a:r>
              <a:rPr lang="zh-CN" altLang="en-US" dirty="0"/>
              <a:t>单击此处编辑标题</a:t>
            </a:r>
          </a:p>
        </p:txBody>
      </p:sp>
    </p:spTree>
    <p:extLst>
      <p:ext uri="{BB962C8B-B14F-4D97-AF65-F5344CB8AC3E}">
        <p14:creationId xmlns:p14="http://schemas.microsoft.com/office/powerpoint/2010/main" val="185151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7" name="矩形 6"/>
          <p:cNvSpPr/>
          <p:nvPr userDrawn="1"/>
        </p:nvSpPr>
        <p:spPr>
          <a:xfrm>
            <a:off x="0" y="5013176"/>
            <a:ext cx="9144000" cy="1844824"/>
          </a:xfrm>
          <a:prstGeom prst="rect">
            <a:avLst/>
          </a:prstGeom>
          <a:solidFill>
            <a:srgbClr val="467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179512" y="5247684"/>
            <a:ext cx="3096344" cy="1133644"/>
          </a:xfrm>
          <a:prstGeom prst="rect">
            <a:avLst/>
          </a:prstGeom>
          <a:noFill/>
        </p:spPr>
        <p:txBody>
          <a:bodyPr wrap="square" rtlCol="0">
            <a:spAutoFit/>
          </a:bodyPr>
          <a:lstStyle/>
          <a:p>
            <a:r>
              <a:rPr lang="zh-CN" altLang="en-US" sz="1400" b="1" i="0" u="none" strike="noStrike" kern="1200" baseline="0" dirty="0">
                <a:solidFill>
                  <a:schemeClr val="bg1"/>
                </a:solidFill>
                <a:latin typeface="微软雅黑" panose="020B0503020204020204" pitchFamily="34" charset="-122"/>
                <a:ea typeface="微软雅黑" panose="020B0503020204020204" pitchFamily="34" charset="-122"/>
                <a:cs typeface="+mn-cs"/>
              </a:rPr>
              <a:t>北京总部</a:t>
            </a:r>
            <a:endParaRPr lang="en-US" altLang="zh-CN" sz="14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endParaRPr lang="zh-CN" altLang="en-US" sz="5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地址：北京市海淀区知春路</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113</a:t>
            </a: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号银网中心二层</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210</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邮编：</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100086</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电话：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( 86-10 ) 82625755</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传真：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( 86-10 ) 82625755-8080</a:t>
            </a:r>
            <a:endParaRPr lang="zh-CN" altLang="en-US" sz="900" b="0" dirty="0">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userDrawn="1"/>
        </p:nvSpPr>
        <p:spPr>
          <a:xfrm>
            <a:off x="3070465" y="5247684"/>
            <a:ext cx="3600400" cy="1133644"/>
          </a:xfrm>
          <a:prstGeom prst="rect">
            <a:avLst/>
          </a:prstGeom>
          <a:noFill/>
        </p:spPr>
        <p:txBody>
          <a:bodyPr wrap="square" rtlCol="0">
            <a:spAutoFit/>
          </a:bodyPr>
          <a:lstStyle/>
          <a:p>
            <a:r>
              <a:rPr lang="zh-CN" altLang="en-US" sz="1400" b="1" i="0" u="none" strike="noStrike" kern="1200" baseline="0" dirty="0">
                <a:solidFill>
                  <a:schemeClr val="bg1"/>
                </a:solidFill>
                <a:latin typeface="微软雅黑" panose="020B0503020204020204" pitchFamily="34" charset="-122"/>
                <a:ea typeface="微软雅黑" panose="020B0503020204020204" pitchFamily="34" charset="-122"/>
                <a:cs typeface="+mn-cs"/>
              </a:rPr>
              <a:t>上海分公司</a:t>
            </a:r>
            <a:endParaRPr lang="en-US" altLang="zh-CN" sz="14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endParaRPr lang="zh-CN" altLang="en-US" sz="5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地址：上海市静安区威海路</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511</a:t>
            </a: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号（国际集团大厦）</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1402</a:t>
            </a:r>
            <a:endPar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邮编：</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200041</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电话：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( 86-21 ) 61703177</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传真：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( 86-21 ) 61703163</a:t>
            </a:r>
            <a:endParaRPr lang="zh-CN" altLang="en-US" sz="900" b="0"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430140" y="5247684"/>
            <a:ext cx="3600400" cy="1118255"/>
          </a:xfrm>
          <a:prstGeom prst="rect">
            <a:avLst/>
          </a:prstGeom>
          <a:noFill/>
        </p:spPr>
        <p:txBody>
          <a:bodyPr wrap="square" rtlCol="0">
            <a:spAutoFit/>
          </a:bodyPr>
          <a:lstStyle/>
          <a:p>
            <a:r>
              <a:rPr lang="zh-CN" altLang="en-US" sz="1400" b="1" i="0" u="none" strike="noStrike" kern="1200" baseline="0" dirty="0">
                <a:solidFill>
                  <a:schemeClr val="bg1"/>
                </a:solidFill>
                <a:latin typeface="微软雅黑" panose="020B0503020204020204" pitchFamily="34" charset="-122"/>
                <a:ea typeface="微软雅黑" panose="020B0503020204020204" pitchFamily="34" charset="-122"/>
                <a:cs typeface="+mn-cs"/>
              </a:rPr>
              <a:t>深圳分公司</a:t>
            </a:r>
            <a:endParaRPr lang="en-US" altLang="zh-CN" sz="14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endParaRPr lang="zh-CN" altLang="en-US" sz="600" b="1" i="0" u="none" strike="noStrike" kern="1200" baseline="0" dirty="0">
              <a:solidFill>
                <a:schemeClr val="bg1"/>
              </a:solidFill>
              <a:latin typeface="+mn-lt"/>
              <a:ea typeface="+mn-ea"/>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地址：深圳市福田区民田路</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178</a:t>
            </a: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号华融大厦</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1505</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邮编：</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518048</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电话：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( 86-755 ) 33069368</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传真：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( 86-755 ) 33069369</a:t>
            </a:r>
            <a:endParaRPr lang="zh-CN" altLang="en-US" sz="900" b="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83311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620688"/>
            <a:ext cx="9144000" cy="1008112"/>
          </a:xfrm>
          <a:prstGeom prst="rect">
            <a:avLst/>
          </a:prstGeom>
          <a:solidFill>
            <a:schemeClr val="accent1"/>
          </a:solidFill>
        </p:spPr>
        <p:txBody>
          <a:bodyPr vert="horz" lIns="504000" tIns="45720" rIns="91440" bIns="45720" rtlCol="0" anchor="ctr">
            <a:normAutofit/>
          </a:bodyPr>
          <a:lstStyle/>
          <a:p>
            <a:r>
              <a:rPr lang="zh-CN" altLang="en-US" dirty="0"/>
              <a:t>单击此处添加标题</a:t>
            </a:r>
          </a:p>
        </p:txBody>
      </p:sp>
      <p:sp>
        <p:nvSpPr>
          <p:cNvPr id="3" name="文本占位符 2"/>
          <p:cNvSpPr>
            <a:spLocks noGrp="1"/>
          </p:cNvSpPr>
          <p:nvPr>
            <p:ph type="body" idx="1"/>
          </p:nvPr>
        </p:nvSpPr>
        <p:spPr>
          <a:xfrm>
            <a:off x="457200" y="1844825"/>
            <a:ext cx="8229600" cy="4248472"/>
          </a:xfrm>
          <a:prstGeom prst="rect">
            <a:avLst/>
          </a:prstGeom>
        </p:spPr>
        <p:txBody>
          <a:bodyPr vert="horz" lIns="91440" tIns="45720" rIns="91440" bIns="45720" rtlCol="0">
            <a:normAutofit/>
          </a:bodyPr>
          <a:lstStyle/>
          <a:p>
            <a:pPr lvl="0"/>
            <a:r>
              <a:rPr lang="zh-CN" altLang="en-US" dirty="0"/>
              <a:t>单击此处编辑</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84975373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8" r:id="rId3"/>
  </p:sldLayoutIdLst>
  <p:txStyles>
    <p:titleStyle>
      <a:lvl1pPr algn="l" defTabSz="914400" rtl="0" eaLnBrk="1" latinLnBrk="0" hangingPunct="1">
        <a:spcBef>
          <a:spcPct val="0"/>
        </a:spcBef>
        <a:buNone/>
        <a:defRPr sz="4800" b="0" kern="1200">
          <a:solidFill>
            <a:schemeClr val="bg1"/>
          </a:solidFill>
          <a:latin typeface="黑体" panose="02010609060101010101" pitchFamily="49" charset="-122"/>
          <a:ea typeface="黑体" panose="02010609060101010101" pitchFamily="49" charset="-122"/>
          <a:cs typeface="+mj-cs"/>
        </a:defRPr>
      </a:lvl1pPr>
    </p:titleStyle>
    <p:bodyStyle>
      <a:lvl1pPr marL="182563" indent="-182563" algn="l" defTabSz="449263"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41338" indent="-182563" algn="l" defTabSz="449263"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898525" indent="-182563" algn="l" defTabSz="449263"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1257300" indent="-182563" algn="l" defTabSz="449263"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616075" indent="-184150" algn="l" defTabSz="449263"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473336"/>
            <a:ext cx="9144000" cy="651408"/>
          </a:xfrm>
          <a:prstGeom prst="rect">
            <a:avLst/>
          </a:prstGeom>
          <a:noFill/>
          <a:ln>
            <a:noFill/>
          </a:ln>
        </p:spPr>
        <p:txBody>
          <a:bodyPr vert="horz" lIns="504000" tIns="45720" rIns="91440" bIns="45720" rtlCol="0" anchor="ctr">
            <a:normAutofit/>
          </a:bodyPr>
          <a:lstStyle/>
          <a:p>
            <a:r>
              <a:rPr lang="zh-CN" altLang="en-US" dirty="0"/>
              <a:t>单击此处编辑标题</a:t>
            </a:r>
          </a:p>
        </p:txBody>
      </p:sp>
      <p:sp>
        <p:nvSpPr>
          <p:cNvPr id="3" name="文本占位符 2"/>
          <p:cNvSpPr>
            <a:spLocks noGrp="1"/>
          </p:cNvSpPr>
          <p:nvPr>
            <p:ph type="body" idx="1"/>
          </p:nvPr>
        </p:nvSpPr>
        <p:spPr>
          <a:xfrm>
            <a:off x="457200" y="1484784"/>
            <a:ext cx="8229600" cy="4974073"/>
          </a:xfrm>
          <a:prstGeom prst="rect">
            <a:avLst/>
          </a:prstGeom>
        </p:spPr>
        <p:txBody>
          <a:bodyPr vert="horz" lIns="91440" tIns="45720" rIns="91440" bIns="45720" rtlCol="0">
            <a:normAutofit/>
          </a:bodyPr>
          <a:lstStyle/>
          <a:p>
            <a:pPr lvl="0"/>
            <a:r>
              <a:rPr lang="zh-CN" altLang="en-US" dirty="0"/>
              <a:t>单击此处编辑</a:t>
            </a:r>
          </a:p>
          <a:p>
            <a:pPr lvl="1"/>
            <a:r>
              <a:rPr lang="zh-CN" altLang="en-US" dirty="0"/>
              <a:t>第二级</a:t>
            </a:r>
          </a:p>
          <a:p>
            <a:pPr lvl="2"/>
            <a:r>
              <a:rPr lang="zh-CN" altLang="en-US" dirty="0"/>
              <a:t>第三级</a:t>
            </a:r>
            <a:endParaRPr lang="en-US" altLang="zh-CN" dirty="0"/>
          </a:p>
          <a:p>
            <a:pPr marL="1257300" marR="0" lvl="3" indent="-182563" algn="l" defTabSz="449263"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zh-CN" altLang="en-US" dirty="0"/>
              <a:t>第四级</a:t>
            </a:r>
          </a:p>
        </p:txBody>
      </p:sp>
      <p:sp>
        <p:nvSpPr>
          <p:cNvPr id="24" name="矩形 23"/>
          <p:cNvSpPr/>
          <p:nvPr/>
        </p:nvSpPr>
        <p:spPr>
          <a:xfrm>
            <a:off x="7991601" y="172287"/>
            <a:ext cx="1152399" cy="240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a:off x="0" y="6609821"/>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03848" y="6495147"/>
            <a:ext cx="2736304" cy="246221"/>
          </a:xfrm>
          <a:prstGeom prst="rect">
            <a:avLst/>
          </a:prstGeom>
          <a:solidFill>
            <a:schemeClr val="bg1"/>
          </a:solidFill>
          <a:ln>
            <a:noFill/>
          </a:ln>
        </p:spPr>
        <p:txBody>
          <a:bodyPr wrap="square" rtlCol="0">
            <a:spAutoFit/>
          </a:bodyPr>
          <a:lstStyle/>
          <a:p>
            <a:pPr algn="dist"/>
            <a:r>
              <a:rPr lang="en-US" altLang="zh-CN" sz="1000" dirty="0">
                <a:solidFill>
                  <a:srgbClr val="888888"/>
                </a:solidFill>
                <a:latin typeface="微软雅黑" panose="020B0503020204020204" pitchFamily="34" charset="-122"/>
                <a:ea typeface="微软雅黑" panose="020B0503020204020204" pitchFamily="34" charset="-122"/>
              </a:rPr>
              <a:t>WWW.RONG360.COM</a:t>
            </a:r>
            <a:endParaRPr lang="zh-CN" altLang="en-US" sz="1000" dirty="0">
              <a:solidFill>
                <a:srgbClr val="888888"/>
              </a:solidFill>
              <a:latin typeface="微软雅黑" panose="020B0503020204020204" pitchFamily="34" charset="-122"/>
              <a:ea typeface="微软雅黑" panose="020B0503020204020204" pitchFamily="34" charset="-122"/>
            </a:endParaRPr>
          </a:p>
        </p:txBody>
      </p:sp>
      <p:sp>
        <p:nvSpPr>
          <p:cNvPr id="28" name="灯片编号占位符 27"/>
          <p:cNvSpPr>
            <a:spLocks noGrp="1"/>
          </p:cNvSpPr>
          <p:nvPr>
            <p:ph type="sldNum" sz="quarter" idx="4"/>
          </p:nvPr>
        </p:nvSpPr>
        <p:spPr>
          <a:xfrm>
            <a:off x="8316416" y="6495148"/>
            <a:ext cx="370384" cy="246220"/>
          </a:xfrm>
          <a:prstGeom prst="rect">
            <a:avLst/>
          </a:prstGeom>
          <a:solidFill>
            <a:schemeClr val="bg1"/>
          </a:solidFill>
        </p:spPr>
        <p:txBody>
          <a:bodyPr vert="horz" lIns="91440" tIns="45720" rIns="91440" bIns="45720" rtlCol="0" anchor="ctr"/>
          <a:lstStyle>
            <a:lvl1pPr algn="r">
              <a:defRPr lang="zh-CN" altLang="en-US" sz="1000" kern="1200" smtClean="0">
                <a:solidFill>
                  <a:srgbClr val="888888"/>
                </a:solidFill>
                <a:latin typeface="微软雅黑" panose="020B0503020204020204" pitchFamily="34" charset="-122"/>
                <a:ea typeface="微软雅黑" panose="020B0503020204020204" pitchFamily="34" charset="-122"/>
                <a:cs typeface="+mn-cs"/>
              </a:defRPr>
            </a:lvl1pPr>
          </a:lstStyle>
          <a:p>
            <a:fld id="{48271207-8E54-4CCF-94A6-4D42E84E42CF}" type="slidenum">
              <a:rPr lang="en-US" altLang="zh-CN" smtClean="0"/>
              <a:pPr/>
              <a:t>‹#›</a:t>
            </a:fld>
            <a:endParaRPr lang="en-US" altLang="zh-CN" dirty="0"/>
          </a:p>
        </p:txBody>
      </p:sp>
      <p:pic>
        <p:nvPicPr>
          <p:cNvPr id="10" name="Picture 4" descr="D:\Dropbox\Documents\Tencent Files\51193212\FileRecv\logo-pp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6376" y="198165"/>
            <a:ext cx="990429" cy="3127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a:off x="0" y="1215752"/>
            <a:ext cx="9144000" cy="0"/>
          </a:xfrm>
          <a:prstGeom prst="line">
            <a:avLst/>
          </a:prstGeom>
          <a:ln w="63500">
            <a:gradFill flip="none" rotWithShape="1">
              <a:gsLst>
                <a:gs pos="0">
                  <a:srgbClr val="2E4576"/>
                </a:gs>
                <a:gs pos="100000">
                  <a:srgbClr val="3B82C4"/>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97544"/>
      </p:ext>
    </p:extLst>
  </p:cSld>
  <p:clrMap bg1="lt1" tx1="dk1" bg2="lt2" tx2="dk2" accent1="accent1" accent2="accent2" accent3="accent3" accent4="accent4" accent5="accent5" accent6="accent6" hlink="hlink" folHlink="folHlink"/>
  <p:sldLayoutIdLst>
    <p:sldLayoutId id="2147483650" r:id="rId1"/>
    <p:sldLayoutId id="2147483667" r:id="rId2"/>
    <p:sldLayoutId id="2147483655" r:id="rId3"/>
  </p:sldLayoutIdLst>
  <p:txStyles>
    <p:titleStyle>
      <a:lvl1pPr algn="l" defTabSz="914400" rtl="0" eaLnBrk="1" latinLnBrk="0" hangingPunct="1">
        <a:spcBef>
          <a:spcPct val="0"/>
        </a:spcBef>
        <a:buNone/>
        <a:defRPr sz="3600" b="1" kern="1200">
          <a:solidFill>
            <a:srgbClr val="2E4576"/>
          </a:solidFill>
          <a:latin typeface="黑体" panose="02010609060101010101" pitchFamily="49" charset="-122"/>
          <a:ea typeface="黑体" panose="02010609060101010101" pitchFamily="49" charset="-122"/>
          <a:cs typeface="+mj-cs"/>
        </a:defRPr>
      </a:lvl1pPr>
    </p:titleStyle>
    <p:bodyStyle>
      <a:lvl1pPr marL="182563" indent="-182563" algn="l" defTabSz="449263"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41338" indent="-182563" algn="l" defTabSz="449263"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898525" indent="-182563" algn="l" defTabSz="449263" rtl="0" eaLnBrk="1" latinLnBrk="0" hangingPunct="1">
        <a:spcBef>
          <a:spcPct val="20000"/>
        </a:spcBef>
        <a:buFont typeface="Arial" panose="020B0604020202020204" pitchFamily="34" charset="0"/>
        <a:buChar char="•"/>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1257300" marR="0" indent="-182563" algn="l" defTabSz="449263" rtl="0" eaLnBrk="1" fontAlgn="auto" latinLnBrk="0" hangingPunct="1">
        <a:lnSpc>
          <a:spcPct val="100000"/>
        </a:lnSpc>
        <a:spcBef>
          <a:spcPct val="20000"/>
        </a:spcBef>
        <a:spcAft>
          <a:spcPts val="0"/>
        </a:spcAft>
        <a:buClrTx/>
        <a:buSzTx/>
        <a:buFont typeface="Arial" panose="020B0604020202020204" pitchFamily="34" charset="0"/>
        <a:buChar char="•"/>
        <a:tabLst/>
        <a:defRPr sz="1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616075" indent="-184150" algn="l" defTabSz="449263"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1" name="直接连接符 10"/>
          <p:cNvCxnSpPr/>
          <p:nvPr/>
        </p:nvCxnSpPr>
        <p:spPr>
          <a:xfrm>
            <a:off x="0" y="355516"/>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03848" y="240842"/>
            <a:ext cx="2736304" cy="246221"/>
          </a:xfrm>
          <a:prstGeom prst="rect">
            <a:avLst/>
          </a:prstGeom>
          <a:solidFill>
            <a:schemeClr val="bg1"/>
          </a:solidFill>
          <a:ln>
            <a:noFill/>
          </a:ln>
        </p:spPr>
        <p:txBody>
          <a:bodyPr wrap="square" rtlCol="0">
            <a:spAutoFit/>
          </a:bodyPr>
          <a:lstStyle/>
          <a:p>
            <a:pPr algn="dist"/>
            <a:r>
              <a:rPr lang="en-US" altLang="zh-CN" sz="1000" dirty="0">
                <a:solidFill>
                  <a:srgbClr val="888888"/>
                </a:solidFill>
                <a:latin typeface="微软雅黑" panose="020B0503020204020204" pitchFamily="34" charset="-122"/>
                <a:ea typeface="微软雅黑" panose="020B0503020204020204" pitchFamily="34" charset="-122"/>
              </a:rPr>
              <a:t>WWW.RONG360.COM</a:t>
            </a:r>
            <a:endParaRPr lang="zh-CN" altLang="en-US" sz="1000" dirty="0">
              <a:solidFill>
                <a:srgbClr val="888888"/>
              </a:solidFill>
              <a:latin typeface="微软雅黑" panose="020B0503020204020204" pitchFamily="34" charset="-122"/>
              <a:ea typeface="微软雅黑" panose="020B0503020204020204" pitchFamily="34" charset="-122"/>
            </a:endParaRPr>
          </a:p>
        </p:txBody>
      </p:sp>
      <p:pic>
        <p:nvPicPr>
          <p:cNvPr id="14" name="Picture 4" descr="D:\Dropbox\Documents\Tencent Files\51193212\FileRecv\logo-pp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3321" y="2340868"/>
            <a:ext cx="253365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496672"/>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latinLnBrk="0" hangingPunct="1">
        <a:spcBef>
          <a:spcPct val="0"/>
        </a:spcBef>
        <a:buNone/>
        <a:defRPr sz="4800" b="0" kern="1200">
          <a:solidFill>
            <a:schemeClr val="bg1"/>
          </a:solidFill>
          <a:latin typeface="黑体" panose="02010609060101010101" pitchFamily="49" charset="-122"/>
          <a:ea typeface="黑体" panose="02010609060101010101" pitchFamily="49" charset="-122"/>
          <a:cs typeface="+mj-cs"/>
        </a:defRPr>
      </a:lvl1pPr>
    </p:titleStyle>
    <p:bodyStyle>
      <a:lvl1pPr marL="182563" indent="-182563" algn="l" defTabSz="449263"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41338" indent="-182563" algn="l" defTabSz="449263"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898525" indent="-182563" algn="l" defTabSz="449263"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1257300" indent="-182563" algn="l" defTabSz="449263"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616075" indent="-184150" algn="l" defTabSz="449263"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26" y="1556792"/>
            <a:ext cx="9144000" cy="3013945"/>
          </a:xfrm>
        </p:spPr>
        <p:txBody>
          <a:bodyPr/>
          <a:lstStyle/>
          <a:p>
            <a:r>
              <a:rPr lang="zh-CN" altLang="en-US" dirty="0"/>
              <a:t>机器学习</a:t>
            </a:r>
            <a:r>
              <a:rPr lang="en-US" altLang="zh-CN" dirty="0"/>
              <a:t>(</a:t>
            </a:r>
            <a:r>
              <a:rPr lang="zh-CN" altLang="en-US" dirty="0"/>
              <a:t>西瓜书</a:t>
            </a:r>
            <a:r>
              <a:rPr lang="en-US" altLang="zh-CN" dirty="0"/>
              <a:t>)</a:t>
            </a:r>
            <a:r>
              <a:rPr lang="zh-CN" altLang="en-US" dirty="0"/>
              <a:t>系列分享</a:t>
            </a:r>
            <a:br>
              <a:rPr lang="en-US" altLang="zh-CN" dirty="0"/>
            </a:br>
            <a:r>
              <a:rPr lang="zh-CN" altLang="en-US" sz="3200" dirty="0"/>
              <a:t>第五讲</a:t>
            </a:r>
          </a:p>
        </p:txBody>
      </p:sp>
      <p:sp>
        <p:nvSpPr>
          <p:cNvPr id="3" name="文本框 2"/>
          <p:cNvSpPr txBox="1"/>
          <p:nvPr/>
        </p:nvSpPr>
        <p:spPr>
          <a:xfrm>
            <a:off x="7754971" y="4075288"/>
            <a:ext cx="1368152" cy="461665"/>
          </a:xfrm>
          <a:prstGeom prst="rect">
            <a:avLst/>
          </a:prstGeom>
          <a:noFill/>
        </p:spPr>
        <p:txBody>
          <a:bodyPr wrap="square" rtlCol="0">
            <a:spAutoFit/>
          </a:bodyPr>
          <a:lstStyle/>
          <a:p>
            <a:r>
              <a:rPr lang="en-US" altLang="zh-CN" sz="2400" b="1" cap="all" dirty="0">
                <a:solidFill>
                  <a:prstClr val="white"/>
                </a:solidFill>
                <a:latin typeface="黑体" panose="02010609060101010101" pitchFamily="49" charset="-122"/>
                <a:ea typeface="黑体" panose="02010609060101010101" pitchFamily="49" charset="-122"/>
                <a:cs typeface="+mj-cs"/>
              </a:rPr>
              <a:t>BI</a:t>
            </a:r>
            <a:r>
              <a:rPr lang="zh-CN" altLang="en-US" sz="2400" b="1" cap="all" dirty="0">
                <a:solidFill>
                  <a:prstClr val="white"/>
                </a:solidFill>
                <a:latin typeface="黑体" panose="02010609060101010101" pitchFamily="49" charset="-122"/>
                <a:ea typeface="黑体" panose="02010609060101010101" pitchFamily="49" charset="-122"/>
                <a:cs typeface="+mj-cs"/>
              </a:rPr>
              <a:t>陈详</a:t>
            </a:r>
            <a:endParaRPr lang="zh-CN" altLang="en-US" sz="2400" b="1" dirty="0"/>
          </a:p>
        </p:txBody>
      </p:sp>
    </p:spTree>
    <p:extLst>
      <p:ext uri="{BB962C8B-B14F-4D97-AF65-F5344CB8AC3E}">
        <p14:creationId xmlns:p14="http://schemas.microsoft.com/office/powerpoint/2010/main" val="3331568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CE4FD-3FB1-41EA-A9ED-56318892EB00}"/>
              </a:ext>
            </a:extLst>
          </p:cNvPr>
          <p:cNvSpPr>
            <a:spLocks noGrp="1"/>
          </p:cNvSpPr>
          <p:nvPr>
            <p:ph type="title"/>
          </p:nvPr>
        </p:nvSpPr>
        <p:spPr/>
        <p:txBody>
          <a:bodyPr/>
          <a:lstStyle/>
          <a:p>
            <a:r>
              <a:rPr lang="zh-CN" altLang="en-US" dirty="0"/>
              <a:t>聚类</a:t>
            </a:r>
          </a:p>
        </p:txBody>
      </p:sp>
      <p:sp>
        <p:nvSpPr>
          <p:cNvPr id="3" name="内容占位符 2">
            <a:extLst>
              <a:ext uri="{FF2B5EF4-FFF2-40B4-BE49-F238E27FC236}">
                <a16:creationId xmlns:a16="http://schemas.microsoft.com/office/drawing/2014/main" id="{113F0F56-6517-42B2-8460-B1B1764BB73E}"/>
              </a:ext>
            </a:extLst>
          </p:cNvPr>
          <p:cNvSpPr>
            <a:spLocks noGrp="1"/>
          </p:cNvSpPr>
          <p:nvPr>
            <p:ph idx="1"/>
          </p:nvPr>
        </p:nvSpPr>
        <p:spPr>
          <a:xfrm>
            <a:off x="457200" y="1844825"/>
            <a:ext cx="5410944" cy="576063"/>
          </a:xfrm>
        </p:spPr>
        <p:txBody>
          <a:bodyPr>
            <a:normAutofit lnSpcReduction="10000"/>
          </a:bodyPr>
          <a:lstStyle/>
          <a:p>
            <a:r>
              <a:rPr lang="zh-CN" altLang="en-US" dirty="0"/>
              <a:t>聚类任务</a:t>
            </a:r>
            <a:endParaRPr lang="en-US" altLang="zh-CN" dirty="0"/>
          </a:p>
        </p:txBody>
      </p:sp>
      <p:sp>
        <p:nvSpPr>
          <p:cNvPr id="4" name="文本框 3">
            <a:extLst>
              <a:ext uri="{FF2B5EF4-FFF2-40B4-BE49-F238E27FC236}">
                <a16:creationId xmlns:a16="http://schemas.microsoft.com/office/drawing/2014/main" id="{86A78738-EF39-4A49-9821-97D1B5BD7C5F}"/>
              </a:ext>
            </a:extLst>
          </p:cNvPr>
          <p:cNvSpPr txBox="1"/>
          <p:nvPr/>
        </p:nvSpPr>
        <p:spPr>
          <a:xfrm>
            <a:off x="899592" y="2394113"/>
            <a:ext cx="2952328" cy="369332"/>
          </a:xfrm>
          <a:prstGeom prst="rect">
            <a:avLst/>
          </a:prstGeom>
          <a:noFill/>
        </p:spPr>
        <p:txBody>
          <a:bodyPr wrap="square" rtlCol="0">
            <a:spAutoFit/>
          </a:bodyPr>
          <a:lstStyle/>
          <a:p>
            <a:r>
              <a:rPr lang="zh-CN" altLang="en-US" dirty="0"/>
              <a:t>无监督学习，生成新类别</a:t>
            </a:r>
          </a:p>
        </p:txBody>
      </p:sp>
      <p:sp>
        <p:nvSpPr>
          <p:cNvPr id="5" name="文本框 4">
            <a:extLst>
              <a:ext uri="{FF2B5EF4-FFF2-40B4-BE49-F238E27FC236}">
                <a16:creationId xmlns:a16="http://schemas.microsoft.com/office/drawing/2014/main" id="{3D1A18A2-6917-4C39-A38D-18EF23BE44BB}"/>
              </a:ext>
            </a:extLst>
          </p:cNvPr>
          <p:cNvSpPr txBox="1"/>
          <p:nvPr/>
        </p:nvSpPr>
        <p:spPr>
          <a:xfrm>
            <a:off x="899592" y="2821480"/>
            <a:ext cx="2952328" cy="369332"/>
          </a:xfrm>
          <a:prstGeom prst="rect">
            <a:avLst/>
          </a:prstGeom>
          <a:noFill/>
        </p:spPr>
        <p:txBody>
          <a:bodyPr wrap="square" rtlCol="0">
            <a:spAutoFit/>
          </a:bodyPr>
          <a:lstStyle/>
          <a:p>
            <a:r>
              <a:rPr lang="zh-CN" altLang="en-US" dirty="0"/>
              <a:t>性能度量和距离度量</a:t>
            </a:r>
          </a:p>
        </p:txBody>
      </p:sp>
      <p:pic>
        <p:nvPicPr>
          <p:cNvPr id="6" name="图片 5">
            <a:extLst>
              <a:ext uri="{FF2B5EF4-FFF2-40B4-BE49-F238E27FC236}">
                <a16:creationId xmlns:a16="http://schemas.microsoft.com/office/drawing/2014/main" id="{A782A233-C269-461F-BC3E-3EE7627EAF92}"/>
              </a:ext>
            </a:extLst>
          </p:cNvPr>
          <p:cNvPicPr>
            <a:picLocks noChangeAspect="1"/>
          </p:cNvPicPr>
          <p:nvPr/>
        </p:nvPicPr>
        <p:blipFill>
          <a:blip r:embed="rId3"/>
          <a:stretch>
            <a:fillRect/>
          </a:stretch>
        </p:blipFill>
        <p:spPr>
          <a:xfrm>
            <a:off x="3582095" y="2574220"/>
            <a:ext cx="5561905" cy="1990476"/>
          </a:xfrm>
          <a:prstGeom prst="rect">
            <a:avLst/>
          </a:prstGeom>
        </p:spPr>
      </p:pic>
      <p:sp>
        <p:nvSpPr>
          <p:cNvPr id="7" name="文本框 6">
            <a:extLst>
              <a:ext uri="{FF2B5EF4-FFF2-40B4-BE49-F238E27FC236}">
                <a16:creationId xmlns:a16="http://schemas.microsoft.com/office/drawing/2014/main" id="{9DF0127C-EFC2-4619-B6DF-2C23A1B1C6F3}"/>
              </a:ext>
            </a:extLst>
          </p:cNvPr>
          <p:cNvSpPr txBox="1"/>
          <p:nvPr/>
        </p:nvSpPr>
        <p:spPr>
          <a:xfrm>
            <a:off x="421297" y="3448225"/>
            <a:ext cx="3042543" cy="646331"/>
          </a:xfrm>
          <a:prstGeom prst="rect">
            <a:avLst/>
          </a:prstGeom>
          <a:noFill/>
        </p:spPr>
        <p:txBody>
          <a:bodyPr wrap="square" rtlCol="0">
            <a:spAutoFit/>
          </a:bodyPr>
          <a:lstStyle/>
          <a:p>
            <a:r>
              <a:rPr lang="zh-CN" altLang="en-US" dirty="0"/>
              <a:t>性能度量：外部指标和内部指标</a:t>
            </a:r>
          </a:p>
        </p:txBody>
      </p:sp>
      <p:pic>
        <p:nvPicPr>
          <p:cNvPr id="8" name="图片 7">
            <a:extLst>
              <a:ext uri="{FF2B5EF4-FFF2-40B4-BE49-F238E27FC236}">
                <a16:creationId xmlns:a16="http://schemas.microsoft.com/office/drawing/2014/main" id="{A749E572-9934-4C32-A916-A033BDAC3A75}"/>
              </a:ext>
            </a:extLst>
          </p:cNvPr>
          <p:cNvPicPr>
            <a:picLocks noChangeAspect="1"/>
          </p:cNvPicPr>
          <p:nvPr/>
        </p:nvPicPr>
        <p:blipFill>
          <a:blip r:embed="rId4"/>
          <a:stretch>
            <a:fillRect/>
          </a:stretch>
        </p:blipFill>
        <p:spPr>
          <a:xfrm>
            <a:off x="640446" y="4422193"/>
            <a:ext cx="2142857" cy="714286"/>
          </a:xfrm>
          <a:prstGeom prst="rect">
            <a:avLst/>
          </a:prstGeom>
        </p:spPr>
      </p:pic>
      <p:pic>
        <p:nvPicPr>
          <p:cNvPr id="9" name="图片 8">
            <a:extLst>
              <a:ext uri="{FF2B5EF4-FFF2-40B4-BE49-F238E27FC236}">
                <a16:creationId xmlns:a16="http://schemas.microsoft.com/office/drawing/2014/main" id="{53359395-442B-4B2E-A0DE-20DBD1429C5B}"/>
              </a:ext>
            </a:extLst>
          </p:cNvPr>
          <p:cNvPicPr>
            <a:picLocks noChangeAspect="1"/>
          </p:cNvPicPr>
          <p:nvPr/>
        </p:nvPicPr>
        <p:blipFill>
          <a:blip r:embed="rId5"/>
          <a:stretch>
            <a:fillRect/>
          </a:stretch>
        </p:blipFill>
        <p:spPr>
          <a:xfrm>
            <a:off x="623520" y="5197580"/>
            <a:ext cx="2638095" cy="847619"/>
          </a:xfrm>
          <a:prstGeom prst="rect">
            <a:avLst/>
          </a:prstGeom>
        </p:spPr>
      </p:pic>
      <p:pic>
        <p:nvPicPr>
          <p:cNvPr id="10" name="图片 9">
            <a:extLst>
              <a:ext uri="{FF2B5EF4-FFF2-40B4-BE49-F238E27FC236}">
                <a16:creationId xmlns:a16="http://schemas.microsoft.com/office/drawing/2014/main" id="{8D0E511D-EF66-419F-9EA1-6367A66E5261}"/>
              </a:ext>
            </a:extLst>
          </p:cNvPr>
          <p:cNvPicPr>
            <a:picLocks noChangeAspect="1"/>
          </p:cNvPicPr>
          <p:nvPr/>
        </p:nvPicPr>
        <p:blipFill>
          <a:blip r:embed="rId6"/>
          <a:stretch>
            <a:fillRect/>
          </a:stretch>
        </p:blipFill>
        <p:spPr>
          <a:xfrm>
            <a:off x="640446" y="5808740"/>
            <a:ext cx="2057143" cy="857143"/>
          </a:xfrm>
          <a:prstGeom prst="rect">
            <a:avLst/>
          </a:prstGeom>
        </p:spPr>
      </p:pic>
      <p:pic>
        <p:nvPicPr>
          <p:cNvPr id="11" name="图片 10">
            <a:extLst>
              <a:ext uri="{FF2B5EF4-FFF2-40B4-BE49-F238E27FC236}">
                <a16:creationId xmlns:a16="http://schemas.microsoft.com/office/drawing/2014/main" id="{6D4DBD77-3BD5-4E1C-9B88-D3A6CABFA1E6}"/>
              </a:ext>
            </a:extLst>
          </p:cNvPr>
          <p:cNvPicPr>
            <a:picLocks noChangeAspect="1"/>
          </p:cNvPicPr>
          <p:nvPr/>
        </p:nvPicPr>
        <p:blipFill>
          <a:blip r:embed="rId7"/>
          <a:stretch>
            <a:fillRect/>
          </a:stretch>
        </p:blipFill>
        <p:spPr>
          <a:xfrm>
            <a:off x="4264602" y="4783442"/>
            <a:ext cx="4666667" cy="1095238"/>
          </a:xfrm>
          <a:prstGeom prst="rect">
            <a:avLst/>
          </a:prstGeom>
        </p:spPr>
      </p:pic>
      <p:pic>
        <p:nvPicPr>
          <p:cNvPr id="12" name="图片 11">
            <a:extLst>
              <a:ext uri="{FF2B5EF4-FFF2-40B4-BE49-F238E27FC236}">
                <a16:creationId xmlns:a16="http://schemas.microsoft.com/office/drawing/2014/main" id="{1B00D81E-F7CE-4FF4-8075-64872BBEDC4C}"/>
              </a:ext>
            </a:extLst>
          </p:cNvPr>
          <p:cNvPicPr>
            <a:picLocks noChangeAspect="1"/>
          </p:cNvPicPr>
          <p:nvPr/>
        </p:nvPicPr>
        <p:blipFill>
          <a:blip r:embed="rId8"/>
          <a:stretch>
            <a:fillRect/>
          </a:stretch>
        </p:blipFill>
        <p:spPr>
          <a:xfrm>
            <a:off x="4050317" y="5719499"/>
            <a:ext cx="5095238" cy="942857"/>
          </a:xfrm>
          <a:prstGeom prst="rect">
            <a:avLst/>
          </a:prstGeom>
        </p:spPr>
      </p:pic>
      <p:sp>
        <p:nvSpPr>
          <p:cNvPr id="16" name="矩形 15">
            <a:extLst>
              <a:ext uri="{FF2B5EF4-FFF2-40B4-BE49-F238E27FC236}">
                <a16:creationId xmlns:a16="http://schemas.microsoft.com/office/drawing/2014/main" id="{5A949A14-B094-43D8-9961-F52701F3AB78}"/>
              </a:ext>
            </a:extLst>
          </p:cNvPr>
          <p:cNvSpPr/>
          <p:nvPr/>
        </p:nvSpPr>
        <p:spPr>
          <a:xfrm>
            <a:off x="1115019" y="6488668"/>
            <a:ext cx="1107996" cy="369332"/>
          </a:xfrm>
          <a:prstGeom prst="rect">
            <a:avLst/>
          </a:prstGeom>
        </p:spPr>
        <p:txBody>
          <a:bodyPr wrap="none">
            <a:spAutoFit/>
          </a:bodyPr>
          <a:lstStyle/>
          <a:p>
            <a:r>
              <a:rPr lang="zh-CN" altLang="en-US" dirty="0"/>
              <a:t>外部指标</a:t>
            </a:r>
          </a:p>
        </p:txBody>
      </p:sp>
      <p:sp>
        <p:nvSpPr>
          <p:cNvPr id="17" name="矩形 16">
            <a:extLst>
              <a:ext uri="{FF2B5EF4-FFF2-40B4-BE49-F238E27FC236}">
                <a16:creationId xmlns:a16="http://schemas.microsoft.com/office/drawing/2014/main" id="{211D002D-2493-43AB-AFA8-0036088F59C2}"/>
              </a:ext>
            </a:extLst>
          </p:cNvPr>
          <p:cNvSpPr/>
          <p:nvPr/>
        </p:nvSpPr>
        <p:spPr>
          <a:xfrm>
            <a:off x="5868144" y="6511587"/>
            <a:ext cx="1107996" cy="369332"/>
          </a:xfrm>
          <a:prstGeom prst="rect">
            <a:avLst/>
          </a:prstGeom>
        </p:spPr>
        <p:txBody>
          <a:bodyPr wrap="none">
            <a:spAutoFit/>
          </a:bodyPr>
          <a:lstStyle/>
          <a:p>
            <a:r>
              <a:rPr lang="zh-CN" altLang="en-US" dirty="0"/>
              <a:t>内部指标</a:t>
            </a:r>
          </a:p>
        </p:txBody>
      </p:sp>
    </p:spTree>
    <p:extLst>
      <p:ext uri="{BB962C8B-B14F-4D97-AF65-F5344CB8AC3E}">
        <p14:creationId xmlns:p14="http://schemas.microsoft.com/office/powerpoint/2010/main" val="347783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CE4FD-3FB1-41EA-A9ED-56318892EB00}"/>
              </a:ext>
            </a:extLst>
          </p:cNvPr>
          <p:cNvSpPr>
            <a:spLocks noGrp="1"/>
          </p:cNvSpPr>
          <p:nvPr>
            <p:ph type="title"/>
          </p:nvPr>
        </p:nvSpPr>
        <p:spPr/>
        <p:txBody>
          <a:bodyPr/>
          <a:lstStyle/>
          <a:p>
            <a:r>
              <a:rPr lang="zh-CN" altLang="en-US" dirty="0"/>
              <a:t>聚类</a:t>
            </a:r>
          </a:p>
        </p:txBody>
      </p:sp>
      <p:sp>
        <p:nvSpPr>
          <p:cNvPr id="3" name="内容占位符 2">
            <a:extLst>
              <a:ext uri="{FF2B5EF4-FFF2-40B4-BE49-F238E27FC236}">
                <a16:creationId xmlns:a16="http://schemas.microsoft.com/office/drawing/2014/main" id="{113F0F56-6517-42B2-8460-B1B1764BB73E}"/>
              </a:ext>
            </a:extLst>
          </p:cNvPr>
          <p:cNvSpPr>
            <a:spLocks noGrp="1"/>
          </p:cNvSpPr>
          <p:nvPr>
            <p:ph idx="1"/>
          </p:nvPr>
        </p:nvSpPr>
        <p:spPr>
          <a:xfrm>
            <a:off x="457200" y="1844825"/>
            <a:ext cx="5410944" cy="576063"/>
          </a:xfrm>
        </p:spPr>
        <p:txBody>
          <a:bodyPr>
            <a:normAutofit lnSpcReduction="10000"/>
          </a:bodyPr>
          <a:lstStyle/>
          <a:p>
            <a:r>
              <a:rPr lang="zh-CN" altLang="en-US" dirty="0"/>
              <a:t>聚类任务</a:t>
            </a:r>
            <a:endParaRPr lang="en-US" altLang="zh-CN" dirty="0"/>
          </a:p>
        </p:txBody>
      </p:sp>
      <p:sp>
        <p:nvSpPr>
          <p:cNvPr id="4" name="文本框 3">
            <a:extLst>
              <a:ext uri="{FF2B5EF4-FFF2-40B4-BE49-F238E27FC236}">
                <a16:creationId xmlns:a16="http://schemas.microsoft.com/office/drawing/2014/main" id="{86A78738-EF39-4A49-9821-97D1B5BD7C5F}"/>
              </a:ext>
            </a:extLst>
          </p:cNvPr>
          <p:cNvSpPr txBox="1"/>
          <p:nvPr/>
        </p:nvSpPr>
        <p:spPr>
          <a:xfrm>
            <a:off x="1115018" y="2452148"/>
            <a:ext cx="4897141" cy="646331"/>
          </a:xfrm>
          <a:prstGeom prst="rect">
            <a:avLst/>
          </a:prstGeom>
          <a:noFill/>
        </p:spPr>
        <p:txBody>
          <a:bodyPr wrap="square" rtlCol="0">
            <a:spAutoFit/>
          </a:bodyPr>
          <a:lstStyle/>
          <a:p>
            <a:r>
              <a:rPr lang="zh-CN" altLang="en-US" dirty="0"/>
              <a:t>距离：左边为闵可夫斯基距离，通常取</a:t>
            </a:r>
            <a:r>
              <a:rPr lang="en-US" altLang="zh-CN" dirty="0"/>
              <a:t>p=2</a:t>
            </a:r>
            <a:r>
              <a:rPr lang="zh-CN" altLang="en-US" dirty="0"/>
              <a:t>得到欧式距离，</a:t>
            </a:r>
            <a:r>
              <a:rPr lang="en-US" altLang="zh-CN" dirty="0"/>
              <a:t>p=1</a:t>
            </a:r>
            <a:r>
              <a:rPr lang="zh-CN" altLang="en-US" dirty="0"/>
              <a:t>得到曼哈顿距离</a:t>
            </a:r>
          </a:p>
        </p:txBody>
      </p:sp>
      <p:pic>
        <p:nvPicPr>
          <p:cNvPr id="13" name="图片 12">
            <a:extLst>
              <a:ext uri="{FF2B5EF4-FFF2-40B4-BE49-F238E27FC236}">
                <a16:creationId xmlns:a16="http://schemas.microsoft.com/office/drawing/2014/main" id="{DEC15334-5874-432B-8321-9D534C97729A}"/>
              </a:ext>
            </a:extLst>
          </p:cNvPr>
          <p:cNvPicPr>
            <a:picLocks noChangeAspect="1"/>
          </p:cNvPicPr>
          <p:nvPr/>
        </p:nvPicPr>
        <p:blipFill>
          <a:blip r:embed="rId3"/>
          <a:stretch>
            <a:fillRect/>
          </a:stretch>
        </p:blipFill>
        <p:spPr>
          <a:xfrm>
            <a:off x="899592" y="3131498"/>
            <a:ext cx="3456384" cy="877567"/>
          </a:xfrm>
          <a:prstGeom prst="rect">
            <a:avLst/>
          </a:prstGeom>
        </p:spPr>
      </p:pic>
      <p:pic>
        <p:nvPicPr>
          <p:cNvPr id="14" name="图片 13">
            <a:extLst>
              <a:ext uri="{FF2B5EF4-FFF2-40B4-BE49-F238E27FC236}">
                <a16:creationId xmlns:a16="http://schemas.microsoft.com/office/drawing/2014/main" id="{6EFC65C1-3506-46DE-A768-CC2BEC8B1736}"/>
              </a:ext>
            </a:extLst>
          </p:cNvPr>
          <p:cNvPicPr>
            <a:picLocks noChangeAspect="1"/>
          </p:cNvPicPr>
          <p:nvPr/>
        </p:nvPicPr>
        <p:blipFill>
          <a:blip r:embed="rId4"/>
          <a:stretch>
            <a:fillRect/>
          </a:stretch>
        </p:blipFill>
        <p:spPr>
          <a:xfrm>
            <a:off x="4211960" y="3265249"/>
            <a:ext cx="3888432" cy="732103"/>
          </a:xfrm>
          <a:prstGeom prst="rect">
            <a:avLst/>
          </a:prstGeom>
        </p:spPr>
      </p:pic>
      <p:pic>
        <p:nvPicPr>
          <p:cNvPr id="15" name="图片 14">
            <a:extLst>
              <a:ext uri="{FF2B5EF4-FFF2-40B4-BE49-F238E27FC236}">
                <a16:creationId xmlns:a16="http://schemas.microsoft.com/office/drawing/2014/main" id="{1C3C5A8A-4A05-491F-BDB0-97396AAEFC39}"/>
              </a:ext>
            </a:extLst>
          </p:cNvPr>
          <p:cNvPicPr>
            <a:picLocks noChangeAspect="1"/>
          </p:cNvPicPr>
          <p:nvPr/>
        </p:nvPicPr>
        <p:blipFill>
          <a:blip r:embed="rId5"/>
          <a:stretch>
            <a:fillRect/>
          </a:stretch>
        </p:blipFill>
        <p:spPr>
          <a:xfrm>
            <a:off x="3599989" y="4217108"/>
            <a:ext cx="4973280" cy="1153540"/>
          </a:xfrm>
          <a:prstGeom prst="rect">
            <a:avLst/>
          </a:prstGeom>
        </p:spPr>
      </p:pic>
      <p:sp>
        <p:nvSpPr>
          <p:cNvPr id="18" name="文本框 17">
            <a:extLst>
              <a:ext uri="{FF2B5EF4-FFF2-40B4-BE49-F238E27FC236}">
                <a16:creationId xmlns:a16="http://schemas.microsoft.com/office/drawing/2014/main" id="{D66C5D2C-99FA-4013-AC59-909309B64BCB}"/>
              </a:ext>
            </a:extLst>
          </p:cNvPr>
          <p:cNvSpPr txBox="1"/>
          <p:nvPr/>
        </p:nvSpPr>
        <p:spPr>
          <a:xfrm>
            <a:off x="1403648" y="4497395"/>
            <a:ext cx="2304256" cy="369332"/>
          </a:xfrm>
          <a:prstGeom prst="rect">
            <a:avLst/>
          </a:prstGeom>
          <a:noFill/>
        </p:spPr>
        <p:txBody>
          <a:bodyPr wrap="square" rtlCol="0">
            <a:spAutoFit/>
          </a:bodyPr>
          <a:lstStyle/>
          <a:p>
            <a:r>
              <a:rPr lang="zh-CN" altLang="en-US" dirty="0"/>
              <a:t>无序属性的距离度量：</a:t>
            </a:r>
          </a:p>
        </p:txBody>
      </p:sp>
      <p:pic>
        <p:nvPicPr>
          <p:cNvPr id="19" name="图片 18">
            <a:extLst>
              <a:ext uri="{FF2B5EF4-FFF2-40B4-BE49-F238E27FC236}">
                <a16:creationId xmlns:a16="http://schemas.microsoft.com/office/drawing/2014/main" id="{78B6E25A-2ADE-4195-AD9C-E2E5A422AD5A}"/>
              </a:ext>
            </a:extLst>
          </p:cNvPr>
          <p:cNvPicPr>
            <a:picLocks noChangeAspect="1"/>
          </p:cNvPicPr>
          <p:nvPr/>
        </p:nvPicPr>
        <p:blipFill>
          <a:blip r:embed="rId6"/>
          <a:stretch>
            <a:fillRect/>
          </a:stretch>
        </p:blipFill>
        <p:spPr>
          <a:xfrm>
            <a:off x="2267744" y="5248692"/>
            <a:ext cx="6628571" cy="876190"/>
          </a:xfrm>
          <a:prstGeom prst="rect">
            <a:avLst/>
          </a:prstGeom>
        </p:spPr>
      </p:pic>
      <p:sp>
        <p:nvSpPr>
          <p:cNvPr id="20" name="文本框 19">
            <a:extLst>
              <a:ext uri="{FF2B5EF4-FFF2-40B4-BE49-F238E27FC236}">
                <a16:creationId xmlns:a16="http://schemas.microsoft.com/office/drawing/2014/main" id="{962A5618-39B3-472B-883F-B1A460E1C1AC}"/>
              </a:ext>
            </a:extLst>
          </p:cNvPr>
          <p:cNvSpPr txBox="1"/>
          <p:nvPr/>
        </p:nvSpPr>
        <p:spPr>
          <a:xfrm>
            <a:off x="899592" y="5671448"/>
            <a:ext cx="1368152" cy="369332"/>
          </a:xfrm>
          <a:prstGeom prst="rect">
            <a:avLst/>
          </a:prstGeom>
          <a:noFill/>
        </p:spPr>
        <p:txBody>
          <a:bodyPr wrap="square" rtlCol="0">
            <a:spAutoFit/>
          </a:bodyPr>
          <a:lstStyle/>
          <a:p>
            <a:r>
              <a:rPr lang="zh-CN" altLang="en-US" dirty="0"/>
              <a:t>混合距离：</a:t>
            </a:r>
          </a:p>
        </p:txBody>
      </p:sp>
    </p:spTree>
    <p:extLst>
      <p:ext uri="{BB962C8B-B14F-4D97-AF65-F5344CB8AC3E}">
        <p14:creationId xmlns:p14="http://schemas.microsoft.com/office/powerpoint/2010/main" val="306129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CE4FD-3FB1-41EA-A9ED-56318892EB00}"/>
              </a:ext>
            </a:extLst>
          </p:cNvPr>
          <p:cNvSpPr>
            <a:spLocks noGrp="1"/>
          </p:cNvSpPr>
          <p:nvPr>
            <p:ph type="title"/>
          </p:nvPr>
        </p:nvSpPr>
        <p:spPr/>
        <p:txBody>
          <a:bodyPr/>
          <a:lstStyle/>
          <a:p>
            <a:r>
              <a:rPr lang="zh-CN" altLang="en-US" dirty="0"/>
              <a:t>聚类</a:t>
            </a:r>
          </a:p>
        </p:txBody>
      </p:sp>
      <p:sp>
        <p:nvSpPr>
          <p:cNvPr id="3" name="内容占位符 2">
            <a:extLst>
              <a:ext uri="{FF2B5EF4-FFF2-40B4-BE49-F238E27FC236}">
                <a16:creationId xmlns:a16="http://schemas.microsoft.com/office/drawing/2014/main" id="{113F0F56-6517-42B2-8460-B1B1764BB73E}"/>
              </a:ext>
            </a:extLst>
          </p:cNvPr>
          <p:cNvSpPr>
            <a:spLocks noGrp="1"/>
          </p:cNvSpPr>
          <p:nvPr>
            <p:ph idx="1"/>
          </p:nvPr>
        </p:nvSpPr>
        <p:spPr>
          <a:xfrm>
            <a:off x="457200" y="1844825"/>
            <a:ext cx="5410944" cy="576063"/>
          </a:xfrm>
        </p:spPr>
        <p:txBody>
          <a:bodyPr>
            <a:normAutofit lnSpcReduction="10000"/>
          </a:bodyPr>
          <a:lstStyle/>
          <a:p>
            <a:r>
              <a:rPr lang="zh-CN" altLang="en-US" dirty="0"/>
              <a:t>原型聚类</a:t>
            </a:r>
            <a:endParaRPr lang="en-US" altLang="zh-CN" dirty="0"/>
          </a:p>
        </p:txBody>
      </p:sp>
      <p:sp>
        <p:nvSpPr>
          <p:cNvPr id="4" name="文本框 3">
            <a:extLst>
              <a:ext uri="{FF2B5EF4-FFF2-40B4-BE49-F238E27FC236}">
                <a16:creationId xmlns:a16="http://schemas.microsoft.com/office/drawing/2014/main" id="{86A78738-EF39-4A49-9821-97D1B5BD7C5F}"/>
              </a:ext>
            </a:extLst>
          </p:cNvPr>
          <p:cNvSpPr txBox="1"/>
          <p:nvPr/>
        </p:nvSpPr>
        <p:spPr>
          <a:xfrm>
            <a:off x="1403648" y="2629408"/>
            <a:ext cx="6336704" cy="3046988"/>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K-means</a:t>
            </a:r>
            <a:r>
              <a:rPr lang="zh-CN" altLang="en-US" sz="2400" dirty="0"/>
              <a:t>聚类：最常用</a:t>
            </a:r>
            <a:r>
              <a:rPr lang="en-US" altLang="zh-CN" sz="2400" dirty="0"/>
              <a:t>,</a:t>
            </a:r>
            <a:r>
              <a:rPr lang="zh-CN" altLang="en-US" sz="2400" dirty="0"/>
              <a:t>基于距离</a:t>
            </a:r>
            <a:endParaRPr lang="en-US" altLang="zh-CN" sz="2400" dirty="0"/>
          </a:p>
          <a:p>
            <a:pPr marL="342900" indent="-342900">
              <a:buFont typeface="Arial" panose="020B0604020202020204" pitchFamily="34" charset="0"/>
              <a:buChar char="•"/>
            </a:pPr>
            <a:r>
              <a:rPr lang="en-US" altLang="zh-CN" sz="2400" dirty="0"/>
              <a:t>LVQ(</a:t>
            </a:r>
            <a:r>
              <a:rPr lang="zh-CN" altLang="en-US" sz="2400" dirty="0"/>
              <a:t>学习向量化</a:t>
            </a:r>
            <a:r>
              <a:rPr lang="en-US" altLang="zh-CN" sz="2400" dirty="0"/>
              <a:t>)</a:t>
            </a:r>
            <a:r>
              <a:rPr lang="zh-CN" altLang="en-US" sz="2400" dirty="0"/>
              <a:t>：辅助聚类</a:t>
            </a:r>
            <a:endParaRPr lang="en-US" altLang="zh-CN" sz="2400" dirty="0"/>
          </a:p>
          <a:p>
            <a:pPr marL="342900" indent="-342900">
              <a:buFont typeface="Arial" panose="020B0604020202020204" pitchFamily="34" charset="0"/>
              <a:buChar char="•"/>
            </a:pPr>
            <a:r>
              <a:rPr lang="en-US" altLang="zh-CN" sz="2400" dirty="0"/>
              <a:t>GMM(</a:t>
            </a:r>
            <a:r>
              <a:rPr lang="zh-CN" altLang="en-US" sz="2400" dirty="0"/>
              <a:t>高斯混合聚类</a:t>
            </a:r>
            <a:r>
              <a:rPr lang="en-US" altLang="zh-CN" sz="2400" dirty="0"/>
              <a:t>):</a:t>
            </a:r>
            <a:r>
              <a:rPr lang="zh-CN" altLang="en-US" sz="2400" dirty="0"/>
              <a:t>基于高斯分布，计算样本属于同一类的概率</a:t>
            </a:r>
            <a:endParaRPr lang="en-US" altLang="zh-CN" sz="2400" dirty="0"/>
          </a:p>
          <a:p>
            <a:pPr marL="342900" indent="-342900">
              <a:buFont typeface="Arial" panose="020B0604020202020204" pitchFamily="34" charset="0"/>
              <a:buChar char="•"/>
            </a:pPr>
            <a:r>
              <a:rPr lang="en-US" altLang="zh-CN" sz="2400" dirty="0"/>
              <a:t>DBSCAN(</a:t>
            </a:r>
            <a:r>
              <a:rPr lang="zh-CN" altLang="en-US" sz="2400" dirty="0"/>
              <a:t>密度聚类</a:t>
            </a:r>
            <a:r>
              <a:rPr lang="en-US" altLang="zh-CN" sz="2400" dirty="0"/>
              <a:t>):</a:t>
            </a:r>
            <a:r>
              <a:rPr lang="zh-CN" altLang="en-US" sz="2400" dirty="0"/>
              <a:t>从样本的可连接性来考虑。</a:t>
            </a:r>
            <a:endParaRPr lang="en-US" altLang="zh-CN" sz="2400" dirty="0"/>
          </a:p>
          <a:p>
            <a:pPr marL="342900" indent="-342900">
              <a:buFont typeface="Arial" panose="020B0604020202020204" pitchFamily="34" charset="0"/>
              <a:buChar char="•"/>
            </a:pPr>
            <a:r>
              <a:rPr lang="en-US" altLang="zh-CN" sz="2400" dirty="0"/>
              <a:t>AGNES(</a:t>
            </a:r>
            <a:r>
              <a:rPr lang="zh-CN" altLang="en-US" sz="2400" dirty="0"/>
              <a:t>层次聚类</a:t>
            </a:r>
            <a:r>
              <a:rPr lang="en-US" altLang="zh-CN" sz="2400" dirty="0"/>
              <a:t>)</a:t>
            </a:r>
            <a:r>
              <a:rPr lang="zh-CN" altLang="en-US" sz="2400" dirty="0"/>
              <a:t>：不同层对数据集进行划分，形成树形聚类结构。</a:t>
            </a:r>
          </a:p>
        </p:txBody>
      </p:sp>
    </p:spTree>
    <p:extLst>
      <p:ext uri="{BB962C8B-B14F-4D97-AF65-F5344CB8AC3E}">
        <p14:creationId xmlns:p14="http://schemas.microsoft.com/office/powerpoint/2010/main" val="9906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CE4FD-3FB1-41EA-A9ED-56318892EB00}"/>
              </a:ext>
            </a:extLst>
          </p:cNvPr>
          <p:cNvSpPr>
            <a:spLocks noGrp="1"/>
          </p:cNvSpPr>
          <p:nvPr>
            <p:ph type="title"/>
          </p:nvPr>
        </p:nvSpPr>
        <p:spPr/>
        <p:txBody>
          <a:bodyPr/>
          <a:lstStyle/>
          <a:p>
            <a:r>
              <a:rPr lang="zh-CN" altLang="en-US" dirty="0"/>
              <a:t>聚类</a:t>
            </a:r>
          </a:p>
        </p:txBody>
      </p:sp>
      <p:sp>
        <p:nvSpPr>
          <p:cNvPr id="4" name="文本框 3">
            <a:extLst>
              <a:ext uri="{FF2B5EF4-FFF2-40B4-BE49-F238E27FC236}">
                <a16:creationId xmlns:a16="http://schemas.microsoft.com/office/drawing/2014/main" id="{86A78738-EF39-4A49-9821-97D1B5BD7C5F}"/>
              </a:ext>
            </a:extLst>
          </p:cNvPr>
          <p:cNvSpPr txBox="1"/>
          <p:nvPr/>
        </p:nvSpPr>
        <p:spPr>
          <a:xfrm>
            <a:off x="611560" y="2373558"/>
            <a:ext cx="6336704" cy="3046988"/>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K-means</a:t>
            </a:r>
            <a:r>
              <a:rPr lang="zh-CN" altLang="en-US" sz="2400" dirty="0"/>
              <a:t>聚类：原型聚类</a:t>
            </a:r>
            <a:r>
              <a:rPr lang="en-US" altLang="zh-CN" sz="2400" dirty="0"/>
              <a:t>,</a:t>
            </a:r>
            <a:r>
              <a:rPr lang="zh-CN" altLang="en-US" sz="2400" dirty="0"/>
              <a:t>基于距离</a:t>
            </a:r>
            <a:r>
              <a:rPr lang="en-US" altLang="zh-CN" sz="2400" dirty="0"/>
              <a:t>	</a:t>
            </a:r>
          </a:p>
          <a:p>
            <a:pPr marL="342900" indent="-342900">
              <a:buFont typeface="Arial" panose="020B0604020202020204" pitchFamily="34" charset="0"/>
              <a:buChar char="•"/>
            </a:pPr>
            <a:r>
              <a:rPr lang="en-US" altLang="zh-CN" sz="2400" dirty="0"/>
              <a:t>LVQ(</a:t>
            </a:r>
            <a:r>
              <a:rPr lang="zh-CN" altLang="en-US" sz="2400" dirty="0"/>
              <a:t>学习向量化</a:t>
            </a:r>
            <a:r>
              <a:rPr lang="en-US" altLang="zh-CN" sz="2400" dirty="0"/>
              <a:t>)</a:t>
            </a:r>
            <a:r>
              <a:rPr lang="zh-CN" altLang="en-US" sz="2400" dirty="0"/>
              <a:t>：辅助聚类</a:t>
            </a:r>
            <a:endParaRPr lang="en-US" altLang="zh-CN" sz="2400" dirty="0"/>
          </a:p>
          <a:p>
            <a:pPr marL="342900" indent="-342900">
              <a:buFont typeface="Arial" panose="020B0604020202020204" pitchFamily="34" charset="0"/>
              <a:buChar char="•"/>
            </a:pPr>
            <a:r>
              <a:rPr lang="en-US" altLang="zh-CN" sz="2400" dirty="0"/>
              <a:t>GMM(</a:t>
            </a:r>
            <a:r>
              <a:rPr lang="zh-CN" altLang="en-US" sz="2400" dirty="0"/>
              <a:t>高斯混合聚类</a:t>
            </a:r>
            <a:r>
              <a:rPr lang="en-US" altLang="zh-CN" sz="2400" dirty="0"/>
              <a:t>):</a:t>
            </a:r>
            <a:r>
              <a:rPr lang="zh-CN" altLang="en-US" sz="2400" dirty="0"/>
              <a:t>基于高斯分布，计算样本属于同一类的概率</a:t>
            </a:r>
            <a:endParaRPr lang="en-US" altLang="zh-CN" sz="2400" dirty="0"/>
          </a:p>
          <a:p>
            <a:pPr marL="342900" indent="-342900">
              <a:buFont typeface="Arial" panose="020B0604020202020204" pitchFamily="34" charset="0"/>
              <a:buChar char="•"/>
            </a:pPr>
            <a:r>
              <a:rPr lang="en-US" altLang="zh-CN" sz="2400" dirty="0"/>
              <a:t>DBSCAN(</a:t>
            </a:r>
            <a:r>
              <a:rPr lang="zh-CN" altLang="en-US" sz="2400" dirty="0"/>
              <a:t>密度聚类</a:t>
            </a:r>
            <a:r>
              <a:rPr lang="en-US" altLang="zh-CN" sz="2400" dirty="0"/>
              <a:t>):</a:t>
            </a:r>
            <a:r>
              <a:rPr lang="zh-CN" altLang="en-US" sz="2400" dirty="0"/>
              <a:t>从样本的可连接性来考虑。</a:t>
            </a:r>
            <a:endParaRPr lang="en-US" altLang="zh-CN" sz="2400" dirty="0"/>
          </a:p>
          <a:p>
            <a:pPr marL="342900" indent="-342900">
              <a:buFont typeface="Arial" panose="020B0604020202020204" pitchFamily="34" charset="0"/>
              <a:buChar char="•"/>
            </a:pPr>
            <a:r>
              <a:rPr lang="en-US" altLang="zh-CN" sz="2400" dirty="0"/>
              <a:t>AGNES(</a:t>
            </a:r>
            <a:r>
              <a:rPr lang="zh-CN" altLang="en-US" sz="2400" dirty="0"/>
              <a:t>层次聚类</a:t>
            </a:r>
            <a:r>
              <a:rPr lang="en-US" altLang="zh-CN" sz="2400" dirty="0"/>
              <a:t>)</a:t>
            </a:r>
            <a:r>
              <a:rPr lang="zh-CN" altLang="en-US" sz="2400" dirty="0"/>
              <a:t>：不同层对数据集进行划分，形成树形聚类结构。</a:t>
            </a:r>
          </a:p>
        </p:txBody>
      </p:sp>
      <p:sp>
        <p:nvSpPr>
          <p:cNvPr id="6" name="内容占位符 5">
            <a:extLst>
              <a:ext uri="{FF2B5EF4-FFF2-40B4-BE49-F238E27FC236}">
                <a16:creationId xmlns:a16="http://schemas.microsoft.com/office/drawing/2014/main" id="{CFC1FB43-0626-4EAD-918C-E4D327E9BA66}"/>
              </a:ext>
            </a:extLst>
          </p:cNvPr>
          <p:cNvSpPr>
            <a:spLocks noGrp="1"/>
          </p:cNvSpPr>
          <p:nvPr>
            <p:ph idx="1"/>
          </p:nvPr>
        </p:nvSpPr>
        <p:spPr>
          <a:xfrm>
            <a:off x="457200" y="1772816"/>
            <a:ext cx="8229600" cy="4248472"/>
          </a:xfrm>
        </p:spPr>
        <p:txBody>
          <a:bodyPr/>
          <a:lstStyle/>
          <a:p>
            <a:pPr marL="0" indent="0">
              <a:buNone/>
            </a:pPr>
            <a:r>
              <a:rPr lang="zh-CN" altLang="en-US" dirty="0"/>
              <a:t>聚类方法</a:t>
            </a:r>
          </a:p>
        </p:txBody>
      </p:sp>
    </p:spTree>
    <p:extLst>
      <p:ext uri="{BB962C8B-B14F-4D97-AF65-F5344CB8AC3E}">
        <p14:creationId xmlns:p14="http://schemas.microsoft.com/office/powerpoint/2010/main" val="542362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CE4FD-3FB1-41EA-A9ED-56318892EB00}"/>
              </a:ext>
            </a:extLst>
          </p:cNvPr>
          <p:cNvSpPr>
            <a:spLocks noGrp="1"/>
          </p:cNvSpPr>
          <p:nvPr>
            <p:ph type="title"/>
          </p:nvPr>
        </p:nvSpPr>
        <p:spPr/>
        <p:txBody>
          <a:bodyPr/>
          <a:lstStyle/>
          <a:p>
            <a:r>
              <a:rPr lang="zh-CN" altLang="en-US" dirty="0"/>
              <a:t>聚类</a:t>
            </a:r>
          </a:p>
        </p:txBody>
      </p:sp>
      <p:sp>
        <p:nvSpPr>
          <p:cNvPr id="6" name="内容占位符 5">
            <a:extLst>
              <a:ext uri="{FF2B5EF4-FFF2-40B4-BE49-F238E27FC236}">
                <a16:creationId xmlns:a16="http://schemas.microsoft.com/office/drawing/2014/main" id="{CFC1FB43-0626-4EAD-918C-E4D327E9BA66}"/>
              </a:ext>
            </a:extLst>
          </p:cNvPr>
          <p:cNvSpPr>
            <a:spLocks noGrp="1"/>
          </p:cNvSpPr>
          <p:nvPr>
            <p:ph idx="1"/>
          </p:nvPr>
        </p:nvSpPr>
        <p:spPr>
          <a:xfrm>
            <a:off x="457200" y="1772816"/>
            <a:ext cx="1882552" cy="504056"/>
          </a:xfrm>
        </p:spPr>
        <p:txBody>
          <a:bodyPr>
            <a:normAutofit fontScale="92500" lnSpcReduction="10000"/>
          </a:bodyPr>
          <a:lstStyle/>
          <a:p>
            <a:pPr marL="0" indent="0">
              <a:buNone/>
            </a:pPr>
            <a:r>
              <a:rPr lang="en-US" altLang="zh-CN" dirty="0"/>
              <a:t>K-means</a:t>
            </a:r>
          </a:p>
          <a:p>
            <a:pPr marL="0" indent="0">
              <a:buNone/>
            </a:pPr>
            <a:endParaRPr lang="en-US" altLang="zh-CN" dirty="0"/>
          </a:p>
          <a:p>
            <a:pPr marL="0" indent="0">
              <a:buNone/>
            </a:pPr>
            <a:endParaRPr lang="en-US" altLang="zh-CN" dirty="0"/>
          </a:p>
          <a:p>
            <a:pPr marL="0" indent="0">
              <a:buNone/>
            </a:pPr>
            <a:endParaRPr lang="zh-CN" altLang="en-US" dirty="0"/>
          </a:p>
        </p:txBody>
      </p:sp>
      <p:pic>
        <p:nvPicPr>
          <p:cNvPr id="3" name="图片 2">
            <a:extLst>
              <a:ext uri="{FF2B5EF4-FFF2-40B4-BE49-F238E27FC236}">
                <a16:creationId xmlns:a16="http://schemas.microsoft.com/office/drawing/2014/main" id="{2396D8CB-C1D3-495C-BC80-6081E1C9AFBF}"/>
              </a:ext>
            </a:extLst>
          </p:cNvPr>
          <p:cNvPicPr>
            <a:picLocks noChangeAspect="1"/>
          </p:cNvPicPr>
          <p:nvPr/>
        </p:nvPicPr>
        <p:blipFill>
          <a:blip r:embed="rId3"/>
          <a:stretch>
            <a:fillRect/>
          </a:stretch>
        </p:blipFill>
        <p:spPr>
          <a:xfrm>
            <a:off x="2051720" y="3320331"/>
            <a:ext cx="3190476" cy="1114286"/>
          </a:xfrm>
          <a:prstGeom prst="rect">
            <a:avLst/>
          </a:prstGeom>
        </p:spPr>
      </p:pic>
      <p:sp>
        <p:nvSpPr>
          <p:cNvPr id="5" name="文本框 4">
            <a:extLst>
              <a:ext uri="{FF2B5EF4-FFF2-40B4-BE49-F238E27FC236}">
                <a16:creationId xmlns:a16="http://schemas.microsoft.com/office/drawing/2014/main" id="{977F9E25-C264-4CFE-84FB-813C4C28FF26}"/>
              </a:ext>
            </a:extLst>
          </p:cNvPr>
          <p:cNvSpPr txBox="1"/>
          <p:nvPr/>
        </p:nvSpPr>
        <p:spPr>
          <a:xfrm>
            <a:off x="1010749" y="2744387"/>
            <a:ext cx="4824536" cy="646331"/>
          </a:xfrm>
          <a:prstGeom prst="rect">
            <a:avLst/>
          </a:prstGeom>
          <a:noFill/>
        </p:spPr>
        <p:txBody>
          <a:bodyPr wrap="square" rtlCol="0">
            <a:spAutoFit/>
          </a:bodyPr>
          <a:lstStyle/>
          <a:p>
            <a:r>
              <a:rPr lang="zh-CN" altLang="en-US" dirty="0"/>
              <a:t>思想：选择</a:t>
            </a:r>
            <a:r>
              <a:rPr lang="en-US" altLang="zh-CN" dirty="0"/>
              <a:t>k</a:t>
            </a:r>
            <a:r>
              <a:rPr lang="zh-CN" altLang="en-US" dirty="0"/>
              <a:t>个簇中心，使聚类后的样本到簇的距离和最小</a:t>
            </a:r>
          </a:p>
        </p:txBody>
      </p:sp>
      <p:sp>
        <p:nvSpPr>
          <p:cNvPr id="7" name="文本框 6">
            <a:extLst>
              <a:ext uri="{FF2B5EF4-FFF2-40B4-BE49-F238E27FC236}">
                <a16:creationId xmlns:a16="http://schemas.microsoft.com/office/drawing/2014/main" id="{1A2CE2CF-E6A6-4B7C-B0D2-05C0ACB8822E}"/>
              </a:ext>
            </a:extLst>
          </p:cNvPr>
          <p:cNvSpPr txBox="1"/>
          <p:nvPr/>
        </p:nvSpPr>
        <p:spPr>
          <a:xfrm>
            <a:off x="1043608" y="4484914"/>
            <a:ext cx="6624736" cy="923330"/>
          </a:xfrm>
          <a:prstGeom prst="rect">
            <a:avLst/>
          </a:prstGeom>
          <a:noFill/>
        </p:spPr>
        <p:txBody>
          <a:bodyPr wrap="square" rtlCol="0">
            <a:spAutoFit/>
          </a:bodyPr>
          <a:lstStyle/>
          <a:p>
            <a:r>
              <a:rPr lang="zh-CN" altLang="en-US" dirty="0"/>
              <a:t>算法：贪心策略，先随机选取</a:t>
            </a:r>
            <a:r>
              <a:rPr lang="en-US" altLang="zh-CN" dirty="0"/>
              <a:t>k</a:t>
            </a:r>
            <a:r>
              <a:rPr lang="zh-CN" altLang="en-US" dirty="0"/>
              <a:t>个均值向量作为簇心，将样本划分到相应簇，计算出各个簇的均值向量，迭代下去直至稳定（通常设定一个阈值或最大轮数）。</a:t>
            </a:r>
          </a:p>
        </p:txBody>
      </p:sp>
      <p:sp>
        <p:nvSpPr>
          <p:cNvPr id="8" name="矩形 7">
            <a:extLst>
              <a:ext uri="{FF2B5EF4-FFF2-40B4-BE49-F238E27FC236}">
                <a16:creationId xmlns:a16="http://schemas.microsoft.com/office/drawing/2014/main" id="{BD064D42-C3DF-45B2-89AA-2FD23AFB83D4}"/>
              </a:ext>
            </a:extLst>
          </p:cNvPr>
          <p:cNvSpPr/>
          <p:nvPr/>
        </p:nvSpPr>
        <p:spPr>
          <a:xfrm>
            <a:off x="827584" y="5516102"/>
            <a:ext cx="7945693" cy="1200329"/>
          </a:xfrm>
          <a:prstGeom prst="rect">
            <a:avLst/>
          </a:prstGeom>
        </p:spPr>
        <p:txBody>
          <a:bodyPr wrap="square">
            <a:spAutoFit/>
          </a:bodyPr>
          <a:lstStyle/>
          <a:p>
            <a:r>
              <a:rPr lang="zh-CN" altLang="en-US" b="1" dirty="0">
                <a:solidFill>
                  <a:srgbClr val="4F4F4F"/>
                </a:solidFill>
                <a:latin typeface="-apple-system"/>
              </a:rPr>
              <a:t>简单高效、时间复杂度、空间复杂度低。 </a:t>
            </a:r>
            <a:br>
              <a:rPr lang="zh-CN" altLang="en-US" dirty="0"/>
            </a:br>
            <a:r>
              <a:rPr lang="zh-CN" altLang="en-US" b="1" dirty="0">
                <a:solidFill>
                  <a:srgbClr val="4F4F4F"/>
                </a:solidFill>
                <a:latin typeface="-apple-system"/>
              </a:rPr>
              <a:t>容易局部最优；需要预先设定</a:t>
            </a:r>
            <a:r>
              <a:rPr lang="en-US" altLang="zh-CN" b="1" dirty="0">
                <a:solidFill>
                  <a:srgbClr val="4F4F4F"/>
                </a:solidFill>
                <a:latin typeface="-apple-system"/>
              </a:rPr>
              <a:t>K</a:t>
            </a:r>
            <a:r>
              <a:rPr lang="zh-CN" altLang="en-US" b="1" dirty="0">
                <a:solidFill>
                  <a:srgbClr val="4F4F4F"/>
                </a:solidFill>
                <a:latin typeface="-apple-system"/>
              </a:rPr>
              <a:t>值，对最先的</a:t>
            </a:r>
            <a:r>
              <a:rPr lang="en-US" altLang="zh-CN" b="1" dirty="0">
                <a:solidFill>
                  <a:srgbClr val="4F4F4F"/>
                </a:solidFill>
                <a:latin typeface="-apple-system"/>
              </a:rPr>
              <a:t>K</a:t>
            </a:r>
            <a:r>
              <a:rPr lang="zh-CN" altLang="en-US" b="1" dirty="0">
                <a:solidFill>
                  <a:srgbClr val="4F4F4F"/>
                </a:solidFill>
                <a:latin typeface="-apple-system"/>
              </a:rPr>
              <a:t>个点选取很敏感；对噪声和离群值非常敏感；只用于</a:t>
            </a:r>
            <a:r>
              <a:rPr lang="en-US" altLang="zh-CN" b="1" dirty="0">
                <a:solidFill>
                  <a:srgbClr val="4F4F4F"/>
                </a:solidFill>
                <a:latin typeface="-apple-system"/>
              </a:rPr>
              <a:t>numerical</a:t>
            </a:r>
            <a:r>
              <a:rPr lang="zh-CN" altLang="en-US" b="1" dirty="0">
                <a:solidFill>
                  <a:srgbClr val="4F4F4F"/>
                </a:solidFill>
                <a:latin typeface="-apple-system"/>
              </a:rPr>
              <a:t>类型数据；不能解决非凸（</a:t>
            </a:r>
            <a:r>
              <a:rPr lang="en-US" altLang="zh-CN" b="1" dirty="0">
                <a:solidFill>
                  <a:srgbClr val="4F4F4F"/>
                </a:solidFill>
                <a:latin typeface="-apple-system"/>
              </a:rPr>
              <a:t>non-convex</a:t>
            </a:r>
            <a:r>
              <a:rPr lang="zh-CN" altLang="en-US" b="1" dirty="0">
                <a:solidFill>
                  <a:srgbClr val="4F4F4F"/>
                </a:solidFill>
                <a:latin typeface="-apple-system"/>
              </a:rPr>
              <a:t>）数据</a:t>
            </a:r>
            <a:r>
              <a:rPr lang="zh-CN" altLang="en-US" dirty="0">
                <a:solidFill>
                  <a:srgbClr val="4F4F4F"/>
                </a:solidFill>
                <a:latin typeface="-apple-system"/>
              </a:rPr>
              <a:t>。</a:t>
            </a:r>
            <a:endParaRPr lang="zh-CN" altLang="en-US" dirty="0"/>
          </a:p>
        </p:txBody>
      </p:sp>
    </p:spTree>
    <p:extLst>
      <p:ext uri="{BB962C8B-B14F-4D97-AF65-F5344CB8AC3E}">
        <p14:creationId xmlns:p14="http://schemas.microsoft.com/office/powerpoint/2010/main" val="14376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CE4FD-3FB1-41EA-A9ED-56318892EB00}"/>
              </a:ext>
            </a:extLst>
          </p:cNvPr>
          <p:cNvSpPr>
            <a:spLocks noGrp="1"/>
          </p:cNvSpPr>
          <p:nvPr>
            <p:ph type="title"/>
          </p:nvPr>
        </p:nvSpPr>
        <p:spPr/>
        <p:txBody>
          <a:bodyPr/>
          <a:lstStyle/>
          <a:p>
            <a:r>
              <a:rPr lang="zh-CN" altLang="en-US" dirty="0"/>
              <a:t>聚类</a:t>
            </a:r>
          </a:p>
        </p:txBody>
      </p:sp>
      <p:sp>
        <p:nvSpPr>
          <p:cNvPr id="6" name="内容占位符 5">
            <a:extLst>
              <a:ext uri="{FF2B5EF4-FFF2-40B4-BE49-F238E27FC236}">
                <a16:creationId xmlns:a16="http://schemas.microsoft.com/office/drawing/2014/main" id="{CFC1FB43-0626-4EAD-918C-E4D327E9BA66}"/>
              </a:ext>
            </a:extLst>
          </p:cNvPr>
          <p:cNvSpPr>
            <a:spLocks noGrp="1"/>
          </p:cNvSpPr>
          <p:nvPr>
            <p:ph idx="1"/>
          </p:nvPr>
        </p:nvSpPr>
        <p:spPr>
          <a:xfrm>
            <a:off x="457200" y="1772816"/>
            <a:ext cx="2890664" cy="504056"/>
          </a:xfrm>
        </p:spPr>
        <p:txBody>
          <a:bodyPr>
            <a:normAutofit fontScale="85000" lnSpcReduction="10000"/>
          </a:bodyPr>
          <a:lstStyle/>
          <a:p>
            <a:pPr marL="0" indent="0">
              <a:buNone/>
            </a:pPr>
            <a:r>
              <a:rPr lang="en-US" altLang="zh-CN" dirty="0"/>
              <a:t>LVQ(</a:t>
            </a:r>
            <a:r>
              <a:rPr lang="zh-CN" altLang="en-US" dirty="0"/>
              <a:t>学习向量化</a:t>
            </a:r>
            <a:r>
              <a:rPr lang="en-US" altLang="zh-CN" dirty="0"/>
              <a:t>)</a:t>
            </a:r>
          </a:p>
          <a:p>
            <a:pPr marL="0" indent="0">
              <a:buNone/>
            </a:pPr>
            <a:endParaRPr lang="en-US" altLang="zh-CN" dirty="0"/>
          </a:p>
          <a:p>
            <a:pPr marL="0" indent="0">
              <a:buNone/>
            </a:pPr>
            <a:endParaRPr lang="zh-CN" altLang="en-US" dirty="0"/>
          </a:p>
        </p:txBody>
      </p:sp>
      <p:sp>
        <p:nvSpPr>
          <p:cNvPr id="5" name="文本框 4">
            <a:extLst>
              <a:ext uri="{FF2B5EF4-FFF2-40B4-BE49-F238E27FC236}">
                <a16:creationId xmlns:a16="http://schemas.microsoft.com/office/drawing/2014/main" id="{977F9E25-C264-4CFE-84FB-813C4C28FF26}"/>
              </a:ext>
            </a:extLst>
          </p:cNvPr>
          <p:cNvSpPr txBox="1"/>
          <p:nvPr/>
        </p:nvSpPr>
        <p:spPr>
          <a:xfrm>
            <a:off x="251520" y="2996952"/>
            <a:ext cx="2304256" cy="2031325"/>
          </a:xfrm>
          <a:prstGeom prst="rect">
            <a:avLst/>
          </a:prstGeom>
          <a:noFill/>
        </p:spPr>
        <p:txBody>
          <a:bodyPr wrap="square" rtlCol="0">
            <a:spAutoFit/>
          </a:bodyPr>
          <a:lstStyle/>
          <a:p>
            <a:r>
              <a:rPr lang="zh-CN" altLang="en-US" dirty="0"/>
              <a:t>前提：样本已带有类别标记（</a:t>
            </a:r>
            <a:r>
              <a:rPr lang="en-US" altLang="zh-CN" dirty="0"/>
              <a:t>p1,p2…,</a:t>
            </a:r>
            <a:r>
              <a:rPr lang="en-US" altLang="zh-CN" dirty="0" err="1"/>
              <a:t>pq</a:t>
            </a:r>
            <a:r>
              <a:rPr lang="zh-CN" altLang="en-US" dirty="0"/>
              <a:t>）</a:t>
            </a:r>
            <a:endParaRPr lang="en-US" altLang="zh-CN" dirty="0"/>
          </a:p>
          <a:p>
            <a:endParaRPr lang="en-US" altLang="zh-CN" dirty="0"/>
          </a:p>
          <a:p>
            <a:endParaRPr lang="en-US" altLang="zh-CN" dirty="0"/>
          </a:p>
          <a:p>
            <a:r>
              <a:rPr lang="zh-CN" altLang="en-US" dirty="0"/>
              <a:t>目的：输出原型向量</a:t>
            </a:r>
            <a:r>
              <a:rPr lang="en-US" altLang="zh-CN" dirty="0"/>
              <a:t>(</a:t>
            </a:r>
            <a:r>
              <a:rPr lang="zh-CN" altLang="en-US" dirty="0"/>
              <a:t>即每个类别标记对应的输入集合的簇心</a:t>
            </a:r>
            <a:r>
              <a:rPr lang="en-US" altLang="zh-CN" dirty="0"/>
              <a:t>)</a:t>
            </a:r>
            <a:endParaRPr lang="zh-CN" altLang="en-US" dirty="0"/>
          </a:p>
        </p:txBody>
      </p:sp>
      <p:pic>
        <p:nvPicPr>
          <p:cNvPr id="4" name="图片 3">
            <a:extLst>
              <a:ext uri="{FF2B5EF4-FFF2-40B4-BE49-F238E27FC236}">
                <a16:creationId xmlns:a16="http://schemas.microsoft.com/office/drawing/2014/main" id="{6CA9C24E-FE63-42E6-B734-417F024A2FD2}"/>
              </a:ext>
            </a:extLst>
          </p:cNvPr>
          <p:cNvPicPr>
            <a:picLocks noChangeAspect="1"/>
          </p:cNvPicPr>
          <p:nvPr/>
        </p:nvPicPr>
        <p:blipFill>
          <a:blip r:embed="rId3"/>
          <a:stretch>
            <a:fillRect/>
          </a:stretch>
        </p:blipFill>
        <p:spPr>
          <a:xfrm>
            <a:off x="2728397" y="2486195"/>
            <a:ext cx="6415603" cy="4395876"/>
          </a:xfrm>
          <a:prstGeom prst="rect">
            <a:avLst/>
          </a:prstGeom>
        </p:spPr>
      </p:pic>
      <p:cxnSp>
        <p:nvCxnSpPr>
          <p:cNvPr id="9" name="直接箭头连接符 8">
            <a:extLst>
              <a:ext uri="{FF2B5EF4-FFF2-40B4-BE49-F238E27FC236}">
                <a16:creationId xmlns:a16="http://schemas.microsoft.com/office/drawing/2014/main" id="{1BA0DEFA-DCEA-41E5-8743-5CFC858CAD08}"/>
              </a:ext>
            </a:extLst>
          </p:cNvPr>
          <p:cNvCxnSpPr>
            <a:cxnSpLocks/>
            <a:endCxn id="11" idx="1"/>
          </p:cNvCxnSpPr>
          <p:nvPr/>
        </p:nvCxnSpPr>
        <p:spPr>
          <a:xfrm>
            <a:off x="5508104" y="5085185"/>
            <a:ext cx="1224136" cy="40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373A35DD-C9C2-4B7B-A5E7-A5E23DA3CC16}"/>
              </a:ext>
            </a:extLst>
          </p:cNvPr>
          <p:cNvSpPr txBox="1"/>
          <p:nvPr/>
        </p:nvSpPr>
        <p:spPr>
          <a:xfrm>
            <a:off x="6732240" y="4941168"/>
            <a:ext cx="1656184" cy="369332"/>
          </a:xfrm>
          <a:prstGeom prst="rect">
            <a:avLst/>
          </a:prstGeom>
          <a:noFill/>
        </p:spPr>
        <p:txBody>
          <a:bodyPr wrap="square" rtlCol="0">
            <a:spAutoFit/>
          </a:bodyPr>
          <a:lstStyle/>
          <a:p>
            <a:r>
              <a:rPr lang="zh-CN" altLang="en-US" dirty="0"/>
              <a:t>向</a:t>
            </a:r>
            <a:r>
              <a:rPr lang="en-US" altLang="zh-CN" dirty="0"/>
              <a:t>xi</a:t>
            </a:r>
            <a:r>
              <a:rPr lang="zh-CN" altLang="en-US" dirty="0"/>
              <a:t>靠近</a:t>
            </a:r>
          </a:p>
        </p:txBody>
      </p:sp>
      <p:cxnSp>
        <p:nvCxnSpPr>
          <p:cNvPr id="13" name="直接箭头连接符 12">
            <a:extLst>
              <a:ext uri="{FF2B5EF4-FFF2-40B4-BE49-F238E27FC236}">
                <a16:creationId xmlns:a16="http://schemas.microsoft.com/office/drawing/2014/main" id="{EA89BE18-6776-4211-B133-7BA6C215C4EA}"/>
              </a:ext>
            </a:extLst>
          </p:cNvPr>
          <p:cNvCxnSpPr>
            <a:cxnSpLocks/>
          </p:cNvCxnSpPr>
          <p:nvPr/>
        </p:nvCxnSpPr>
        <p:spPr>
          <a:xfrm>
            <a:off x="5616116" y="5589240"/>
            <a:ext cx="1008112" cy="40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87F881E-7ADA-41E4-8AF2-FBF2E95E5F0E}"/>
              </a:ext>
            </a:extLst>
          </p:cNvPr>
          <p:cNvSpPr txBox="1"/>
          <p:nvPr/>
        </p:nvSpPr>
        <p:spPr>
          <a:xfrm>
            <a:off x="6602254" y="5437919"/>
            <a:ext cx="1656184" cy="369332"/>
          </a:xfrm>
          <a:prstGeom prst="rect">
            <a:avLst/>
          </a:prstGeom>
          <a:noFill/>
        </p:spPr>
        <p:txBody>
          <a:bodyPr wrap="square" rtlCol="0">
            <a:spAutoFit/>
          </a:bodyPr>
          <a:lstStyle/>
          <a:p>
            <a:r>
              <a:rPr lang="zh-CN" altLang="en-US" dirty="0"/>
              <a:t>向</a:t>
            </a:r>
            <a:r>
              <a:rPr lang="en-US" altLang="zh-CN" dirty="0"/>
              <a:t>xi</a:t>
            </a:r>
            <a:r>
              <a:rPr lang="zh-CN" altLang="en-US" dirty="0"/>
              <a:t>远离</a:t>
            </a:r>
          </a:p>
        </p:txBody>
      </p:sp>
    </p:spTree>
    <p:extLst>
      <p:ext uri="{BB962C8B-B14F-4D97-AF65-F5344CB8AC3E}">
        <p14:creationId xmlns:p14="http://schemas.microsoft.com/office/powerpoint/2010/main" val="158853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CE4FD-3FB1-41EA-A9ED-56318892EB00}"/>
              </a:ext>
            </a:extLst>
          </p:cNvPr>
          <p:cNvSpPr>
            <a:spLocks noGrp="1"/>
          </p:cNvSpPr>
          <p:nvPr>
            <p:ph type="title"/>
          </p:nvPr>
        </p:nvSpPr>
        <p:spPr/>
        <p:txBody>
          <a:bodyPr/>
          <a:lstStyle/>
          <a:p>
            <a:r>
              <a:rPr lang="zh-CN" altLang="en-US" dirty="0"/>
              <a:t>聚类</a:t>
            </a:r>
          </a:p>
        </p:txBody>
      </p:sp>
      <p:sp>
        <p:nvSpPr>
          <p:cNvPr id="6" name="内容占位符 5">
            <a:extLst>
              <a:ext uri="{FF2B5EF4-FFF2-40B4-BE49-F238E27FC236}">
                <a16:creationId xmlns:a16="http://schemas.microsoft.com/office/drawing/2014/main" id="{CFC1FB43-0626-4EAD-918C-E4D327E9BA66}"/>
              </a:ext>
            </a:extLst>
          </p:cNvPr>
          <p:cNvSpPr>
            <a:spLocks noGrp="1"/>
          </p:cNvSpPr>
          <p:nvPr>
            <p:ph idx="1"/>
          </p:nvPr>
        </p:nvSpPr>
        <p:spPr>
          <a:xfrm>
            <a:off x="457200" y="1772816"/>
            <a:ext cx="2890664" cy="504056"/>
          </a:xfrm>
        </p:spPr>
        <p:txBody>
          <a:bodyPr>
            <a:normAutofit fontScale="77500" lnSpcReduction="20000"/>
          </a:bodyPr>
          <a:lstStyle/>
          <a:p>
            <a:pPr marL="0" indent="0">
              <a:buNone/>
            </a:pPr>
            <a:r>
              <a:rPr lang="en-US" altLang="zh-CN" dirty="0"/>
              <a:t>DBSCAN(</a:t>
            </a:r>
            <a:r>
              <a:rPr lang="zh-CN" altLang="en-US" dirty="0"/>
              <a:t>密度聚类</a:t>
            </a:r>
            <a:r>
              <a:rPr lang="en-US" altLang="zh-CN" dirty="0"/>
              <a:t>)</a:t>
            </a:r>
          </a:p>
          <a:p>
            <a:pPr marL="0" indent="0">
              <a:buNone/>
            </a:pPr>
            <a:endParaRPr lang="en-US" altLang="zh-CN" dirty="0"/>
          </a:p>
          <a:p>
            <a:pPr marL="0" indent="0">
              <a:buNone/>
            </a:pPr>
            <a:endParaRPr lang="zh-CN" altLang="en-US" dirty="0"/>
          </a:p>
        </p:txBody>
      </p:sp>
      <p:sp>
        <p:nvSpPr>
          <p:cNvPr id="5" name="文本框 4">
            <a:extLst>
              <a:ext uri="{FF2B5EF4-FFF2-40B4-BE49-F238E27FC236}">
                <a16:creationId xmlns:a16="http://schemas.microsoft.com/office/drawing/2014/main" id="{977F9E25-C264-4CFE-84FB-813C4C28FF26}"/>
              </a:ext>
            </a:extLst>
          </p:cNvPr>
          <p:cNvSpPr txBox="1"/>
          <p:nvPr/>
        </p:nvSpPr>
        <p:spPr>
          <a:xfrm>
            <a:off x="457200" y="2420888"/>
            <a:ext cx="5328592" cy="369332"/>
          </a:xfrm>
          <a:prstGeom prst="rect">
            <a:avLst/>
          </a:prstGeom>
          <a:noFill/>
        </p:spPr>
        <p:txBody>
          <a:bodyPr wrap="square" rtlCol="0">
            <a:spAutoFit/>
          </a:bodyPr>
          <a:lstStyle/>
          <a:p>
            <a:r>
              <a:rPr lang="zh-CN" altLang="en-US" dirty="0"/>
              <a:t>核心对象、密度可达、密度直达、密度相连</a:t>
            </a:r>
          </a:p>
        </p:txBody>
      </p:sp>
      <p:pic>
        <p:nvPicPr>
          <p:cNvPr id="3" name="图片 2">
            <a:extLst>
              <a:ext uri="{FF2B5EF4-FFF2-40B4-BE49-F238E27FC236}">
                <a16:creationId xmlns:a16="http://schemas.microsoft.com/office/drawing/2014/main" id="{8AA132C3-2419-4A5F-9734-C8B552450C3F}"/>
              </a:ext>
            </a:extLst>
          </p:cNvPr>
          <p:cNvPicPr>
            <a:picLocks noChangeAspect="1"/>
          </p:cNvPicPr>
          <p:nvPr/>
        </p:nvPicPr>
        <p:blipFill>
          <a:blip r:embed="rId3"/>
          <a:stretch>
            <a:fillRect/>
          </a:stretch>
        </p:blipFill>
        <p:spPr>
          <a:xfrm>
            <a:off x="1187624" y="3039549"/>
            <a:ext cx="5688632" cy="2175065"/>
          </a:xfrm>
          <a:prstGeom prst="rect">
            <a:avLst/>
          </a:prstGeom>
        </p:spPr>
      </p:pic>
      <p:sp>
        <p:nvSpPr>
          <p:cNvPr id="7" name="文本框 6">
            <a:extLst>
              <a:ext uri="{FF2B5EF4-FFF2-40B4-BE49-F238E27FC236}">
                <a16:creationId xmlns:a16="http://schemas.microsoft.com/office/drawing/2014/main" id="{3C603819-61B9-4B03-A756-A1D5D5142C10}"/>
              </a:ext>
            </a:extLst>
          </p:cNvPr>
          <p:cNvSpPr txBox="1"/>
          <p:nvPr/>
        </p:nvSpPr>
        <p:spPr>
          <a:xfrm>
            <a:off x="1475656" y="5589240"/>
            <a:ext cx="5832648" cy="923330"/>
          </a:xfrm>
          <a:prstGeom prst="rect">
            <a:avLst/>
          </a:prstGeom>
          <a:noFill/>
        </p:spPr>
        <p:txBody>
          <a:bodyPr wrap="square" rtlCol="0">
            <a:spAutoFit/>
          </a:bodyPr>
          <a:lstStyle/>
          <a:p>
            <a:r>
              <a:rPr lang="zh-CN" altLang="en-US" dirty="0"/>
              <a:t>算法思想：数据集</a:t>
            </a:r>
            <a:r>
              <a:rPr lang="en-US" altLang="zh-CN" dirty="0"/>
              <a:t>Ω</a:t>
            </a:r>
            <a:r>
              <a:rPr lang="zh-CN" altLang="en-US" dirty="0"/>
              <a:t>，从中取一个数据做为核心对象（种子）找出所有密度可达的核心对象，生成一个簇，从</a:t>
            </a:r>
            <a:r>
              <a:rPr lang="en-US" altLang="zh-CN" dirty="0"/>
              <a:t>Ω</a:t>
            </a:r>
            <a:r>
              <a:rPr lang="zh-CN" altLang="en-US" dirty="0"/>
              <a:t>中提出这些核心对象，在重复直至为空。</a:t>
            </a:r>
          </a:p>
        </p:txBody>
      </p:sp>
      <p:sp>
        <p:nvSpPr>
          <p:cNvPr id="8" name="文本框 7">
            <a:extLst>
              <a:ext uri="{FF2B5EF4-FFF2-40B4-BE49-F238E27FC236}">
                <a16:creationId xmlns:a16="http://schemas.microsoft.com/office/drawing/2014/main" id="{92B825E6-193F-49CA-A1BB-A0CA9744745C}"/>
              </a:ext>
            </a:extLst>
          </p:cNvPr>
          <p:cNvSpPr txBox="1"/>
          <p:nvPr/>
        </p:nvSpPr>
        <p:spPr>
          <a:xfrm>
            <a:off x="6372200" y="2276872"/>
            <a:ext cx="2016224" cy="1200329"/>
          </a:xfrm>
          <a:prstGeom prst="rect">
            <a:avLst/>
          </a:prstGeom>
          <a:noFill/>
        </p:spPr>
        <p:txBody>
          <a:bodyPr wrap="square" rtlCol="0">
            <a:spAutoFit/>
          </a:bodyPr>
          <a:lstStyle/>
          <a:p>
            <a:r>
              <a:rPr lang="en-US" altLang="zh-CN" dirty="0"/>
              <a:t>X1:</a:t>
            </a:r>
            <a:r>
              <a:rPr lang="zh-CN" altLang="en-US" dirty="0"/>
              <a:t>核心对象</a:t>
            </a:r>
            <a:endParaRPr lang="en-US" altLang="zh-CN" dirty="0"/>
          </a:p>
          <a:p>
            <a:r>
              <a:rPr lang="zh-CN" altLang="en-US" dirty="0"/>
              <a:t>则</a:t>
            </a:r>
            <a:r>
              <a:rPr lang="en-US" altLang="zh-CN" dirty="0"/>
              <a:t>x2:</a:t>
            </a:r>
            <a:r>
              <a:rPr lang="zh-CN" altLang="en-US" dirty="0"/>
              <a:t>密度直达</a:t>
            </a:r>
            <a:endParaRPr lang="en-US" altLang="zh-CN" dirty="0"/>
          </a:p>
          <a:p>
            <a:r>
              <a:rPr lang="en-US" altLang="zh-CN" dirty="0"/>
              <a:t>X3:</a:t>
            </a:r>
            <a:r>
              <a:rPr lang="zh-CN" altLang="en-US" dirty="0"/>
              <a:t>密度可达</a:t>
            </a:r>
            <a:endParaRPr lang="en-US" altLang="zh-CN" dirty="0"/>
          </a:p>
          <a:p>
            <a:r>
              <a:rPr lang="en-US" altLang="zh-CN" dirty="0"/>
              <a:t>X3</a:t>
            </a:r>
            <a:r>
              <a:rPr lang="zh-CN" altLang="en-US" dirty="0"/>
              <a:t>与</a:t>
            </a:r>
            <a:r>
              <a:rPr lang="en-US" altLang="zh-CN" dirty="0"/>
              <a:t>x4</a:t>
            </a:r>
            <a:r>
              <a:rPr lang="zh-CN" altLang="en-US" dirty="0"/>
              <a:t>密度相连</a:t>
            </a:r>
          </a:p>
        </p:txBody>
      </p:sp>
      <p:sp>
        <p:nvSpPr>
          <p:cNvPr id="10" name="矩形 9">
            <a:extLst>
              <a:ext uri="{FF2B5EF4-FFF2-40B4-BE49-F238E27FC236}">
                <a16:creationId xmlns:a16="http://schemas.microsoft.com/office/drawing/2014/main" id="{1805AD71-5184-4D8E-B47D-FB01BE6BA9CE}"/>
              </a:ext>
            </a:extLst>
          </p:cNvPr>
          <p:cNvSpPr/>
          <p:nvPr/>
        </p:nvSpPr>
        <p:spPr>
          <a:xfrm>
            <a:off x="1619672" y="6488668"/>
            <a:ext cx="4339650" cy="369332"/>
          </a:xfrm>
          <a:prstGeom prst="rect">
            <a:avLst/>
          </a:prstGeom>
        </p:spPr>
        <p:txBody>
          <a:bodyPr wrap="none">
            <a:spAutoFit/>
          </a:bodyPr>
          <a:lstStyle/>
          <a:p>
            <a:r>
              <a:rPr lang="zh-CN" altLang="en-US" b="1" dirty="0">
                <a:solidFill>
                  <a:srgbClr val="4F4F4F"/>
                </a:solidFill>
                <a:latin typeface="-apple-system"/>
              </a:rPr>
              <a:t>对噪声不敏感；能发现任意形状的聚类。</a:t>
            </a:r>
            <a:endParaRPr lang="zh-CN" altLang="en-US" b="1" dirty="0"/>
          </a:p>
        </p:txBody>
      </p:sp>
    </p:spTree>
    <p:extLst>
      <p:ext uri="{BB962C8B-B14F-4D97-AF65-F5344CB8AC3E}">
        <p14:creationId xmlns:p14="http://schemas.microsoft.com/office/powerpoint/2010/main" val="197780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CE4FD-3FB1-41EA-A9ED-56318892EB00}"/>
              </a:ext>
            </a:extLst>
          </p:cNvPr>
          <p:cNvSpPr>
            <a:spLocks noGrp="1"/>
          </p:cNvSpPr>
          <p:nvPr>
            <p:ph type="title"/>
          </p:nvPr>
        </p:nvSpPr>
        <p:spPr/>
        <p:txBody>
          <a:bodyPr/>
          <a:lstStyle/>
          <a:p>
            <a:r>
              <a:rPr lang="zh-CN" altLang="en-US" dirty="0"/>
              <a:t>聚类</a:t>
            </a:r>
          </a:p>
        </p:txBody>
      </p:sp>
      <p:sp>
        <p:nvSpPr>
          <p:cNvPr id="6" name="内容占位符 5">
            <a:extLst>
              <a:ext uri="{FF2B5EF4-FFF2-40B4-BE49-F238E27FC236}">
                <a16:creationId xmlns:a16="http://schemas.microsoft.com/office/drawing/2014/main" id="{CFC1FB43-0626-4EAD-918C-E4D327E9BA66}"/>
              </a:ext>
            </a:extLst>
          </p:cNvPr>
          <p:cNvSpPr>
            <a:spLocks noGrp="1"/>
          </p:cNvSpPr>
          <p:nvPr>
            <p:ph idx="1"/>
          </p:nvPr>
        </p:nvSpPr>
        <p:spPr>
          <a:xfrm>
            <a:off x="457200" y="1772816"/>
            <a:ext cx="2890664" cy="504056"/>
          </a:xfrm>
        </p:spPr>
        <p:txBody>
          <a:bodyPr>
            <a:normAutofit fontScale="92500" lnSpcReduction="10000"/>
          </a:bodyPr>
          <a:lstStyle/>
          <a:p>
            <a:pPr marL="0" indent="0">
              <a:buNone/>
            </a:pPr>
            <a:r>
              <a:rPr lang="zh-CN" altLang="en-US" dirty="0"/>
              <a:t>层次聚类</a:t>
            </a:r>
            <a:endParaRPr lang="en-US" altLang="zh-CN" dirty="0"/>
          </a:p>
          <a:p>
            <a:pPr marL="0" indent="0">
              <a:buNone/>
            </a:pPr>
            <a:endParaRPr lang="en-US" altLang="zh-CN" dirty="0"/>
          </a:p>
          <a:p>
            <a:pPr marL="0" indent="0">
              <a:buNone/>
            </a:pPr>
            <a:endParaRPr lang="zh-CN" altLang="en-US" dirty="0"/>
          </a:p>
        </p:txBody>
      </p:sp>
      <p:sp>
        <p:nvSpPr>
          <p:cNvPr id="5" name="文本框 4">
            <a:extLst>
              <a:ext uri="{FF2B5EF4-FFF2-40B4-BE49-F238E27FC236}">
                <a16:creationId xmlns:a16="http://schemas.microsoft.com/office/drawing/2014/main" id="{977F9E25-C264-4CFE-84FB-813C4C28FF26}"/>
              </a:ext>
            </a:extLst>
          </p:cNvPr>
          <p:cNvSpPr txBox="1"/>
          <p:nvPr/>
        </p:nvSpPr>
        <p:spPr>
          <a:xfrm>
            <a:off x="113952" y="2588041"/>
            <a:ext cx="2304256" cy="923330"/>
          </a:xfrm>
          <a:prstGeom prst="rect">
            <a:avLst/>
          </a:prstGeom>
          <a:noFill/>
        </p:spPr>
        <p:txBody>
          <a:bodyPr wrap="square" rtlCol="0">
            <a:spAutoFit/>
          </a:bodyPr>
          <a:lstStyle/>
          <a:p>
            <a:r>
              <a:rPr lang="zh-CN" altLang="en-US" dirty="0"/>
              <a:t>不同层次划分，可采用自底向上或自顶向下拆分</a:t>
            </a:r>
          </a:p>
        </p:txBody>
      </p:sp>
      <p:sp>
        <p:nvSpPr>
          <p:cNvPr id="7" name="文本框 6">
            <a:extLst>
              <a:ext uri="{FF2B5EF4-FFF2-40B4-BE49-F238E27FC236}">
                <a16:creationId xmlns:a16="http://schemas.microsoft.com/office/drawing/2014/main" id="{3C603819-61B9-4B03-A756-A1D5D5142C10}"/>
              </a:ext>
            </a:extLst>
          </p:cNvPr>
          <p:cNvSpPr txBox="1"/>
          <p:nvPr/>
        </p:nvSpPr>
        <p:spPr>
          <a:xfrm>
            <a:off x="113952" y="3808294"/>
            <a:ext cx="2441824" cy="1754326"/>
          </a:xfrm>
          <a:prstGeom prst="rect">
            <a:avLst/>
          </a:prstGeom>
          <a:noFill/>
        </p:spPr>
        <p:txBody>
          <a:bodyPr wrap="square" rtlCol="0">
            <a:spAutoFit/>
          </a:bodyPr>
          <a:lstStyle/>
          <a:p>
            <a:r>
              <a:rPr lang="en-US" altLang="zh-CN" dirty="0"/>
              <a:t>AGNES:</a:t>
            </a:r>
            <a:r>
              <a:rPr lang="zh-CN" altLang="en-US" dirty="0"/>
              <a:t>自底向上</a:t>
            </a:r>
            <a:endParaRPr lang="en-US" altLang="zh-CN" dirty="0"/>
          </a:p>
          <a:p>
            <a:r>
              <a:rPr lang="zh-CN" altLang="en-US" dirty="0"/>
              <a:t>每个样本看做一个初始聚类簇，每一步找出距离最近的两个聚类簇合并，直至达到预设的聚类簇个数。</a:t>
            </a:r>
          </a:p>
        </p:txBody>
      </p:sp>
      <p:pic>
        <p:nvPicPr>
          <p:cNvPr id="4" name="图片 3">
            <a:extLst>
              <a:ext uri="{FF2B5EF4-FFF2-40B4-BE49-F238E27FC236}">
                <a16:creationId xmlns:a16="http://schemas.microsoft.com/office/drawing/2014/main" id="{95731C30-5429-46CB-8FA4-92141664A14A}"/>
              </a:ext>
            </a:extLst>
          </p:cNvPr>
          <p:cNvPicPr>
            <a:picLocks noChangeAspect="1"/>
          </p:cNvPicPr>
          <p:nvPr/>
        </p:nvPicPr>
        <p:blipFill>
          <a:blip r:embed="rId3"/>
          <a:stretch>
            <a:fillRect/>
          </a:stretch>
        </p:blipFill>
        <p:spPr>
          <a:xfrm>
            <a:off x="2706239" y="1872310"/>
            <a:ext cx="6323809" cy="4790476"/>
          </a:xfrm>
          <a:prstGeom prst="rect">
            <a:avLst/>
          </a:prstGeom>
        </p:spPr>
      </p:pic>
    </p:spTree>
    <p:extLst>
      <p:ext uri="{BB962C8B-B14F-4D97-AF65-F5344CB8AC3E}">
        <p14:creationId xmlns:p14="http://schemas.microsoft.com/office/powerpoint/2010/main" val="2596839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CE4FD-3FB1-41EA-A9ED-56318892EB00}"/>
              </a:ext>
            </a:extLst>
          </p:cNvPr>
          <p:cNvSpPr>
            <a:spLocks noGrp="1"/>
          </p:cNvSpPr>
          <p:nvPr>
            <p:ph type="title"/>
          </p:nvPr>
        </p:nvSpPr>
        <p:spPr/>
        <p:txBody>
          <a:bodyPr/>
          <a:lstStyle/>
          <a:p>
            <a:r>
              <a:rPr lang="zh-CN" altLang="en-US" dirty="0"/>
              <a:t>聚类</a:t>
            </a:r>
          </a:p>
        </p:txBody>
      </p:sp>
      <p:sp>
        <p:nvSpPr>
          <p:cNvPr id="6" name="内容占位符 5">
            <a:extLst>
              <a:ext uri="{FF2B5EF4-FFF2-40B4-BE49-F238E27FC236}">
                <a16:creationId xmlns:a16="http://schemas.microsoft.com/office/drawing/2014/main" id="{CFC1FB43-0626-4EAD-918C-E4D327E9BA66}"/>
              </a:ext>
            </a:extLst>
          </p:cNvPr>
          <p:cNvSpPr>
            <a:spLocks noGrp="1"/>
          </p:cNvSpPr>
          <p:nvPr>
            <p:ph idx="1"/>
          </p:nvPr>
        </p:nvSpPr>
        <p:spPr>
          <a:xfrm>
            <a:off x="457200" y="1772816"/>
            <a:ext cx="2890664" cy="504056"/>
          </a:xfrm>
        </p:spPr>
        <p:txBody>
          <a:bodyPr>
            <a:normAutofit fontScale="92500" lnSpcReduction="10000"/>
          </a:bodyPr>
          <a:lstStyle/>
          <a:p>
            <a:pPr marL="0" indent="0">
              <a:buNone/>
            </a:pPr>
            <a:r>
              <a:rPr lang="zh-CN" altLang="en-US" dirty="0"/>
              <a:t>层次聚类</a:t>
            </a:r>
            <a:endParaRPr lang="en-US" altLang="zh-CN" dirty="0"/>
          </a:p>
          <a:p>
            <a:pPr marL="0" indent="0">
              <a:buNone/>
            </a:pPr>
            <a:endParaRPr lang="en-US" altLang="zh-CN" dirty="0"/>
          </a:p>
          <a:p>
            <a:pPr marL="0" indent="0">
              <a:buNone/>
            </a:pPr>
            <a:endParaRPr lang="zh-CN" altLang="en-US" dirty="0"/>
          </a:p>
        </p:txBody>
      </p:sp>
      <p:sp>
        <p:nvSpPr>
          <p:cNvPr id="8" name="矩形 7">
            <a:extLst>
              <a:ext uri="{FF2B5EF4-FFF2-40B4-BE49-F238E27FC236}">
                <a16:creationId xmlns:a16="http://schemas.microsoft.com/office/drawing/2014/main" id="{F96FB234-5691-4F14-BA6C-C2DF1EAF0A76}"/>
              </a:ext>
            </a:extLst>
          </p:cNvPr>
          <p:cNvSpPr/>
          <p:nvPr/>
        </p:nvSpPr>
        <p:spPr>
          <a:xfrm>
            <a:off x="606388" y="2636912"/>
            <a:ext cx="2592288" cy="1754326"/>
          </a:xfrm>
          <a:prstGeom prst="rect">
            <a:avLst/>
          </a:prstGeom>
        </p:spPr>
        <p:txBody>
          <a:bodyPr wrap="square">
            <a:spAutoFit/>
          </a:bodyPr>
          <a:lstStyle/>
          <a:p>
            <a:r>
              <a:rPr lang="zh-CN" altLang="en-US" dirty="0">
                <a:solidFill>
                  <a:srgbClr val="4F4F4F"/>
                </a:solidFill>
                <a:latin typeface="-apple-system"/>
              </a:rPr>
              <a:t>可解释性好，也常用在</a:t>
            </a:r>
            <a:r>
              <a:rPr lang="en-US" altLang="zh-CN" dirty="0" err="1">
                <a:solidFill>
                  <a:srgbClr val="4F4F4F"/>
                </a:solidFill>
                <a:latin typeface="-apple-system"/>
              </a:rPr>
              <a:t>kmeans</a:t>
            </a:r>
            <a:r>
              <a:rPr lang="zh-CN" altLang="en-US" dirty="0">
                <a:solidFill>
                  <a:srgbClr val="4F4F4F"/>
                </a:solidFill>
                <a:latin typeface="-apple-system"/>
              </a:rPr>
              <a:t>后的合并阶段，</a:t>
            </a:r>
            <a:endParaRPr lang="en-US" altLang="zh-CN" dirty="0">
              <a:solidFill>
                <a:srgbClr val="4F4F4F"/>
              </a:solidFill>
              <a:latin typeface="-apple-system"/>
            </a:endParaRPr>
          </a:p>
          <a:p>
            <a:r>
              <a:rPr lang="zh-CN" altLang="en-US" dirty="0">
                <a:solidFill>
                  <a:srgbClr val="4F4F4F"/>
                </a:solidFill>
                <a:latin typeface="-apple-system"/>
              </a:rPr>
              <a:t>可以解决非球面问题</a:t>
            </a:r>
            <a:endParaRPr lang="en-US" altLang="zh-CN" dirty="0">
              <a:solidFill>
                <a:srgbClr val="4F4F4F"/>
              </a:solidFill>
              <a:latin typeface="-apple-system"/>
            </a:endParaRPr>
          </a:p>
          <a:p>
            <a:endParaRPr lang="en-US" altLang="zh-CN" dirty="0">
              <a:solidFill>
                <a:srgbClr val="4F4F4F"/>
              </a:solidFill>
              <a:latin typeface="-apple-system"/>
            </a:endParaRPr>
          </a:p>
          <a:p>
            <a:r>
              <a:rPr lang="zh-CN" altLang="en-US" dirty="0">
                <a:solidFill>
                  <a:srgbClr val="4F4F4F"/>
                </a:solidFill>
                <a:latin typeface="-apple-system"/>
              </a:rPr>
              <a:t>时间复杂度高，贪心算法的不靠谱性。</a:t>
            </a:r>
            <a:endParaRPr lang="zh-CN" altLang="en-US" dirty="0"/>
          </a:p>
        </p:txBody>
      </p:sp>
      <p:pic>
        <p:nvPicPr>
          <p:cNvPr id="9" name="图片 8">
            <a:extLst>
              <a:ext uri="{FF2B5EF4-FFF2-40B4-BE49-F238E27FC236}">
                <a16:creationId xmlns:a16="http://schemas.microsoft.com/office/drawing/2014/main" id="{D9B8B703-B609-4928-805E-6B1C3A2BD1A3}"/>
              </a:ext>
            </a:extLst>
          </p:cNvPr>
          <p:cNvPicPr>
            <a:picLocks noChangeAspect="1"/>
          </p:cNvPicPr>
          <p:nvPr/>
        </p:nvPicPr>
        <p:blipFill>
          <a:blip r:embed="rId3"/>
          <a:stretch>
            <a:fillRect/>
          </a:stretch>
        </p:blipFill>
        <p:spPr>
          <a:xfrm>
            <a:off x="3635896" y="2420888"/>
            <a:ext cx="4680520" cy="3157201"/>
          </a:xfrm>
          <a:prstGeom prst="rect">
            <a:avLst/>
          </a:prstGeom>
        </p:spPr>
      </p:pic>
    </p:spTree>
    <p:extLst>
      <p:ext uri="{BB962C8B-B14F-4D97-AF65-F5344CB8AC3E}">
        <p14:creationId xmlns:p14="http://schemas.microsoft.com/office/powerpoint/2010/main" val="209254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4" name="Rectangle 43"/>
          <p:cNvSpPr>
            <a:spLocks noChangeArrowheads="1"/>
          </p:cNvSpPr>
          <p:nvPr/>
        </p:nvSpPr>
        <p:spPr bwMode="auto">
          <a:xfrm>
            <a:off x="-30088" y="2131716"/>
            <a:ext cx="5605463" cy="546100"/>
          </a:xfrm>
          <a:prstGeom prst="rect">
            <a:avLst/>
          </a:prstGeom>
          <a:gradFill rotWithShape="1">
            <a:gsLst>
              <a:gs pos="0">
                <a:srgbClr val="FFCC00"/>
              </a:gs>
              <a:gs pos="100000">
                <a:schemeClr val="bg1">
                  <a:alpha val="0"/>
                </a:schemeClr>
              </a:gs>
            </a:gsLst>
            <a:lin ang="0" scaled="1"/>
          </a:gradFill>
          <a:ln w="12700" algn="ctr">
            <a:noFill/>
            <a:miter lim="800000"/>
            <a:headEnd/>
            <a:tailEnd/>
          </a:ln>
        </p:spPr>
        <p:txBody>
          <a:bodyPr wrap="none" lIns="100392" tIns="50199" rIns="100392" bIns="50199" anchor="ctr"/>
          <a:lstStyle/>
          <a:p>
            <a:pPr defTabSz="1006475">
              <a:lnSpc>
                <a:spcPct val="200000"/>
              </a:lnSpc>
              <a:buClr>
                <a:schemeClr val="bg2"/>
              </a:buClr>
              <a:buSzPct val="75000"/>
              <a:buFont typeface="Wingdings" pitchFamily="2" charset="2"/>
              <a:buChar char="n"/>
            </a:pPr>
            <a:endParaRPr lang="zh-CN" altLang="en-US" sz="2200">
              <a:solidFill>
                <a:schemeClr val="bg1"/>
              </a:solidFill>
              <a:latin typeface="Trebuchet MS" pitchFamily="34" charset="0"/>
              <a:ea typeface="黑体" pitchFamily="2" charset="-122"/>
              <a:cs typeface="Arial Unicode MS" pitchFamily="34" charset="-122"/>
            </a:endParaRPr>
          </a:p>
        </p:txBody>
      </p:sp>
      <p:sp>
        <p:nvSpPr>
          <p:cNvPr id="5" name="内容占位符 2"/>
          <p:cNvSpPr>
            <a:spLocks noGrp="1"/>
          </p:cNvSpPr>
          <p:nvPr>
            <p:ph idx="1"/>
          </p:nvPr>
        </p:nvSpPr>
        <p:spPr>
          <a:xfrm>
            <a:off x="539552" y="1628800"/>
            <a:ext cx="8229600" cy="4176712"/>
          </a:xfrm>
        </p:spPr>
        <p:txBody>
          <a:bodyPr>
            <a:normAutofit/>
          </a:bodyPr>
          <a:lstStyle/>
          <a:p>
            <a:pPr>
              <a:lnSpc>
                <a:spcPct val="200000"/>
              </a:lnSpc>
            </a:pPr>
            <a:r>
              <a:rPr lang="zh-CN" altLang="en-US" sz="4000" b="1" dirty="0">
                <a:latin typeface="华文宋体" pitchFamily="2" charset="-122"/>
                <a:ea typeface="华文宋体" pitchFamily="2" charset="-122"/>
              </a:rPr>
              <a:t>集成学习</a:t>
            </a:r>
            <a:endParaRPr lang="en-US" altLang="zh-CN" sz="4000" b="1" dirty="0">
              <a:latin typeface="华文宋体" pitchFamily="2" charset="-122"/>
              <a:ea typeface="华文宋体" pitchFamily="2" charset="-122"/>
            </a:endParaRPr>
          </a:p>
          <a:p>
            <a:pPr>
              <a:lnSpc>
                <a:spcPct val="200000"/>
              </a:lnSpc>
            </a:pPr>
            <a:r>
              <a:rPr lang="zh-CN" altLang="en-US" sz="4000" b="1" dirty="0">
                <a:latin typeface="华文宋体" pitchFamily="2" charset="-122"/>
                <a:ea typeface="华文宋体" pitchFamily="2" charset="-122"/>
              </a:rPr>
              <a:t>聚类</a:t>
            </a:r>
            <a:endParaRPr lang="en-US" altLang="zh-CN" sz="4000" b="1" dirty="0">
              <a:latin typeface="华文宋体" pitchFamily="2" charset="-122"/>
              <a:ea typeface="华文宋体" pitchFamily="2" charset="-122"/>
            </a:endParaRPr>
          </a:p>
        </p:txBody>
      </p:sp>
    </p:spTree>
    <p:extLst>
      <p:ext uri="{BB962C8B-B14F-4D97-AF65-F5344CB8AC3E}">
        <p14:creationId xmlns:p14="http://schemas.microsoft.com/office/powerpoint/2010/main" val="296174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CECD5-C02B-42DA-B761-3946DB44EFC2}"/>
              </a:ext>
            </a:extLst>
          </p:cNvPr>
          <p:cNvSpPr>
            <a:spLocks noGrp="1"/>
          </p:cNvSpPr>
          <p:nvPr>
            <p:ph type="title"/>
          </p:nvPr>
        </p:nvSpPr>
        <p:spPr/>
        <p:txBody>
          <a:bodyPr/>
          <a:lstStyle/>
          <a:p>
            <a:r>
              <a:rPr lang="zh-CN" altLang="en-US" dirty="0"/>
              <a:t>集成学习</a:t>
            </a:r>
          </a:p>
        </p:txBody>
      </p:sp>
      <p:pic>
        <p:nvPicPr>
          <p:cNvPr id="6" name="图片 5">
            <a:extLst>
              <a:ext uri="{FF2B5EF4-FFF2-40B4-BE49-F238E27FC236}">
                <a16:creationId xmlns:a16="http://schemas.microsoft.com/office/drawing/2014/main" id="{E9212007-C806-421C-97DB-B6E58A515029}"/>
              </a:ext>
            </a:extLst>
          </p:cNvPr>
          <p:cNvPicPr>
            <a:picLocks noChangeAspect="1"/>
          </p:cNvPicPr>
          <p:nvPr/>
        </p:nvPicPr>
        <p:blipFill>
          <a:blip r:embed="rId2"/>
          <a:stretch>
            <a:fillRect/>
          </a:stretch>
        </p:blipFill>
        <p:spPr>
          <a:xfrm>
            <a:off x="3707904" y="2261096"/>
            <a:ext cx="5184576" cy="2335807"/>
          </a:xfrm>
          <a:prstGeom prst="rect">
            <a:avLst/>
          </a:prstGeom>
        </p:spPr>
      </p:pic>
      <p:sp>
        <p:nvSpPr>
          <p:cNvPr id="7" name="文本框 6">
            <a:extLst>
              <a:ext uri="{FF2B5EF4-FFF2-40B4-BE49-F238E27FC236}">
                <a16:creationId xmlns:a16="http://schemas.microsoft.com/office/drawing/2014/main" id="{769AFB43-C5C2-47C0-8E77-6F938E9CD09A}"/>
              </a:ext>
            </a:extLst>
          </p:cNvPr>
          <p:cNvSpPr txBox="1"/>
          <p:nvPr/>
        </p:nvSpPr>
        <p:spPr>
          <a:xfrm>
            <a:off x="123528" y="2708920"/>
            <a:ext cx="3456384" cy="1200329"/>
          </a:xfrm>
          <a:prstGeom prst="rect">
            <a:avLst/>
          </a:prstGeom>
          <a:noFill/>
        </p:spPr>
        <p:txBody>
          <a:bodyPr wrap="square" rtlCol="0">
            <a:spAutoFit/>
          </a:bodyPr>
          <a:lstStyle/>
          <a:p>
            <a:r>
              <a:rPr lang="zh-CN" altLang="en-US" dirty="0"/>
              <a:t>同质：同种类型的学习器，对应基学习器</a:t>
            </a:r>
            <a:r>
              <a:rPr lang="en-US" altLang="zh-CN" dirty="0"/>
              <a:t>/</a:t>
            </a:r>
            <a:r>
              <a:rPr lang="zh-CN" altLang="en-US" dirty="0"/>
              <a:t>基学习算法</a:t>
            </a:r>
            <a:endParaRPr lang="en-US" altLang="zh-CN" dirty="0"/>
          </a:p>
          <a:p>
            <a:r>
              <a:rPr lang="zh-CN" altLang="en-US" dirty="0"/>
              <a:t>异质：不同学习算法（如决策树</a:t>
            </a:r>
            <a:r>
              <a:rPr lang="en-US" altLang="zh-CN" dirty="0"/>
              <a:t>+</a:t>
            </a:r>
            <a:r>
              <a:rPr lang="zh-CN" altLang="en-US" dirty="0"/>
              <a:t>神经网络）对应“组件学习器”</a:t>
            </a:r>
          </a:p>
        </p:txBody>
      </p:sp>
    </p:spTree>
    <p:extLst>
      <p:ext uri="{BB962C8B-B14F-4D97-AF65-F5344CB8AC3E}">
        <p14:creationId xmlns:p14="http://schemas.microsoft.com/office/powerpoint/2010/main" val="125809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CECD5-C02B-42DA-B761-3946DB44EFC2}"/>
              </a:ext>
            </a:extLst>
          </p:cNvPr>
          <p:cNvSpPr>
            <a:spLocks noGrp="1"/>
          </p:cNvSpPr>
          <p:nvPr>
            <p:ph type="title"/>
          </p:nvPr>
        </p:nvSpPr>
        <p:spPr/>
        <p:txBody>
          <a:bodyPr/>
          <a:lstStyle/>
          <a:p>
            <a:r>
              <a:rPr lang="zh-CN" altLang="en-US" dirty="0"/>
              <a:t>集成学习</a:t>
            </a:r>
          </a:p>
        </p:txBody>
      </p:sp>
      <p:sp>
        <p:nvSpPr>
          <p:cNvPr id="7" name="文本框 6">
            <a:extLst>
              <a:ext uri="{FF2B5EF4-FFF2-40B4-BE49-F238E27FC236}">
                <a16:creationId xmlns:a16="http://schemas.microsoft.com/office/drawing/2014/main" id="{769AFB43-C5C2-47C0-8E77-6F938E9CD09A}"/>
              </a:ext>
            </a:extLst>
          </p:cNvPr>
          <p:cNvSpPr txBox="1"/>
          <p:nvPr/>
        </p:nvSpPr>
        <p:spPr>
          <a:xfrm>
            <a:off x="1013235" y="1916832"/>
            <a:ext cx="6120680" cy="923330"/>
          </a:xfrm>
          <a:prstGeom prst="rect">
            <a:avLst/>
          </a:prstGeom>
          <a:noFill/>
        </p:spPr>
        <p:txBody>
          <a:bodyPr wrap="square" rtlCol="0">
            <a:spAutoFit/>
          </a:bodyPr>
          <a:lstStyle/>
          <a:p>
            <a:r>
              <a:rPr lang="zh-CN" altLang="en-US" dirty="0"/>
              <a:t>目的：有个体学习器组成的集成学习器的性能好于其中任何一个单一学习器</a:t>
            </a:r>
            <a:endParaRPr lang="en-US" altLang="zh-CN" dirty="0"/>
          </a:p>
          <a:p>
            <a:r>
              <a:rPr lang="zh-CN" altLang="en-US" dirty="0"/>
              <a:t>实现：单一学习器准确性，和不同学习器多样性</a:t>
            </a:r>
          </a:p>
        </p:txBody>
      </p:sp>
      <p:pic>
        <p:nvPicPr>
          <p:cNvPr id="3" name="图片 2">
            <a:extLst>
              <a:ext uri="{FF2B5EF4-FFF2-40B4-BE49-F238E27FC236}">
                <a16:creationId xmlns:a16="http://schemas.microsoft.com/office/drawing/2014/main" id="{3DA2E4E9-6961-4F6C-97B4-4E1DDD2B2DEA}"/>
              </a:ext>
            </a:extLst>
          </p:cNvPr>
          <p:cNvPicPr>
            <a:picLocks noChangeAspect="1"/>
          </p:cNvPicPr>
          <p:nvPr/>
        </p:nvPicPr>
        <p:blipFill>
          <a:blip r:embed="rId2"/>
          <a:stretch>
            <a:fillRect/>
          </a:stretch>
        </p:blipFill>
        <p:spPr>
          <a:xfrm>
            <a:off x="899592" y="3212976"/>
            <a:ext cx="7558621" cy="1931441"/>
          </a:xfrm>
          <a:prstGeom prst="rect">
            <a:avLst/>
          </a:prstGeom>
        </p:spPr>
      </p:pic>
    </p:spTree>
    <p:extLst>
      <p:ext uri="{BB962C8B-B14F-4D97-AF65-F5344CB8AC3E}">
        <p14:creationId xmlns:p14="http://schemas.microsoft.com/office/powerpoint/2010/main" val="37694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CECD5-C02B-42DA-B761-3946DB44EFC2}"/>
              </a:ext>
            </a:extLst>
          </p:cNvPr>
          <p:cNvSpPr>
            <a:spLocks noGrp="1"/>
          </p:cNvSpPr>
          <p:nvPr>
            <p:ph type="title"/>
          </p:nvPr>
        </p:nvSpPr>
        <p:spPr/>
        <p:txBody>
          <a:bodyPr/>
          <a:lstStyle/>
          <a:p>
            <a:r>
              <a:rPr lang="zh-CN" altLang="en-US" dirty="0"/>
              <a:t>集成学习</a:t>
            </a:r>
          </a:p>
        </p:txBody>
      </p:sp>
      <p:sp>
        <p:nvSpPr>
          <p:cNvPr id="7" name="文本框 6">
            <a:extLst>
              <a:ext uri="{FF2B5EF4-FFF2-40B4-BE49-F238E27FC236}">
                <a16:creationId xmlns:a16="http://schemas.microsoft.com/office/drawing/2014/main" id="{769AFB43-C5C2-47C0-8E77-6F938E9CD09A}"/>
              </a:ext>
            </a:extLst>
          </p:cNvPr>
          <p:cNvSpPr txBox="1"/>
          <p:nvPr/>
        </p:nvSpPr>
        <p:spPr>
          <a:xfrm>
            <a:off x="1502703" y="2690336"/>
            <a:ext cx="5589577" cy="1477328"/>
          </a:xfrm>
          <a:prstGeom prst="rect">
            <a:avLst/>
          </a:prstGeom>
          <a:noFill/>
        </p:spPr>
        <p:txBody>
          <a:bodyPr wrap="square" rtlCol="0">
            <a:spAutoFit/>
          </a:bodyPr>
          <a:lstStyle/>
          <a:p>
            <a:r>
              <a:rPr lang="zh-CN" altLang="en-US" dirty="0"/>
              <a:t>集成学习的两种类型：</a:t>
            </a:r>
            <a:endParaRPr lang="en-US" altLang="zh-CN" dirty="0"/>
          </a:p>
          <a:p>
            <a:pPr marL="285750" indent="-285750">
              <a:buFont typeface="Arial" panose="020B0604020202020204" pitchFamily="34" charset="0"/>
              <a:buChar char="•"/>
            </a:pPr>
            <a:r>
              <a:rPr lang="zh-CN" altLang="en-US" dirty="0"/>
              <a:t>个体学习器存在强依赖关系，必须串行生成</a:t>
            </a:r>
            <a:r>
              <a:rPr lang="en-US" altLang="zh-CN" dirty="0"/>
              <a:t>:</a:t>
            </a:r>
            <a:br>
              <a:rPr lang="en-US" altLang="zh-CN" dirty="0"/>
            </a:br>
            <a:r>
              <a:rPr lang="en-US" altLang="zh-CN" dirty="0"/>
              <a:t>Boosting</a:t>
            </a:r>
            <a:r>
              <a:rPr lang="zh-CN" altLang="en-US" dirty="0"/>
              <a:t> </a:t>
            </a:r>
            <a:endParaRPr lang="en-US" altLang="zh-CN" dirty="0"/>
          </a:p>
          <a:p>
            <a:pPr marL="285750" indent="-285750">
              <a:buFont typeface="Arial" panose="020B0604020202020204" pitchFamily="34" charset="0"/>
              <a:buChar char="•"/>
            </a:pPr>
            <a:r>
              <a:rPr lang="zh-CN" altLang="en-US" dirty="0"/>
              <a:t>个体学习器之间不存在强依赖关系，可同时生成的</a:t>
            </a:r>
            <a:r>
              <a:rPr lang="en-US" altLang="zh-CN" dirty="0"/>
              <a:t>:</a:t>
            </a:r>
            <a:br>
              <a:rPr lang="en-US" altLang="zh-CN" dirty="0"/>
            </a:br>
            <a:r>
              <a:rPr lang="en-US" altLang="zh-CN" dirty="0"/>
              <a:t>Bagging</a:t>
            </a:r>
            <a:r>
              <a:rPr lang="zh-CN" altLang="en-US" dirty="0"/>
              <a:t>和随机森林（</a:t>
            </a:r>
            <a:r>
              <a:rPr lang="en-US" altLang="zh-CN" dirty="0"/>
              <a:t>Random Forest</a:t>
            </a:r>
            <a:r>
              <a:rPr lang="zh-CN" altLang="en-US" dirty="0"/>
              <a:t>）</a:t>
            </a:r>
          </a:p>
        </p:txBody>
      </p:sp>
    </p:spTree>
    <p:extLst>
      <p:ext uri="{BB962C8B-B14F-4D97-AF65-F5344CB8AC3E}">
        <p14:creationId xmlns:p14="http://schemas.microsoft.com/office/powerpoint/2010/main" val="38653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85105-01EC-4AE0-AC13-3F9AAE30D381}"/>
              </a:ext>
            </a:extLst>
          </p:cNvPr>
          <p:cNvSpPr>
            <a:spLocks noGrp="1"/>
          </p:cNvSpPr>
          <p:nvPr>
            <p:ph type="title"/>
          </p:nvPr>
        </p:nvSpPr>
        <p:spPr/>
        <p:txBody>
          <a:bodyPr/>
          <a:lstStyle/>
          <a:p>
            <a:r>
              <a:rPr lang="zh-CN" altLang="en-US" dirty="0"/>
              <a:t>集成学习</a:t>
            </a:r>
          </a:p>
        </p:txBody>
      </p:sp>
      <p:sp>
        <p:nvSpPr>
          <p:cNvPr id="3" name="内容占位符 2">
            <a:extLst>
              <a:ext uri="{FF2B5EF4-FFF2-40B4-BE49-F238E27FC236}">
                <a16:creationId xmlns:a16="http://schemas.microsoft.com/office/drawing/2014/main" id="{AEE9871F-966B-407E-B52D-9FAB36E0DF38}"/>
              </a:ext>
            </a:extLst>
          </p:cNvPr>
          <p:cNvSpPr>
            <a:spLocks noGrp="1"/>
          </p:cNvSpPr>
          <p:nvPr>
            <p:ph idx="1"/>
          </p:nvPr>
        </p:nvSpPr>
        <p:spPr>
          <a:xfrm>
            <a:off x="395536" y="1790226"/>
            <a:ext cx="5040560" cy="576063"/>
          </a:xfrm>
        </p:spPr>
        <p:txBody>
          <a:bodyPr>
            <a:normAutofit fontScale="85000" lnSpcReduction="10000"/>
          </a:bodyPr>
          <a:lstStyle/>
          <a:p>
            <a:r>
              <a:rPr lang="en-US" altLang="zh-CN" dirty="0" err="1"/>
              <a:t>adaboost</a:t>
            </a:r>
            <a:r>
              <a:rPr lang="zh-CN" altLang="en-US" dirty="0"/>
              <a:t>：关注于降低偏差</a:t>
            </a:r>
          </a:p>
        </p:txBody>
      </p:sp>
      <p:sp>
        <p:nvSpPr>
          <p:cNvPr id="6" name="矩形: 圆角 5">
            <a:extLst>
              <a:ext uri="{FF2B5EF4-FFF2-40B4-BE49-F238E27FC236}">
                <a16:creationId xmlns:a16="http://schemas.microsoft.com/office/drawing/2014/main" id="{BA871371-C1AD-4C84-A8FE-240AEA441DE6}"/>
              </a:ext>
            </a:extLst>
          </p:cNvPr>
          <p:cNvSpPr/>
          <p:nvPr/>
        </p:nvSpPr>
        <p:spPr>
          <a:xfrm>
            <a:off x="1053952" y="2255573"/>
            <a:ext cx="1872208" cy="7092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训练样本，生成基学习器</a:t>
            </a:r>
            <a:r>
              <a:rPr lang="en-US" altLang="zh-CN" dirty="0"/>
              <a:t> </a:t>
            </a:r>
            <a:endParaRPr lang="zh-CN" altLang="en-US" dirty="0"/>
          </a:p>
        </p:txBody>
      </p:sp>
      <p:sp>
        <p:nvSpPr>
          <p:cNvPr id="7" name="矩形: 圆角 6">
            <a:extLst>
              <a:ext uri="{FF2B5EF4-FFF2-40B4-BE49-F238E27FC236}">
                <a16:creationId xmlns:a16="http://schemas.microsoft.com/office/drawing/2014/main" id="{BE36AD2F-329A-446B-AE30-0C7858B56B22}"/>
              </a:ext>
            </a:extLst>
          </p:cNvPr>
          <p:cNvSpPr/>
          <p:nvPr/>
        </p:nvSpPr>
        <p:spPr>
          <a:xfrm>
            <a:off x="1053952" y="3184171"/>
            <a:ext cx="2016224" cy="6489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计算错位率</a:t>
            </a:r>
            <a:endParaRPr lang="zh-CN" altLang="en-US" dirty="0"/>
          </a:p>
        </p:txBody>
      </p:sp>
      <p:sp>
        <p:nvSpPr>
          <p:cNvPr id="9" name="矩形: 圆角 8">
            <a:extLst>
              <a:ext uri="{FF2B5EF4-FFF2-40B4-BE49-F238E27FC236}">
                <a16:creationId xmlns:a16="http://schemas.microsoft.com/office/drawing/2014/main" id="{26885EDA-637E-44A4-96BD-5BF66D999C7C}"/>
              </a:ext>
            </a:extLst>
          </p:cNvPr>
          <p:cNvSpPr/>
          <p:nvPr/>
        </p:nvSpPr>
        <p:spPr>
          <a:xfrm>
            <a:off x="1053952" y="4052460"/>
            <a:ext cx="2016224" cy="504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给定权重</a:t>
            </a:r>
            <a:r>
              <a:rPr lang="en-US" altLang="zh-CN" dirty="0">
                <a:solidFill>
                  <a:schemeClr val="tx1"/>
                </a:solidFill>
              </a:rPr>
              <a:t>,</a:t>
            </a:r>
            <a:r>
              <a:rPr lang="zh-CN" altLang="en-US" dirty="0">
                <a:solidFill>
                  <a:schemeClr val="tx1"/>
                </a:solidFill>
              </a:rPr>
              <a:t>错误率低的权值高</a:t>
            </a:r>
            <a:endParaRPr lang="zh-CN" altLang="en-US" dirty="0"/>
          </a:p>
        </p:txBody>
      </p:sp>
      <p:sp>
        <p:nvSpPr>
          <p:cNvPr id="10" name="矩形: 圆角 9">
            <a:extLst>
              <a:ext uri="{FF2B5EF4-FFF2-40B4-BE49-F238E27FC236}">
                <a16:creationId xmlns:a16="http://schemas.microsoft.com/office/drawing/2014/main" id="{D920E8FA-566B-4E72-8D95-E8F8EC56736E}"/>
              </a:ext>
            </a:extLst>
          </p:cNvPr>
          <p:cNvSpPr/>
          <p:nvPr/>
        </p:nvSpPr>
        <p:spPr>
          <a:xfrm>
            <a:off x="1053952" y="4775852"/>
            <a:ext cx="2016224" cy="7779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增加错误样本比例（调整分布）</a:t>
            </a:r>
            <a:endParaRPr lang="zh-CN" altLang="en-US" dirty="0"/>
          </a:p>
        </p:txBody>
      </p:sp>
      <p:cxnSp>
        <p:nvCxnSpPr>
          <p:cNvPr id="12" name="连接符: 肘形 11">
            <a:extLst>
              <a:ext uri="{FF2B5EF4-FFF2-40B4-BE49-F238E27FC236}">
                <a16:creationId xmlns:a16="http://schemas.microsoft.com/office/drawing/2014/main" id="{6C69B0A2-6263-421F-92EA-4F87E7AAF03D}"/>
              </a:ext>
            </a:extLst>
          </p:cNvPr>
          <p:cNvCxnSpPr>
            <a:stCxn id="10" idx="2"/>
            <a:endCxn id="6" idx="1"/>
          </p:cNvCxnSpPr>
          <p:nvPr/>
        </p:nvCxnSpPr>
        <p:spPr>
          <a:xfrm rot="5400000" flipH="1">
            <a:off x="86206" y="3577950"/>
            <a:ext cx="2943604" cy="1008112"/>
          </a:xfrm>
          <a:prstGeom prst="bentConnector4">
            <a:avLst>
              <a:gd name="adj1" fmla="val -7766"/>
              <a:gd name="adj2" fmla="val 1745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AFCE3650-2487-4D9E-9D48-3A0281F81D93}"/>
              </a:ext>
            </a:extLst>
          </p:cNvPr>
          <p:cNvCxnSpPr>
            <a:cxnSpLocks/>
            <a:stCxn id="6" idx="2"/>
          </p:cNvCxnSpPr>
          <p:nvPr/>
        </p:nvCxnSpPr>
        <p:spPr>
          <a:xfrm>
            <a:off x="1990056" y="2964835"/>
            <a:ext cx="0" cy="219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2012906-CDDD-4A20-B7E3-78680D2B3144}"/>
              </a:ext>
            </a:extLst>
          </p:cNvPr>
          <p:cNvCxnSpPr>
            <a:cxnSpLocks/>
            <a:endCxn id="9" idx="0"/>
          </p:cNvCxnSpPr>
          <p:nvPr/>
        </p:nvCxnSpPr>
        <p:spPr>
          <a:xfrm flipH="1">
            <a:off x="2062064" y="3833122"/>
            <a:ext cx="2" cy="219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8D00858-AF3D-47CB-BB6A-4DB40D1B2EF6}"/>
              </a:ext>
            </a:extLst>
          </p:cNvPr>
          <p:cNvCxnSpPr>
            <a:cxnSpLocks/>
          </p:cNvCxnSpPr>
          <p:nvPr/>
        </p:nvCxnSpPr>
        <p:spPr>
          <a:xfrm flipH="1">
            <a:off x="2055437" y="4575852"/>
            <a:ext cx="2" cy="219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CF47F48F-6B20-4DA8-9CA6-371C3348CB12}"/>
              </a:ext>
            </a:extLst>
          </p:cNvPr>
          <p:cNvCxnSpPr>
            <a:stCxn id="10" idx="2"/>
          </p:cNvCxnSpPr>
          <p:nvPr/>
        </p:nvCxnSpPr>
        <p:spPr>
          <a:xfrm flipH="1">
            <a:off x="2055437" y="5553808"/>
            <a:ext cx="6627" cy="518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6B44B42C-54D8-4DDA-8DC4-F9B58239DBEB}"/>
              </a:ext>
            </a:extLst>
          </p:cNvPr>
          <p:cNvSpPr/>
          <p:nvPr/>
        </p:nvSpPr>
        <p:spPr>
          <a:xfrm>
            <a:off x="1115167" y="6028385"/>
            <a:ext cx="2016224" cy="504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趋于稳定，加权平均学习器</a:t>
            </a:r>
            <a:endParaRPr lang="zh-CN" altLang="en-US" dirty="0"/>
          </a:p>
        </p:txBody>
      </p:sp>
      <p:cxnSp>
        <p:nvCxnSpPr>
          <p:cNvPr id="24" name="直接箭头连接符 23">
            <a:extLst>
              <a:ext uri="{FF2B5EF4-FFF2-40B4-BE49-F238E27FC236}">
                <a16:creationId xmlns:a16="http://schemas.microsoft.com/office/drawing/2014/main" id="{500F2953-AE25-46FE-A2F4-1BE4773C48A9}"/>
              </a:ext>
            </a:extLst>
          </p:cNvPr>
          <p:cNvCxnSpPr/>
          <p:nvPr/>
        </p:nvCxnSpPr>
        <p:spPr>
          <a:xfrm flipH="1">
            <a:off x="3557261" y="7746399"/>
            <a:ext cx="6627" cy="518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5B3B468C-D783-4D0D-ADD2-587C7F972E62}"/>
              </a:ext>
            </a:extLst>
          </p:cNvPr>
          <p:cNvPicPr>
            <a:picLocks noChangeAspect="1"/>
          </p:cNvPicPr>
          <p:nvPr/>
        </p:nvPicPr>
        <p:blipFill>
          <a:blip r:embed="rId2"/>
          <a:stretch>
            <a:fillRect/>
          </a:stretch>
        </p:blipFill>
        <p:spPr>
          <a:xfrm>
            <a:off x="3192606" y="2326973"/>
            <a:ext cx="5741041" cy="3752764"/>
          </a:xfrm>
          <a:prstGeom prst="rect">
            <a:avLst/>
          </a:prstGeom>
        </p:spPr>
      </p:pic>
    </p:spTree>
    <p:extLst>
      <p:ext uri="{BB962C8B-B14F-4D97-AF65-F5344CB8AC3E}">
        <p14:creationId xmlns:p14="http://schemas.microsoft.com/office/powerpoint/2010/main" val="142246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85105-01EC-4AE0-AC13-3F9AAE30D381}"/>
              </a:ext>
            </a:extLst>
          </p:cNvPr>
          <p:cNvSpPr>
            <a:spLocks noGrp="1"/>
          </p:cNvSpPr>
          <p:nvPr>
            <p:ph type="title"/>
          </p:nvPr>
        </p:nvSpPr>
        <p:spPr/>
        <p:txBody>
          <a:bodyPr/>
          <a:lstStyle/>
          <a:p>
            <a:r>
              <a:rPr lang="zh-CN" altLang="en-US" dirty="0"/>
              <a:t>集成学习</a:t>
            </a:r>
          </a:p>
        </p:txBody>
      </p:sp>
      <p:sp>
        <p:nvSpPr>
          <p:cNvPr id="3" name="内容占位符 2">
            <a:extLst>
              <a:ext uri="{FF2B5EF4-FFF2-40B4-BE49-F238E27FC236}">
                <a16:creationId xmlns:a16="http://schemas.microsoft.com/office/drawing/2014/main" id="{AEE9871F-966B-407E-B52D-9FAB36E0DF38}"/>
              </a:ext>
            </a:extLst>
          </p:cNvPr>
          <p:cNvSpPr>
            <a:spLocks noGrp="1"/>
          </p:cNvSpPr>
          <p:nvPr>
            <p:ph idx="1"/>
          </p:nvPr>
        </p:nvSpPr>
        <p:spPr>
          <a:xfrm>
            <a:off x="395536" y="1790226"/>
            <a:ext cx="5040560" cy="576063"/>
          </a:xfrm>
        </p:spPr>
        <p:txBody>
          <a:bodyPr>
            <a:normAutofit lnSpcReduction="10000"/>
          </a:bodyPr>
          <a:lstStyle/>
          <a:p>
            <a:r>
              <a:rPr lang="en-US" altLang="zh-CN" dirty="0"/>
              <a:t>Bagging</a:t>
            </a:r>
            <a:r>
              <a:rPr lang="zh-CN" altLang="en-US" dirty="0"/>
              <a:t>与随机森林</a:t>
            </a:r>
          </a:p>
        </p:txBody>
      </p:sp>
      <p:cxnSp>
        <p:nvCxnSpPr>
          <p:cNvPr id="24" name="直接箭头连接符 23">
            <a:extLst>
              <a:ext uri="{FF2B5EF4-FFF2-40B4-BE49-F238E27FC236}">
                <a16:creationId xmlns:a16="http://schemas.microsoft.com/office/drawing/2014/main" id="{500F2953-AE25-46FE-A2F4-1BE4773C48A9}"/>
              </a:ext>
            </a:extLst>
          </p:cNvPr>
          <p:cNvCxnSpPr/>
          <p:nvPr/>
        </p:nvCxnSpPr>
        <p:spPr>
          <a:xfrm flipH="1">
            <a:off x="3557261" y="7746399"/>
            <a:ext cx="6627" cy="518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149D6BA2-FF9E-4D84-B1D7-B59B6373E1EC}"/>
              </a:ext>
            </a:extLst>
          </p:cNvPr>
          <p:cNvSpPr/>
          <p:nvPr/>
        </p:nvSpPr>
        <p:spPr>
          <a:xfrm>
            <a:off x="1156690" y="2703207"/>
            <a:ext cx="920958" cy="369332"/>
          </a:xfrm>
          <a:prstGeom prst="rect">
            <a:avLst/>
          </a:prstGeom>
        </p:spPr>
        <p:txBody>
          <a:bodyPr wrap="none">
            <a:spAutoFit/>
          </a:bodyPr>
          <a:lstStyle/>
          <a:p>
            <a:r>
              <a:rPr lang="en-US" altLang="zh-CN" dirty="0"/>
              <a:t>bagging</a:t>
            </a:r>
            <a:endParaRPr lang="zh-CN" altLang="en-US" dirty="0"/>
          </a:p>
        </p:txBody>
      </p:sp>
      <p:sp>
        <p:nvSpPr>
          <p:cNvPr id="30" name="矩形: 圆角 29">
            <a:extLst>
              <a:ext uri="{FF2B5EF4-FFF2-40B4-BE49-F238E27FC236}">
                <a16:creationId xmlns:a16="http://schemas.microsoft.com/office/drawing/2014/main" id="{7327DE36-C55F-435E-B796-151A61CCCE02}"/>
              </a:ext>
            </a:extLst>
          </p:cNvPr>
          <p:cNvSpPr/>
          <p:nvPr/>
        </p:nvSpPr>
        <p:spPr>
          <a:xfrm>
            <a:off x="2077648" y="2780934"/>
            <a:ext cx="1224136" cy="327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
            </a:r>
            <a:r>
              <a:rPr lang="zh-CN" altLang="en-US" dirty="0">
                <a:solidFill>
                  <a:schemeClr val="tx1"/>
                </a:solidFill>
              </a:rPr>
              <a:t>个样本</a:t>
            </a:r>
            <a:endParaRPr lang="zh-CN" altLang="en-US" dirty="0"/>
          </a:p>
        </p:txBody>
      </p:sp>
      <p:sp>
        <p:nvSpPr>
          <p:cNvPr id="31" name="矩形: 圆角 30">
            <a:extLst>
              <a:ext uri="{FF2B5EF4-FFF2-40B4-BE49-F238E27FC236}">
                <a16:creationId xmlns:a16="http://schemas.microsoft.com/office/drawing/2014/main" id="{E6D3B77E-F6A2-4A85-9A8A-41A17986D3ED}"/>
              </a:ext>
            </a:extLst>
          </p:cNvPr>
          <p:cNvSpPr/>
          <p:nvPr/>
        </p:nvSpPr>
        <p:spPr>
          <a:xfrm>
            <a:off x="1475656" y="3256909"/>
            <a:ext cx="2156995" cy="863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自助采样：</a:t>
            </a:r>
            <a:r>
              <a:rPr lang="en-US" altLang="zh-CN" dirty="0">
                <a:solidFill>
                  <a:schemeClr val="tx1"/>
                </a:solidFill>
              </a:rPr>
              <a:t>T*m</a:t>
            </a:r>
            <a:r>
              <a:rPr lang="zh-CN" altLang="en-US" dirty="0">
                <a:solidFill>
                  <a:schemeClr val="tx1"/>
                </a:solidFill>
              </a:rPr>
              <a:t>次，获得</a:t>
            </a:r>
            <a:r>
              <a:rPr lang="en-US" altLang="zh-CN" dirty="0">
                <a:solidFill>
                  <a:schemeClr val="tx1"/>
                </a:solidFill>
              </a:rPr>
              <a:t>T</a:t>
            </a:r>
            <a:r>
              <a:rPr lang="zh-CN" altLang="en-US" dirty="0">
                <a:solidFill>
                  <a:schemeClr val="tx1"/>
                </a:solidFill>
              </a:rPr>
              <a:t>个样本集</a:t>
            </a:r>
            <a:endParaRPr lang="zh-CN" altLang="en-US" dirty="0"/>
          </a:p>
        </p:txBody>
      </p:sp>
      <p:sp>
        <p:nvSpPr>
          <p:cNvPr id="32" name="矩形: 圆角 31">
            <a:extLst>
              <a:ext uri="{FF2B5EF4-FFF2-40B4-BE49-F238E27FC236}">
                <a16:creationId xmlns:a16="http://schemas.microsoft.com/office/drawing/2014/main" id="{B78478B5-EA54-4FA4-904F-035231D4E3F4}"/>
              </a:ext>
            </a:extLst>
          </p:cNvPr>
          <p:cNvSpPr/>
          <p:nvPr/>
        </p:nvSpPr>
        <p:spPr>
          <a:xfrm>
            <a:off x="4355976" y="3254141"/>
            <a:ext cx="2160240" cy="8664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每个样本集训练一个学习器</a:t>
            </a:r>
            <a:endParaRPr lang="zh-CN" altLang="en-US" dirty="0"/>
          </a:p>
        </p:txBody>
      </p:sp>
      <p:sp>
        <p:nvSpPr>
          <p:cNvPr id="35" name="矩形: 圆角 34">
            <a:extLst>
              <a:ext uri="{FF2B5EF4-FFF2-40B4-BE49-F238E27FC236}">
                <a16:creationId xmlns:a16="http://schemas.microsoft.com/office/drawing/2014/main" id="{1156EABD-60A5-45AF-ABAF-BF4C8426AB2A}"/>
              </a:ext>
            </a:extLst>
          </p:cNvPr>
          <p:cNvSpPr/>
          <p:nvPr/>
        </p:nvSpPr>
        <p:spPr>
          <a:xfrm>
            <a:off x="4355976" y="4677439"/>
            <a:ext cx="2160240" cy="8664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投票（分类）或平均（回归）或学习法</a:t>
            </a:r>
            <a:endParaRPr lang="zh-CN" altLang="en-US" dirty="0"/>
          </a:p>
        </p:txBody>
      </p:sp>
      <p:sp>
        <p:nvSpPr>
          <p:cNvPr id="36" name="矩形: 圆角 35">
            <a:extLst>
              <a:ext uri="{FF2B5EF4-FFF2-40B4-BE49-F238E27FC236}">
                <a16:creationId xmlns:a16="http://schemas.microsoft.com/office/drawing/2014/main" id="{B136E4B8-2553-4707-8914-DBCCE8529E5E}"/>
              </a:ext>
            </a:extLst>
          </p:cNvPr>
          <p:cNvSpPr/>
          <p:nvPr/>
        </p:nvSpPr>
        <p:spPr>
          <a:xfrm>
            <a:off x="1403648" y="4680682"/>
            <a:ext cx="2160240" cy="8664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未采样到的数据（约</a:t>
            </a:r>
            <a:r>
              <a:rPr lang="en-US" altLang="zh-CN" dirty="0">
                <a:solidFill>
                  <a:schemeClr val="tx1"/>
                </a:solidFill>
              </a:rPr>
              <a:t>36.8%</a:t>
            </a:r>
            <a:r>
              <a:rPr lang="zh-CN" altLang="en-US" dirty="0">
                <a:solidFill>
                  <a:schemeClr val="tx1"/>
                </a:solidFill>
              </a:rPr>
              <a:t>）验证性能</a:t>
            </a:r>
            <a:endParaRPr lang="zh-CN" altLang="en-US" dirty="0"/>
          </a:p>
        </p:txBody>
      </p:sp>
      <p:cxnSp>
        <p:nvCxnSpPr>
          <p:cNvPr id="38" name="直接箭头连接符 37">
            <a:extLst>
              <a:ext uri="{FF2B5EF4-FFF2-40B4-BE49-F238E27FC236}">
                <a16:creationId xmlns:a16="http://schemas.microsoft.com/office/drawing/2014/main" id="{23B40A72-1B13-47A8-8FFC-84D8490A25D3}"/>
              </a:ext>
            </a:extLst>
          </p:cNvPr>
          <p:cNvCxnSpPr>
            <a:stCxn id="31" idx="3"/>
            <a:endCxn id="32" idx="1"/>
          </p:cNvCxnSpPr>
          <p:nvPr/>
        </p:nvCxnSpPr>
        <p:spPr>
          <a:xfrm flipV="1">
            <a:off x="3632651" y="3687383"/>
            <a:ext cx="723325" cy="1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9C96B0D8-CB15-4ACE-A90E-28359A40B2BC}"/>
              </a:ext>
            </a:extLst>
          </p:cNvPr>
          <p:cNvCxnSpPr>
            <a:stCxn id="32" idx="2"/>
            <a:endCxn id="35" idx="0"/>
          </p:cNvCxnSpPr>
          <p:nvPr/>
        </p:nvCxnSpPr>
        <p:spPr>
          <a:xfrm>
            <a:off x="5436096" y="4120624"/>
            <a:ext cx="0" cy="556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261345DD-74C1-47E8-8C40-3228960C891B}"/>
              </a:ext>
            </a:extLst>
          </p:cNvPr>
          <p:cNvCxnSpPr>
            <a:cxnSpLocks/>
            <a:stCxn id="35" idx="1"/>
            <a:endCxn id="36" idx="3"/>
          </p:cNvCxnSpPr>
          <p:nvPr/>
        </p:nvCxnSpPr>
        <p:spPr>
          <a:xfrm flipH="1">
            <a:off x="3563888" y="5110681"/>
            <a:ext cx="792088" cy="3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5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85105-01EC-4AE0-AC13-3F9AAE30D381}"/>
              </a:ext>
            </a:extLst>
          </p:cNvPr>
          <p:cNvSpPr>
            <a:spLocks noGrp="1"/>
          </p:cNvSpPr>
          <p:nvPr>
            <p:ph type="title"/>
          </p:nvPr>
        </p:nvSpPr>
        <p:spPr/>
        <p:txBody>
          <a:bodyPr/>
          <a:lstStyle/>
          <a:p>
            <a:r>
              <a:rPr lang="zh-CN" altLang="en-US" dirty="0"/>
              <a:t>集成学习</a:t>
            </a:r>
          </a:p>
        </p:txBody>
      </p:sp>
      <p:sp>
        <p:nvSpPr>
          <p:cNvPr id="3" name="内容占位符 2">
            <a:extLst>
              <a:ext uri="{FF2B5EF4-FFF2-40B4-BE49-F238E27FC236}">
                <a16:creationId xmlns:a16="http://schemas.microsoft.com/office/drawing/2014/main" id="{AEE9871F-966B-407E-B52D-9FAB36E0DF38}"/>
              </a:ext>
            </a:extLst>
          </p:cNvPr>
          <p:cNvSpPr>
            <a:spLocks noGrp="1"/>
          </p:cNvSpPr>
          <p:nvPr>
            <p:ph idx="1"/>
          </p:nvPr>
        </p:nvSpPr>
        <p:spPr>
          <a:xfrm>
            <a:off x="395536" y="1790226"/>
            <a:ext cx="5040560" cy="576063"/>
          </a:xfrm>
        </p:spPr>
        <p:txBody>
          <a:bodyPr>
            <a:normAutofit lnSpcReduction="10000"/>
          </a:bodyPr>
          <a:lstStyle/>
          <a:p>
            <a:r>
              <a:rPr lang="en-US" altLang="zh-CN" dirty="0"/>
              <a:t>Bagging</a:t>
            </a:r>
            <a:r>
              <a:rPr lang="zh-CN" altLang="en-US" dirty="0"/>
              <a:t>与随机森林</a:t>
            </a:r>
          </a:p>
        </p:txBody>
      </p:sp>
      <p:cxnSp>
        <p:nvCxnSpPr>
          <p:cNvPr id="24" name="直接箭头连接符 23">
            <a:extLst>
              <a:ext uri="{FF2B5EF4-FFF2-40B4-BE49-F238E27FC236}">
                <a16:creationId xmlns:a16="http://schemas.microsoft.com/office/drawing/2014/main" id="{500F2953-AE25-46FE-A2F4-1BE4773C48A9}"/>
              </a:ext>
            </a:extLst>
          </p:cNvPr>
          <p:cNvCxnSpPr/>
          <p:nvPr/>
        </p:nvCxnSpPr>
        <p:spPr>
          <a:xfrm flipH="1">
            <a:off x="3557261" y="7746399"/>
            <a:ext cx="6627" cy="518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149D6BA2-FF9E-4D84-B1D7-B59B6373E1EC}"/>
              </a:ext>
            </a:extLst>
          </p:cNvPr>
          <p:cNvSpPr/>
          <p:nvPr/>
        </p:nvSpPr>
        <p:spPr>
          <a:xfrm>
            <a:off x="1156690" y="2703207"/>
            <a:ext cx="1107996" cy="369332"/>
          </a:xfrm>
          <a:prstGeom prst="rect">
            <a:avLst/>
          </a:prstGeom>
        </p:spPr>
        <p:txBody>
          <a:bodyPr wrap="none">
            <a:spAutoFit/>
          </a:bodyPr>
          <a:lstStyle/>
          <a:p>
            <a:r>
              <a:rPr lang="zh-CN" altLang="en-US" dirty="0"/>
              <a:t>随机森林</a:t>
            </a:r>
          </a:p>
        </p:txBody>
      </p:sp>
      <p:sp>
        <p:nvSpPr>
          <p:cNvPr id="4" name="文本框 3">
            <a:extLst>
              <a:ext uri="{FF2B5EF4-FFF2-40B4-BE49-F238E27FC236}">
                <a16:creationId xmlns:a16="http://schemas.microsoft.com/office/drawing/2014/main" id="{4538B827-20FB-494B-8760-E66BF7B05EC4}"/>
              </a:ext>
            </a:extLst>
          </p:cNvPr>
          <p:cNvSpPr txBox="1"/>
          <p:nvPr/>
        </p:nvSpPr>
        <p:spPr>
          <a:xfrm>
            <a:off x="2627788" y="2505670"/>
            <a:ext cx="5810800" cy="646331"/>
          </a:xfrm>
          <a:prstGeom prst="rect">
            <a:avLst/>
          </a:prstGeom>
          <a:noFill/>
        </p:spPr>
        <p:txBody>
          <a:bodyPr wrap="square" rtlCol="0">
            <a:spAutoFit/>
          </a:bodyPr>
          <a:lstStyle/>
          <a:p>
            <a:r>
              <a:rPr lang="en-US" altLang="zh-CN" dirty="0"/>
              <a:t>Bagging</a:t>
            </a:r>
            <a:r>
              <a:rPr lang="zh-CN" altLang="en-US" dirty="0"/>
              <a:t>方法的扩展变体。随机森立采用改变属性子集</a:t>
            </a:r>
            <a:endParaRPr lang="en-US" altLang="zh-CN" dirty="0"/>
          </a:p>
          <a:p>
            <a:r>
              <a:rPr lang="zh-CN" altLang="en-US" dirty="0"/>
              <a:t>基学习算法：每次选取</a:t>
            </a:r>
            <a:r>
              <a:rPr lang="en-US" altLang="zh-CN" dirty="0"/>
              <a:t>k</a:t>
            </a:r>
            <a:r>
              <a:rPr lang="zh-CN" altLang="en-US" dirty="0"/>
              <a:t>（推荐</a:t>
            </a:r>
            <a:r>
              <a:rPr lang="en-US" altLang="zh-CN" dirty="0"/>
              <a:t>k=log</a:t>
            </a:r>
            <a:r>
              <a:rPr lang="en-US" altLang="zh-CN" sz="1000" dirty="0"/>
              <a:t>2</a:t>
            </a:r>
            <a:r>
              <a:rPr lang="en-US" altLang="zh-CN" dirty="0"/>
              <a:t>d</a:t>
            </a:r>
            <a:r>
              <a:rPr lang="zh-CN" altLang="en-US" dirty="0"/>
              <a:t>）个属性生成棵树</a:t>
            </a:r>
          </a:p>
        </p:txBody>
      </p:sp>
      <p:pic>
        <p:nvPicPr>
          <p:cNvPr id="5" name="图片 4">
            <a:extLst>
              <a:ext uri="{FF2B5EF4-FFF2-40B4-BE49-F238E27FC236}">
                <a16:creationId xmlns:a16="http://schemas.microsoft.com/office/drawing/2014/main" id="{C69FDA83-4289-4A6C-BEBC-6D6710B00DFE}"/>
              </a:ext>
            </a:extLst>
          </p:cNvPr>
          <p:cNvPicPr>
            <a:picLocks noChangeAspect="1"/>
          </p:cNvPicPr>
          <p:nvPr/>
        </p:nvPicPr>
        <p:blipFill>
          <a:blip r:embed="rId2"/>
          <a:stretch>
            <a:fillRect/>
          </a:stretch>
        </p:blipFill>
        <p:spPr>
          <a:xfrm>
            <a:off x="107504" y="3429000"/>
            <a:ext cx="8331084" cy="2951295"/>
          </a:xfrm>
          <a:prstGeom prst="rect">
            <a:avLst/>
          </a:prstGeom>
        </p:spPr>
      </p:pic>
      <p:sp>
        <p:nvSpPr>
          <p:cNvPr id="6" name="文本框 5">
            <a:extLst>
              <a:ext uri="{FF2B5EF4-FFF2-40B4-BE49-F238E27FC236}">
                <a16:creationId xmlns:a16="http://schemas.microsoft.com/office/drawing/2014/main" id="{9447DFA5-054F-4737-8539-637EE87E1E4B}"/>
              </a:ext>
            </a:extLst>
          </p:cNvPr>
          <p:cNvSpPr txBox="1"/>
          <p:nvPr/>
        </p:nvSpPr>
        <p:spPr>
          <a:xfrm>
            <a:off x="2987824" y="6380295"/>
            <a:ext cx="3816424" cy="369332"/>
          </a:xfrm>
          <a:prstGeom prst="rect">
            <a:avLst/>
          </a:prstGeom>
          <a:noFill/>
        </p:spPr>
        <p:txBody>
          <a:bodyPr wrap="square" rtlCol="0">
            <a:spAutoFit/>
          </a:bodyPr>
          <a:lstStyle/>
          <a:p>
            <a:r>
              <a:rPr lang="zh-CN" altLang="en-US" b="1" dirty="0"/>
              <a:t>随机森林通常优于</a:t>
            </a:r>
            <a:r>
              <a:rPr lang="en-US" altLang="zh-CN" b="1" dirty="0"/>
              <a:t>bagging</a:t>
            </a:r>
            <a:r>
              <a:rPr lang="zh-CN" altLang="en-US" b="1" dirty="0"/>
              <a:t>方法</a:t>
            </a:r>
          </a:p>
        </p:txBody>
      </p:sp>
    </p:spTree>
    <p:extLst>
      <p:ext uri="{BB962C8B-B14F-4D97-AF65-F5344CB8AC3E}">
        <p14:creationId xmlns:p14="http://schemas.microsoft.com/office/powerpoint/2010/main" val="3890861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85105-01EC-4AE0-AC13-3F9AAE30D381}"/>
              </a:ext>
            </a:extLst>
          </p:cNvPr>
          <p:cNvSpPr>
            <a:spLocks noGrp="1"/>
          </p:cNvSpPr>
          <p:nvPr>
            <p:ph type="title"/>
          </p:nvPr>
        </p:nvSpPr>
        <p:spPr/>
        <p:txBody>
          <a:bodyPr/>
          <a:lstStyle/>
          <a:p>
            <a:r>
              <a:rPr lang="zh-CN" altLang="en-US" dirty="0"/>
              <a:t>集成学习</a:t>
            </a:r>
          </a:p>
        </p:txBody>
      </p:sp>
      <p:sp>
        <p:nvSpPr>
          <p:cNvPr id="3" name="内容占位符 2">
            <a:extLst>
              <a:ext uri="{FF2B5EF4-FFF2-40B4-BE49-F238E27FC236}">
                <a16:creationId xmlns:a16="http://schemas.microsoft.com/office/drawing/2014/main" id="{AEE9871F-966B-407E-B52D-9FAB36E0DF38}"/>
              </a:ext>
            </a:extLst>
          </p:cNvPr>
          <p:cNvSpPr>
            <a:spLocks noGrp="1"/>
          </p:cNvSpPr>
          <p:nvPr>
            <p:ph idx="1"/>
          </p:nvPr>
        </p:nvSpPr>
        <p:spPr>
          <a:xfrm>
            <a:off x="395536" y="1790226"/>
            <a:ext cx="5040560" cy="576063"/>
          </a:xfrm>
        </p:spPr>
        <p:txBody>
          <a:bodyPr>
            <a:normAutofit lnSpcReduction="10000"/>
          </a:bodyPr>
          <a:lstStyle/>
          <a:p>
            <a:r>
              <a:rPr lang="zh-CN" altLang="en-US" dirty="0"/>
              <a:t>增加多样性</a:t>
            </a:r>
          </a:p>
        </p:txBody>
      </p:sp>
      <p:cxnSp>
        <p:nvCxnSpPr>
          <p:cNvPr id="24" name="直接箭头连接符 23">
            <a:extLst>
              <a:ext uri="{FF2B5EF4-FFF2-40B4-BE49-F238E27FC236}">
                <a16:creationId xmlns:a16="http://schemas.microsoft.com/office/drawing/2014/main" id="{500F2953-AE25-46FE-A2F4-1BE4773C48A9}"/>
              </a:ext>
            </a:extLst>
          </p:cNvPr>
          <p:cNvCxnSpPr/>
          <p:nvPr/>
        </p:nvCxnSpPr>
        <p:spPr>
          <a:xfrm flipH="1">
            <a:off x="3557261" y="7746399"/>
            <a:ext cx="6627" cy="518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149D6BA2-FF9E-4D84-B1D7-B59B6373E1EC}"/>
              </a:ext>
            </a:extLst>
          </p:cNvPr>
          <p:cNvSpPr/>
          <p:nvPr/>
        </p:nvSpPr>
        <p:spPr>
          <a:xfrm>
            <a:off x="1156689" y="2703207"/>
            <a:ext cx="7591775" cy="646331"/>
          </a:xfrm>
          <a:prstGeom prst="rect">
            <a:avLst/>
          </a:prstGeom>
        </p:spPr>
        <p:txBody>
          <a:bodyPr wrap="square">
            <a:spAutoFit/>
          </a:bodyPr>
          <a:lstStyle/>
          <a:p>
            <a:r>
              <a:rPr lang="zh-CN" altLang="en-US" dirty="0"/>
              <a:t>数据样本扰动：如自助采样，序列采样来针对不稳定学习器（决策树、神经网络）</a:t>
            </a:r>
          </a:p>
        </p:txBody>
      </p:sp>
      <p:sp>
        <p:nvSpPr>
          <p:cNvPr id="4" name="文本框 3">
            <a:extLst>
              <a:ext uri="{FF2B5EF4-FFF2-40B4-BE49-F238E27FC236}">
                <a16:creationId xmlns:a16="http://schemas.microsoft.com/office/drawing/2014/main" id="{4538B827-20FB-494B-8760-E66BF7B05EC4}"/>
              </a:ext>
            </a:extLst>
          </p:cNvPr>
          <p:cNvSpPr txBox="1"/>
          <p:nvPr/>
        </p:nvSpPr>
        <p:spPr>
          <a:xfrm>
            <a:off x="1176093" y="3522612"/>
            <a:ext cx="5810800" cy="1200329"/>
          </a:xfrm>
          <a:prstGeom prst="rect">
            <a:avLst/>
          </a:prstGeom>
          <a:noFill/>
        </p:spPr>
        <p:txBody>
          <a:bodyPr wrap="square" rtlCol="0">
            <a:spAutoFit/>
          </a:bodyPr>
          <a:lstStyle/>
          <a:p>
            <a:r>
              <a:rPr lang="zh-CN" altLang="en-US" dirty="0"/>
              <a:t>输入属性扰动：随机森林</a:t>
            </a:r>
            <a:endParaRPr lang="en-US" altLang="zh-CN" dirty="0"/>
          </a:p>
          <a:p>
            <a:r>
              <a:rPr lang="zh-CN" altLang="en-US" dirty="0"/>
              <a:t>输出表示扰动：输出形式转化，如值翻转和转化，或将原任务拆解如</a:t>
            </a:r>
            <a:r>
              <a:rPr lang="en-US" altLang="zh-CN" dirty="0"/>
              <a:t>EOOC</a:t>
            </a:r>
            <a:r>
              <a:rPr lang="zh-CN" altLang="en-US" dirty="0"/>
              <a:t>法等</a:t>
            </a:r>
            <a:endParaRPr lang="en-US" altLang="zh-CN" dirty="0"/>
          </a:p>
          <a:p>
            <a:r>
              <a:rPr lang="zh-CN" altLang="en-US" dirty="0"/>
              <a:t>算法参数扰动：改变参数的选择方法。</a:t>
            </a:r>
          </a:p>
        </p:txBody>
      </p:sp>
    </p:spTree>
    <p:extLst>
      <p:ext uri="{BB962C8B-B14F-4D97-AF65-F5344CB8AC3E}">
        <p14:creationId xmlns:p14="http://schemas.microsoft.com/office/powerpoint/2010/main" val="3603346293"/>
      </p:ext>
    </p:extLst>
  </p:cSld>
  <p:clrMapOvr>
    <a:masterClrMapping/>
  </p:clrMapOvr>
</p:sld>
</file>

<file path=ppt/theme/theme1.xml><?xml version="1.0" encoding="utf-8"?>
<a:theme xmlns:a="http://schemas.openxmlformats.org/drawingml/2006/main" name="融360模板 14年-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正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封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融360模板 14年-new</Template>
  <TotalTime>5320</TotalTime>
  <Words>752</Words>
  <Application>Microsoft Office PowerPoint</Application>
  <PresentationFormat>全屏显示(4:3)</PresentationFormat>
  <Paragraphs>111</Paragraphs>
  <Slides>18</Slides>
  <Notes>9</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18</vt:i4>
      </vt:variant>
    </vt:vector>
  </HeadingPairs>
  <TitlesOfParts>
    <vt:vector size="31" baseType="lpstr">
      <vt:lpstr>-apple-system</vt:lpstr>
      <vt:lpstr>Arial Unicode MS</vt:lpstr>
      <vt:lpstr>黑体</vt:lpstr>
      <vt:lpstr>华文宋体</vt:lpstr>
      <vt:lpstr>宋体</vt:lpstr>
      <vt:lpstr>微软雅黑</vt:lpstr>
      <vt:lpstr>Arial</vt:lpstr>
      <vt:lpstr>Calibri</vt:lpstr>
      <vt:lpstr>Trebuchet MS</vt:lpstr>
      <vt:lpstr>Wingdings</vt:lpstr>
      <vt:lpstr>融360模板 14年-new</vt:lpstr>
      <vt:lpstr>正文​</vt:lpstr>
      <vt:lpstr>封底​</vt:lpstr>
      <vt:lpstr>机器学习(西瓜书)系列分享 第五讲</vt:lpstr>
      <vt:lpstr>目录</vt:lpstr>
      <vt:lpstr>集成学习</vt:lpstr>
      <vt:lpstr>集成学习</vt:lpstr>
      <vt:lpstr>集成学习</vt:lpstr>
      <vt:lpstr>集成学习</vt:lpstr>
      <vt:lpstr>集成学习</vt:lpstr>
      <vt:lpstr>集成学习</vt:lpstr>
      <vt:lpstr>集成学习</vt:lpstr>
      <vt:lpstr>聚类</vt:lpstr>
      <vt:lpstr>聚类</vt:lpstr>
      <vt:lpstr>聚类</vt:lpstr>
      <vt:lpstr>聚类</vt:lpstr>
      <vt:lpstr>聚类</vt:lpstr>
      <vt:lpstr>聚类</vt:lpstr>
      <vt:lpstr>聚类</vt:lpstr>
      <vt:lpstr>聚类</vt:lpstr>
      <vt:lpstr>聚类</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陈 详</cp:lastModifiedBy>
  <cp:revision>352</cp:revision>
  <dcterms:created xsi:type="dcterms:W3CDTF">2014-05-12T07:11:19Z</dcterms:created>
  <dcterms:modified xsi:type="dcterms:W3CDTF">2018-10-11T19:51:46Z</dcterms:modified>
</cp:coreProperties>
</file>