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  <p:sldMasterId id="2147483665" r:id="rId3"/>
  </p:sldMasterIdLst>
  <p:notesMasterIdLst>
    <p:notesMasterId r:id="rId23"/>
  </p:notesMasterIdLst>
  <p:sldIdLst>
    <p:sldId id="302" r:id="rId4"/>
    <p:sldId id="317" r:id="rId5"/>
    <p:sldId id="273" r:id="rId6"/>
    <p:sldId id="274" r:id="rId7"/>
    <p:sldId id="315" r:id="rId8"/>
    <p:sldId id="316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1" r:id="rId17"/>
    <p:sldId id="312" r:id="rId18"/>
    <p:sldId id="313" r:id="rId19"/>
    <p:sldId id="314" r:id="rId20"/>
    <p:sldId id="310" r:id="rId21"/>
    <p:sldId id="275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2C4"/>
    <a:srgbClr val="2E4576"/>
    <a:srgbClr val="386294"/>
    <a:srgbClr val="4671B7"/>
    <a:srgbClr val="2D4677"/>
    <a:srgbClr val="888888"/>
    <a:srgbClr val="9F9F9F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89928" autoAdjust="0"/>
  </p:normalViewPr>
  <p:slideViewPr>
    <p:cSldViewPr>
      <p:cViewPr varScale="1">
        <p:scale>
          <a:sx n="63" d="100"/>
          <a:sy n="63" d="100"/>
        </p:scale>
        <p:origin x="13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0C8DD-AD50-4E79-A634-75FB3A0E21D3}" type="datetimeFigureOut">
              <a:rPr lang="zh-CN" altLang="en-US" smtClean="0"/>
              <a:pPr/>
              <a:t>2018/9/4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DEB0E-7136-42A0-8766-61B21B1AFE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0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DEB0E-7136-42A0-8766-61B21B1AFE5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641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0" y="2115964"/>
            <a:ext cx="9144000" cy="2619722"/>
          </a:xfrm>
          <a:solidFill>
            <a:srgbClr val="4671B7"/>
          </a:solidFill>
        </p:spPr>
        <p:txBody>
          <a:bodyPr lIns="90000" tIns="504000" anchor="t" anchorCtr="0"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54152" y="3598168"/>
            <a:ext cx="4021372" cy="62292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作者：融</a:t>
            </a:r>
            <a:r>
              <a:rPr lang="en-US" altLang="zh-CN" dirty="0" smtClean="0"/>
              <a:t>360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6260752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3203848" y="6146078"/>
            <a:ext cx="273630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 smtClean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WWW.RONG360.COM</a:t>
            </a:r>
            <a:endParaRPr lang="zh-CN" altLang="en-US" sz="1000" dirty="0">
              <a:solidFill>
                <a:srgbClr val="8888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381908"/>
            <a:ext cx="9144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北京融世纪信息技术有限公司          地址：北京市海淀区知春路</a:t>
            </a:r>
            <a:r>
              <a:rPr lang="en-US" altLang="zh-CN" sz="800" dirty="0" smtClean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113</a:t>
            </a:r>
            <a:r>
              <a:rPr lang="zh-CN" altLang="en-US" sz="800" dirty="0" smtClean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号银网中心二层</a:t>
            </a:r>
            <a:r>
              <a:rPr lang="en-US" altLang="zh-CN" sz="800" dirty="0" smtClean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210          </a:t>
            </a:r>
            <a:r>
              <a:rPr lang="zh-CN" altLang="en-US" sz="800" dirty="0" smtClean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邮编：</a:t>
            </a:r>
            <a:r>
              <a:rPr lang="en-US" altLang="zh-CN" sz="800" dirty="0" smtClean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100086          </a:t>
            </a:r>
            <a:r>
              <a:rPr lang="zh-CN" altLang="en-US" sz="800" dirty="0" smtClean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 sz="800" dirty="0" smtClean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( 86-10 ) 82625755          </a:t>
            </a:r>
            <a:r>
              <a:rPr lang="zh-CN" altLang="en-US" sz="800" dirty="0" smtClean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传真： </a:t>
            </a:r>
            <a:r>
              <a:rPr lang="en-US" altLang="zh-CN" sz="800" dirty="0" smtClean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( 86-10 ) 82625755-8080</a:t>
            </a:r>
            <a:endParaRPr lang="zh-CN" altLang="en-US" sz="800" dirty="0">
              <a:solidFill>
                <a:srgbClr val="9F9F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6" name="Picture 4" descr="D:\Dropbox\Documents\Tencent Files\51193212\FileRecv\logo-pp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924" y="847652"/>
            <a:ext cx="25336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112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1907169"/>
            <a:ext cx="9144000" cy="3013945"/>
          </a:xfrm>
          <a:solidFill>
            <a:srgbClr val="2E4576"/>
          </a:solidFill>
        </p:spPr>
        <p:txBody>
          <a:bodyPr lIns="90000" tIns="0" bIns="252000" anchor="ctr" anchorCtr="0">
            <a:normAutofit/>
          </a:bodyPr>
          <a:lstStyle>
            <a:lvl1pPr marL="0" indent="0" algn="ctr">
              <a:buFont typeface="+mj-lt"/>
              <a:buNone/>
              <a:defRPr sz="4800" b="1" cap="all"/>
            </a:lvl1pPr>
          </a:lstStyle>
          <a:p>
            <a:r>
              <a:rPr lang="zh-CN" altLang="en-US" dirty="0" smtClean="0"/>
              <a:t>第一部分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单击此处添加章节标题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0" y="6609821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3203848" y="6495147"/>
            <a:ext cx="273630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 smtClean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WWW.RONG360.COM</a:t>
            </a:r>
            <a:endParaRPr lang="zh-CN" altLang="en-US" sz="1000" dirty="0">
              <a:solidFill>
                <a:srgbClr val="8888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-5052" y="352709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 userDrawn="1"/>
        </p:nvSpPr>
        <p:spPr>
          <a:xfrm>
            <a:off x="3989697" y="256695"/>
            <a:ext cx="1158368" cy="240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4" descr="D:\Dropbox\Documents\Tencent Files\51193212\FileRecv\logo-pp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102" y="198165"/>
            <a:ext cx="990429" cy="31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088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074737" marR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zh-CN" altLang="en-US" dirty="0" smtClean="0"/>
              <a:t>单击此处编辑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marL="1257300" marR="0" lvl="3" indent="-182563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 smtClean="0"/>
              <a:t>第四级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71207-8E54-4CCF-94A6-4D42E84E42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051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\内容\详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52839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5157192"/>
            <a:ext cx="8229600" cy="1296144"/>
          </a:xfrm>
        </p:spPr>
        <p:txBody>
          <a:bodyPr>
            <a:normAutofit/>
          </a:bodyPr>
          <a:lstStyle>
            <a:lvl1pPr marL="0" marR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rgbClr val="888888"/>
                </a:solidFill>
              </a:defRPr>
            </a:lvl1pPr>
          </a:lstStyle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/>
              <a:t>详细解释 详细解释 详细解释 详细解释 详细解释 详细解释 详细解释 详细解释 详细解释 详细解释 详细解释 详细解释 详细解释 详细解释 详细解释 详细解释 详细解释 详细解释 详细解释 详细解释 详细解释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/>
              <a:t>详细解释 详细解释 详细解释 详细解释 详细解释 详细解释 详细解释 详细解释 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dirty="0" smtClean="0"/>
          </a:p>
          <a:p>
            <a:pPr lvl="0"/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8271207-8E54-4CCF-94A6-4D42E84E42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89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8316416" y="6495148"/>
            <a:ext cx="370384" cy="246220"/>
          </a:xfrm>
          <a:prstGeom prst="rect">
            <a:avLst/>
          </a:prstGeom>
        </p:spPr>
        <p:txBody>
          <a:bodyPr/>
          <a:lstStyle/>
          <a:p>
            <a:fld id="{48271207-8E54-4CCF-94A6-4D42E84E42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0" y="473336"/>
            <a:ext cx="9144000" cy="651408"/>
          </a:xfrm>
        </p:spPr>
        <p:txBody>
          <a:bodyPr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5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5013176"/>
            <a:ext cx="9144000" cy="1844824"/>
          </a:xfrm>
          <a:prstGeom prst="rect">
            <a:avLst/>
          </a:prstGeom>
          <a:solidFill>
            <a:srgbClr val="467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79512" y="5247684"/>
            <a:ext cx="3096344" cy="113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北京总部</a:t>
            </a:r>
            <a:endParaRPr lang="en-US" altLang="zh-CN" sz="1400" b="1" i="0" u="none" strike="noStrike" kern="1200" baseline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500" b="1" i="0" u="none" strike="noStrike" kern="1200" baseline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地址：北京市海淀区知春路</a:t>
            </a:r>
            <a:r>
              <a:rPr lang="en-US" altLang="zh-CN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113</a:t>
            </a:r>
            <a:r>
              <a:rPr lang="zh-CN" altLang="en-US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号银网中心二层</a:t>
            </a:r>
            <a:r>
              <a:rPr lang="en-US" altLang="zh-CN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210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邮编：</a:t>
            </a:r>
            <a:r>
              <a:rPr lang="en-US" altLang="zh-CN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100086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电话： </a:t>
            </a:r>
            <a:r>
              <a:rPr lang="en-US" altLang="zh-CN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( 86-10 ) 82625755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传真： </a:t>
            </a:r>
            <a:r>
              <a:rPr lang="en-US" altLang="zh-CN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( 86-10 ) 82625755-8080</a:t>
            </a:r>
            <a:endParaRPr lang="zh-CN" altLang="en-US" sz="9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70465" y="5247684"/>
            <a:ext cx="3600400" cy="113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上海分公司</a:t>
            </a:r>
            <a:endParaRPr lang="en-US" altLang="zh-CN" sz="1400" b="1" i="0" u="none" strike="noStrike" kern="1200" baseline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500" b="1" i="0" u="none" strike="noStrike" kern="1200" baseline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地址：上海市静安区威海路</a:t>
            </a:r>
            <a:r>
              <a:rPr lang="en-US" altLang="zh-CN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511</a:t>
            </a:r>
            <a:r>
              <a:rPr lang="zh-CN" altLang="en-US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号（国际集团大厦）</a:t>
            </a:r>
            <a:r>
              <a:rPr lang="en-US" altLang="zh-CN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1402</a:t>
            </a:r>
            <a:endParaRPr lang="zh-CN" altLang="en-US" sz="900" b="0" i="0" u="none" strike="noStrike" kern="1200" baseline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邮编：</a:t>
            </a:r>
            <a:r>
              <a:rPr lang="en-US" altLang="zh-CN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200041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电话： </a:t>
            </a:r>
            <a:r>
              <a:rPr lang="en-US" altLang="zh-CN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( 86-21 ) 61703177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传真： </a:t>
            </a:r>
            <a:r>
              <a:rPr lang="en-US" altLang="zh-CN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( 86-21 ) 61703163</a:t>
            </a:r>
            <a:endParaRPr lang="zh-CN" altLang="en-US" sz="9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430140" y="5247684"/>
            <a:ext cx="3600400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深圳分公司</a:t>
            </a:r>
            <a:endParaRPr lang="en-US" altLang="zh-CN" sz="1400" b="1" i="0" u="none" strike="noStrike" kern="1200" baseline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600" b="1" i="0" u="none" strike="noStrike" kern="1200" baseline="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地址：深圳市福田区民田路</a:t>
            </a:r>
            <a:r>
              <a:rPr lang="en-US" altLang="zh-CN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178</a:t>
            </a:r>
            <a:r>
              <a:rPr lang="zh-CN" altLang="en-US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号华融大厦</a:t>
            </a:r>
            <a:r>
              <a:rPr lang="en-US" altLang="zh-CN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1505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邮编：</a:t>
            </a:r>
            <a:r>
              <a:rPr lang="en-US" altLang="zh-CN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518048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电话： </a:t>
            </a:r>
            <a:r>
              <a:rPr lang="en-US" altLang="zh-CN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( 86-755 ) 33069368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传真： </a:t>
            </a:r>
            <a:r>
              <a:rPr lang="en-US" altLang="zh-CN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( 86-755 ) 33069369</a:t>
            </a:r>
            <a:endParaRPr lang="zh-CN" altLang="en-US" sz="9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8331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1008112"/>
          </a:xfrm>
          <a:prstGeom prst="rect">
            <a:avLst/>
          </a:prstGeom>
          <a:solidFill>
            <a:schemeClr val="accent1"/>
          </a:solidFill>
        </p:spPr>
        <p:txBody>
          <a:bodyPr vert="horz" lIns="50400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44825"/>
            <a:ext cx="8229600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75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8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b="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182563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1338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98525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57300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16075" indent="-184150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473336"/>
            <a:ext cx="9144000" cy="651408"/>
          </a:xfrm>
          <a:prstGeom prst="rect">
            <a:avLst/>
          </a:prstGeom>
          <a:noFill/>
          <a:ln>
            <a:noFill/>
          </a:ln>
        </p:spPr>
        <p:txBody>
          <a:bodyPr vert="horz" lIns="50400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229600" cy="4974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marL="1257300" marR="0" lvl="3" indent="-182563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 smtClean="0"/>
              <a:t>第四级</a:t>
            </a:r>
          </a:p>
        </p:txBody>
      </p:sp>
      <p:sp>
        <p:nvSpPr>
          <p:cNvPr id="24" name="矩形 23"/>
          <p:cNvSpPr/>
          <p:nvPr/>
        </p:nvSpPr>
        <p:spPr>
          <a:xfrm>
            <a:off x="7991601" y="172287"/>
            <a:ext cx="1152399" cy="240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0" y="6609821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03848" y="6495147"/>
            <a:ext cx="273630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 smtClean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WWW.RONG360.COM</a:t>
            </a:r>
            <a:endParaRPr lang="zh-CN" altLang="en-US" sz="1000" dirty="0">
              <a:solidFill>
                <a:srgbClr val="8888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4"/>
          </p:nvPr>
        </p:nvSpPr>
        <p:spPr>
          <a:xfrm>
            <a:off x="8316416" y="6495148"/>
            <a:ext cx="370384" cy="24622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lang="zh-CN" altLang="en-US" sz="1000" kern="1200" smtClean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fld id="{48271207-8E54-4CCF-94A6-4D42E84E42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0" name="Picture 4" descr="D:\Dropbox\Documents\Tencent Files\51193212\FileRecv\logo-pp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98165"/>
            <a:ext cx="990429" cy="31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0" y="1215752"/>
            <a:ext cx="9144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2E4576"/>
                </a:gs>
                <a:gs pos="100000">
                  <a:srgbClr val="3B82C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9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5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2E4576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182563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1338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98525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57300" marR="0" indent="-182563" algn="l" defTabSz="4492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16075" indent="-184150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355516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3848" y="240842"/>
            <a:ext cx="273630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 smtClean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WWW.RONG360.COM</a:t>
            </a:r>
            <a:endParaRPr lang="zh-CN" altLang="en-US" sz="1000" dirty="0">
              <a:solidFill>
                <a:srgbClr val="8888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4" descr="D:\Dropbox\Documents\Tencent Files\51193212\FileRecv\logo-p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21" y="2340868"/>
            <a:ext cx="25336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49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b="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182563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1338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98525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57300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16075" indent="-184150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26" y="1556792"/>
            <a:ext cx="9144000" cy="3013945"/>
          </a:xfrm>
        </p:spPr>
        <p:txBody>
          <a:bodyPr/>
          <a:lstStyle/>
          <a:p>
            <a:r>
              <a:rPr lang="zh-CN" altLang="en-US" dirty="0" smtClean="0"/>
              <a:t>机器学习</a:t>
            </a:r>
            <a:r>
              <a:rPr lang="en-US" altLang="zh-CN" dirty="0" smtClean="0"/>
              <a:t>(</a:t>
            </a:r>
            <a:r>
              <a:rPr lang="zh-CN" altLang="en-US" dirty="0" smtClean="0"/>
              <a:t>周志华</a:t>
            </a:r>
            <a:r>
              <a:rPr lang="en-US" altLang="zh-CN" dirty="0" smtClean="0"/>
              <a:t>)</a:t>
            </a:r>
            <a:r>
              <a:rPr lang="zh-CN" altLang="en-US" dirty="0" smtClean="0"/>
              <a:t>系列分享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200" dirty="0"/>
              <a:t>第一讲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54971" y="407528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cap="all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BI</a:t>
            </a:r>
            <a:r>
              <a:rPr lang="zh-CN" altLang="en-US" sz="2400" b="1" cap="all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陈详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31568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</a:t>
            </a:r>
            <a:r>
              <a:rPr lang="en-US" altLang="zh-CN" dirty="0" smtClean="0"/>
              <a:t>/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04864"/>
            <a:ext cx="6624736" cy="366786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87624" y="176817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示例流程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7494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</a:t>
            </a:r>
            <a:r>
              <a:rPr lang="en-US" altLang="zh-CN" dirty="0" smtClean="0"/>
              <a:t>/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95536" y="1768170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基本概念</a:t>
            </a:r>
            <a:endParaRPr lang="en-US" altLang="zh-CN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smtClean="0"/>
              <a:t> Broker</a:t>
            </a:r>
            <a:r>
              <a:rPr lang="zh-CN" altLang="en-US" dirty="0" smtClean="0"/>
              <a:t>：缓存代理，</a:t>
            </a:r>
            <a:r>
              <a:rPr lang="en-US" altLang="zh-CN" dirty="0" smtClean="0"/>
              <a:t>Kafka</a:t>
            </a:r>
            <a:r>
              <a:rPr lang="zh-CN" altLang="en-US" dirty="0" smtClean="0"/>
              <a:t>集群中的一台或多台服务器统称为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smtClean="0"/>
              <a:t>Topic</a:t>
            </a:r>
            <a:r>
              <a:rPr lang="zh-CN" altLang="en-US" dirty="0"/>
              <a:t>：特指</a:t>
            </a:r>
            <a:r>
              <a:rPr lang="en-US" altLang="zh-CN" dirty="0"/>
              <a:t>Kafka</a:t>
            </a:r>
            <a:r>
              <a:rPr lang="zh-CN" altLang="en-US" dirty="0"/>
              <a:t>处理的消息源（</a:t>
            </a:r>
            <a:r>
              <a:rPr lang="en-US" altLang="zh-CN" dirty="0"/>
              <a:t>feeds of messages</a:t>
            </a:r>
            <a:r>
              <a:rPr lang="zh-CN" altLang="en-US" dirty="0"/>
              <a:t>）的不同分类。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smtClean="0"/>
              <a:t>Partition</a:t>
            </a:r>
            <a:r>
              <a:rPr lang="zh-CN" altLang="en-US" dirty="0"/>
              <a:t>：</a:t>
            </a:r>
            <a:r>
              <a:rPr lang="en-US" altLang="zh-CN" dirty="0"/>
              <a:t>Topic</a:t>
            </a:r>
            <a:r>
              <a:rPr lang="zh-CN" altLang="en-US" dirty="0"/>
              <a:t>物理上的分组，一个</a:t>
            </a:r>
            <a:r>
              <a:rPr lang="en-US" altLang="zh-CN" dirty="0"/>
              <a:t>topic</a:t>
            </a:r>
            <a:r>
              <a:rPr lang="zh-CN" altLang="en-US" dirty="0"/>
              <a:t>可以分为多个</a:t>
            </a:r>
            <a:r>
              <a:rPr lang="en-US" altLang="zh-CN" dirty="0"/>
              <a:t>partition</a:t>
            </a:r>
            <a:r>
              <a:rPr lang="zh-CN" altLang="en-US" dirty="0"/>
              <a:t>，每个</a:t>
            </a:r>
            <a:r>
              <a:rPr lang="en-US" altLang="zh-CN" dirty="0"/>
              <a:t>partition</a:t>
            </a:r>
            <a:r>
              <a:rPr lang="zh-CN" altLang="en-US" dirty="0"/>
              <a:t>是一个有序的队列。</a:t>
            </a:r>
            <a:r>
              <a:rPr lang="en-US" altLang="zh-CN" dirty="0"/>
              <a:t>partition</a:t>
            </a:r>
            <a:r>
              <a:rPr lang="zh-CN" altLang="en-US" dirty="0"/>
              <a:t>中的每条消息都会被分配一个有序的</a:t>
            </a:r>
            <a:r>
              <a:rPr lang="en-US" altLang="zh-CN" dirty="0"/>
              <a:t>id</a:t>
            </a:r>
            <a:r>
              <a:rPr lang="zh-CN" altLang="en-US" dirty="0"/>
              <a:t>（</a:t>
            </a:r>
            <a:r>
              <a:rPr lang="en-US" altLang="zh-CN" dirty="0"/>
              <a:t>offset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smtClean="0"/>
              <a:t>Message</a:t>
            </a:r>
            <a:r>
              <a:rPr lang="zh-CN" altLang="en-US" dirty="0"/>
              <a:t>：消息，是通信的基本单位，每个</a:t>
            </a:r>
            <a:r>
              <a:rPr lang="en-US" altLang="zh-CN" dirty="0"/>
              <a:t>producer</a:t>
            </a:r>
            <a:r>
              <a:rPr lang="zh-CN" altLang="en-US" dirty="0"/>
              <a:t>可以向一个</a:t>
            </a:r>
            <a:r>
              <a:rPr lang="en-US" altLang="zh-CN" dirty="0"/>
              <a:t>topic</a:t>
            </a:r>
            <a:r>
              <a:rPr lang="zh-CN" altLang="en-US" dirty="0"/>
              <a:t>（主题）发布一些消息。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smtClean="0"/>
              <a:t>Producers</a:t>
            </a:r>
            <a:r>
              <a:rPr lang="zh-CN" altLang="en-US" dirty="0"/>
              <a:t>：消息和数据生产者，向</a:t>
            </a:r>
            <a:r>
              <a:rPr lang="en-US" altLang="zh-CN" dirty="0"/>
              <a:t>Kafka</a:t>
            </a:r>
            <a:r>
              <a:rPr lang="zh-CN" altLang="en-US" dirty="0"/>
              <a:t>的一个</a:t>
            </a:r>
            <a:r>
              <a:rPr lang="en-US" altLang="zh-CN" dirty="0"/>
              <a:t>topic</a:t>
            </a:r>
            <a:r>
              <a:rPr lang="zh-CN" altLang="en-US" dirty="0"/>
              <a:t>发布消息的过程叫做</a:t>
            </a:r>
            <a:r>
              <a:rPr lang="en-US" altLang="zh-CN" dirty="0"/>
              <a:t>producers</a:t>
            </a:r>
            <a:r>
              <a:rPr lang="zh-CN" altLang="en-US" dirty="0"/>
              <a:t>。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smtClean="0"/>
              <a:t>Consumers</a:t>
            </a:r>
            <a:r>
              <a:rPr lang="zh-CN" altLang="en-US" dirty="0"/>
              <a:t>：消息和数据消费者，订阅</a:t>
            </a:r>
            <a:r>
              <a:rPr lang="en-US" altLang="zh-CN" dirty="0"/>
              <a:t>topics</a:t>
            </a:r>
            <a:r>
              <a:rPr lang="zh-CN" altLang="en-US" dirty="0"/>
              <a:t>并处理其发布的消息的过程</a:t>
            </a:r>
            <a:r>
              <a:rPr lang="zh-CN" altLang="en-US" dirty="0" smtClean="0"/>
              <a:t>叫做</a:t>
            </a:r>
            <a:r>
              <a:rPr lang="en-US" altLang="zh-CN" dirty="0" smtClean="0"/>
              <a:t>consumers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smtClean="0"/>
              <a:t>Replica: </a:t>
            </a:r>
            <a:r>
              <a:rPr lang="zh-CN" altLang="en-US" dirty="0" smtClean="0"/>
              <a:t>副本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分为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副本和</a:t>
            </a:r>
            <a:r>
              <a:rPr lang="en-US" altLang="zh-CN" dirty="0" smtClean="0"/>
              <a:t>Follow</a:t>
            </a:r>
            <a:r>
              <a:rPr lang="zh-CN" altLang="en-US" dirty="0" smtClean="0"/>
              <a:t>副本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smtClean="0"/>
              <a:t>Offset: </a:t>
            </a:r>
            <a:r>
              <a:rPr lang="zh-CN" altLang="en-US" dirty="0" smtClean="0"/>
              <a:t>偏移量。分区消息追加到日志文件（分区目录下</a:t>
            </a:r>
            <a:r>
              <a:rPr lang="en-US" altLang="zh-CN" dirty="0" smtClean="0"/>
              <a:t>.log</a:t>
            </a:r>
            <a:r>
              <a:rPr lang="zh-CN" altLang="en-US" dirty="0" smtClean="0"/>
              <a:t>）的尾部，日志文件中按序递增的偏移量（严格有序），无索引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44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</a:t>
            </a:r>
            <a:r>
              <a:rPr lang="en-US" altLang="zh-CN" dirty="0" smtClean="0"/>
              <a:t>/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95536" y="176817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4. </a:t>
            </a:r>
            <a:r>
              <a:rPr lang="zh-CN" altLang="en-US" b="1" dirty="0" smtClean="0"/>
              <a:t>消息发送过程</a:t>
            </a:r>
            <a:endParaRPr lang="en-US" altLang="zh-CN" b="1" dirty="0" smtClean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19572" y="2276872"/>
            <a:ext cx="79208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创建</a:t>
            </a:r>
            <a:r>
              <a:rPr lang="en-US" altLang="zh-CN" dirty="0" err="1">
                <a:solidFill>
                  <a:srgbClr val="555555"/>
                </a:solidFill>
                <a:latin typeface="Libre Baskerville"/>
              </a:rPr>
              <a:t>ProducerRecord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，指定</a:t>
            </a:r>
            <a:r>
              <a:rPr lang="en-US" altLang="zh-CN" dirty="0">
                <a:solidFill>
                  <a:srgbClr val="555555"/>
                </a:solidFill>
                <a:latin typeface="Libre Baskerville"/>
              </a:rPr>
              <a:t>topic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。</a:t>
            </a:r>
            <a:r>
              <a:rPr lang="en-US" altLang="zh-CN" dirty="0">
                <a:solidFill>
                  <a:srgbClr val="555555"/>
                </a:solidFill>
                <a:latin typeface="Libre Baskerville"/>
              </a:rPr>
              <a:t>key/partition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可选。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序列化，</a:t>
            </a:r>
            <a:r>
              <a:rPr lang="en-US" altLang="zh-CN" dirty="0">
                <a:solidFill>
                  <a:srgbClr val="555555"/>
                </a:solidFill>
                <a:latin typeface="Libre Baskerville"/>
              </a:rPr>
              <a:t>key and value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对象 → </a:t>
            </a:r>
            <a:r>
              <a:rPr lang="en-US" altLang="zh-CN" dirty="0" err="1">
                <a:solidFill>
                  <a:srgbClr val="555555"/>
                </a:solidFill>
                <a:latin typeface="Libre Baskerville"/>
              </a:rPr>
              <a:t>ByteArrays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，以便在网络中进行传输。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数据被发送到</a:t>
            </a:r>
            <a:r>
              <a:rPr lang="en-US" altLang="zh-CN" dirty="0" err="1">
                <a:solidFill>
                  <a:srgbClr val="555555"/>
                </a:solidFill>
                <a:latin typeface="Libre Baskerville"/>
              </a:rPr>
              <a:t>partitioner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。如果在创建</a:t>
            </a:r>
            <a:r>
              <a:rPr lang="en-US" altLang="zh-CN" dirty="0" err="1">
                <a:solidFill>
                  <a:srgbClr val="555555"/>
                </a:solidFill>
                <a:latin typeface="Libre Baskerville"/>
              </a:rPr>
              <a:t>ProducerRecord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时指定了</a:t>
            </a:r>
            <a:r>
              <a:rPr lang="en-US" altLang="zh-CN" dirty="0">
                <a:solidFill>
                  <a:srgbClr val="555555"/>
                </a:solidFill>
                <a:latin typeface="Libre Baskerville"/>
              </a:rPr>
              <a:t>partition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，</a:t>
            </a:r>
            <a:r>
              <a:rPr lang="en-US" altLang="zh-CN" dirty="0" err="1">
                <a:solidFill>
                  <a:srgbClr val="555555"/>
                </a:solidFill>
                <a:latin typeface="Libre Baskerville"/>
              </a:rPr>
              <a:t>partitioner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不做事情；否则会选择一个</a:t>
            </a:r>
            <a:r>
              <a:rPr lang="en-US" altLang="zh-CN" dirty="0">
                <a:solidFill>
                  <a:srgbClr val="555555"/>
                </a:solidFill>
                <a:latin typeface="Libre Baskerville"/>
              </a:rPr>
              <a:t>partition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。这时</a:t>
            </a:r>
            <a:r>
              <a:rPr lang="en-US" altLang="zh-CN" dirty="0">
                <a:solidFill>
                  <a:srgbClr val="555555"/>
                </a:solidFill>
                <a:latin typeface="Libre Baskerville"/>
              </a:rPr>
              <a:t>producer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确定了</a:t>
            </a:r>
            <a:r>
              <a:rPr lang="en-US" altLang="zh-CN" dirty="0" err="1">
                <a:solidFill>
                  <a:srgbClr val="555555"/>
                </a:solidFill>
                <a:latin typeface="Libre Baskerville"/>
              </a:rPr>
              <a:t>topic+partition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。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一个单独的线程负责将</a:t>
            </a:r>
            <a:r>
              <a:rPr lang="en-US" altLang="zh-CN" dirty="0" err="1">
                <a:solidFill>
                  <a:srgbClr val="555555"/>
                </a:solidFill>
                <a:latin typeface="Libre Baskerville"/>
              </a:rPr>
              <a:t>topic+partition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中的记录以</a:t>
            </a:r>
            <a:r>
              <a:rPr lang="en-US" altLang="zh-CN" dirty="0">
                <a:solidFill>
                  <a:srgbClr val="555555"/>
                </a:solidFill>
                <a:latin typeface="Libre Baskerville"/>
              </a:rPr>
              <a:t>batch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方式发送给</a:t>
            </a:r>
            <a:r>
              <a:rPr lang="en-US" altLang="zh-CN" dirty="0" err="1">
                <a:solidFill>
                  <a:srgbClr val="555555"/>
                </a:solidFill>
                <a:latin typeface="Libre Baskerville"/>
              </a:rPr>
              <a:t>kafka</a:t>
            </a:r>
            <a:r>
              <a:rPr lang="en-US" altLang="zh-CN" dirty="0">
                <a:solidFill>
                  <a:srgbClr val="555555"/>
                </a:solidFill>
                <a:latin typeface="Libre Baskerville"/>
              </a:rPr>
              <a:t> broker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。（猜测，在发送给</a:t>
            </a:r>
            <a:r>
              <a:rPr lang="en-US" altLang="zh-CN" dirty="0">
                <a:solidFill>
                  <a:srgbClr val="555555"/>
                </a:solidFill>
                <a:latin typeface="Libre Baskerville"/>
              </a:rPr>
              <a:t>broker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前是放内存的）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555555"/>
                </a:solidFill>
                <a:latin typeface="Libre Baskerville"/>
              </a:rPr>
              <a:t>Kafka broker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收到消息后回</a:t>
            </a:r>
            <a:r>
              <a:rPr lang="en-US" altLang="zh-CN" dirty="0" err="1">
                <a:solidFill>
                  <a:srgbClr val="555555"/>
                </a:solidFill>
                <a:latin typeface="Libre Baskerville"/>
              </a:rPr>
              <a:t>ack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。如果消息成功写入，</a:t>
            </a:r>
            <a:r>
              <a:rPr lang="zh-CN" altLang="en-US" dirty="0" smtClean="0">
                <a:solidFill>
                  <a:srgbClr val="555555"/>
                </a:solidFill>
                <a:latin typeface="Libre Baskerville"/>
              </a:rPr>
              <a:t>返</a:t>
            </a:r>
            <a:r>
              <a:rPr lang="en-US" altLang="zh-CN" dirty="0" err="1" smtClean="0">
                <a:solidFill>
                  <a:srgbClr val="555555"/>
                </a:solidFill>
                <a:latin typeface="Libre Baskerville"/>
              </a:rPr>
              <a:t>RecordMeatadata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对象，包括</a:t>
            </a:r>
            <a:r>
              <a:rPr lang="en-US" altLang="zh-CN" dirty="0">
                <a:solidFill>
                  <a:srgbClr val="555555"/>
                </a:solidFill>
                <a:latin typeface="Libre Baskerville"/>
              </a:rPr>
              <a:t>topic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、</a:t>
            </a:r>
            <a:r>
              <a:rPr lang="en-US" altLang="zh-CN" dirty="0">
                <a:solidFill>
                  <a:srgbClr val="555555"/>
                </a:solidFill>
                <a:latin typeface="Libre Baskerville"/>
              </a:rPr>
              <a:t>partition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、记录在</a:t>
            </a:r>
            <a:r>
              <a:rPr lang="en-US" altLang="zh-CN" dirty="0">
                <a:solidFill>
                  <a:srgbClr val="555555"/>
                </a:solidFill>
                <a:latin typeface="Libre Baskerville"/>
              </a:rPr>
              <a:t>partition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中的偏移；如果消息写入失败，返回</a:t>
            </a:r>
            <a:r>
              <a:rPr lang="en-US" altLang="zh-CN" dirty="0">
                <a:solidFill>
                  <a:srgbClr val="555555"/>
                </a:solidFill>
                <a:latin typeface="Libre Baskerville"/>
              </a:rPr>
              <a:t>error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。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当</a:t>
            </a:r>
            <a:r>
              <a:rPr lang="en-US" altLang="zh-CN" dirty="0">
                <a:solidFill>
                  <a:srgbClr val="555555"/>
                </a:solidFill>
                <a:latin typeface="Libre Baskerville"/>
              </a:rPr>
              <a:t>producer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收到</a:t>
            </a:r>
            <a:r>
              <a:rPr lang="en-US" altLang="zh-CN" dirty="0" err="1">
                <a:solidFill>
                  <a:srgbClr val="555555"/>
                </a:solidFill>
                <a:latin typeface="Libre Baskerville"/>
              </a:rPr>
              <a:t>ack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时，会发下一条；当收到</a:t>
            </a:r>
            <a:r>
              <a:rPr lang="en-US" altLang="zh-CN" dirty="0">
                <a:solidFill>
                  <a:srgbClr val="555555"/>
                </a:solidFill>
                <a:latin typeface="Libre Baskerville"/>
              </a:rPr>
              <a:t>error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时，根据配置决定是否重试、重试次数，若失败则返回</a:t>
            </a:r>
            <a:r>
              <a:rPr lang="en-US" altLang="zh-CN" dirty="0">
                <a:solidFill>
                  <a:srgbClr val="555555"/>
                </a:solidFill>
                <a:latin typeface="Libre Baskerville"/>
              </a:rPr>
              <a:t>error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63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</a:t>
            </a:r>
            <a:r>
              <a:rPr lang="en-US" altLang="zh-CN" dirty="0" smtClean="0"/>
              <a:t>/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95536" y="176817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4. </a:t>
            </a:r>
            <a:r>
              <a:rPr lang="zh-CN" altLang="en-US" b="1" dirty="0" smtClean="0"/>
              <a:t>消息发送过程</a:t>
            </a:r>
            <a:endParaRPr lang="en-US" altLang="zh-CN" b="1" dirty="0" smtClean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19572" y="2230705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发送是否存在丢失</a:t>
            </a:r>
            <a:r>
              <a:rPr lang="en-US" altLang="zh-CN" dirty="0" smtClean="0"/>
              <a:t>/</a:t>
            </a:r>
            <a:r>
              <a:rPr lang="zh-CN" altLang="en-US" dirty="0" smtClean="0"/>
              <a:t>重复？？？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16186" y="3212976"/>
            <a:ext cx="78488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消息发送模式</a:t>
            </a:r>
            <a:r>
              <a:rPr lang="en-US" altLang="zh-CN" sz="2400" dirty="0" smtClean="0"/>
              <a:t>:</a:t>
            </a:r>
          </a:p>
          <a:p>
            <a:r>
              <a:rPr lang="en-US" altLang="zh-CN" sz="2400" dirty="0" smtClean="0"/>
              <a:t>1producer.send(record)</a:t>
            </a:r>
          </a:p>
          <a:p>
            <a:r>
              <a:rPr lang="en-US" altLang="zh-CN" sz="2400" dirty="0" smtClean="0"/>
              <a:t>2.producer.send(record).get()</a:t>
            </a:r>
          </a:p>
          <a:p>
            <a:r>
              <a:rPr lang="en-US" altLang="zh-CN" sz="2400" dirty="0" smtClean="0"/>
              <a:t>3.producer.send(</a:t>
            </a:r>
            <a:r>
              <a:rPr lang="en-US" altLang="zh-CN" sz="2400" dirty="0" err="1" smtClean="0"/>
              <a:t>record,new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ProducerCallback</a:t>
            </a:r>
            <a:r>
              <a:rPr lang="en-US" altLang="zh-CN" sz="2400" dirty="0" smtClean="0"/>
              <a:t>())</a:t>
            </a:r>
          </a:p>
          <a:p>
            <a:r>
              <a:rPr lang="zh-CN" altLang="en-US" sz="2400" dirty="0" smtClean="0"/>
              <a:t>注意：</a:t>
            </a:r>
            <a:r>
              <a:rPr lang="en-US" altLang="zh-CN" sz="2400" dirty="0" err="1" smtClean="0"/>
              <a:t>max.in.flights.requests.per.session</a:t>
            </a:r>
            <a:r>
              <a:rPr lang="en-US" altLang="zh-CN" sz="2400" dirty="0" smtClean="0"/>
              <a:t>=1</a:t>
            </a:r>
            <a:endParaRPr lang="zh-CN" altLang="en-US" sz="240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97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</a:t>
            </a:r>
            <a:r>
              <a:rPr lang="en-US" altLang="zh-CN" dirty="0" smtClean="0"/>
              <a:t>/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95536" y="176817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5. </a:t>
            </a:r>
            <a:r>
              <a:rPr lang="zh-CN" altLang="en-US" b="1" dirty="0" smtClean="0"/>
              <a:t>消费数据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050" name="Picture 2" descr="consumers and parti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86" y="2137502"/>
            <a:ext cx="10191750" cy="436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95536" y="2932862"/>
            <a:ext cx="2232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每一个</a:t>
            </a:r>
            <a:r>
              <a:rPr lang="en-US" altLang="zh-CN" dirty="0" smtClean="0"/>
              <a:t>Consumer group</a:t>
            </a:r>
            <a:r>
              <a:rPr lang="zh-CN" altLang="en-US" dirty="0" smtClean="0"/>
              <a:t>独立，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一对一或多对一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en-US" altLang="zh-CN" dirty="0"/>
              <a:t> </a:t>
            </a:r>
            <a:r>
              <a:rPr lang="en-US" altLang="zh-CN" dirty="0" smtClean="0"/>
              <a:t>Rebalance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发送心跳）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9621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</a:t>
            </a:r>
            <a:r>
              <a:rPr lang="en-US" altLang="zh-CN" dirty="0" smtClean="0"/>
              <a:t>/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95536" y="176817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5. </a:t>
            </a:r>
            <a:r>
              <a:rPr lang="zh-CN" altLang="en-US" b="1" dirty="0" smtClean="0"/>
              <a:t>消费数据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050" name="Picture 2" descr="consumers and partiti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4" y="2276872"/>
            <a:ext cx="10191750" cy="436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22324" y="2924944"/>
            <a:ext cx="29523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Offset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自动</a:t>
            </a:r>
            <a:r>
              <a:rPr lang="en-US" altLang="zh-CN" dirty="0" smtClean="0"/>
              <a:t>commit,</a:t>
            </a:r>
            <a:r>
              <a:rPr lang="en-US" altLang="zh-CN" dirty="0"/>
              <a:t> </a:t>
            </a:r>
            <a:r>
              <a:rPr lang="en-US" altLang="zh-CN" dirty="0" err="1" smtClean="0"/>
              <a:t>enable.auto.commit</a:t>
            </a:r>
            <a:r>
              <a:rPr lang="en-US" altLang="zh-CN" dirty="0" smtClean="0"/>
              <a:t>=true</a:t>
            </a:r>
            <a:r>
              <a:rPr lang="zh-CN" altLang="en-US" dirty="0" smtClean="0"/>
              <a:t>，</a:t>
            </a:r>
            <a:r>
              <a:rPr lang="en-US" altLang="zh-CN" dirty="0" err="1"/>
              <a:t>consumer.commitSync</a:t>
            </a:r>
            <a:r>
              <a:rPr lang="en-US" altLang="zh-CN" dirty="0"/>
              <a:t>()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手动</a:t>
            </a:r>
            <a:r>
              <a:rPr lang="en-US" altLang="zh-CN" dirty="0" smtClean="0"/>
              <a:t>commit,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/>
              <a:t> </a:t>
            </a:r>
            <a:r>
              <a:rPr lang="zh-CN" altLang="en-US" dirty="0" smtClean="0"/>
              <a:t>异步</a:t>
            </a:r>
            <a:r>
              <a:rPr lang="en-US" altLang="zh-CN" dirty="0" smtClean="0"/>
              <a:t>commit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smtClean="0"/>
              <a:t> Commit</a:t>
            </a:r>
            <a:r>
              <a:rPr lang="zh-CN" altLang="en-US" dirty="0"/>
              <a:t>特定偏移</a:t>
            </a:r>
            <a:r>
              <a:rPr lang="zh-CN" altLang="en-US" dirty="0" smtClean="0"/>
              <a:t>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从头从尾，或中间特定的地方。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237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</a:t>
            </a:r>
            <a:r>
              <a:rPr lang="en-US" altLang="zh-CN" dirty="0" smtClean="0"/>
              <a:t>/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95536" y="176817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5. </a:t>
            </a:r>
            <a:r>
              <a:rPr lang="zh-CN" altLang="en-US" b="1" dirty="0" smtClean="0"/>
              <a:t>容错机制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2708" y="2137502"/>
            <a:ext cx="69847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顺序保证。同一</a:t>
            </a:r>
            <a:r>
              <a:rPr lang="en-US" altLang="zh-CN" dirty="0">
                <a:solidFill>
                  <a:srgbClr val="555555"/>
                </a:solidFill>
                <a:latin typeface="Libre Baskerville"/>
              </a:rPr>
              <a:t>partition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中先被写入的先被消费。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当生成的消息在所有同步副本中被写入分区后，就被视为“已提交”。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只有至少有一个同步副本存活，被提交的消息就不会丢失。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消费者只能</a:t>
            </a:r>
            <a:r>
              <a:rPr lang="zh-CN" altLang="en-US" dirty="0" smtClean="0">
                <a:solidFill>
                  <a:srgbClr val="555555"/>
                </a:solidFill>
                <a:latin typeface="Libre Baskerville"/>
              </a:rPr>
              <a:t>消费已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提交的消息。</a:t>
            </a:r>
            <a:endParaRPr lang="zh-CN" altLang="en-US" b="0" i="0" dirty="0">
              <a:solidFill>
                <a:srgbClr val="555555"/>
              </a:solidFill>
              <a:effectLst/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277842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3861048"/>
            <a:ext cx="172819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</a:t>
            </a:r>
            <a:r>
              <a:rPr lang="en-US" altLang="zh-CN" dirty="0" err="1" smtClean="0">
                <a:solidFill>
                  <a:schemeClr val="tx1"/>
                </a:solidFill>
              </a:rPr>
              <a:t>kafka</a:t>
            </a:r>
            <a:r>
              <a:rPr lang="en-US" altLang="zh-CN" dirty="0" smtClean="0">
                <a:solidFill>
                  <a:schemeClr val="tx1"/>
                </a:solidFill>
              </a:rPr>
              <a:t>-action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91880" y="2636068"/>
            <a:ext cx="172819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r>
              <a:rPr lang="en-US" altLang="zh-CN" dirty="0" smtClean="0">
                <a:solidFill>
                  <a:schemeClr val="tx1"/>
                </a:solidFill>
              </a:rPr>
              <a:t>kafka-action-0</a:t>
            </a:r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96136" y="2636068"/>
            <a:ext cx="172819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r>
              <a:rPr lang="en-US" altLang="zh-CN" dirty="0" smtClean="0">
                <a:solidFill>
                  <a:schemeClr val="tx1"/>
                </a:solidFill>
              </a:rPr>
              <a:t>kafka-action-1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80367" y="3736683"/>
            <a:ext cx="172819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r>
              <a:rPr lang="en-US" altLang="zh-CN" dirty="0" smtClean="0">
                <a:solidFill>
                  <a:schemeClr val="tx1"/>
                </a:solidFill>
              </a:rPr>
              <a:t>kafka-action-1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822974" y="3736683"/>
            <a:ext cx="172819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r>
              <a:rPr lang="en-US" altLang="zh-CN" dirty="0" smtClean="0">
                <a:solidFill>
                  <a:schemeClr val="tx1"/>
                </a:solidFill>
              </a:rPr>
              <a:t>kafka-action-2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507569" y="4887967"/>
            <a:ext cx="172819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r>
              <a:rPr lang="en-US" altLang="zh-CN" dirty="0" smtClean="0">
                <a:solidFill>
                  <a:schemeClr val="tx1"/>
                </a:solidFill>
              </a:rPr>
              <a:t>kafka-action-0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850176" y="4887967"/>
            <a:ext cx="172819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r>
              <a:rPr lang="en-US" altLang="zh-CN" dirty="0" smtClean="0">
                <a:solidFill>
                  <a:schemeClr val="tx1"/>
                </a:solidFill>
              </a:rPr>
              <a:t>kafka-action-2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059832" y="2348880"/>
            <a:ext cx="4824536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59832" y="3520659"/>
            <a:ext cx="4824536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59832" y="4692438"/>
            <a:ext cx="4824536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483768" y="3068960"/>
            <a:ext cx="523231" cy="99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3" idx="1"/>
          </p:cNvCxnSpPr>
          <p:nvPr/>
        </p:nvCxnSpPr>
        <p:spPr>
          <a:xfrm>
            <a:off x="2483768" y="4060719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4" idx="1"/>
          </p:cNvCxnSpPr>
          <p:nvPr/>
        </p:nvCxnSpPr>
        <p:spPr>
          <a:xfrm>
            <a:off x="2483768" y="4060719"/>
            <a:ext cx="576064" cy="117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31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060848"/>
            <a:ext cx="8229600" cy="4248472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b="1" dirty="0" smtClean="0"/>
              <a:t>高吞吐</a:t>
            </a:r>
            <a:r>
              <a:rPr lang="zh-CN" altLang="en-US" dirty="0" smtClean="0"/>
              <a:t>：直接</a:t>
            </a:r>
            <a:r>
              <a:rPr lang="zh-CN" altLang="en-US" dirty="0"/>
              <a:t>写入到磁盘，充分利用磁盘的顺序读写性能</a:t>
            </a:r>
          </a:p>
          <a:p>
            <a:pPr lvl="1"/>
            <a:r>
              <a:rPr lang="en-US" altLang="zh-CN" dirty="0"/>
              <a:t>zero-copy</a:t>
            </a:r>
            <a:r>
              <a:rPr lang="zh-CN" altLang="en-US" dirty="0"/>
              <a:t>：减少</a:t>
            </a:r>
            <a:r>
              <a:rPr lang="en-US" altLang="zh-CN" dirty="0"/>
              <a:t>IO</a:t>
            </a:r>
            <a:r>
              <a:rPr lang="zh-CN" altLang="en-US" dirty="0"/>
              <a:t>操作步骤</a:t>
            </a:r>
          </a:p>
          <a:p>
            <a:pPr lvl="1"/>
            <a:r>
              <a:rPr lang="zh-CN" altLang="en-US" dirty="0"/>
              <a:t>数据批量发送</a:t>
            </a:r>
          </a:p>
          <a:p>
            <a:pPr lvl="1"/>
            <a:r>
              <a:rPr lang="zh-CN" altLang="en-US" dirty="0"/>
              <a:t>数据压缩</a:t>
            </a:r>
          </a:p>
          <a:p>
            <a:pPr lvl="1"/>
            <a:r>
              <a:rPr lang="en-US" altLang="zh-CN" dirty="0"/>
              <a:t>Topic</a:t>
            </a:r>
            <a:r>
              <a:rPr lang="zh-CN" altLang="en-US" dirty="0"/>
              <a:t>划分为多个</a:t>
            </a:r>
            <a:r>
              <a:rPr lang="en-US" altLang="zh-CN" dirty="0"/>
              <a:t>partition</a:t>
            </a:r>
            <a:r>
              <a:rPr lang="zh-CN" altLang="en-US" dirty="0"/>
              <a:t>，提高</a:t>
            </a:r>
            <a:r>
              <a:rPr lang="en-US" altLang="zh-CN" dirty="0"/>
              <a:t>parallelism</a:t>
            </a:r>
          </a:p>
          <a:p>
            <a:r>
              <a:rPr lang="zh-CN" altLang="en-US" b="1" dirty="0"/>
              <a:t>负载均衡</a:t>
            </a:r>
            <a:endParaRPr lang="zh-CN" altLang="en-US" dirty="0"/>
          </a:p>
          <a:p>
            <a:pPr lvl="1"/>
            <a:r>
              <a:rPr lang="en-US" altLang="zh-CN" dirty="0"/>
              <a:t>producer</a:t>
            </a:r>
            <a:r>
              <a:rPr lang="zh-CN" altLang="en-US" dirty="0"/>
              <a:t>根据用户指定的算法，将消息发送到指定的</a:t>
            </a:r>
            <a:r>
              <a:rPr lang="en-US" altLang="zh-CN" dirty="0"/>
              <a:t>partition</a:t>
            </a:r>
          </a:p>
          <a:p>
            <a:pPr lvl="1"/>
            <a:r>
              <a:rPr lang="zh-CN" altLang="en-US" dirty="0"/>
              <a:t>存在多个</a:t>
            </a:r>
            <a:r>
              <a:rPr lang="en-US" altLang="zh-CN" dirty="0" err="1"/>
              <a:t>partiiton</a:t>
            </a:r>
            <a:r>
              <a:rPr lang="zh-CN" altLang="en-US" dirty="0"/>
              <a:t>，每个</a:t>
            </a:r>
            <a:r>
              <a:rPr lang="en-US" altLang="zh-CN" dirty="0"/>
              <a:t>partition</a:t>
            </a:r>
            <a:r>
              <a:rPr lang="zh-CN" altLang="en-US" dirty="0"/>
              <a:t>有自己的</a:t>
            </a:r>
            <a:r>
              <a:rPr lang="en-US" altLang="zh-CN" dirty="0"/>
              <a:t>replica</a:t>
            </a:r>
            <a:r>
              <a:rPr lang="zh-CN" altLang="en-US" dirty="0"/>
              <a:t>，每个</a:t>
            </a:r>
            <a:r>
              <a:rPr lang="en-US" altLang="zh-CN" dirty="0"/>
              <a:t>replica</a:t>
            </a:r>
            <a:r>
              <a:rPr lang="zh-CN" altLang="en-US" dirty="0"/>
              <a:t>分布在不同的</a:t>
            </a:r>
            <a:r>
              <a:rPr lang="en-US" altLang="zh-CN" dirty="0"/>
              <a:t>Broker</a:t>
            </a:r>
            <a:r>
              <a:rPr lang="zh-CN" altLang="en-US" dirty="0"/>
              <a:t>节点上</a:t>
            </a:r>
          </a:p>
          <a:p>
            <a:pPr lvl="1"/>
            <a:r>
              <a:rPr lang="zh-CN" altLang="en-US" dirty="0"/>
              <a:t>多个</a:t>
            </a:r>
            <a:r>
              <a:rPr lang="en-US" altLang="zh-CN" dirty="0"/>
              <a:t>partition</a:t>
            </a:r>
            <a:r>
              <a:rPr lang="zh-CN" altLang="en-US" dirty="0"/>
              <a:t>需要选取出</a:t>
            </a:r>
            <a:r>
              <a:rPr lang="en-US" altLang="zh-CN" dirty="0"/>
              <a:t>lead partition</a:t>
            </a:r>
            <a:r>
              <a:rPr lang="zh-CN" altLang="en-US" dirty="0"/>
              <a:t>，</a:t>
            </a:r>
            <a:r>
              <a:rPr lang="en-US" altLang="zh-CN" dirty="0"/>
              <a:t>lead partition</a:t>
            </a:r>
            <a:r>
              <a:rPr lang="zh-CN" altLang="en-US" dirty="0"/>
              <a:t>负责读写，并由</a:t>
            </a:r>
            <a:r>
              <a:rPr lang="en-US" altLang="zh-CN" dirty="0"/>
              <a:t>zookeeper</a:t>
            </a:r>
            <a:r>
              <a:rPr lang="zh-CN" altLang="en-US" dirty="0"/>
              <a:t>负责</a:t>
            </a:r>
            <a:r>
              <a:rPr lang="en-US" altLang="zh-CN" dirty="0"/>
              <a:t>fail over</a:t>
            </a:r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zookeeper</a:t>
            </a:r>
            <a:r>
              <a:rPr lang="zh-CN" altLang="en-US" dirty="0"/>
              <a:t>管理</a:t>
            </a:r>
            <a:r>
              <a:rPr lang="en-US" altLang="zh-CN" dirty="0"/>
              <a:t>broker</a:t>
            </a:r>
            <a:r>
              <a:rPr lang="zh-CN" altLang="en-US" dirty="0"/>
              <a:t>与</a:t>
            </a:r>
            <a:r>
              <a:rPr lang="en-US" altLang="zh-CN" dirty="0"/>
              <a:t>consumer</a:t>
            </a:r>
            <a:r>
              <a:rPr lang="zh-CN" altLang="en-US" dirty="0"/>
              <a:t>的动态加入与</a:t>
            </a:r>
            <a:r>
              <a:rPr lang="zh-CN" altLang="en-US" dirty="0" smtClean="0"/>
              <a:t>离开</a:t>
            </a:r>
            <a:endParaRPr lang="en-US" altLang="zh-CN" dirty="0" smtClean="0"/>
          </a:p>
          <a:p>
            <a:r>
              <a:rPr lang="zh-CN" altLang="en-US" b="1" dirty="0"/>
              <a:t>可扩展性</a:t>
            </a:r>
            <a:endParaRPr lang="zh-CN" altLang="en-US" dirty="0"/>
          </a:p>
          <a:p>
            <a:r>
              <a:rPr lang="zh-CN" altLang="en-US" dirty="0"/>
              <a:t>当需要增加</a:t>
            </a:r>
            <a:r>
              <a:rPr lang="en-US" altLang="zh-CN" dirty="0"/>
              <a:t>broker</a:t>
            </a:r>
            <a:r>
              <a:rPr lang="zh-CN" altLang="en-US" dirty="0"/>
              <a:t>结点时，新增的</a:t>
            </a:r>
            <a:r>
              <a:rPr lang="en-US" altLang="zh-CN" dirty="0"/>
              <a:t>broker</a:t>
            </a:r>
            <a:r>
              <a:rPr lang="zh-CN" altLang="en-US" dirty="0"/>
              <a:t>会向</a:t>
            </a:r>
            <a:r>
              <a:rPr lang="en-US" altLang="zh-CN" dirty="0"/>
              <a:t>zookeeper</a:t>
            </a:r>
            <a:r>
              <a:rPr lang="zh-CN" altLang="en-US" dirty="0"/>
              <a:t>注册，而</a:t>
            </a:r>
            <a:r>
              <a:rPr lang="en-US" altLang="zh-CN" dirty="0"/>
              <a:t>producer</a:t>
            </a:r>
            <a:r>
              <a:rPr lang="zh-CN" altLang="en-US" dirty="0"/>
              <a:t>及</a:t>
            </a:r>
            <a:r>
              <a:rPr lang="en-US" altLang="zh-CN" dirty="0"/>
              <a:t>consumer</a:t>
            </a:r>
            <a:r>
              <a:rPr lang="zh-CN" altLang="en-US" dirty="0"/>
              <a:t>会根据注册在</a:t>
            </a:r>
            <a:r>
              <a:rPr lang="en-US" altLang="zh-CN" dirty="0"/>
              <a:t>zookeeper</a:t>
            </a:r>
            <a:r>
              <a:rPr lang="zh-CN" altLang="en-US" dirty="0"/>
              <a:t>上的</a:t>
            </a:r>
            <a:r>
              <a:rPr lang="en-US" altLang="zh-CN" dirty="0"/>
              <a:t>watcher</a:t>
            </a:r>
            <a:r>
              <a:rPr lang="zh-CN" altLang="en-US" dirty="0"/>
              <a:t>感知这些变化，并及时作出调整。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87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4" name="Rectangle 43"/>
          <p:cNvSpPr>
            <a:spLocks noChangeArrowheads="1"/>
          </p:cNvSpPr>
          <p:nvPr/>
        </p:nvSpPr>
        <p:spPr bwMode="auto">
          <a:xfrm>
            <a:off x="-30088" y="2810892"/>
            <a:ext cx="5605463" cy="5461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</p:spPr>
        <p:txBody>
          <a:bodyPr wrap="none" lIns="100392" tIns="50199" rIns="100392" bIns="50199" anchor="ctr"/>
          <a:lstStyle/>
          <a:p>
            <a:pPr defTabSz="1006475">
              <a:lnSpc>
                <a:spcPct val="20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zh-CN" altLang="en-US" sz="2200">
              <a:solidFill>
                <a:schemeClr val="bg1"/>
              </a:solidFill>
              <a:latin typeface="Trebuchet MS" pitchFamily="34" charset="0"/>
              <a:ea typeface="黑体" pitchFamily="2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55576" y="2276872"/>
            <a:ext cx="7344816" cy="2664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1.</a:t>
            </a:r>
            <a:r>
              <a:rPr lang="zh-CN" altLang="en-US" sz="2000" dirty="0"/>
              <a:t>消息队列</a:t>
            </a:r>
          </a:p>
          <a:p>
            <a:pPr marL="0" indent="0">
              <a:buNone/>
            </a:pPr>
            <a:r>
              <a:rPr lang="en-US" altLang="zh-CN" sz="2000" dirty="0" smtClean="0"/>
              <a:t>2</a:t>
            </a:r>
            <a:r>
              <a:rPr lang="en-US" altLang="zh-CN" sz="2000" dirty="0"/>
              <a:t>.</a:t>
            </a:r>
            <a:r>
              <a:rPr lang="zh-CN" altLang="en-US" sz="2000" dirty="0"/>
              <a:t>行为跟踪</a:t>
            </a:r>
          </a:p>
          <a:p>
            <a:pPr marL="0" indent="0">
              <a:buNone/>
            </a:pPr>
            <a:r>
              <a:rPr lang="en-US" altLang="zh-CN" sz="2000" dirty="0" smtClean="0"/>
              <a:t>3</a:t>
            </a:r>
            <a:r>
              <a:rPr lang="en-US" altLang="zh-CN" sz="2000" dirty="0"/>
              <a:t>.</a:t>
            </a:r>
            <a:r>
              <a:rPr lang="zh-CN" altLang="en-US" sz="2000" dirty="0"/>
              <a:t>元信息监控</a:t>
            </a:r>
          </a:p>
          <a:p>
            <a:pPr marL="0" indent="0">
              <a:buNone/>
            </a:pPr>
            <a:r>
              <a:rPr lang="en-US" altLang="zh-CN" sz="2000" dirty="0" smtClean="0"/>
              <a:t>4</a:t>
            </a:r>
            <a:r>
              <a:rPr lang="en-US" altLang="zh-CN" sz="2000" dirty="0"/>
              <a:t>.</a:t>
            </a:r>
            <a:r>
              <a:rPr lang="zh-CN" altLang="en-US" sz="2000" dirty="0"/>
              <a:t>日志收集</a:t>
            </a:r>
          </a:p>
          <a:p>
            <a:pPr marL="0" indent="0">
              <a:buNone/>
            </a:pPr>
            <a:r>
              <a:rPr lang="en-US" altLang="zh-CN" sz="2000" dirty="0" smtClean="0"/>
              <a:t>5</a:t>
            </a:r>
            <a:r>
              <a:rPr lang="en-US" altLang="zh-CN" sz="2000" dirty="0"/>
              <a:t>.</a:t>
            </a:r>
            <a:r>
              <a:rPr lang="zh-CN" altLang="en-US" sz="2000" dirty="0"/>
              <a:t>流处理</a:t>
            </a:r>
          </a:p>
          <a:p>
            <a:pPr marL="0" indent="0">
              <a:buNone/>
            </a:pPr>
            <a:r>
              <a:rPr lang="en-US" altLang="zh-CN" sz="2000" dirty="0" smtClean="0"/>
              <a:t>6</a:t>
            </a:r>
            <a:r>
              <a:rPr lang="en-US" altLang="zh-CN" sz="2000" dirty="0"/>
              <a:t>.</a:t>
            </a:r>
            <a:r>
              <a:rPr lang="zh-CN" altLang="en-US" sz="2000" dirty="0"/>
              <a:t>事件源</a:t>
            </a:r>
          </a:p>
          <a:p>
            <a:pPr marL="0" indent="0">
              <a:buNone/>
            </a:pPr>
            <a:r>
              <a:rPr lang="en-US" altLang="zh-CN" sz="2000" dirty="0" smtClean="0"/>
              <a:t>7</a:t>
            </a:r>
            <a:r>
              <a:rPr lang="en-US" altLang="zh-CN" sz="2000" dirty="0"/>
              <a:t>.</a:t>
            </a:r>
            <a:r>
              <a:rPr lang="zh-CN" altLang="en-US" sz="2000" dirty="0"/>
              <a:t>持久性</a:t>
            </a:r>
            <a:r>
              <a:rPr lang="zh-CN" altLang="en-US" sz="2000" dirty="0" smtClean="0"/>
              <a:t>日志</a:t>
            </a:r>
            <a:endParaRPr lang="en-US" altLang="zh-CN" sz="2000" b="1" dirty="0">
              <a:latin typeface="华文宋体" pitchFamily="2" charset="-122"/>
              <a:ea typeface="华文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6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914400" indent="-9144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华文宋体" pitchFamily="2" charset="-122"/>
                <a:ea typeface="华文宋体" pitchFamily="2" charset="-122"/>
              </a:rPr>
              <a:t/>
            </a:r>
            <a:br>
              <a:rPr lang="en-US" altLang="zh-CN" dirty="0" smtClean="0">
                <a:latin typeface="华文宋体" pitchFamily="2" charset="-122"/>
                <a:ea typeface="华文宋体" pitchFamily="2" charset="-122"/>
              </a:rPr>
            </a:br>
            <a:r>
              <a:rPr lang="en-US" altLang="zh-CN" dirty="0" smtClean="0">
                <a:latin typeface="华文宋体" pitchFamily="2" charset="-122"/>
                <a:ea typeface="华文宋体" pitchFamily="2" charset="-122"/>
              </a:rPr>
              <a:t/>
            </a:r>
            <a:br>
              <a:rPr lang="en-US" altLang="zh-CN" dirty="0" smtClean="0">
                <a:latin typeface="华文宋体" pitchFamily="2" charset="-122"/>
                <a:ea typeface="华文宋体" pitchFamily="2" charset="-122"/>
              </a:rPr>
            </a:br>
            <a:r>
              <a:rPr lang="en-US" altLang="zh-CN" dirty="0" smtClean="0">
                <a:latin typeface="华文宋体" pitchFamily="2" charset="-122"/>
                <a:ea typeface="华文宋体" pitchFamily="2" charset="-122"/>
              </a:rPr>
              <a:t>  </a:t>
            </a:r>
            <a:r>
              <a:rPr lang="zh-CN" altLang="en-US" dirty="0" smtClean="0">
                <a:latin typeface="华文宋体" pitchFamily="2" charset="-122"/>
                <a:ea typeface="华文宋体" pitchFamily="2" charset="-122"/>
              </a:rPr>
              <a:t>绪论</a:t>
            </a:r>
            <a:r>
              <a:rPr lang="en-US" altLang="zh-CN" dirty="0" smtClean="0">
                <a:latin typeface="华文宋体" pitchFamily="2" charset="-122"/>
                <a:ea typeface="华文宋体" pitchFamily="2" charset="-122"/>
              </a:rPr>
              <a:t/>
            </a:r>
            <a:br>
              <a:rPr lang="en-US" altLang="zh-CN" dirty="0" smtClean="0">
                <a:latin typeface="华文宋体" pitchFamily="2" charset="-122"/>
                <a:ea typeface="华文宋体" pitchFamily="2" charset="-122"/>
              </a:rPr>
            </a:br>
            <a:r>
              <a:rPr lang="en-US" altLang="zh-CN" dirty="0" smtClean="0">
                <a:latin typeface="华文宋体" pitchFamily="2" charset="-122"/>
                <a:ea typeface="华文宋体" pitchFamily="2" charset="-122"/>
              </a:rPr>
              <a:t>  </a:t>
            </a:r>
            <a:r>
              <a:rPr lang="zh-CN" altLang="en-US" dirty="0" smtClean="0">
                <a:latin typeface="华文宋体" pitchFamily="2" charset="-122"/>
                <a:ea typeface="华文宋体" pitchFamily="2" charset="-122"/>
              </a:rPr>
              <a:t>模型</a:t>
            </a:r>
            <a:r>
              <a:rPr lang="zh-CN" altLang="en-US" dirty="0">
                <a:latin typeface="华文宋体" pitchFamily="2" charset="-122"/>
                <a:ea typeface="华文宋体" pitchFamily="2" charset="-122"/>
              </a:rPr>
              <a:t>评估与选择</a:t>
            </a:r>
            <a:r>
              <a:rPr lang="en-US" altLang="zh-CN" dirty="0">
                <a:latin typeface="华文宋体" pitchFamily="2" charset="-122"/>
                <a:ea typeface="华文宋体" pitchFamily="2" charset="-122"/>
              </a:rPr>
              <a:t/>
            </a:r>
            <a:br>
              <a:rPr lang="en-US" altLang="zh-CN" dirty="0">
                <a:latin typeface="华文宋体" pitchFamily="2" charset="-122"/>
                <a:ea typeface="华文宋体" pitchFamily="2" charset="-122"/>
              </a:rPr>
            </a:br>
            <a:r>
              <a:rPr lang="en-US" altLang="zh-CN" dirty="0">
                <a:latin typeface="华文宋体" pitchFamily="2" charset="-122"/>
                <a:ea typeface="华文宋体" pitchFamily="2" charset="-122"/>
              </a:rPr>
              <a:t/>
            </a:r>
            <a:br>
              <a:rPr lang="en-US" altLang="zh-CN" dirty="0">
                <a:latin typeface="华文宋体" pitchFamily="2" charset="-122"/>
                <a:ea typeface="华文宋体" pitchFamily="2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64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Rectangle 43"/>
          <p:cNvSpPr>
            <a:spLocks noChangeArrowheads="1"/>
          </p:cNvSpPr>
          <p:nvPr/>
        </p:nvSpPr>
        <p:spPr bwMode="auto">
          <a:xfrm>
            <a:off x="-30088" y="2131716"/>
            <a:ext cx="5605463" cy="5461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</p:spPr>
        <p:txBody>
          <a:bodyPr wrap="none" lIns="100392" tIns="50199" rIns="100392" bIns="50199" anchor="ctr"/>
          <a:lstStyle/>
          <a:p>
            <a:pPr defTabSz="1006475">
              <a:lnSpc>
                <a:spcPct val="20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zh-CN" altLang="en-US" sz="2200">
              <a:solidFill>
                <a:schemeClr val="bg1"/>
              </a:solidFill>
              <a:latin typeface="Trebuchet MS" pitchFamily="34" charset="0"/>
              <a:ea typeface="黑体" pitchFamily="2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29525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4000" b="1" dirty="0" smtClean="0">
                <a:latin typeface="华文宋体" pitchFamily="2" charset="-122"/>
                <a:ea typeface="华文宋体" pitchFamily="2" charset="-122"/>
              </a:rPr>
              <a:t>绪论</a:t>
            </a:r>
            <a:endParaRPr lang="en-US" altLang="zh-CN" sz="4000" b="1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4000" b="1" dirty="0" smtClean="0">
                <a:latin typeface="华文宋体" pitchFamily="2" charset="-122"/>
                <a:ea typeface="华文宋体" pitchFamily="2" charset="-122"/>
              </a:rPr>
              <a:t>模型评估与选择</a:t>
            </a:r>
            <a:endParaRPr lang="en-US" altLang="zh-CN" sz="4000" b="1" dirty="0" smtClean="0">
              <a:latin typeface="华文宋体" pitchFamily="2" charset="-122"/>
              <a:ea typeface="华文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174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左大括号 3"/>
          <p:cNvSpPr/>
          <p:nvPr/>
        </p:nvSpPr>
        <p:spPr>
          <a:xfrm>
            <a:off x="2961104" y="2912691"/>
            <a:ext cx="504056" cy="20162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664960" y="3578765"/>
            <a:ext cx="1296144" cy="828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机器学习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465160" y="2492896"/>
            <a:ext cx="1639376" cy="828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监督学习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486924" y="4514869"/>
            <a:ext cx="1639376" cy="828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无</a:t>
            </a:r>
            <a:r>
              <a:rPr lang="zh-CN" altLang="en-US" sz="2400" dirty="0" smtClean="0">
                <a:solidFill>
                  <a:schemeClr val="tx1"/>
                </a:solidFill>
              </a:rPr>
              <a:t>监督学习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5126300" y="2186862"/>
            <a:ext cx="288032" cy="14401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414332" y="1772816"/>
            <a:ext cx="1639376" cy="828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分类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436096" y="3212976"/>
            <a:ext cx="1639376" cy="828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回归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>
            <a:stCxn id="7" idx="6"/>
          </p:cNvCxnSpPr>
          <p:nvPr/>
        </p:nvCxnSpPr>
        <p:spPr>
          <a:xfrm>
            <a:off x="5126300" y="4928915"/>
            <a:ext cx="309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5436096" y="4514869"/>
            <a:ext cx="1639376" cy="828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聚类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784868" y="6171053"/>
            <a:ext cx="309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75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绪论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532840" y="6027037"/>
            <a:ext cx="309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55576" y="1988840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Consolas" panose="020B0609020204030204" pitchFamily="49" charset="0"/>
              </a:rPr>
              <a:t>假设空间：是</a:t>
            </a:r>
            <a:r>
              <a:rPr lang="zh-CN" altLang="en-US" b="1" dirty="0">
                <a:latin typeface="Consolas" panose="020B0609020204030204" pitchFamily="49" charset="0"/>
              </a:rPr>
              <a:t>指所有可能的能满足样本输入和输出的假设函数</a:t>
            </a:r>
            <a:r>
              <a:rPr lang="en-US" altLang="zh-CN" b="1" dirty="0">
                <a:latin typeface="Consolas" panose="020B0609020204030204" pitchFamily="49" charset="0"/>
              </a:rPr>
              <a:t>h(x)</a:t>
            </a:r>
            <a:r>
              <a:rPr lang="zh-CN" altLang="en-US" b="1" dirty="0">
                <a:latin typeface="Consolas" panose="020B0609020204030204" pitchFamily="49" charset="0"/>
              </a:rPr>
              <a:t>的集合</a:t>
            </a:r>
            <a:endParaRPr lang="zh-CN" alt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6184" y="2455119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版本</a:t>
            </a:r>
            <a:r>
              <a:rPr lang="zh-CN" altLang="en-US" b="1" dirty="0" smtClean="0">
                <a:latin typeface="Consolas" panose="020B0609020204030204" pitchFamily="49" charset="0"/>
              </a:rPr>
              <a:t>空间：</a:t>
            </a:r>
            <a:r>
              <a:rPr lang="zh-CN" altLang="en-US" b="1" dirty="0"/>
              <a:t>与训练集一致的假设集合</a:t>
            </a:r>
          </a:p>
        </p:txBody>
      </p:sp>
      <p:sp>
        <p:nvSpPr>
          <p:cNvPr id="11" name="椭圆 10"/>
          <p:cNvSpPr/>
          <p:nvPr/>
        </p:nvSpPr>
        <p:spPr>
          <a:xfrm>
            <a:off x="1007604" y="3650770"/>
            <a:ext cx="6948772" cy="2658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572000" y="4267879"/>
            <a:ext cx="2592288" cy="13681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372912" y="5085184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Consolas" panose="020B0609020204030204" pitchFamily="49" charset="0"/>
              </a:rPr>
              <a:t>假设空间</a:t>
            </a:r>
            <a:endParaRPr lang="zh-CN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5013569" y="4976525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版本空间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20240" y="2901830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Consolas" panose="020B0609020204030204" pitchFamily="49" charset="0"/>
              </a:rPr>
              <a:t>归纳</a:t>
            </a:r>
            <a:r>
              <a:rPr lang="zh-CN" altLang="en-US" b="1" dirty="0">
                <a:latin typeface="Consolas" panose="020B0609020204030204" pitchFamily="49" charset="0"/>
              </a:rPr>
              <a:t>偏好：学习算法在学习过程中对某种类型假设的偏好（通常采用“奥卡姆剃刀”）</a:t>
            </a:r>
            <a:endParaRPr lang="zh-CN" alt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097030" y="4608353"/>
            <a:ext cx="945032" cy="5080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学习模型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52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绪论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52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模型评估与选择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560" y="2852936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dirty="0" smtClean="0"/>
              <a:t>     定义：开源的、轻量级的、分布式、可分区的具有复制备份的（</a:t>
            </a:r>
            <a:r>
              <a:rPr lang="en-US" altLang="zh-CN" sz="2400" dirty="0" smtClean="0"/>
              <a:t>Replicated</a:t>
            </a:r>
            <a:r>
              <a:rPr lang="zh-CN" altLang="en-US" sz="2400" dirty="0" smtClean="0"/>
              <a:t>）基于</a:t>
            </a:r>
            <a:r>
              <a:rPr lang="en-US" altLang="zh-CN" sz="2400" dirty="0" err="1" smtClean="0"/>
              <a:t>ZooKeeper</a:t>
            </a:r>
            <a:r>
              <a:rPr lang="zh-CN" altLang="en-US" sz="2400" dirty="0" smtClean="0"/>
              <a:t>协调管理的分布式流平台的功能强大的消息系统。</a:t>
            </a:r>
            <a:endParaRPr lang="en-US" altLang="zh-CN" sz="2400" dirty="0" smtClean="0"/>
          </a:p>
          <a:p>
            <a:pPr lvl="0"/>
            <a:r>
              <a:rPr lang="en-US" altLang="zh-CN" sz="2400" dirty="0"/>
              <a:t> 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50684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560" y="2852936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dirty="0" smtClean="0"/>
              <a:t>     特性：</a:t>
            </a:r>
            <a:r>
              <a:rPr lang="en-US" altLang="zh-CN" sz="2400" dirty="0" smtClean="0"/>
              <a:t>1. </a:t>
            </a:r>
            <a:r>
              <a:rPr lang="zh-CN" altLang="en-US" sz="2400" dirty="0" smtClean="0"/>
              <a:t>允许发布和订阅流数据。</a:t>
            </a:r>
            <a:endParaRPr lang="en-US" altLang="zh-CN" sz="2400" dirty="0" smtClean="0"/>
          </a:p>
          <a:p>
            <a:pPr lvl="0"/>
            <a:r>
              <a:rPr lang="en-US" altLang="zh-CN" sz="2400" dirty="0"/>
              <a:t> </a:t>
            </a:r>
            <a:r>
              <a:rPr lang="en-US" altLang="zh-CN" sz="2400" dirty="0" smtClean="0"/>
              <a:t>	      2. </a:t>
            </a:r>
            <a:r>
              <a:rPr lang="zh-CN" altLang="en-US" sz="2400" dirty="0" smtClean="0"/>
              <a:t>存储流数据提供相应的容错机制</a:t>
            </a:r>
            <a:endParaRPr lang="en-US" altLang="zh-CN" sz="2400" dirty="0" smtClean="0"/>
          </a:p>
          <a:p>
            <a:pPr lvl="0"/>
            <a:r>
              <a:rPr lang="en-US" altLang="zh-CN" sz="2400" dirty="0"/>
              <a:t> </a:t>
            </a:r>
            <a:r>
              <a:rPr lang="en-US" altLang="zh-CN" sz="2400" dirty="0" smtClean="0"/>
              <a:t>                  3. </a:t>
            </a:r>
            <a:r>
              <a:rPr lang="zh-CN" altLang="en-US" sz="2400" dirty="0" smtClean="0"/>
              <a:t>流数据到达时能够被及时处理</a:t>
            </a:r>
            <a:endParaRPr lang="en-US" altLang="zh-CN" sz="2400" dirty="0" smtClean="0"/>
          </a:p>
          <a:p>
            <a:pPr fontAlgn="ctr"/>
            <a:r>
              <a:rPr lang="en-US" altLang="zh-CN" sz="2400" dirty="0" smtClean="0"/>
              <a:t>     </a:t>
            </a:r>
            <a:r>
              <a:rPr lang="zh-CN" altLang="en-US" sz="2400" dirty="0" smtClean="0"/>
              <a:t>作用：</a:t>
            </a:r>
            <a:r>
              <a:rPr lang="en-US" altLang="zh-CN" sz="2400" dirty="0" smtClean="0"/>
              <a:t>1.</a:t>
            </a:r>
            <a:r>
              <a:rPr lang="zh-CN" altLang="zh-CN" sz="2400" dirty="0" smtClean="0"/>
              <a:t>降低</a:t>
            </a:r>
            <a:r>
              <a:rPr lang="zh-CN" altLang="zh-CN" sz="2400" dirty="0"/>
              <a:t>系统组网复杂度。</a:t>
            </a:r>
          </a:p>
          <a:p>
            <a:pPr fontAlgn="ctr"/>
            <a:r>
              <a:rPr lang="en-US" altLang="zh-CN" sz="2400" dirty="0" smtClean="0"/>
              <a:t>	     2.</a:t>
            </a:r>
            <a:r>
              <a:rPr lang="zh-CN" altLang="zh-CN" sz="2400" dirty="0" smtClean="0"/>
              <a:t>降低</a:t>
            </a:r>
            <a:r>
              <a:rPr lang="zh-CN" altLang="zh-CN" sz="2400" dirty="0"/>
              <a:t>编程复杂度，各个子系统不在是相互协商</a:t>
            </a:r>
            <a:r>
              <a:rPr lang="zh-CN" altLang="zh-CN" sz="2400" dirty="0" smtClean="0"/>
              <a:t>接</a:t>
            </a:r>
            <a:r>
              <a:rPr lang="en-US" altLang="zh-CN" sz="2400" dirty="0" smtClean="0"/>
              <a:t>	         </a:t>
            </a:r>
            <a:r>
              <a:rPr lang="zh-CN" altLang="zh-CN" sz="2400" dirty="0" smtClean="0"/>
              <a:t>口</a:t>
            </a:r>
            <a:r>
              <a:rPr lang="zh-CN" altLang="zh-CN" sz="2400" dirty="0"/>
              <a:t>，各个子系统类似插口插在插座上，Kafka</a:t>
            </a:r>
            <a:r>
              <a:rPr lang="zh-CN" altLang="zh-CN" sz="2400" dirty="0" smtClean="0"/>
              <a:t>承担</a:t>
            </a:r>
            <a:r>
              <a:rPr lang="en-US" altLang="zh-CN" sz="2400" dirty="0" smtClean="0"/>
              <a:t>	         </a:t>
            </a:r>
            <a:r>
              <a:rPr lang="zh-CN" altLang="zh-CN" sz="2400" dirty="0" smtClean="0"/>
              <a:t>高速</a:t>
            </a:r>
            <a:r>
              <a:rPr lang="zh-CN" altLang="zh-CN" sz="2400" dirty="0"/>
              <a:t>数据总线的作用。</a:t>
            </a:r>
          </a:p>
          <a:p>
            <a:pPr lvl="0"/>
            <a:endParaRPr lang="en-US" altLang="zh-CN" sz="2400" dirty="0" smtClean="0"/>
          </a:p>
          <a:p>
            <a:pPr lvl="0"/>
            <a:r>
              <a:rPr lang="en-US" altLang="zh-CN" sz="2400" dirty="0"/>
              <a:t> 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79857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</a:t>
            </a:r>
            <a:r>
              <a:rPr lang="en-US" altLang="zh-CN" dirty="0" smtClean="0"/>
              <a:t>/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pic>
        <p:nvPicPr>
          <p:cNvPr id="1026" name="Picture 2" descr="kaf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7121591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87624" y="176817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基本结构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2241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融360模板 14年-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封底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kafka分享</Template>
  <TotalTime>2700</TotalTime>
  <Words>868</Words>
  <Application>Microsoft Office PowerPoint</Application>
  <PresentationFormat>全屏显示(4:3)</PresentationFormat>
  <Paragraphs>111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 Unicode MS</vt:lpstr>
      <vt:lpstr>Libre Baskerville</vt:lpstr>
      <vt:lpstr>黑体</vt:lpstr>
      <vt:lpstr>华文宋体</vt:lpstr>
      <vt:lpstr>宋体</vt:lpstr>
      <vt:lpstr>微软雅黑</vt:lpstr>
      <vt:lpstr>Arial</vt:lpstr>
      <vt:lpstr>Calibri</vt:lpstr>
      <vt:lpstr>Consolas</vt:lpstr>
      <vt:lpstr>Trebuchet MS</vt:lpstr>
      <vt:lpstr>Wingdings</vt:lpstr>
      <vt:lpstr>融360模板 14年-new</vt:lpstr>
      <vt:lpstr>正文​</vt:lpstr>
      <vt:lpstr>封底​</vt:lpstr>
      <vt:lpstr>机器学习(周志华)系列分享 第一讲</vt:lpstr>
      <vt:lpstr>    绪论   模型评估与选择  </vt:lpstr>
      <vt:lpstr>目录</vt:lpstr>
      <vt:lpstr>PowerPoint 演示文稿</vt:lpstr>
      <vt:lpstr>绪论</vt:lpstr>
      <vt:lpstr>绪论</vt:lpstr>
      <vt:lpstr>模型评估与选择</vt:lpstr>
      <vt:lpstr>Kafka背景</vt:lpstr>
      <vt:lpstr>结构/流程</vt:lpstr>
      <vt:lpstr>结构/流程</vt:lpstr>
      <vt:lpstr>结构/流程</vt:lpstr>
      <vt:lpstr>结构/流程</vt:lpstr>
      <vt:lpstr>结构/流程</vt:lpstr>
      <vt:lpstr>结构/流程</vt:lpstr>
      <vt:lpstr>结构/流程</vt:lpstr>
      <vt:lpstr>结构/流程</vt:lpstr>
      <vt:lpstr>演示</vt:lpstr>
      <vt:lpstr>应用场景</vt:lpstr>
      <vt:lpstr>应用场景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机器学习(周志华)系列分享 第一讲</dc:title>
  <dc:creator>陈 详</dc:creator>
  <cp:lastModifiedBy>陈 详</cp:lastModifiedBy>
  <cp:revision>6</cp:revision>
  <dcterms:created xsi:type="dcterms:W3CDTF">2018-09-04T05:04:29Z</dcterms:created>
  <dcterms:modified xsi:type="dcterms:W3CDTF">2018-09-06T02:04:30Z</dcterms:modified>
</cp:coreProperties>
</file>