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  <p:sldMasterId id="2147483665" r:id="rId3"/>
  </p:sldMasterIdLst>
  <p:notesMasterIdLst>
    <p:notesMasterId r:id="rId22"/>
  </p:notesMasterIdLst>
  <p:sldIdLst>
    <p:sldId id="302" r:id="rId4"/>
    <p:sldId id="303" r:id="rId5"/>
    <p:sldId id="273" r:id="rId6"/>
    <p:sldId id="304" r:id="rId7"/>
    <p:sldId id="305" r:id="rId8"/>
    <p:sldId id="307" r:id="rId9"/>
    <p:sldId id="306" r:id="rId10"/>
    <p:sldId id="309" r:id="rId11"/>
    <p:sldId id="311" r:id="rId12"/>
    <p:sldId id="312" r:id="rId13"/>
    <p:sldId id="310" r:id="rId14"/>
    <p:sldId id="308" r:id="rId15"/>
    <p:sldId id="313" r:id="rId16"/>
    <p:sldId id="315" r:id="rId17"/>
    <p:sldId id="316" r:id="rId18"/>
    <p:sldId id="314" r:id="rId19"/>
    <p:sldId id="317" r:id="rId20"/>
    <p:sldId id="318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82C4"/>
    <a:srgbClr val="2E4576"/>
    <a:srgbClr val="386294"/>
    <a:srgbClr val="4671B7"/>
    <a:srgbClr val="2D4677"/>
    <a:srgbClr val="888888"/>
    <a:srgbClr val="9F9F9F"/>
    <a:srgbClr val="C9C9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26" autoAdjust="0"/>
    <p:restoredTop sz="89928" autoAdjust="0"/>
  </p:normalViewPr>
  <p:slideViewPr>
    <p:cSldViewPr>
      <p:cViewPr varScale="1">
        <p:scale>
          <a:sx n="57" d="100"/>
          <a:sy n="57" d="100"/>
        </p:scale>
        <p:origin x="1650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292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C0C8DD-AD50-4E79-A634-75FB3A0E21D3}" type="datetimeFigureOut">
              <a:rPr lang="zh-CN" altLang="en-US" smtClean="0"/>
              <a:pPr/>
              <a:t>2018/9/14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9DEB0E-7136-42A0-8766-61B21B1AFE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406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0" y="2115964"/>
            <a:ext cx="9144000" cy="2619722"/>
          </a:xfrm>
          <a:solidFill>
            <a:srgbClr val="4671B7"/>
          </a:solidFill>
        </p:spPr>
        <p:txBody>
          <a:bodyPr lIns="90000" tIns="504000" anchor="t" anchorCtr="0">
            <a:normAutofit/>
          </a:bodyPr>
          <a:lstStyle>
            <a:lvl1pPr algn="ctr">
              <a:defRPr sz="5400" b="1"/>
            </a:lvl1pPr>
          </a:lstStyle>
          <a:p>
            <a:r>
              <a:rPr lang="zh-CN" altLang="en-US" dirty="0"/>
              <a:t>单击此处添加标题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554152" y="3598168"/>
            <a:ext cx="4021372" cy="622920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作者：融</a:t>
            </a:r>
            <a:r>
              <a:rPr lang="en-US" altLang="zh-CN" dirty="0"/>
              <a:t>360</a:t>
            </a:r>
            <a:endParaRPr lang="zh-CN" altLang="en-US" dirty="0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0" y="6260752"/>
            <a:ext cx="9144000" cy="0"/>
          </a:xfrm>
          <a:prstGeom prst="line">
            <a:avLst/>
          </a:prstGeom>
          <a:ln>
            <a:solidFill>
              <a:srgbClr val="C9C9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3203848" y="6146078"/>
            <a:ext cx="2736304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000" dirty="0">
                <a:solidFill>
                  <a:srgbClr val="8888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WWW.RONG360.COM</a:t>
            </a:r>
            <a:endParaRPr lang="zh-CN" altLang="en-US" sz="1000" dirty="0">
              <a:solidFill>
                <a:srgbClr val="88888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0" y="6381908"/>
            <a:ext cx="9144000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dirty="0">
                <a:solidFill>
                  <a:srgbClr val="9F9F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北京融世纪信息技术有限公司          地址：北京市海淀区知春路</a:t>
            </a:r>
            <a:r>
              <a:rPr lang="en-US" altLang="zh-CN" sz="800" dirty="0">
                <a:solidFill>
                  <a:srgbClr val="9F9F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113</a:t>
            </a:r>
            <a:r>
              <a:rPr lang="zh-CN" altLang="en-US" sz="800" dirty="0">
                <a:solidFill>
                  <a:srgbClr val="9F9F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号银网中心二层</a:t>
            </a:r>
            <a:r>
              <a:rPr lang="en-US" altLang="zh-CN" sz="800" dirty="0">
                <a:solidFill>
                  <a:srgbClr val="9F9F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210          </a:t>
            </a:r>
            <a:r>
              <a:rPr lang="zh-CN" altLang="en-US" sz="800" dirty="0">
                <a:solidFill>
                  <a:srgbClr val="9F9F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邮编：</a:t>
            </a:r>
            <a:r>
              <a:rPr lang="en-US" altLang="zh-CN" sz="800" dirty="0">
                <a:solidFill>
                  <a:srgbClr val="9F9F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100086          </a:t>
            </a:r>
            <a:r>
              <a:rPr lang="zh-CN" altLang="en-US" sz="800" dirty="0">
                <a:solidFill>
                  <a:srgbClr val="9F9F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电话：</a:t>
            </a:r>
            <a:r>
              <a:rPr lang="en-US" altLang="zh-CN" sz="800" dirty="0">
                <a:solidFill>
                  <a:srgbClr val="9F9F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( 86-10 ) 82625755          </a:t>
            </a:r>
            <a:r>
              <a:rPr lang="zh-CN" altLang="en-US" sz="800" dirty="0">
                <a:solidFill>
                  <a:srgbClr val="9F9F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传真： </a:t>
            </a:r>
            <a:r>
              <a:rPr lang="en-US" altLang="zh-CN" sz="800" dirty="0">
                <a:solidFill>
                  <a:srgbClr val="9F9F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( 86-10 ) 82625755-8080</a:t>
            </a:r>
            <a:endParaRPr lang="zh-CN" altLang="en-US" sz="800" dirty="0">
              <a:solidFill>
                <a:srgbClr val="9F9F9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76" name="Picture 4" descr="D:\Dropbox\Documents\Tencent Files\51193212\FileRecv\logo-ppt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9924" y="847652"/>
            <a:ext cx="253365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8112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0" y="1907169"/>
            <a:ext cx="9144000" cy="3013945"/>
          </a:xfrm>
          <a:solidFill>
            <a:srgbClr val="2E4576"/>
          </a:solidFill>
        </p:spPr>
        <p:txBody>
          <a:bodyPr lIns="90000" tIns="0" bIns="252000" anchor="ctr" anchorCtr="0">
            <a:normAutofit/>
          </a:bodyPr>
          <a:lstStyle>
            <a:lvl1pPr marL="0" indent="0" algn="ctr">
              <a:buFont typeface="+mj-lt"/>
              <a:buNone/>
              <a:defRPr sz="4800" b="1" cap="all"/>
            </a:lvl1pPr>
          </a:lstStyle>
          <a:p>
            <a:r>
              <a:rPr lang="zh-CN" altLang="en-US" dirty="0"/>
              <a:t>第一部分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单击此处添加章节标题</a:t>
            </a:r>
          </a:p>
        </p:txBody>
      </p:sp>
      <p:cxnSp>
        <p:nvCxnSpPr>
          <p:cNvPr id="15" name="直接连接符 14"/>
          <p:cNvCxnSpPr/>
          <p:nvPr userDrawn="1"/>
        </p:nvCxnSpPr>
        <p:spPr>
          <a:xfrm>
            <a:off x="0" y="6609821"/>
            <a:ext cx="9144000" cy="0"/>
          </a:xfrm>
          <a:prstGeom prst="line">
            <a:avLst/>
          </a:prstGeom>
          <a:ln>
            <a:solidFill>
              <a:srgbClr val="C9C9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 userDrawn="1"/>
        </p:nvSpPr>
        <p:spPr>
          <a:xfrm>
            <a:off x="3203848" y="6495147"/>
            <a:ext cx="2736304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000" dirty="0">
                <a:solidFill>
                  <a:srgbClr val="8888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WWW.RONG360.COM</a:t>
            </a:r>
            <a:endParaRPr lang="zh-CN" altLang="en-US" sz="1000" dirty="0">
              <a:solidFill>
                <a:srgbClr val="88888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直接连接符 17"/>
          <p:cNvCxnSpPr/>
          <p:nvPr userDrawn="1"/>
        </p:nvCxnSpPr>
        <p:spPr>
          <a:xfrm>
            <a:off x="-5052" y="352709"/>
            <a:ext cx="9144000" cy="0"/>
          </a:xfrm>
          <a:prstGeom prst="line">
            <a:avLst/>
          </a:prstGeom>
          <a:ln>
            <a:solidFill>
              <a:srgbClr val="C9C9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 userDrawn="1"/>
        </p:nvSpPr>
        <p:spPr>
          <a:xfrm>
            <a:off x="3989697" y="256695"/>
            <a:ext cx="1158368" cy="2400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Picture 4" descr="D:\Dropbox\Documents\Tencent Files\51193212\FileRecv\logo-ppt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102" y="198165"/>
            <a:ext cx="990429" cy="312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1088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4pPr marL="1074737" marR="0" indent="0" algn="l" defTabSz="44926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4pPr>
          </a:lstStyle>
          <a:p>
            <a:pPr lvl="0"/>
            <a:r>
              <a:rPr lang="zh-CN" altLang="en-US" dirty="0"/>
              <a:t>单击此处编辑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  <a:endParaRPr lang="en-US" altLang="zh-CN" dirty="0"/>
          </a:p>
          <a:p>
            <a:pPr marL="1257300" marR="0" lvl="3" indent="-182563" algn="l" defTabSz="44926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dirty="0"/>
              <a:t>第四级</a:t>
            </a:r>
          </a:p>
        </p:txBody>
      </p:sp>
      <p:sp>
        <p:nvSpPr>
          <p:cNvPr id="7" name="标题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单击此处编辑标题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71207-8E54-4CCF-94A6-4D42E84E42CF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00514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\内容\详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4785"/>
            <a:ext cx="8229600" cy="3528392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  <a:endParaRPr lang="en-US" altLang="zh-CN" dirty="0"/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3" hasCustomPrompt="1"/>
          </p:nvPr>
        </p:nvSpPr>
        <p:spPr>
          <a:xfrm>
            <a:off x="457200" y="5157192"/>
            <a:ext cx="8229600" cy="1296144"/>
          </a:xfrm>
        </p:spPr>
        <p:txBody>
          <a:bodyPr>
            <a:normAutofit/>
          </a:bodyPr>
          <a:lstStyle>
            <a:lvl1pPr marL="0" marR="0" indent="0" algn="l" defTabSz="44926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rgbClr val="888888"/>
                </a:solidFill>
              </a:defRPr>
            </a:lvl1pPr>
          </a:lstStyle>
          <a:p>
            <a:pPr marL="0" marR="0" lvl="0" indent="0" algn="l" defTabSz="44926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dirty="0"/>
              <a:t>详细解释 详细解释 详细解释 详细解释 详细解释 详细解释 详细解释 详细解释 详细解释 详细解释 详细解释 详细解释 详细解释 详细解释 详细解释 详细解释 详细解释 详细解释 详细解释 详细解释 详细解释</a:t>
            </a:r>
          </a:p>
          <a:p>
            <a:pPr marL="0" marR="0" lvl="0" indent="0" algn="l" defTabSz="44926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dirty="0"/>
              <a:t>详细解释 详细解释 详细解释 详细解释 详细解释 详细解释 详细解释 详细解释 </a:t>
            </a:r>
          </a:p>
          <a:p>
            <a:pPr marL="0" marR="0" lvl="0" indent="0" algn="l" defTabSz="44926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zh-CN" altLang="en-US" dirty="0"/>
          </a:p>
          <a:p>
            <a:pPr lv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8271207-8E54-4CCF-94A6-4D42E84E42CF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889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8316416" y="6495148"/>
            <a:ext cx="370384" cy="246220"/>
          </a:xfrm>
          <a:prstGeom prst="rect">
            <a:avLst/>
          </a:prstGeom>
        </p:spPr>
        <p:txBody>
          <a:bodyPr/>
          <a:lstStyle/>
          <a:p>
            <a:fld id="{48271207-8E54-4CCF-94A6-4D42E84E42CF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3" name="标题 1"/>
          <p:cNvSpPr>
            <a:spLocks noGrp="1"/>
          </p:cNvSpPr>
          <p:nvPr>
            <p:ph type="title" hasCustomPrompt="1"/>
          </p:nvPr>
        </p:nvSpPr>
        <p:spPr>
          <a:xfrm>
            <a:off x="0" y="473336"/>
            <a:ext cx="9144000" cy="651408"/>
          </a:xfrm>
        </p:spPr>
        <p:txBody>
          <a:bodyPr/>
          <a:lstStyle/>
          <a:p>
            <a:r>
              <a:rPr lang="zh-CN" altLang="en-US" dirty="0"/>
              <a:t>单击此处编辑标题</a:t>
            </a:r>
          </a:p>
        </p:txBody>
      </p:sp>
    </p:spTree>
    <p:extLst>
      <p:ext uri="{BB962C8B-B14F-4D97-AF65-F5344CB8AC3E}">
        <p14:creationId xmlns:p14="http://schemas.microsoft.com/office/powerpoint/2010/main" val="185151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5013176"/>
            <a:ext cx="9144000" cy="1844824"/>
          </a:xfrm>
          <a:prstGeom prst="rect">
            <a:avLst/>
          </a:prstGeom>
          <a:solidFill>
            <a:srgbClr val="4671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79512" y="5247684"/>
            <a:ext cx="3096344" cy="1133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i="0" u="none" strike="noStrike" kern="120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北京总部</a:t>
            </a:r>
            <a:endParaRPr lang="en-US" altLang="zh-CN" sz="1400" b="1" i="0" u="none" strike="noStrike" kern="120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endParaRPr lang="zh-CN" altLang="en-US" sz="500" b="1" i="0" u="none" strike="noStrike" kern="120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>
              <a:lnSpc>
                <a:spcPts val="1400"/>
              </a:lnSpc>
            </a:pPr>
            <a:r>
              <a:rPr lang="zh-CN" altLang="en-US" sz="900" b="0" i="0" u="none" strike="noStrike" kern="120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地址：北京市海淀区知春路</a:t>
            </a:r>
            <a:r>
              <a:rPr lang="en-US" altLang="zh-CN" sz="900" b="0" i="0" u="none" strike="noStrike" kern="120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113</a:t>
            </a:r>
            <a:r>
              <a:rPr lang="zh-CN" altLang="en-US" sz="900" b="0" i="0" u="none" strike="noStrike" kern="120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号银网中心二层</a:t>
            </a:r>
            <a:r>
              <a:rPr lang="en-US" altLang="zh-CN" sz="900" b="0" i="0" u="none" strike="noStrike" kern="120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210</a:t>
            </a:r>
          </a:p>
          <a:p>
            <a:pPr>
              <a:lnSpc>
                <a:spcPts val="1400"/>
              </a:lnSpc>
            </a:pPr>
            <a:r>
              <a:rPr lang="zh-CN" altLang="en-US" sz="900" b="0" i="0" u="none" strike="noStrike" kern="120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邮编：</a:t>
            </a:r>
            <a:r>
              <a:rPr lang="en-US" altLang="zh-CN" sz="900" b="0" i="0" u="none" strike="noStrike" kern="120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100086</a:t>
            </a:r>
          </a:p>
          <a:p>
            <a:pPr>
              <a:lnSpc>
                <a:spcPts val="1400"/>
              </a:lnSpc>
            </a:pPr>
            <a:r>
              <a:rPr lang="zh-CN" altLang="en-US" sz="900" b="0" i="0" u="none" strike="noStrike" kern="120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电话： </a:t>
            </a:r>
            <a:r>
              <a:rPr lang="en-US" altLang="zh-CN" sz="900" b="0" i="0" u="none" strike="noStrike" kern="120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( 86-10 ) 82625755</a:t>
            </a:r>
          </a:p>
          <a:p>
            <a:pPr>
              <a:lnSpc>
                <a:spcPts val="1400"/>
              </a:lnSpc>
            </a:pPr>
            <a:r>
              <a:rPr lang="zh-CN" altLang="en-US" sz="900" b="0" i="0" u="none" strike="noStrike" kern="120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传真： </a:t>
            </a:r>
            <a:r>
              <a:rPr lang="en-US" altLang="zh-CN" sz="900" b="0" i="0" u="none" strike="noStrike" kern="120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( 86-10 ) 82625755-8080</a:t>
            </a:r>
            <a:endParaRPr lang="zh-CN" altLang="en-US" sz="9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3070465" y="5247684"/>
            <a:ext cx="3600400" cy="1133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i="0" u="none" strike="noStrike" kern="120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上海分公司</a:t>
            </a:r>
            <a:endParaRPr lang="en-US" altLang="zh-CN" sz="1400" b="1" i="0" u="none" strike="noStrike" kern="120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endParaRPr lang="zh-CN" altLang="en-US" sz="500" b="1" i="0" u="none" strike="noStrike" kern="120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>
              <a:lnSpc>
                <a:spcPts val="1400"/>
              </a:lnSpc>
            </a:pPr>
            <a:r>
              <a:rPr lang="zh-CN" altLang="en-US" sz="900" b="0" i="0" u="none" strike="noStrike" kern="120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地址：上海市静安区威海路</a:t>
            </a:r>
            <a:r>
              <a:rPr lang="en-US" altLang="zh-CN" sz="900" b="0" i="0" u="none" strike="noStrike" kern="120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511</a:t>
            </a:r>
            <a:r>
              <a:rPr lang="zh-CN" altLang="en-US" sz="900" b="0" i="0" u="none" strike="noStrike" kern="120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号（国际集团大厦）</a:t>
            </a:r>
            <a:r>
              <a:rPr lang="en-US" altLang="zh-CN" sz="900" b="0" i="0" u="none" strike="noStrike" kern="120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1402</a:t>
            </a:r>
            <a:endParaRPr lang="zh-CN" altLang="en-US" sz="900" b="0" i="0" u="none" strike="noStrike" kern="120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>
              <a:lnSpc>
                <a:spcPts val="1400"/>
              </a:lnSpc>
            </a:pPr>
            <a:r>
              <a:rPr lang="zh-CN" altLang="en-US" sz="900" b="0" i="0" u="none" strike="noStrike" kern="120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邮编：</a:t>
            </a:r>
            <a:r>
              <a:rPr lang="en-US" altLang="zh-CN" sz="900" b="0" i="0" u="none" strike="noStrike" kern="120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200041</a:t>
            </a:r>
          </a:p>
          <a:p>
            <a:pPr>
              <a:lnSpc>
                <a:spcPts val="1400"/>
              </a:lnSpc>
            </a:pPr>
            <a:r>
              <a:rPr lang="zh-CN" altLang="en-US" sz="900" b="0" i="0" u="none" strike="noStrike" kern="120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电话： </a:t>
            </a:r>
            <a:r>
              <a:rPr lang="en-US" altLang="zh-CN" sz="900" b="0" i="0" u="none" strike="noStrike" kern="120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( 86-21 ) 61703177</a:t>
            </a:r>
          </a:p>
          <a:p>
            <a:pPr>
              <a:lnSpc>
                <a:spcPts val="1400"/>
              </a:lnSpc>
            </a:pPr>
            <a:r>
              <a:rPr lang="zh-CN" altLang="en-US" sz="900" b="0" i="0" u="none" strike="noStrike" kern="120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传真： </a:t>
            </a:r>
            <a:r>
              <a:rPr lang="en-US" altLang="zh-CN" sz="900" b="0" i="0" u="none" strike="noStrike" kern="120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( 86-21 ) 61703163</a:t>
            </a:r>
            <a:endParaRPr lang="zh-CN" altLang="en-US" sz="9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6430140" y="5247684"/>
            <a:ext cx="3600400" cy="1118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i="0" u="none" strike="noStrike" kern="120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深圳分公司</a:t>
            </a:r>
            <a:endParaRPr lang="en-US" altLang="zh-CN" sz="1400" b="1" i="0" u="none" strike="noStrike" kern="120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endParaRPr lang="zh-CN" altLang="en-US" sz="600" b="1" i="0" u="none" strike="noStrike" kern="12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ts val="1400"/>
              </a:lnSpc>
            </a:pPr>
            <a:r>
              <a:rPr lang="zh-CN" altLang="en-US" sz="900" b="0" i="0" u="none" strike="noStrike" kern="120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地址：深圳市福田区民田路</a:t>
            </a:r>
            <a:r>
              <a:rPr lang="en-US" altLang="zh-CN" sz="900" b="0" i="0" u="none" strike="noStrike" kern="120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178</a:t>
            </a:r>
            <a:r>
              <a:rPr lang="zh-CN" altLang="en-US" sz="900" b="0" i="0" u="none" strike="noStrike" kern="120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号华融大厦</a:t>
            </a:r>
            <a:r>
              <a:rPr lang="en-US" altLang="zh-CN" sz="900" b="0" i="0" u="none" strike="noStrike" kern="120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1505</a:t>
            </a:r>
          </a:p>
          <a:p>
            <a:pPr>
              <a:lnSpc>
                <a:spcPts val="1400"/>
              </a:lnSpc>
            </a:pPr>
            <a:r>
              <a:rPr lang="zh-CN" altLang="en-US" sz="900" b="0" i="0" u="none" strike="noStrike" kern="120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邮编：</a:t>
            </a:r>
            <a:r>
              <a:rPr lang="en-US" altLang="zh-CN" sz="900" b="0" i="0" u="none" strike="noStrike" kern="120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518048</a:t>
            </a:r>
          </a:p>
          <a:p>
            <a:pPr>
              <a:lnSpc>
                <a:spcPts val="1400"/>
              </a:lnSpc>
            </a:pPr>
            <a:r>
              <a:rPr lang="zh-CN" altLang="en-US" sz="900" b="0" i="0" u="none" strike="noStrike" kern="120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电话： </a:t>
            </a:r>
            <a:r>
              <a:rPr lang="en-US" altLang="zh-CN" sz="900" b="0" i="0" u="none" strike="noStrike" kern="120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( 86-755 ) 33069368</a:t>
            </a:r>
          </a:p>
          <a:p>
            <a:pPr>
              <a:lnSpc>
                <a:spcPts val="1400"/>
              </a:lnSpc>
            </a:pPr>
            <a:r>
              <a:rPr lang="zh-CN" altLang="en-US" sz="900" b="0" i="0" u="none" strike="noStrike" kern="120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传真： </a:t>
            </a:r>
            <a:r>
              <a:rPr lang="en-US" altLang="zh-CN" sz="900" b="0" i="0" u="none" strike="noStrike" kern="120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( 86-755 ) 33069369</a:t>
            </a:r>
            <a:endParaRPr lang="zh-CN" altLang="en-US" sz="9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833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0" y="620688"/>
            <a:ext cx="9144000" cy="1008112"/>
          </a:xfrm>
          <a:prstGeom prst="rect">
            <a:avLst/>
          </a:prstGeom>
          <a:solidFill>
            <a:schemeClr val="accent1"/>
          </a:solidFill>
        </p:spPr>
        <p:txBody>
          <a:bodyPr vert="horz" lIns="504000" tIns="45720" rIns="91440" bIns="45720" rtlCol="0" anchor="ctr">
            <a:normAutofit/>
          </a:bodyPr>
          <a:lstStyle/>
          <a:p>
            <a:r>
              <a:rPr lang="zh-CN" altLang="en-US" dirty="0"/>
              <a:t>单击此处添加标题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44825"/>
            <a:ext cx="8229600" cy="4248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849753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8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4800" b="0" kern="12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182563" indent="-182563" algn="l" defTabSz="449263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41338" indent="-182563" algn="l" defTabSz="449263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898525" indent="-182563" algn="l" defTabSz="449263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57300" indent="-182563" algn="l" defTabSz="44926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616075" indent="-184150" algn="l" defTabSz="44926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0" y="473336"/>
            <a:ext cx="9144000" cy="651408"/>
          </a:xfrm>
          <a:prstGeom prst="rect">
            <a:avLst/>
          </a:prstGeom>
          <a:noFill/>
          <a:ln>
            <a:noFill/>
          </a:ln>
        </p:spPr>
        <p:txBody>
          <a:bodyPr vert="horz" lIns="504000" tIns="45720" rIns="91440" bIns="45720" rtlCol="0" anchor="ctr">
            <a:normAutofit/>
          </a:bodyPr>
          <a:lstStyle/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484784"/>
            <a:ext cx="8229600" cy="49740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  <a:endParaRPr lang="en-US" altLang="zh-CN" dirty="0"/>
          </a:p>
          <a:p>
            <a:pPr marL="1257300" marR="0" lvl="3" indent="-182563" algn="l" defTabSz="44926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dirty="0"/>
              <a:t>第四级</a:t>
            </a:r>
          </a:p>
        </p:txBody>
      </p:sp>
      <p:sp>
        <p:nvSpPr>
          <p:cNvPr id="24" name="矩形 23"/>
          <p:cNvSpPr/>
          <p:nvPr/>
        </p:nvSpPr>
        <p:spPr>
          <a:xfrm>
            <a:off x="7991601" y="172287"/>
            <a:ext cx="1152399" cy="2400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>
            <a:off x="0" y="6609821"/>
            <a:ext cx="9144000" cy="0"/>
          </a:xfrm>
          <a:prstGeom prst="line">
            <a:avLst/>
          </a:prstGeom>
          <a:ln>
            <a:solidFill>
              <a:srgbClr val="C9C9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203848" y="6495147"/>
            <a:ext cx="2736304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000" dirty="0">
                <a:solidFill>
                  <a:srgbClr val="8888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WWW.RONG360.COM</a:t>
            </a:r>
            <a:endParaRPr lang="zh-CN" altLang="en-US" sz="1000" dirty="0">
              <a:solidFill>
                <a:srgbClr val="88888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灯片编号占位符 27"/>
          <p:cNvSpPr>
            <a:spLocks noGrp="1"/>
          </p:cNvSpPr>
          <p:nvPr>
            <p:ph type="sldNum" sz="quarter" idx="4"/>
          </p:nvPr>
        </p:nvSpPr>
        <p:spPr>
          <a:xfrm>
            <a:off x="8316416" y="6495148"/>
            <a:ext cx="370384" cy="24622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lvl1pPr algn="r">
              <a:defRPr lang="zh-CN" altLang="en-US" sz="1000" kern="1200" smtClean="0">
                <a:solidFill>
                  <a:srgbClr val="8888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fld id="{48271207-8E54-4CCF-94A6-4D42E84E42CF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pic>
        <p:nvPicPr>
          <p:cNvPr id="10" name="Picture 4" descr="D:\Dropbox\Documents\Tencent Files\51193212\FileRecv\logo-pp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198165"/>
            <a:ext cx="990429" cy="312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接连接符 4"/>
          <p:cNvCxnSpPr/>
          <p:nvPr/>
        </p:nvCxnSpPr>
        <p:spPr>
          <a:xfrm>
            <a:off x="0" y="1215752"/>
            <a:ext cx="9144000" cy="0"/>
          </a:xfrm>
          <a:prstGeom prst="line">
            <a:avLst/>
          </a:prstGeom>
          <a:ln w="63500">
            <a:gradFill flip="none" rotWithShape="1">
              <a:gsLst>
                <a:gs pos="0">
                  <a:srgbClr val="2E4576"/>
                </a:gs>
                <a:gs pos="100000">
                  <a:srgbClr val="3B82C4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397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7" r:id="rId2"/>
    <p:sldLayoutId id="2147483655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rgbClr val="2E4576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182563" indent="-182563" algn="l" defTabSz="449263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41338" indent="-182563" algn="l" defTabSz="449263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898525" indent="-182563" algn="l" defTabSz="449263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57300" marR="0" indent="-182563" algn="l" defTabSz="449263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400" kern="120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616075" indent="-184150" algn="l" defTabSz="44926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/>
        </p:nvCxnSpPr>
        <p:spPr>
          <a:xfrm>
            <a:off x="0" y="355516"/>
            <a:ext cx="9144000" cy="0"/>
          </a:xfrm>
          <a:prstGeom prst="line">
            <a:avLst/>
          </a:prstGeom>
          <a:ln>
            <a:solidFill>
              <a:srgbClr val="C9C9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203848" y="240842"/>
            <a:ext cx="2736304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000" dirty="0">
                <a:solidFill>
                  <a:srgbClr val="8888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WWW.RONG360.COM</a:t>
            </a:r>
            <a:endParaRPr lang="zh-CN" altLang="en-US" sz="1000" dirty="0">
              <a:solidFill>
                <a:srgbClr val="88888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Picture 4" descr="D:\Dropbox\Documents\Tencent Files\51193212\FileRecv\logo-pp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3321" y="2340868"/>
            <a:ext cx="253365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3496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xStyles>
    <p:titleStyle>
      <a:lvl1pPr algn="l" defTabSz="914400" rtl="0" eaLnBrk="1" latinLnBrk="0" hangingPunct="1">
        <a:spcBef>
          <a:spcPct val="0"/>
        </a:spcBef>
        <a:buNone/>
        <a:defRPr sz="4800" b="0" kern="12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182563" indent="-182563" algn="l" defTabSz="449263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41338" indent="-182563" algn="l" defTabSz="449263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898525" indent="-182563" algn="l" defTabSz="449263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57300" indent="-182563" algn="l" defTabSz="44926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616075" indent="-184150" algn="l" defTabSz="44926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26" y="1556792"/>
            <a:ext cx="9144000" cy="3013945"/>
          </a:xfrm>
        </p:spPr>
        <p:txBody>
          <a:bodyPr/>
          <a:lstStyle/>
          <a:p>
            <a:r>
              <a:rPr lang="zh-CN" altLang="en-US" dirty="0"/>
              <a:t>机器学习</a:t>
            </a:r>
            <a:r>
              <a:rPr lang="en-US" altLang="zh-CN" dirty="0"/>
              <a:t>(</a:t>
            </a:r>
            <a:r>
              <a:rPr lang="zh-CN" altLang="en-US" dirty="0"/>
              <a:t>西瓜书</a:t>
            </a:r>
            <a:r>
              <a:rPr lang="en-US" altLang="zh-CN" dirty="0"/>
              <a:t>)</a:t>
            </a:r>
            <a:r>
              <a:rPr lang="zh-CN" altLang="en-US" dirty="0"/>
              <a:t>系列分享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sz="3200" dirty="0"/>
              <a:t>第二讲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754971" y="4075288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cap="all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BI</a:t>
            </a:r>
            <a:r>
              <a:rPr lang="zh-CN" altLang="en-US" sz="2400" b="1" cap="all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陈详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3315686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213EC6A-849C-417A-817C-1FF24E496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线性模型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BA20F886-B8AA-404C-861C-C854141E141D}"/>
              </a:ext>
            </a:extLst>
          </p:cNvPr>
          <p:cNvSpPr txBox="1"/>
          <p:nvPr/>
        </p:nvSpPr>
        <p:spPr>
          <a:xfrm>
            <a:off x="539552" y="1752963"/>
            <a:ext cx="61926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多分类问题</a:t>
            </a:r>
            <a:r>
              <a:rPr lang="en-US" altLang="zh-CN" dirty="0"/>
              <a:t>:</a:t>
            </a:r>
          </a:p>
          <a:p>
            <a:r>
              <a:rPr lang="zh-CN" altLang="en-US" dirty="0"/>
              <a:t>思路：转化成二分类</a:t>
            </a:r>
            <a:endParaRPr lang="en-US" altLang="zh-CN" dirty="0"/>
          </a:p>
          <a:p>
            <a:pPr marL="342900" indent="-342900">
              <a:buFont typeface="+mj-ea"/>
              <a:buAutoNum type="circleNumDbPlain"/>
            </a:pPr>
            <a:r>
              <a:rPr lang="en-US" altLang="zh-CN" dirty="0" err="1"/>
              <a:t>OvO</a:t>
            </a:r>
            <a:r>
              <a:rPr lang="en-US" altLang="zh-CN" dirty="0"/>
              <a:t>:</a:t>
            </a:r>
            <a:r>
              <a:rPr lang="zh-CN" altLang="en-US" dirty="0"/>
              <a:t>两两类划分一组每组训练一个模型</a:t>
            </a:r>
            <a:r>
              <a:rPr lang="en-US" altLang="zh-CN" dirty="0"/>
              <a:t>f,</a:t>
            </a:r>
            <a:r>
              <a:rPr lang="zh-CN" altLang="en-US" dirty="0"/>
              <a:t>每个</a:t>
            </a:r>
            <a:r>
              <a:rPr lang="en-US" altLang="zh-CN" dirty="0"/>
              <a:t>f</a:t>
            </a:r>
            <a:r>
              <a:rPr lang="zh-CN" altLang="en-US" dirty="0"/>
              <a:t>预测一个值投票选择。</a:t>
            </a:r>
            <a:endParaRPr lang="en-US" altLang="zh-CN" dirty="0"/>
          </a:p>
          <a:p>
            <a:pPr marL="342900" indent="-342900">
              <a:buFont typeface="+mj-ea"/>
              <a:buAutoNum type="circleNumDbPlain"/>
            </a:pPr>
            <a:r>
              <a:rPr lang="en-US" altLang="zh-CN" dirty="0" err="1"/>
              <a:t>OvR</a:t>
            </a:r>
            <a:r>
              <a:rPr lang="en-US" altLang="zh-CN" dirty="0"/>
              <a:t>: k</a:t>
            </a:r>
            <a:r>
              <a:rPr lang="zh-CN" altLang="en-US" dirty="0"/>
              <a:t>个类别，每次抽取一个和其它类别组成一组，生成</a:t>
            </a:r>
            <a:r>
              <a:rPr lang="en-US" altLang="zh-CN" dirty="0"/>
              <a:t>k</a:t>
            </a:r>
            <a:r>
              <a:rPr lang="zh-CN" altLang="en-US" dirty="0"/>
              <a:t>个模型，预测时取其中判为正例的，若有多个，取置信度高的</a:t>
            </a:r>
            <a:endParaRPr lang="en-US" altLang="zh-CN" dirty="0"/>
          </a:p>
          <a:p>
            <a:pPr marL="342900" indent="-342900">
              <a:buFont typeface="+mj-ea"/>
              <a:buAutoNum type="circleNumDbPlain"/>
            </a:pPr>
            <a:r>
              <a:rPr lang="en-US" altLang="zh-CN" dirty="0"/>
              <a:t>EOOC </a:t>
            </a:r>
            <a:r>
              <a:rPr lang="zh-CN" altLang="en-US" dirty="0"/>
              <a:t>选出</a:t>
            </a:r>
            <a:r>
              <a:rPr lang="en-US" altLang="zh-CN" dirty="0"/>
              <a:t>n</a:t>
            </a:r>
            <a:r>
              <a:rPr lang="zh-CN" altLang="en-US" dirty="0"/>
              <a:t>组，每组谁做正类谁做负类用</a:t>
            </a:r>
            <a:r>
              <a:rPr lang="en-US" altLang="zh-CN" dirty="0"/>
              <a:t>+1</a:t>
            </a:r>
            <a:r>
              <a:rPr lang="zh-CN" altLang="en-US" dirty="0"/>
              <a:t>，</a:t>
            </a:r>
            <a:r>
              <a:rPr lang="en-US" altLang="zh-CN" dirty="0"/>
              <a:t>-1</a:t>
            </a:r>
            <a:r>
              <a:rPr lang="zh-CN" altLang="en-US" dirty="0"/>
              <a:t>编码，预测的结果与类别的编码求距离</a:t>
            </a:r>
            <a:endParaRPr lang="en-US" altLang="zh-CN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xmlns="" id="{0EC4A4AD-1F4B-4730-B786-1528BC2A84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6550" y="0"/>
            <a:ext cx="33909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athJax_Math-italic"/>
              </a:rPr>
              <a:t>y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athJax_Main"/>
              </a:rPr>
              <a:t>=11+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athJax_Math-italic"/>
              </a:rPr>
              <a:t>e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athJax_Main"/>
              </a:rPr>
              <a:t>−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athJax_Math-italic"/>
              </a:rPr>
              <a:t>z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-apple-system"/>
              </a:rPr>
              <a:t>y=11+e−z</a:t>
            </a:r>
            <a:endParaRPr kumimoji="0" lang="zh-CN" altLang="zh-CN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xmlns="" id="{63AB3F7E-06FF-45D8-931B-D0FBC99842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4974" y="-407423"/>
            <a:ext cx="33909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athJax_Math-italic"/>
              </a:rPr>
              <a:t>y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athJax_Main"/>
              </a:rPr>
              <a:t>=11+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athJax_Math-italic"/>
              </a:rPr>
              <a:t>e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athJax_Main"/>
              </a:rPr>
              <a:t>−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athJax_Math-italic"/>
              </a:rPr>
              <a:t>z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-apple-system"/>
              </a:rPr>
              <a:t>y=11+e−z</a:t>
            </a:r>
            <a:endParaRPr kumimoji="0" lang="zh-CN" altLang="zh-CN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AutoShape 4" descr="https://img-blog.csdn.net/2018082616491891?watermark/2/text/aHR0cHM6Ly9ibG9nLmNzZG4ubmV0L1RPTU9DQVQ=/font/5a6L5L2T/fontsize/400/fill/I0JBQkFCMA==/dissolve/70">
            <a:extLst>
              <a:ext uri="{FF2B5EF4-FFF2-40B4-BE49-F238E27FC236}">
                <a16:creationId xmlns:a16="http://schemas.microsoft.com/office/drawing/2014/main" xmlns="" id="{D99D7DC5-DFAA-443E-AA33-8B44DBB64D7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6" descr="https://img-blog.csdn.net/2018082616491891?watermark/2/text/aHR0cHM6Ly9ibG9nLmNzZG4ubmV0L1RPTU9DQVQ=/font/5a6L5L2T/fontsize/400/fill/I0JBQkFCMA==/dissolve/70">
            <a:extLst>
              <a:ext uri="{FF2B5EF4-FFF2-40B4-BE49-F238E27FC236}">
                <a16:creationId xmlns:a16="http://schemas.microsoft.com/office/drawing/2014/main" xmlns="" id="{AA9B9AB6-309D-4F05-B6F3-E2D90ACDA90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73769" y="457308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A1E9F897-F5A6-4E47-A3F3-7AC729C4703D}"/>
              </a:ext>
            </a:extLst>
          </p:cNvPr>
          <p:cNvSpPr txBox="1"/>
          <p:nvPr/>
        </p:nvSpPr>
        <p:spPr>
          <a:xfrm>
            <a:off x="611560" y="4906970"/>
            <a:ext cx="62646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类别不平衡：</a:t>
            </a:r>
            <a:endParaRPr lang="en-US" altLang="zh-CN" dirty="0"/>
          </a:p>
          <a:p>
            <a:r>
              <a:rPr lang="zh-CN" altLang="en-US" dirty="0"/>
              <a:t>正例样本</a:t>
            </a:r>
            <a:r>
              <a:rPr lang="en-US" altLang="zh-CN" dirty="0"/>
              <a:t>m+,</a:t>
            </a:r>
            <a:r>
              <a:rPr lang="zh-CN" altLang="en-US" dirty="0"/>
              <a:t>负例样本</a:t>
            </a:r>
            <a:r>
              <a:rPr lang="en-US" altLang="zh-CN" dirty="0"/>
              <a:t>m-</a:t>
            </a:r>
            <a:r>
              <a:rPr lang="zh-CN" altLang="en-US" dirty="0"/>
              <a:t>比例不平衡，如</a:t>
            </a:r>
            <a:r>
              <a:rPr lang="en-US" altLang="zh-CN" dirty="0"/>
              <a:t>m+&gt;&gt;m-</a:t>
            </a:r>
            <a:r>
              <a:rPr lang="zh-CN" altLang="en-US" dirty="0"/>
              <a:t>，则采用增减样本法使平衡或将正例阈值提高到</a:t>
            </a:r>
            <a:r>
              <a:rPr lang="en-US" altLang="zh-CN" dirty="0"/>
              <a:t>m+/m-</a:t>
            </a:r>
            <a:r>
              <a:rPr lang="zh-CN" altLang="en-US" dirty="0"/>
              <a:t>以调整查准查全的比例</a:t>
            </a:r>
          </a:p>
        </p:txBody>
      </p:sp>
    </p:spTree>
    <p:extLst>
      <p:ext uri="{BB962C8B-B14F-4D97-AF65-F5344CB8AC3E}">
        <p14:creationId xmlns:p14="http://schemas.microsoft.com/office/powerpoint/2010/main" val="3234265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699E9F7-674A-4539-B4C0-F0E132467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决策树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9B45604-47BA-4930-8A7F-3AED08F346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609528"/>
            <a:ext cx="8229600" cy="4248472"/>
          </a:xfrm>
        </p:spPr>
        <p:txBody>
          <a:bodyPr/>
          <a:lstStyle/>
          <a:p>
            <a:r>
              <a:rPr lang="zh-CN" altLang="en-US" dirty="0"/>
              <a:t>基本思想：</a:t>
            </a:r>
            <a:endParaRPr lang="en-US" altLang="zh-CN" dirty="0"/>
          </a:p>
          <a:p>
            <a:r>
              <a:rPr lang="en-US" altLang="zh-CN" dirty="0"/>
              <a:t>V</a:t>
            </a:r>
            <a:r>
              <a:rPr lang="zh-CN" altLang="en-US" dirty="0"/>
              <a:t>个属性的样本，每次选取一个属性，使其划分后纯度</a:t>
            </a:r>
            <a:r>
              <a:rPr lang="en-US" altLang="zh-CN" dirty="0"/>
              <a:t>/</a:t>
            </a:r>
            <a:r>
              <a:rPr lang="zh-CN" altLang="en-US" dirty="0"/>
              <a:t>信息增益达到最高，去掉划分的属性，递归划分直到划分到叶子节点。</a:t>
            </a:r>
          </a:p>
        </p:txBody>
      </p:sp>
    </p:spTree>
    <p:extLst>
      <p:ext uri="{BB962C8B-B14F-4D97-AF65-F5344CB8AC3E}">
        <p14:creationId xmlns:p14="http://schemas.microsoft.com/office/powerpoint/2010/main" val="735947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34CE734-9B5C-4F51-BB8F-BBD330B27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决策树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E94182A9-58AE-452E-925D-8C643147E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按信息增益比划分：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5DD8FCDB-2180-4679-A57B-C794285E3386}"/>
              </a:ext>
            </a:extLst>
          </p:cNvPr>
          <p:cNvSpPr txBox="1"/>
          <p:nvPr/>
        </p:nvSpPr>
        <p:spPr>
          <a:xfrm>
            <a:off x="457200" y="2765866"/>
            <a:ext cx="30346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信息增益比：信息增益除以属性种类的混乱度，属性种类越少，越纯，增益比越大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C4992E5A-595D-45E3-8DB0-74A86C142C7C}"/>
              </a:ext>
            </a:extLst>
          </p:cNvPr>
          <p:cNvSpPr txBox="1"/>
          <p:nvPr/>
        </p:nvSpPr>
        <p:spPr>
          <a:xfrm>
            <a:off x="399056" y="4586528"/>
            <a:ext cx="35387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相比信息增益：优先划分属性种类少和纯的属性，避免属性种类过多带来过拟合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6A683223-1E22-4344-9CBF-85C03F113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5601" y="2765866"/>
            <a:ext cx="5710896" cy="1626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725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34CE734-9B5C-4F51-BB8F-BBD330B27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决策树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E94182A9-58AE-452E-925D-8C643147E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按信息增益划分：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85FD4151-A589-46A3-8A41-AF749B686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880" y="2564904"/>
            <a:ext cx="4355685" cy="104825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5DD8FCDB-2180-4679-A57B-C794285E3386}"/>
              </a:ext>
            </a:extLst>
          </p:cNvPr>
          <p:cNvSpPr txBox="1"/>
          <p:nvPr/>
        </p:nvSpPr>
        <p:spPr>
          <a:xfrm>
            <a:off x="457200" y="2765866"/>
            <a:ext cx="30346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混乱度指标：熵</a:t>
            </a:r>
            <a:r>
              <a:rPr lang="en-US" altLang="zh-CN" dirty="0"/>
              <a:t>Ent(D)</a:t>
            </a:r>
          </a:p>
          <a:p>
            <a:r>
              <a:rPr lang="zh-CN" altLang="en-US" dirty="0"/>
              <a:t>最小为</a:t>
            </a:r>
            <a:r>
              <a:rPr lang="en-US" altLang="zh-CN" dirty="0"/>
              <a:t>0,k</a:t>
            </a:r>
            <a:r>
              <a:rPr lang="zh-CN" altLang="en-US" dirty="0"/>
              <a:t>个类别最大为</a:t>
            </a:r>
            <a:r>
              <a:rPr lang="en-US" altLang="zh-CN" dirty="0"/>
              <a:t>log2k</a:t>
            </a:r>
            <a:r>
              <a:rPr lang="zh-CN" altLang="en-US" dirty="0"/>
              <a:t>，越小越纯，越大越混乱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C4992E5A-595D-45E3-8DB0-74A86C142C7C}"/>
              </a:ext>
            </a:extLst>
          </p:cNvPr>
          <p:cNvSpPr txBox="1"/>
          <p:nvPr/>
        </p:nvSpPr>
        <p:spPr>
          <a:xfrm>
            <a:off x="457200" y="4148572"/>
            <a:ext cx="3034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信息增益</a:t>
            </a:r>
            <a:r>
              <a:rPr lang="en-US" altLang="zh-CN" dirty="0"/>
              <a:t>:</a:t>
            </a:r>
            <a:r>
              <a:rPr lang="zh-CN" altLang="en-US" dirty="0"/>
              <a:t>熵值减小量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9BE5013D-31FF-47ED-9288-4C233DE776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904" y="3958899"/>
            <a:ext cx="4195504" cy="766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786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34CE734-9B5C-4F51-BB8F-BBD330B27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20688"/>
            <a:ext cx="9144000" cy="1008112"/>
          </a:xfrm>
        </p:spPr>
        <p:txBody>
          <a:bodyPr/>
          <a:lstStyle/>
          <a:p>
            <a:r>
              <a:rPr lang="zh-CN" altLang="en-US" dirty="0"/>
              <a:t>决策树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E94182A9-58AE-452E-925D-8C643147E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44825"/>
            <a:ext cx="3394720" cy="576063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按基尼指数划分：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C4992E5A-595D-45E3-8DB0-74A86C142C7C}"/>
              </a:ext>
            </a:extLst>
          </p:cNvPr>
          <p:cNvSpPr txBox="1"/>
          <p:nvPr/>
        </p:nvSpPr>
        <p:spPr>
          <a:xfrm>
            <a:off x="837619" y="2807876"/>
            <a:ext cx="3034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与熵一样，越小越纯，最小为</a:t>
            </a:r>
            <a:r>
              <a:rPr lang="en-US" altLang="zh-CN" dirty="0"/>
              <a:t>0</a:t>
            </a:r>
            <a:r>
              <a:rPr lang="zh-CN" altLang="en-US" dirty="0"/>
              <a:t>，</a:t>
            </a:r>
            <a:r>
              <a:rPr lang="en-US" altLang="zh-CN" dirty="0"/>
              <a:t>k</a:t>
            </a:r>
            <a:r>
              <a:rPr lang="zh-CN" altLang="en-US" dirty="0"/>
              <a:t>个类别最大为</a:t>
            </a:r>
            <a:r>
              <a:rPr lang="en-US" altLang="zh-CN" dirty="0"/>
              <a:t>(k-1)/k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85D59D09-6BD8-4CEA-809A-C41C10F1E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9625" y="2585215"/>
            <a:ext cx="4162153" cy="110007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7380AC9D-4AD7-481A-8E85-79ECF1E9F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3897871"/>
            <a:ext cx="3240360" cy="836222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26F43148-1126-4F10-AAFE-D56F83C731A2}"/>
              </a:ext>
            </a:extLst>
          </p:cNvPr>
          <p:cNvSpPr/>
          <p:nvPr/>
        </p:nvSpPr>
        <p:spPr>
          <a:xfrm>
            <a:off x="155267" y="3989752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1A1A1A"/>
                </a:solidFill>
                <a:latin typeface="arial" panose="020B0604020202020204" pitchFamily="34" charset="0"/>
              </a:rPr>
              <a:t>基尼指数的计算不需要对数运算，更加高效；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1A1A1A"/>
                </a:solidFill>
                <a:latin typeface="arial" panose="020B0604020202020204" pitchFamily="34" charset="0"/>
              </a:rPr>
              <a:t>基尼指数更偏向于连续属性，熵更偏向于离散属性。</a:t>
            </a:r>
            <a:endParaRPr lang="zh-CN" altLang="en-US" b="0" i="0" dirty="0">
              <a:solidFill>
                <a:srgbClr val="1A1A1A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9280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15DF231-985C-4765-9361-449985E4C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决策树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5CFECB5-9060-48BC-8F1B-5AFFF36B1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剪枝：泛化性能提升的主要途径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预剪枝：贪心算法，每次划分一定能带来性能性能提升，边划分变验证。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后剪枝：先从训练集生成一颗完整的决策树，然后自底向上对非叶节点进行考察，若将该节点对应的子树替换为叶节点，能带来泛化性能的提升，则将该子树替换为叶节点。</a:t>
            </a:r>
          </a:p>
        </p:txBody>
      </p:sp>
    </p:spTree>
    <p:extLst>
      <p:ext uri="{BB962C8B-B14F-4D97-AF65-F5344CB8AC3E}">
        <p14:creationId xmlns:p14="http://schemas.microsoft.com/office/powerpoint/2010/main" val="14007422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0BFD9B5-8C20-440A-B898-3DF7525A1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决策树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6744D383-076C-4567-9229-A10A893F2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2132856"/>
            <a:ext cx="5423965" cy="3824939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D689DB4C-FB52-464A-9EA5-451407580B76}"/>
              </a:ext>
            </a:extLst>
          </p:cNvPr>
          <p:cNvSpPr txBox="1"/>
          <p:nvPr/>
        </p:nvSpPr>
        <p:spPr>
          <a:xfrm>
            <a:off x="395536" y="3429000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决策树边界</a:t>
            </a:r>
            <a:r>
              <a:rPr lang="en-US" altLang="zh-CN" dirty="0"/>
              <a:t>:</a:t>
            </a:r>
            <a:r>
              <a:rPr lang="zh-CN" altLang="en-US" dirty="0"/>
              <a:t>都是与坐标轴平行的，拟合多变量相关问题复杂</a:t>
            </a:r>
          </a:p>
        </p:txBody>
      </p:sp>
    </p:spTree>
    <p:extLst>
      <p:ext uri="{BB962C8B-B14F-4D97-AF65-F5344CB8AC3E}">
        <p14:creationId xmlns:p14="http://schemas.microsoft.com/office/powerpoint/2010/main" val="32947996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0BFD9B5-8C20-440A-B898-3DF7525A1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决策树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D689DB4C-FB52-464A-9EA5-451407580B76}"/>
              </a:ext>
            </a:extLst>
          </p:cNvPr>
          <p:cNvSpPr txBox="1"/>
          <p:nvPr/>
        </p:nvSpPr>
        <p:spPr>
          <a:xfrm>
            <a:off x="323528" y="2204864"/>
            <a:ext cx="29523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多变量决策树：使边界可以变为斜线，模型更复杂，每次划分要判断的参数更多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E7301F87-EF86-49B0-9720-CBC68A25F7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5396" y="3096241"/>
            <a:ext cx="5295937" cy="375872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F8C20ABF-7A3A-4B6F-B0D1-FA3C3F8B75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3067" y="1625528"/>
            <a:ext cx="5295937" cy="1473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3852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FC5773D-6B34-49E4-B05A-3AF27B207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9A5FA87B-7554-4B50-8F79-C9D976906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线性判别分析：可用于多分类，比逻辑回归稳定，正态分布式和逻辑回归相似。</a:t>
            </a:r>
            <a:endParaRPr lang="en-US" altLang="zh-CN" dirty="0"/>
          </a:p>
          <a:p>
            <a:r>
              <a:rPr lang="zh-CN" altLang="en-US" dirty="0"/>
              <a:t>逻辑回归（对数几率）：可以得到概率解释，</a:t>
            </a:r>
            <a:r>
              <a:rPr lang="zh-CN" altLang="en-US"/>
              <a:t>支持</a:t>
            </a:r>
            <a:r>
              <a:rPr lang="zh-CN" altLang="en-US" smtClean="0"/>
              <a:t>扩展，只能用于二分类。</a:t>
            </a:r>
            <a:endParaRPr lang="en-US" altLang="zh-CN" dirty="0"/>
          </a:p>
          <a:p>
            <a:r>
              <a:rPr lang="zh-CN" altLang="en-US" dirty="0"/>
              <a:t>决策树：易于解释和说明，容易过拟合，不能扩展，来新数据必须重新学习。</a:t>
            </a:r>
          </a:p>
        </p:txBody>
      </p:sp>
    </p:spTree>
    <p:extLst>
      <p:ext uri="{BB962C8B-B14F-4D97-AF65-F5344CB8AC3E}">
        <p14:creationId xmlns:p14="http://schemas.microsoft.com/office/powerpoint/2010/main" val="1405816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4789A40-04A0-4385-BA0E-C84C43A5A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20688"/>
            <a:ext cx="9144000" cy="1008112"/>
          </a:xfrm>
        </p:spPr>
        <p:txBody>
          <a:bodyPr/>
          <a:lstStyle/>
          <a:p>
            <a:r>
              <a:rPr lang="zh-CN" altLang="en-US" dirty="0"/>
              <a:t>回顾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06C3B5B5-C320-425B-8DFA-CE47DA752E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772816"/>
            <a:ext cx="8229600" cy="576064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altLang="zh-CN" dirty="0"/>
              <a:t>ROC</a:t>
            </a:r>
            <a:r>
              <a:rPr lang="zh-CN" altLang="en-US" dirty="0"/>
              <a:t>曲线</a:t>
            </a:r>
            <a:r>
              <a:rPr lang="en-US" altLang="zh-CN" dirty="0"/>
              <a:t>:AUC</a:t>
            </a:r>
            <a:r>
              <a:rPr lang="zh-CN" altLang="en-US" dirty="0"/>
              <a:t>的变化范围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完全预测对（</a:t>
            </a:r>
            <a:r>
              <a:rPr lang="en-US" altLang="zh-CN" dirty="0"/>
              <a:t>1,1,1,1,1,1,0,0,0,0,0</a:t>
            </a:r>
            <a:r>
              <a:rPr lang="zh-CN" altLang="en-US" dirty="0"/>
              <a:t>），随机预测（</a:t>
            </a:r>
            <a:r>
              <a:rPr lang="en-US" altLang="zh-CN" dirty="0"/>
              <a:t>1,0,1,0,1,0,1,0,1</a:t>
            </a:r>
            <a:r>
              <a:rPr lang="zh-CN" altLang="en-US" dirty="0"/>
              <a:t>），完全预测错（</a:t>
            </a:r>
            <a:r>
              <a:rPr lang="en-US" altLang="zh-CN" dirty="0"/>
              <a:t>0,0,0,0,1,1,1,1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FEAAD040-58EB-4AE3-AF71-B6398A0B0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5093" y="2782035"/>
            <a:ext cx="2668021" cy="214697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E8A86AAA-6428-47D5-A631-AA09F125F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152" y="2722562"/>
            <a:ext cx="2926342" cy="224743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2DE9AA0A-4B24-475C-85D7-737BD52C8F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787" y="2875391"/>
            <a:ext cx="2668021" cy="2071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617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4" name="Rectangle 43"/>
          <p:cNvSpPr>
            <a:spLocks noChangeArrowheads="1"/>
          </p:cNvSpPr>
          <p:nvPr/>
        </p:nvSpPr>
        <p:spPr bwMode="auto">
          <a:xfrm>
            <a:off x="-30088" y="2131716"/>
            <a:ext cx="5605463" cy="54610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>
                  <a:alpha val="0"/>
                </a:schemeClr>
              </a:gs>
            </a:gsLst>
            <a:lin ang="0" scaled="1"/>
          </a:gradFill>
          <a:ln w="12700" algn="ctr">
            <a:noFill/>
            <a:miter lim="800000"/>
            <a:headEnd/>
            <a:tailEnd/>
          </a:ln>
        </p:spPr>
        <p:txBody>
          <a:bodyPr wrap="none" lIns="100392" tIns="50199" rIns="100392" bIns="50199" anchor="ctr"/>
          <a:lstStyle/>
          <a:p>
            <a:pPr defTabSz="1006475">
              <a:lnSpc>
                <a:spcPct val="200000"/>
              </a:lnSpc>
              <a:buClr>
                <a:schemeClr val="bg2"/>
              </a:buClr>
              <a:buSzPct val="75000"/>
              <a:buFont typeface="Wingdings" pitchFamily="2" charset="2"/>
              <a:buChar char="n"/>
            </a:pPr>
            <a:endParaRPr lang="zh-CN" altLang="en-US" sz="2200">
              <a:solidFill>
                <a:schemeClr val="bg1"/>
              </a:solidFill>
              <a:latin typeface="Trebuchet MS" pitchFamily="34" charset="0"/>
              <a:ea typeface="黑体" pitchFamily="2" charset="-122"/>
              <a:cs typeface="Arial Unicode MS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611560" y="1609983"/>
            <a:ext cx="8229600" cy="4176712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sz="4000" b="1" dirty="0">
                <a:latin typeface="华文宋体" pitchFamily="2" charset="-122"/>
                <a:ea typeface="华文宋体" pitchFamily="2" charset="-122"/>
              </a:rPr>
              <a:t>线性模型</a:t>
            </a:r>
            <a:endParaRPr lang="en-US" altLang="zh-CN" sz="4000" b="1" dirty="0">
              <a:latin typeface="华文宋体" pitchFamily="2" charset="-122"/>
              <a:ea typeface="华文宋体" pitchFamily="2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4000" b="1" dirty="0">
                <a:latin typeface="华文宋体" pitchFamily="2" charset="-122"/>
                <a:ea typeface="华文宋体" pitchFamily="2" charset="-122"/>
              </a:rPr>
              <a:t>决策树</a:t>
            </a:r>
            <a:endParaRPr lang="en-US" altLang="zh-CN" sz="4000" b="1" dirty="0">
              <a:latin typeface="华文宋体" pitchFamily="2" charset="-122"/>
              <a:ea typeface="华文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1745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B7CECD5-C02B-42DA-B761-3946DB44E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线性模型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xmlns="" id="{BFCABE49-12EC-43B9-92A2-2B6B6442E3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43012" y="1700808"/>
            <a:ext cx="5600988" cy="405785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xmlns="" id="{013C7FBD-C698-4CC9-879F-96B86949E4A1}"/>
                  </a:ext>
                </a:extLst>
              </p:cNvPr>
              <p:cNvSpPr txBox="1"/>
              <p:nvPr/>
            </p:nvSpPr>
            <p:spPr>
              <a:xfrm>
                <a:off x="194841" y="2348880"/>
                <a:ext cx="331236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en-US" altLang="zh-CN" dirty="0"/>
                  <a:t>+b</a:t>
                </a:r>
              </a:p>
              <a:p>
                <a:r>
                  <a:rPr lang="zh-CN" altLang="en-US" dirty="0"/>
                  <a:t>回归模型：最小二乘参数估计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13C7FBD-C698-4CC9-879F-96B86949E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841" y="2348880"/>
                <a:ext cx="3312368" cy="923330"/>
              </a:xfrm>
              <a:prstGeom prst="rect">
                <a:avLst/>
              </a:prstGeom>
              <a:blipFill>
                <a:blip r:embed="rId3"/>
                <a:stretch>
                  <a:fillRect l="-1657" t="-32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>
            <a:extLst>
              <a:ext uri="{FF2B5EF4-FFF2-40B4-BE49-F238E27FC236}">
                <a16:creationId xmlns:a16="http://schemas.microsoft.com/office/drawing/2014/main" xmlns="" id="{B2E957C2-A223-4EBE-BFA8-A7E2E4A9EE16}"/>
              </a:ext>
            </a:extLst>
          </p:cNvPr>
          <p:cNvSpPr/>
          <p:nvPr/>
        </p:nvSpPr>
        <p:spPr>
          <a:xfrm>
            <a:off x="194841" y="3831499"/>
            <a:ext cx="34563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高维情况下解可能不唯一：样本数过少，解决方法通常是引入正则化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58095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40253A9-629E-49D0-A836-9A6C5E86D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线性模型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B8C35281-A252-4DF9-918A-A642998F4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074" y="1638509"/>
            <a:ext cx="3456383" cy="258154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xmlns="" id="{8D579A15-967F-479E-8F8D-2C66B24EB2CA}"/>
                  </a:ext>
                </a:extLst>
              </p:cNvPr>
              <p:cNvSpPr txBox="1"/>
              <p:nvPr/>
            </p:nvSpPr>
            <p:spPr>
              <a:xfrm>
                <a:off x="539552" y="2862228"/>
                <a:ext cx="345638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0" dirty="0"/>
                  <a:t>满足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即  </a:t>
                </a:r>
                <a:r>
                  <a:rPr lang="en-US" altLang="zh-CN" dirty="0"/>
                  <a:t>	g(y)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可以先算出</a:t>
                </a:r>
                <a:r>
                  <a:rPr lang="en-US" altLang="zh-CN" dirty="0"/>
                  <a:t>g(y)</a:t>
                </a:r>
                <a:r>
                  <a:rPr lang="zh-CN" altLang="en-US" dirty="0"/>
                  <a:t>转化为线性模型，在求解</a:t>
                </a:r>
                <a:r>
                  <a:rPr lang="en-US" altLang="zh-CN" dirty="0" err="1"/>
                  <a:t>w,b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D579A15-967F-479E-8F8D-2C66B24EB2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2862228"/>
                <a:ext cx="3456383" cy="1200329"/>
              </a:xfrm>
              <a:prstGeom prst="rect">
                <a:avLst/>
              </a:prstGeom>
              <a:blipFill>
                <a:blip r:embed="rId3"/>
                <a:stretch>
                  <a:fillRect l="-1587" t="-4592" r="-2822" b="-81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6B1698DE-3E82-4042-8919-CE726158FA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7102" y="4240467"/>
            <a:ext cx="3561883" cy="258154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xmlns="" id="{93D7B9EC-274A-4AA5-969F-955EE1269F92}"/>
                  </a:ext>
                </a:extLst>
              </p:cNvPr>
              <p:cNvSpPr txBox="1"/>
              <p:nvPr/>
            </p:nvSpPr>
            <p:spPr>
              <a:xfrm>
                <a:off x="539552" y="2060849"/>
                <a:ext cx="39604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线性模型的衍生</a:t>
                </a:r>
                <a:r>
                  <a:rPr lang="en-US" altLang="zh-CN" dirty="0"/>
                  <a:t>: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0.1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+0.02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3D7B9EC-274A-4AA5-969F-955EE1269F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2060849"/>
                <a:ext cx="3960440" cy="369332"/>
              </a:xfrm>
              <a:prstGeom prst="rect">
                <a:avLst/>
              </a:prstGeom>
              <a:blipFill>
                <a:blip r:embed="rId5"/>
                <a:stretch>
                  <a:fillRect l="-1387" t="-13115" b="-262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058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213EC6A-849C-417A-817C-1FF24E496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线性模型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BA20F886-B8AA-404C-861C-C854141E141D}"/>
              </a:ext>
            </a:extLst>
          </p:cNvPr>
          <p:cNvSpPr txBox="1"/>
          <p:nvPr/>
        </p:nvSpPr>
        <p:spPr>
          <a:xfrm>
            <a:off x="539552" y="1752963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回归模型用作分类</a:t>
            </a:r>
            <a:r>
              <a:rPr lang="en-US" altLang="zh-CN" dirty="0"/>
              <a:t>: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63C9AAED-CBBF-490E-8E41-5089C0B47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6430" y="1937629"/>
            <a:ext cx="5400600" cy="396492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B0CA20F9-4041-424D-9E43-080104B6932C}"/>
              </a:ext>
            </a:extLst>
          </p:cNvPr>
          <p:cNvSpPr txBox="1"/>
          <p:nvPr/>
        </p:nvSpPr>
        <p:spPr>
          <a:xfrm>
            <a:off x="989131" y="2572722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对数几率函数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xmlns="" id="{0EC4A4AD-1F4B-4730-B786-1528BC2A84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6550" y="0"/>
            <a:ext cx="33909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athJax_Math-italic"/>
              </a:rPr>
              <a:t>y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athJax_Main"/>
              </a:rPr>
              <a:t>=11+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athJax_Math-italic"/>
              </a:rPr>
              <a:t>e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athJax_Main"/>
              </a:rPr>
              <a:t>−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athJax_Math-italic"/>
              </a:rPr>
              <a:t>z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-apple-system"/>
              </a:rPr>
              <a:t>y=11+e−z</a:t>
            </a:r>
            <a:endParaRPr kumimoji="0" lang="zh-CN" altLang="zh-CN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xmlns="" id="{63AB3F7E-06FF-45D8-931B-D0FBC99842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4974" y="-407423"/>
            <a:ext cx="33909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athJax_Math-italic"/>
              </a:rPr>
              <a:t>y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athJax_Main"/>
              </a:rPr>
              <a:t>=11+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athJax_Math-italic"/>
              </a:rPr>
              <a:t>e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athJax_Main"/>
              </a:rPr>
              <a:t>−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athJax_Math-italic"/>
              </a:rPr>
              <a:t>z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-apple-system"/>
              </a:rPr>
              <a:t>y=11+e−z</a:t>
            </a:r>
            <a:endParaRPr kumimoji="0" lang="zh-CN" altLang="zh-CN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4D5055D1-BACF-43DF-A3E4-B1BA40DF95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975" y="2942054"/>
            <a:ext cx="2129556" cy="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056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213EC6A-849C-417A-817C-1FF24E496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线性模型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BA20F886-B8AA-404C-861C-C854141E141D}"/>
              </a:ext>
            </a:extLst>
          </p:cNvPr>
          <p:cNvSpPr txBox="1"/>
          <p:nvPr/>
        </p:nvSpPr>
        <p:spPr>
          <a:xfrm>
            <a:off x="539552" y="1752963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回归模型用作分类</a:t>
            </a:r>
            <a:r>
              <a:rPr lang="en-US" altLang="zh-CN" dirty="0"/>
              <a:t>: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63C9AAED-CBBF-490E-8E41-5089C0B47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3326" y="1752963"/>
            <a:ext cx="4890674" cy="396492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B0CA20F9-4041-424D-9E43-080104B6932C}"/>
              </a:ext>
            </a:extLst>
          </p:cNvPr>
          <p:cNvSpPr txBox="1"/>
          <p:nvPr/>
        </p:nvSpPr>
        <p:spPr>
          <a:xfrm>
            <a:off x="989131" y="2572722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可以训练出这样的模型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xmlns="" id="{0EC4A4AD-1F4B-4730-B786-1528BC2A84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6550" y="0"/>
            <a:ext cx="33909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athJax_Math-italic"/>
              </a:rPr>
              <a:t>y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athJax_Main"/>
              </a:rPr>
              <a:t>=11+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athJax_Math-italic"/>
              </a:rPr>
              <a:t>e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athJax_Main"/>
              </a:rPr>
              <a:t>−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athJax_Math-italic"/>
              </a:rPr>
              <a:t>z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-apple-system"/>
              </a:rPr>
              <a:t>y=11+e−z</a:t>
            </a:r>
            <a:endParaRPr kumimoji="0" lang="zh-CN" altLang="zh-CN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xmlns="" id="{63AB3F7E-06FF-45D8-931B-D0FBC99842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4974" y="-407423"/>
            <a:ext cx="33909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athJax_Math-italic"/>
              </a:rPr>
              <a:t>y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athJax_Main"/>
              </a:rPr>
              <a:t>=11+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athJax_Math-italic"/>
              </a:rPr>
              <a:t>e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athJax_Main"/>
              </a:rPr>
              <a:t>−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athJax_Math-italic"/>
              </a:rPr>
              <a:t>z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-apple-system"/>
              </a:rPr>
              <a:t>y=11+e−z</a:t>
            </a:r>
            <a:endParaRPr kumimoji="0" lang="zh-CN" altLang="zh-CN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xmlns="" id="{7B940955-158B-4FD6-905E-EA1383BE68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564" y="3046528"/>
            <a:ext cx="3449762" cy="1318576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E48D818B-5986-4A54-AF9F-F299CB56C2F2}"/>
              </a:ext>
            </a:extLst>
          </p:cNvPr>
          <p:cNvSpPr txBox="1"/>
          <p:nvPr/>
        </p:nvSpPr>
        <p:spPr>
          <a:xfrm>
            <a:off x="959549" y="4421374"/>
            <a:ext cx="32403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然后极大似然法，得出似然函数，其似然函数是一个高阶可导函数，采用梯度下降或牛顿法等估算最优解</a:t>
            </a:r>
          </a:p>
        </p:txBody>
      </p:sp>
    </p:spTree>
    <p:extLst>
      <p:ext uri="{BB962C8B-B14F-4D97-AF65-F5344CB8AC3E}">
        <p14:creationId xmlns:p14="http://schemas.microsoft.com/office/powerpoint/2010/main" val="304499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213EC6A-849C-417A-817C-1FF24E496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线性模型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BA20F886-B8AA-404C-861C-C854141E141D}"/>
              </a:ext>
            </a:extLst>
          </p:cNvPr>
          <p:cNvSpPr txBox="1"/>
          <p:nvPr/>
        </p:nvSpPr>
        <p:spPr>
          <a:xfrm>
            <a:off x="742084" y="1733580"/>
            <a:ext cx="7286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回归模型用作分类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LDA</a:t>
            </a:r>
            <a:r>
              <a:rPr lang="zh-CN" altLang="en-US" dirty="0"/>
              <a:t>算法：样例投影到一条直线上，使其同类样本尽可能接近，异类样本尽可能远离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xmlns="" id="{0EC4A4AD-1F4B-4730-B786-1528BC2A84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6550" y="0"/>
            <a:ext cx="33909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athJax_Math-italic"/>
              </a:rPr>
              <a:t>y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athJax_Main"/>
              </a:rPr>
              <a:t>=11+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athJax_Math-italic"/>
              </a:rPr>
              <a:t>e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athJax_Main"/>
              </a:rPr>
              <a:t>−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athJax_Math-italic"/>
              </a:rPr>
              <a:t>z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-apple-system"/>
              </a:rPr>
              <a:t>y=11+e−z</a:t>
            </a:r>
            <a:endParaRPr kumimoji="0" lang="zh-CN" altLang="zh-CN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xmlns="" id="{63AB3F7E-06FF-45D8-931B-D0FBC99842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4974" y="-407423"/>
            <a:ext cx="33909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athJax_Math-italic"/>
              </a:rPr>
              <a:t>y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athJax_Main"/>
              </a:rPr>
              <a:t>=11+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athJax_Math-italic"/>
              </a:rPr>
              <a:t>e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athJax_Main"/>
              </a:rPr>
              <a:t>−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athJax_Math-italic"/>
              </a:rPr>
              <a:t>z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-apple-system"/>
              </a:rPr>
              <a:t>y=11+e−z</a:t>
            </a:r>
            <a:endParaRPr kumimoji="0" lang="zh-CN" altLang="zh-CN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AutoShape 4" descr="https://img-blog.csdn.net/2018082616491891?watermark/2/text/aHR0cHM6Ly9ibG9nLmNzZG4ubmV0L1RPTU9DQVQ=/font/5a6L5L2T/fontsize/400/fill/I0JBQkFCMA==/dissolve/70">
            <a:extLst>
              <a:ext uri="{FF2B5EF4-FFF2-40B4-BE49-F238E27FC236}">
                <a16:creationId xmlns:a16="http://schemas.microsoft.com/office/drawing/2014/main" xmlns="" id="{D99D7DC5-DFAA-443E-AA33-8B44DBB64D7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6" descr="https://img-blog.csdn.net/2018082616491891?watermark/2/text/aHR0cHM6Ly9ibG9nLmNzZG4ubmV0L1RPTU9DQVQ=/font/5a6L5L2T/fontsize/400/fill/I0JBQkFCMA==/dissolve/70">
            <a:extLst>
              <a:ext uri="{FF2B5EF4-FFF2-40B4-BE49-F238E27FC236}">
                <a16:creationId xmlns:a16="http://schemas.microsoft.com/office/drawing/2014/main" xmlns="" id="{AA9B9AB6-309D-4F05-B6F3-E2D90ACDA90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73769" y="457308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xmlns="" id="{C054E3C6-8C63-4620-BD33-8002D0ABE6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5" y="2825169"/>
            <a:ext cx="8020050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185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213EC6A-849C-417A-817C-1FF24E496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线性模型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BA20F886-B8AA-404C-861C-C854141E141D}"/>
              </a:ext>
            </a:extLst>
          </p:cNvPr>
          <p:cNvSpPr txBox="1"/>
          <p:nvPr/>
        </p:nvSpPr>
        <p:spPr>
          <a:xfrm>
            <a:off x="539552" y="1752963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回归模型用作分类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LDA</a:t>
            </a:r>
            <a:r>
              <a:rPr lang="zh-CN" altLang="en-US" dirty="0"/>
              <a:t>算法：左边同类样本协方差大，性能不如右边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xmlns="" id="{0EC4A4AD-1F4B-4730-B786-1528BC2A84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6550" y="0"/>
            <a:ext cx="33909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athJax_Math-italic"/>
              </a:rPr>
              <a:t>y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athJax_Main"/>
              </a:rPr>
              <a:t>=11+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athJax_Math-italic"/>
              </a:rPr>
              <a:t>e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athJax_Main"/>
              </a:rPr>
              <a:t>−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athJax_Math-italic"/>
              </a:rPr>
              <a:t>z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-apple-system"/>
              </a:rPr>
              <a:t>y=11+e−z</a:t>
            </a:r>
            <a:endParaRPr kumimoji="0" lang="zh-CN" altLang="zh-CN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xmlns="" id="{63AB3F7E-06FF-45D8-931B-D0FBC99842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4974" y="-407423"/>
            <a:ext cx="33909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athJax_Math-italic"/>
              </a:rPr>
              <a:t>y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athJax_Main"/>
              </a:rPr>
              <a:t>=11+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athJax_Math-italic"/>
              </a:rPr>
              <a:t>e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athJax_Main"/>
              </a:rPr>
              <a:t>−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athJax_Math-italic"/>
              </a:rPr>
              <a:t>z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-apple-system"/>
              </a:rPr>
              <a:t>y=11+e−z</a:t>
            </a:r>
            <a:endParaRPr kumimoji="0" lang="zh-CN" altLang="zh-CN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AutoShape 4" descr="https://img-blog.csdn.net/2018082616491891?watermark/2/text/aHR0cHM6Ly9ibG9nLmNzZG4ubmV0L1RPTU9DQVQ=/font/5a6L5L2T/fontsize/400/fill/I0JBQkFCMA==/dissolve/70">
            <a:extLst>
              <a:ext uri="{FF2B5EF4-FFF2-40B4-BE49-F238E27FC236}">
                <a16:creationId xmlns:a16="http://schemas.microsoft.com/office/drawing/2014/main" xmlns="" id="{D99D7DC5-DFAA-443E-AA33-8B44DBB64D7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6" descr="https://img-blog.csdn.net/2018082616491891?watermark/2/text/aHR0cHM6Ly9ibG9nLmNzZG4ubmV0L1RPTU9DQVQ=/font/5a6L5L2T/fontsize/400/fill/I0JBQkFCMA==/dissolve/70">
            <a:extLst>
              <a:ext uri="{FF2B5EF4-FFF2-40B4-BE49-F238E27FC236}">
                <a16:creationId xmlns:a16="http://schemas.microsoft.com/office/drawing/2014/main" xmlns="" id="{AA9B9AB6-309D-4F05-B6F3-E2D90ACDA90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73769" y="457308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" name="Picture 2" descr="https://images2015.cnblogs.com/blog/1042406/201701/1042406-20170103121629034-435985945.png">
            <a:extLst>
              <a:ext uri="{FF2B5EF4-FFF2-40B4-BE49-F238E27FC236}">
                <a16:creationId xmlns:a16="http://schemas.microsoft.com/office/drawing/2014/main" xmlns="" id="{6400AD85-83F4-4CFA-8D10-EF06A94BE5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784" y="2656910"/>
            <a:ext cx="8460432" cy="3268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2091729"/>
      </p:ext>
    </p:extLst>
  </p:cSld>
  <p:clrMapOvr>
    <a:masterClrMapping/>
  </p:clrMapOvr>
</p:sld>
</file>

<file path=ppt/theme/theme1.xml><?xml version="1.0" encoding="utf-8"?>
<a:theme xmlns:a="http://schemas.openxmlformats.org/drawingml/2006/main" name="融360模板 14年-new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正文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封底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融360模板 14年-new</Template>
  <TotalTime>4675</TotalTime>
  <Words>819</Words>
  <Application>Microsoft Office PowerPoint</Application>
  <PresentationFormat>全屏显示(4:3)</PresentationFormat>
  <Paragraphs>87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18</vt:i4>
      </vt:variant>
    </vt:vector>
  </HeadingPairs>
  <TitlesOfParts>
    <vt:vector size="35" baseType="lpstr">
      <vt:lpstr>-apple-system</vt:lpstr>
      <vt:lpstr>Arial Unicode MS</vt:lpstr>
      <vt:lpstr>MathJax_Main</vt:lpstr>
      <vt:lpstr>MathJax_Math-italic</vt:lpstr>
      <vt:lpstr>黑体</vt:lpstr>
      <vt:lpstr>华文宋体</vt:lpstr>
      <vt:lpstr>宋体</vt:lpstr>
      <vt:lpstr>微软雅黑</vt:lpstr>
      <vt:lpstr>Arial</vt:lpstr>
      <vt:lpstr>Arial</vt:lpstr>
      <vt:lpstr>Calibri</vt:lpstr>
      <vt:lpstr>Cambria Math</vt:lpstr>
      <vt:lpstr>Trebuchet MS</vt:lpstr>
      <vt:lpstr>Wingdings</vt:lpstr>
      <vt:lpstr>融360模板 14年-new</vt:lpstr>
      <vt:lpstr>正文​</vt:lpstr>
      <vt:lpstr>封底​</vt:lpstr>
      <vt:lpstr>机器学习(西瓜书)系列分享 第二讲</vt:lpstr>
      <vt:lpstr>回顾</vt:lpstr>
      <vt:lpstr>目录</vt:lpstr>
      <vt:lpstr>线性模型</vt:lpstr>
      <vt:lpstr>线性模型</vt:lpstr>
      <vt:lpstr>线性模型</vt:lpstr>
      <vt:lpstr>线性模型</vt:lpstr>
      <vt:lpstr>线性模型</vt:lpstr>
      <vt:lpstr>线性模型</vt:lpstr>
      <vt:lpstr>线性模型</vt:lpstr>
      <vt:lpstr>决策树</vt:lpstr>
      <vt:lpstr>决策树</vt:lpstr>
      <vt:lpstr>决策树</vt:lpstr>
      <vt:lpstr>决策树</vt:lpstr>
      <vt:lpstr>决策树</vt:lpstr>
      <vt:lpstr>决策树</vt:lpstr>
      <vt:lpstr>决策树</vt:lpstr>
      <vt:lpstr>小结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陈 详</cp:lastModifiedBy>
  <cp:revision>286</cp:revision>
  <dcterms:created xsi:type="dcterms:W3CDTF">2014-05-12T07:11:19Z</dcterms:created>
  <dcterms:modified xsi:type="dcterms:W3CDTF">2018-09-14T07:07:03Z</dcterms:modified>
</cp:coreProperties>
</file>