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345d27673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345d27673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345d27673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345d27673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35cb55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35cb55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345d27673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345d27673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345d27673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345d27673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345d27673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345d27673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345d27673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345d27673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345d27673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e345d27673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345d2767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345d2767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345d27673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345d27673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345d27673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345d27673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384775" y="3795950"/>
            <a:ext cx="5631600" cy="11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ORM GOLANG dengan GORM</a:t>
            </a:r>
            <a:endParaRPr b="1" sz="3600"/>
          </a:p>
        </p:txBody>
      </p:sp>
      <p:pic>
        <p:nvPicPr>
          <p:cNvPr id="278" name="Google Shape;278;p13"/>
          <p:cNvPicPr preferRelativeResize="0"/>
          <p:nvPr/>
        </p:nvPicPr>
        <p:blipFill>
          <a:blip r:embed="rId3">
            <a:alphaModFix/>
          </a:blip>
          <a:stretch>
            <a:fillRect/>
          </a:stretch>
        </p:blipFill>
        <p:spPr>
          <a:xfrm>
            <a:off x="477950" y="2245779"/>
            <a:ext cx="2024425" cy="1350525"/>
          </a:xfrm>
          <a:prstGeom prst="rect">
            <a:avLst/>
          </a:prstGeom>
          <a:noFill/>
          <a:ln>
            <a:noFill/>
          </a:ln>
        </p:spPr>
      </p:pic>
      <p:pic>
        <p:nvPicPr>
          <p:cNvPr id="279" name="Google Shape;279;p13"/>
          <p:cNvPicPr preferRelativeResize="0"/>
          <p:nvPr/>
        </p:nvPicPr>
        <p:blipFill>
          <a:blip r:embed="rId4">
            <a:alphaModFix/>
          </a:blip>
          <a:stretch>
            <a:fillRect/>
          </a:stretch>
        </p:blipFill>
        <p:spPr>
          <a:xfrm>
            <a:off x="2502375" y="2245775"/>
            <a:ext cx="1564301" cy="1350525"/>
          </a:xfrm>
          <a:prstGeom prst="rect">
            <a:avLst/>
          </a:prstGeom>
          <a:noFill/>
          <a:ln>
            <a:noFill/>
          </a:ln>
        </p:spPr>
      </p:pic>
      <p:pic>
        <p:nvPicPr>
          <p:cNvPr id="280" name="Google Shape;280;p13"/>
          <p:cNvPicPr preferRelativeResize="0"/>
          <p:nvPr/>
        </p:nvPicPr>
        <p:blipFill>
          <a:blip r:embed="rId5">
            <a:alphaModFix/>
          </a:blip>
          <a:stretch>
            <a:fillRect/>
          </a:stretch>
        </p:blipFill>
        <p:spPr>
          <a:xfrm>
            <a:off x="477950" y="895250"/>
            <a:ext cx="3588726" cy="1350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Dengan GORM</a:t>
            </a:r>
            <a:endParaRPr/>
          </a:p>
        </p:txBody>
      </p:sp>
      <p:sp>
        <p:nvSpPr>
          <p:cNvPr id="341" name="Google Shape;34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57142"/>
              </a:lnSpc>
              <a:spcBef>
                <a:spcPts val="0"/>
              </a:spcBef>
              <a:spcAft>
                <a:spcPts val="0"/>
              </a:spcAft>
              <a:buNone/>
            </a:pPr>
            <a:r>
              <a:rPr lang="en" sz="1850">
                <a:solidFill>
                  <a:srgbClr val="4D4D4C"/>
                </a:solidFill>
                <a:highlight>
                  <a:srgbClr val="EEEEEE"/>
                </a:highlight>
                <a:latin typeface="Courier New"/>
                <a:ea typeface="Courier New"/>
                <a:cs typeface="Courier New"/>
                <a:sym typeface="Courier New"/>
              </a:rPr>
              <a:t>db.Create(&amp;Cities{</a:t>
            </a:r>
            <a:endParaRPr sz="1850">
              <a:solidFill>
                <a:srgbClr val="4D4D4C"/>
              </a:solidFill>
              <a:highlight>
                <a:srgbClr val="EEEEEE"/>
              </a:highlight>
              <a:latin typeface="Courier New"/>
              <a:ea typeface="Courier New"/>
              <a:cs typeface="Courier New"/>
              <a:sym typeface="Courier New"/>
            </a:endParaRPr>
          </a:p>
          <a:p>
            <a:pPr indent="0" lvl="0" marL="0" rtl="0" algn="l">
              <a:lnSpc>
                <a:spcPct val="157142"/>
              </a:lnSpc>
              <a:spcBef>
                <a:spcPts val="0"/>
              </a:spcBef>
              <a:spcAft>
                <a:spcPts val="0"/>
              </a:spcAft>
              <a:buNone/>
            </a:pPr>
            <a:r>
              <a:rPr lang="en" sz="1850">
                <a:solidFill>
                  <a:srgbClr val="4D4D4C"/>
                </a:solidFill>
                <a:highlight>
                  <a:srgbClr val="EEEEEE"/>
                </a:highlight>
                <a:latin typeface="Courier New"/>
                <a:ea typeface="Courier New"/>
                <a:cs typeface="Courier New"/>
                <a:sym typeface="Courier New"/>
              </a:rPr>
              <a:t> Name: </a:t>
            </a:r>
            <a:r>
              <a:rPr lang="en" sz="1850">
                <a:solidFill>
                  <a:srgbClr val="718C00"/>
                </a:solidFill>
                <a:highlight>
                  <a:srgbClr val="EEEEEE"/>
                </a:highlight>
                <a:latin typeface="Courier New"/>
                <a:ea typeface="Courier New"/>
                <a:cs typeface="Courier New"/>
                <a:sym typeface="Courier New"/>
              </a:rPr>
              <a:t>"Moscow"</a:t>
            </a:r>
            <a:r>
              <a:rPr lang="en" sz="1850">
                <a:solidFill>
                  <a:srgbClr val="4D4D4C"/>
                </a:solidFill>
                <a:highlight>
                  <a:srgbClr val="EEEEEE"/>
                </a:highlight>
                <a:latin typeface="Courier New"/>
                <a:ea typeface="Courier New"/>
                <a:cs typeface="Courier New"/>
                <a:sym typeface="Courier New"/>
              </a:rPr>
              <a:t>,</a:t>
            </a:r>
            <a:endParaRPr sz="1850">
              <a:solidFill>
                <a:srgbClr val="4D4D4C"/>
              </a:solidFill>
              <a:highlight>
                <a:srgbClr val="EEEEEE"/>
              </a:highlight>
              <a:latin typeface="Courier New"/>
              <a:ea typeface="Courier New"/>
              <a:cs typeface="Courier New"/>
              <a:sym typeface="Courier New"/>
            </a:endParaRPr>
          </a:p>
          <a:p>
            <a:pPr indent="0" lvl="0" marL="0" rtl="0" algn="l">
              <a:lnSpc>
                <a:spcPct val="157142"/>
              </a:lnSpc>
              <a:spcBef>
                <a:spcPts val="0"/>
              </a:spcBef>
              <a:spcAft>
                <a:spcPts val="0"/>
              </a:spcAft>
              <a:buNone/>
            </a:pPr>
            <a:r>
              <a:rPr lang="en" sz="1850">
                <a:solidFill>
                  <a:srgbClr val="4D4D4C"/>
                </a:solidFill>
                <a:highlight>
                  <a:srgbClr val="EEEEEE"/>
                </a:highlight>
                <a:latin typeface="Courier New"/>
                <a:ea typeface="Courier New"/>
                <a:cs typeface="Courier New"/>
                <a:sym typeface="Courier New"/>
              </a:rPr>
              <a:t> Population: 12506000   </a:t>
            </a:r>
            <a:endParaRPr sz="1850">
              <a:solidFill>
                <a:srgbClr val="4D4D4C"/>
              </a:solidFill>
              <a:highlight>
                <a:srgbClr val="EEEEEE"/>
              </a:highlight>
              <a:latin typeface="Courier New"/>
              <a:ea typeface="Courier New"/>
              <a:cs typeface="Courier New"/>
              <a:sym typeface="Courier New"/>
            </a:endParaRPr>
          </a:p>
          <a:p>
            <a:pPr indent="0" lvl="0" marL="0" rtl="0" algn="l">
              <a:lnSpc>
                <a:spcPct val="157142"/>
              </a:lnSpc>
              <a:spcBef>
                <a:spcPts val="0"/>
              </a:spcBef>
              <a:spcAft>
                <a:spcPts val="0"/>
              </a:spcAft>
              <a:buNone/>
            </a:pPr>
            <a:r>
              <a:rPr lang="en" sz="1850">
                <a:solidFill>
                  <a:srgbClr val="4D4D4C"/>
                </a:solidFill>
                <a:highlight>
                  <a:srgbClr val="EEEEEE"/>
                </a:highlight>
                <a:latin typeface="Courier New"/>
                <a:ea typeface="Courier New"/>
                <a:cs typeface="Courier New"/>
                <a:sym typeface="Courier New"/>
              </a:rPr>
              <a:t>})</a:t>
            </a:r>
            <a:endParaRPr sz="1850">
              <a:solidFill>
                <a:srgbClr val="4D4D4C"/>
              </a:solidFill>
              <a:highlight>
                <a:srgbClr val="EEEEE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342" name="Google Shape;342;p22"/>
          <p:cNvPicPr preferRelativeResize="0"/>
          <p:nvPr/>
        </p:nvPicPr>
        <p:blipFill>
          <a:blip r:embed="rId3">
            <a:alphaModFix/>
          </a:blip>
          <a:stretch>
            <a:fillRect/>
          </a:stretch>
        </p:blipFill>
        <p:spPr>
          <a:xfrm>
            <a:off x="6207175" y="2955775"/>
            <a:ext cx="2060800" cy="206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348" name="Google Shape;348;p23"/>
          <p:cNvPicPr preferRelativeResize="0"/>
          <p:nvPr/>
        </p:nvPicPr>
        <p:blipFill>
          <a:blip r:embed="rId3">
            <a:alphaModFix/>
          </a:blip>
          <a:stretch>
            <a:fillRect/>
          </a:stretch>
        </p:blipFill>
        <p:spPr>
          <a:xfrm>
            <a:off x="866275" y="1870688"/>
            <a:ext cx="1847850" cy="2466975"/>
          </a:xfrm>
          <a:prstGeom prst="rect">
            <a:avLst/>
          </a:prstGeom>
          <a:noFill/>
          <a:ln>
            <a:noFill/>
          </a:ln>
        </p:spPr>
      </p:pic>
      <p:pic>
        <p:nvPicPr>
          <p:cNvPr id="349" name="Google Shape;349;p23"/>
          <p:cNvPicPr preferRelativeResize="0"/>
          <p:nvPr/>
        </p:nvPicPr>
        <p:blipFill>
          <a:blip r:embed="rId4">
            <a:alphaModFix/>
          </a:blip>
          <a:stretch>
            <a:fillRect/>
          </a:stretch>
        </p:blipFill>
        <p:spPr>
          <a:xfrm>
            <a:off x="3471875" y="1483775"/>
            <a:ext cx="4862423" cy="3240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 request</a:t>
            </a:r>
            <a:endParaRPr/>
          </a:p>
          <a:p>
            <a:pPr indent="0" lvl="0" marL="0" rtl="0" algn="l">
              <a:spcBef>
                <a:spcPts val="0"/>
              </a:spcBef>
              <a:spcAft>
                <a:spcPts val="0"/>
              </a:spcAft>
              <a:buNone/>
            </a:pPr>
            <a:r>
              <a:t/>
            </a:r>
            <a:endParaRPr/>
          </a:p>
        </p:txBody>
      </p:sp>
      <p:sp>
        <p:nvSpPr>
          <p:cNvPr id="355" name="Google Shape;355;p24"/>
          <p:cNvSpPr txBox="1"/>
          <p:nvPr>
            <p:ph idx="1" type="body"/>
          </p:nvPr>
        </p:nvSpPr>
        <p:spPr>
          <a:xfrm>
            <a:off x="1303800" y="1990050"/>
            <a:ext cx="7030500" cy="25416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rgbClr val="ABB2BF"/>
                </a:solidFill>
                <a:highlight>
                  <a:schemeClr val="lt1"/>
                </a:highlight>
                <a:latin typeface="Courier New"/>
                <a:ea typeface="Courier New"/>
                <a:cs typeface="Courier New"/>
                <a:sym typeface="Courier New"/>
              </a:rPr>
              <a:t>go get github.com/go-sql-driver/mysql</a:t>
            </a:r>
            <a:endParaRPr b="1" sz="1350">
              <a:solidFill>
                <a:srgbClr val="ABB2BF"/>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b="1" lang="en" sz="1350">
                <a:solidFill>
                  <a:srgbClr val="ABB2BF"/>
                </a:solidFill>
                <a:highlight>
                  <a:schemeClr val="lt1"/>
                </a:highlight>
                <a:latin typeface="Courier New"/>
                <a:ea typeface="Courier New"/>
                <a:cs typeface="Courier New"/>
                <a:sym typeface="Courier New"/>
              </a:rPr>
              <a:t>go get github.com/gin-gonic/gin</a:t>
            </a:r>
            <a:endParaRPr b="1" sz="1350">
              <a:solidFill>
                <a:srgbClr val="ABB2BF"/>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rPr b="1" lang="en" sz="1350">
                <a:solidFill>
                  <a:srgbClr val="ABB2BF"/>
                </a:solidFill>
                <a:highlight>
                  <a:schemeClr val="lt1"/>
                </a:highlight>
                <a:latin typeface="Courier New"/>
                <a:ea typeface="Courier New"/>
                <a:cs typeface="Courier New"/>
                <a:sym typeface="Courier New"/>
              </a:rPr>
              <a:t>go get github.com/jinzhu/gorm</a:t>
            </a:r>
            <a:endParaRPr b="1">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Apa itu ORM ?</a:t>
            </a:r>
            <a:endParaRPr/>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50">
                <a:solidFill>
                  <a:srgbClr val="4B4F56"/>
                </a:solidFill>
                <a:highlight>
                  <a:srgbClr val="FFFFFF"/>
                </a:highlight>
                <a:latin typeface="Arial"/>
                <a:ea typeface="Arial"/>
                <a:cs typeface="Arial"/>
                <a:sym typeface="Arial"/>
              </a:rPr>
              <a:t>Object Relational Mapping (ORM), merupakan salah satu metode pemrograman yang memetakan tabel database dengan class/object. Jadi 1 class tersebut merepresentasikan 1 tabel di database. Kolom-kolom yang ada pada tabel nantinya akan menjadi variabel-variabel dalam objek tersebut. Satu objek mewakili satu row. Karena merupakan objek, untuk mengakses beberapa row sekaligus dapat disamakan dengan mengakses array dari objek.</a:t>
            </a:r>
            <a:endParaRPr/>
          </a:p>
        </p:txBody>
      </p:sp>
      <p:pic>
        <p:nvPicPr>
          <p:cNvPr id="287" name="Google Shape;287;p14"/>
          <p:cNvPicPr preferRelativeResize="0"/>
          <p:nvPr/>
        </p:nvPicPr>
        <p:blipFill>
          <a:blip r:embed="rId3">
            <a:alphaModFix/>
          </a:blip>
          <a:stretch>
            <a:fillRect/>
          </a:stretch>
        </p:blipFill>
        <p:spPr>
          <a:xfrm>
            <a:off x="5499775" y="598575"/>
            <a:ext cx="2499551" cy="124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idx="1" type="body"/>
          </p:nvPr>
        </p:nvSpPr>
        <p:spPr>
          <a:xfrm>
            <a:off x="2981650" y="3075575"/>
            <a:ext cx="5364000" cy="175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450">
                <a:solidFill>
                  <a:srgbClr val="4B4F56"/>
                </a:solidFill>
                <a:highlight>
                  <a:srgbClr val="FFFFFF"/>
                </a:highlight>
                <a:latin typeface="Arial"/>
                <a:ea typeface="Arial"/>
                <a:cs typeface="Arial"/>
                <a:sym typeface="Arial"/>
              </a:rPr>
              <a:t>ORM ini akan membantu menjadi jembatan antara objek yang didefinisikan dalam kode program dengan database, bagaimana objek itu disimpan, diambil, dihapus dan sebagainya. Dengan ORM ini, programmer dibantu untuk melakukan aksi-aksi yang diperlukan terkait komunikasi objek ketika program dijalankan dengan database seperti menyimpan objek, mengambil data objek dari database kemudian ditampilkan, menghapus objek, mengubah objek dan sebagainya.</a:t>
            </a:r>
            <a:endParaRPr/>
          </a:p>
        </p:txBody>
      </p:sp>
      <p:pic>
        <p:nvPicPr>
          <p:cNvPr id="293" name="Google Shape;293;p15"/>
          <p:cNvPicPr preferRelativeResize="0"/>
          <p:nvPr/>
        </p:nvPicPr>
        <p:blipFill>
          <a:blip r:embed="rId3">
            <a:alphaModFix/>
          </a:blip>
          <a:stretch>
            <a:fillRect/>
          </a:stretch>
        </p:blipFill>
        <p:spPr>
          <a:xfrm>
            <a:off x="1359825" y="1012500"/>
            <a:ext cx="4936001" cy="175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CONTOH DAN PERBEDAAN</a:t>
            </a:r>
            <a:endParaRPr/>
          </a:p>
        </p:txBody>
      </p:sp>
      <p:sp>
        <p:nvSpPr>
          <p:cNvPr id="299" name="Google Shape;299;p16"/>
          <p:cNvSpPr txBox="1"/>
          <p:nvPr/>
        </p:nvSpPr>
        <p:spPr>
          <a:xfrm>
            <a:off x="1303800" y="2157175"/>
            <a:ext cx="7030500" cy="216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highlight>
                  <a:srgbClr val="FFFFFF"/>
                </a:highlight>
              </a:rPr>
              <a:t>Tanpa menggunakan ORM</a:t>
            </a:r>
            <a:endParaRPr b="1" sz="1100">
              <a:highlight>
                <a:srgbClr val="FFFFFF"/>
              </a:highlight>
            </a:endParaRPr>
          </a:p>
          <a:p>
            <a:pPr indent="457200" lvl="0" marL="0" rtl="0" algn="l">
              <a:spcBef>
                <a:spcPts val="0"/>
              </a:spcBef>
              <a:spcAft>
                <a:spcPts val="0"/>
              </a:spcAft>
              <a:buNone/>
            </a:pPr>
            <a:r>
              <a:rPr lang="en" sz="1100">
                <a:solidFill>
                  <a:srgbClr val="1E1E1E"/>
                </a:solidFill>
                <a:latin typeface="Courier New"/>
                <a:ea typeface="Courier New"/>
                <a:cs typeface="Courier New"/>
                <a:sym typeface="Courier New"/>
              </a:rPr>
              <a:t>SELECT * FROM persons</a:t>
            </a:r>
            <a:endParaRPr sz="1100">
              <a:solidFill>
                <a:srgbClr val="1E1E1E"/>
              </a:solidFill>
              <a:latin typeface="Courier New"/>
              <a:ea typeface="Courier New"/>
              <a:cs typeface="Courier New"/>
              <a:sym typeface="Courier New"/>
            </a:endParaRPr>
          </a:p>
          <a:p>
            <a:pPr indent="317500" lvl="0" marL="139700" marR="139700" rtl="0" algn="l">
              <a:lnSpc>
                <a:spcPct val="115000"/>
              </a:lnSpc>
              <a:spcBef>
                <a:spcPts val="0"/>
              </a:spcBef>
              <a:spcAft>
                <a:spcPts val="0"/>
              </a:spcAft>
              <a:buNone/>
            </a:pPr>
            <a:r>
              <a:rPr lang="en" sz="1100">
                <a:solidFill>
                  <a:srgbClr val="1E1E1E"/>
                </a:solidFill>
                <a:latin typeface="Courier New"/>
                <a:ea typeface="Courier New"/>
                <a:cs typeface="Courier New"/>
                <a:sym typeface="Courier New"/>
              </a:rPr>
              <a:t>SELECT * FROM persons WHERE id = 1</a:t>
            </a:r>
            <a:endParaRPr sz="1100">
              <a:solidFill>
                <a:srgbClr val="1E1E1E"/>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100">
              <a:highlight>
                <a:srgbClr val="FFFFFF"/>
              </a:highlight>
            </a:endParaRPr>
          </a:p>
          <a:p>
            <a:pPr indent="0" lvl="0" marL="0" rtl="0" algn="l">
              <a:lnSpc>
                <a:spcPct val="115000"/>
              </a:lnSpc>
              <a:spcBef>
                <a:spcPts val="1200"/>
              </a:spcBef>
              <a:spcAft>
                <a:spcPts val="0"/>
              </a:spcAft>
              <a:buNone/>
            </a:pPr>
            <a:r>
              <a:rPr b="1" lang="en" sz="1100">
                <a:highlight>
                  <a:srgbClr val="FFFFFF"/>
                </a:highlight>
              </a:rPr>
              <a:t>Dengan menggunakan ORM</a:t>
            </a:r>
            <a:endParaRPr b="1" sz="1100">
              <a:highlight>
                <a:srgbClr val="FFFFFF"/>
              </a:highlight>
            </a:endParaRPr>
          </a:p>
          <a:p>
            <a:pPr indent="457200" lvl="0" marL="0" rtl="0" algn="l">
              <a:spcBef>
                <a:spcPts val="0"/>
              </a:spcBef>
              <a:spcAft>
                <a:spcPts val="0"/>
              </a:spcAft>
              <a:buNone/>
            </a:pPr>
            <a:r>
              <a:rPr lang="en" sz="1100">
                <a:solidFill>
                  <a:srgbClr val="1E1E1E"/>
                </a:solidFill>
                <a:latin typeface="Courier New"/>
                <a:ea typeface="Courier New"/>
                <a:cs typeface="Courier New"/>
                <a:sym typeface="Courier New"/>
              </a:rPr>
              <a:t>Person.all</a:t>
            </a:r>
            <a:endParaRPr sz="1100">
              <a:solidFill>
                <a:srgbClr val="1E1E1E"/>
              </a:solidFill>
              <a:latin typeface="Courier New"/>
              <a:ea typeface="Courier New"/>
              <a:cs typeface="Courier New"/>
              <a:sym typeface="Courier New"/>
            </a:endParaRPr>
          </a:p>
          <a:p>
            <a:pPr indent="317500" lvl="0" marL="139700" marR="139700" rtl="0" algn="l">
              <a:lnSpc>
                <a:spcPct val="115000"/>
              </a:lnSpc>
              <a:spcBef>
                <a:spcPts val="0"/>
              </a:spcBef>
              <a:spcAft>
                <a:spcPts val="0"/>
              </a:spcAft>
              <a:buNone/>
            </a:pPr>
            <a:r>
              <a:rPr lang="en" sz="1100">
                <a:solidFill>
                  <a:srgbClr val="1E1E1E"/>
                </a:solidFill>
                <a:latin typeface="Courier New"/>
                <a:ea typeface="Courier New"/>
                <a:cs typeface="Courier New"/>
                <a:sym typeface="Courier New"/>
              </a:rPr>
              <a:t>Person.find(1)</a:t>
            </a:r>
            <a:endParaRPr sz="1100">
              <a:solidFill>
                <a:srgbClr val="1E1E1E"/>
              </a:solidFill>
              <a:latin typeface="Courier New"/>
              <a:ea typeface="Courier New"/>
              <a:cs typeface="Courier New"/>
              <a:sym typeface="Courier New"/>
            </a:endParaRPr>
          </a:p>
          <a:p>
            <a:pPr indent="0" lvl="0" marL="139700" marR="139700" rtl="0" algn="l">
              <a:lnSpc>
                <a:spcPct val="115000"/>
              </a:lnSpc>
              <a:spcBef>
                <a:spcPts val="0"/>
              </a:spcBef>
              <a:spcAft>
                <a:spcPts val="0"/>
              </a:spcAft>
              <a:buNone/>
            </a:pPr>
            <a:r>
              <a:t/>
            </a:r>
            <a:endParaRPr sz="1100">
              <a:solidFill>
                <a:srgbClr val="1E1E1E"/>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Keunggulan ORM</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50">
                <a:solidFill>
                  <a:srgbClr val="4B4F56"/>
                </a:solidFill>
                <a:highlight>
                  <a:srgbClr val="FFFFFF"/>
                </a:highlight>
                <a:latin typeface="Arial"/>
                <a:ea typeface="Arial"/>
                <a:cs typeface="Arial"/>
                <a:sym typeface="Arial"/>
              </a:rPr>
              <a:t>Salah satu kegunaan ORM mempermudah programmer agar tidak perlu lagi menuliskan perintah-perintah SQL ketika memerlukan koneksi dengan database, tetapi cukup dengan menggunakan fungsi-fungsi yang sudah disediakan oleh ORM tersebut.</a:t>
            </a:r>
            <a:endParaRPr sz="1450">
              <a:solidFill>
                <a:srgbClr val="4B4F56"/>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306" name="Google Shape;306;p17"/>
          <p:cNvPicPr preferRelativeResize="0"/>
          <p:nvPr/>
        </p:nvPicPr>
        <p:blipFill>
          <a:blip r:embed="rId3">
            <a:alphaModFix/>
          </a:blip>
          <a:stretch>
            <a:fillRect/>
          </a:stretch>
        </p:blipFill>
        <p:spPr>
          <a:xfrm>
            <a:off x="6279675" y="3088876"/>
            <a:ext cx="2054625" cy="205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Disclaimer</a:t>
            </a:r>
            <a:endParaRPr/>
          </a:p>
        </p:txBody>
      </p:sp>
      <p:sp>
        <p:nvSpPr>
          <p:cNvPr id="312" name="Google Shape;312;p18"/>
          <p:cNvSpPr txBox="1"/>
          <p:nvPr>
            <p:ph idx="1" type="body"/>
          </p:nvPr>
        </p:nvSpPr>
        <p:spPr>
          <a:xfrm>
            <a:off x="1303800" y="22429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Go tidak memiliki class yang ada di bahasa-bahasa strict OOP lain. Tapi Go memiliki tipe data struktur yang disebut dengan Struct.</a:t>
            </a:r>
            <a:endParaRPr sz="1350">
              <a:solidFill>
                <a:srgbClr val="222222"/>
              </a:solidFill>
              <a:highlight>
                <a:srgbClr val="FFFFFF"/>
              </a:highlight>
              <a:latin typeface="Roboto"/>
              <a:ea typeface="Roboto"/>
              <a:cs typeface="Roboto"/>
              <a:sym typeface="Roboto"/>
            </a:endParaRPr>
          </a:p>
          <a:p>
            <a:pPr indent="0" lvl="0" marL="0" rtl="0" algn="l">
              <a:spcBef>
                <a:spcPts val="1500"/>
              </a:spcBef>
              <a:spcAft>
                <a:spcPts val="0"/>
              </a:spcAft>
              <a:buNone/>
            </a:pPr>
            <a:r>
              <a:rPr b="1" i="1" lang="en" sz="1350">
                <a:solidFill>
                  <a:srgbClr val="222222"/>
                </a:solidFill>
                <a:highlight>
                  <a:srgbClr val="FFFFFF"/>
                </a:highlight>
                <a:latin typeface="Roboto"/>
                <a:ea typeface="Roboto"/>
                <a:cs typeface="Roboto"/>
                <a:sym typeface="Roboto"/>
              </a:rPr>
              <a:t>Struct adalah kumpulan definisi variabel (atau property) dan atau fungsi (atau method), yang dibungkus sebagai tipe data baru dengan nama tertentu. Property dalam struct, tipe datanya bisa bervariasi. Mirip seperti map, hanya saja key-nya sudah didefinisikan di awal, dan tipe data tiap itemnya bisa berbeda.</a:t>
            </a:r>
            <a:endParaRPr b="1" i="1" sz="1350">
              <a:solidFill>
                <a:srgbClr val="222222"/>
              </a:solidFill>
              <a:highlight>
                <a:srgbClr val="FFFFFF"/>
              </a:highlight>
              <a:latin typeface="Roboto"/>
              <a:ea typeface="Roboto"/>
              <a:cs typeface="Roboto"/>
              <a:sym typeface="Roboto"/>
            </a:endParaRPr>
          </a:p>
          <a:p>
            <a:pPr indent="0" lvl="0" marL="0" rtl="0" algn="l">
              <a:spcBef>
                <a:spcPts val="1500"/>
              </a:spcBef>
              <a:spcAft>
                <a:spcPts val="0"/>
              </a:spcAft>
              <a:buNone/>
            </a:pPr>
            <a:r>
              <a:rPr lang="en" sz="1350">
                <a:solidFill>
                  <a:srgbClr val="222222"/>
                </a:solidFill>
                <a:highlight>
                  <a:srgbClr val="FFFFFF"/>
                </a:highlight>
                <a:latin typeface="Roboto"/>
                <a:ea typeface="Roboto"/>
                <a:cs typeface="Roboto"/>
                <a:sym typeface="Roboto"/>
              </a:rPr>
              <a:t>Dari sebuah struct, kita bisa buat variabel baru, yang memiliki atribut sesuai skema struct tersebut. Biasanya variabel tersebut dipanggil dengan istilah </a:t>
            </a:r>
            <a:r>
              <a:rPr b="1" lang="en" sz="1350">
                <a:solidFill>
                  <a:srgbClr val="222222"/>
                </a:solidFill>
                <a:highlight>
                  <a:srgbClr val="FFFFFF"/>
                </a:highlight>
                <a:latin typeface="Roboto"/>
                <a:ea typeface="Roboto"/>
                <a:cs typeface="Roboto"/>
                <a:sym typeface="Roboto"/>
              </a:rPr>
              <a:t>object</a:t>
            </a:r>
            <a:r>
              <a:rPr lang="en" sz="1350">
                <a:solidFill>
                  <a:srgbClr val="222222"/>
                </a:solidFill>
                <a:highlight>
                  <a:srgbClr val="FFFFFF"/>
                </a:highlight>
                <a:latin typeface="Roboto"/>
                <a:ea typeface="Roboto"/>
                <a:cs typeface="Roboto"/>
                <a:sym typeface="Roboto"/>
              </a:rPr>
              <a:t> atau </a:t>
            </a:r>
            <a:r>
              <a:rPr b="1" lang="en" sz="1350">
                <a:solidFill>
                  <a:srgbClr val="222222"/>
                </a:solidFill>
                <a:highlight>
                  <a:srgbClr val="FFFFFF"/>
                </a:highlight>
                <a:latin typeface="Roboto"/>
                <a:ea typeface="Roboto"/>
                <a:cs typeface="Roboto"/>
                <a:sym typeface="Roboto"/>
              </a:rPr>
              <a:t>object struct</a:t>
            </a:r>
            <a:r>
              <a:rPr lang="en" sz="1350">
                <a:solidFill>
                  <a:srgbClr val="222222"/>
                </a:solidFill>
                <a:highlight>
                  <a:srgbClr val="FFFFFF"/>
                </a:highlight>
                <a:latin typeface="Roboto"/>
                <a:ea typeface="Roboto"/>
                <a:cs typeface="Roboto"/>
                <a:sym typeface="Roboto"/>
              </a:rPr>
              <a:t>.</a:t>
            </a:r>
            <a:endParaRPr sz="1350">
              <a:solidFill>
                <a:srgbClr val="222222"/>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pic>
        <p:nvPicPr>
          <p:cNvPr id="313" name="Google Shape;313;p18"/>
          <p:cNvPicPr preferRelativeResize="0"/>
          <p:nvPr/>
        </p:nvPicPr>
        <p:blipFill>
          <a:blip r:embed="rId3">
            <a:alphaModFix/>
          </a:blip>
          <a:stretch>
            <a:fillRect/>
          </a:stretch>
        </p:blipFill>
        <p:spPr>
          <a:xfrm>
            <a:off x="6942825" y="598575"/>
            <a:ext cx="1391475" cy="139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Apa itu GORM?</a:t>
            </a:r>
            <a:endParaRPr/>
          </a:p>
        </p:txBody>
      </p:sp>
      <p:sp>
        <p:nvSpPr>
          <p:cNvPr id="319" name="Google Shape;319;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425A70"/>
                </a:solidFill>
                <a:latin typeface="Georgia"/>
                <a:ea typeface="Georgia"/>
                <a:cs typeface="Georgia"/>
                <a:sym typeface="Georgia"/>
              </a:rPr>
              <a:t>GORM adalah library ORM (Object Relational Mapping) untuk Golang.</a:t>
            </a:r>
            <a:endParaRPr/>
          </a:p>
        </p:txBody>
      </p:sp>
      <p:pic>
        <p:nvPicPr>
          <p:cNvPr id="320" name="Google Shape;320;p19"/>
          <p:cNvPicPr preferRelativeResize="0"/>
          <p:nvPr/>
        </p:nvPicPr>
        <p:blipFill>
          <a:blip r:embed="rId3">
            <a:alphaModFix/>
          </a:blip>
          <a:stretch>
            <a:fillRect/>
          </a:stretch>
        </p:blipFill>
        <p:spPr>
          <a:xfrm>
            <a:off x="1395050" y="2842775"/>
            <a:ext cx="3423375" cy="1688875"/>
          </a:xfrm>
          <a:prstGeom prst="rect">
            <a:avLst/>
          </a:prstGeom>
          <a:noFill/>
          <a:ln>
            <a:noFill/>
          </a:ln>
        </p:spPr>
      </p:pic>
      <p:pic>
        <p:nvPicPr>
          <p:cNvPr id="321" name="Google Shape;321;p19"/>
          <p:cNvPicPr preferRelativeResize="0"/>
          <p:nvPr/>
        </p:nvPicPr>
        <p:blipFill>
          <a:blip r:embed="rId4">
            <a:alphaModFix/>
          </a:blip>
          <a:stretch>
            <a:fillRect/>
          </a:stretch>
        </p:blipFill>
        <p:spPr>
          <a:xfrm>
            <a:off x="5506176" y="2842775"/>
            <a:ext cx="2515575" cy="163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Kelebihan</a:t>
            </a:r>
            <a:endParaRPr/>
          </a:p>
        </p:txBody>
      </p:sp>
      <p:sp>
        <p:nvSpPr>
          <p:cNvPr id="327" name="Google Shape;327;p20"/>
          <p:cNvSpPr txBox="1"/>
          <p:nvPr>
            <p:ph idx="1" type="body"/>
          </p:nvPr>
        </p:nvSpPr>
        <p:spPr>
          <a:xfrm>
            <a:off x="758100" y="1537525"/>
            <a:ext cx="7401300" cy="2916300"/>
          </a:xfrm>
          <a:prstGeom prst="rect">
            <a:avLst/>
          </a:prstGeom>
        </p:spPr>
        <p:txBody>
          <a:bodyPr anchorCtr="0" anchor="t" bIns="91425" lIns="91425" spcFirstLastPara="1" rIns="91425" wrap="square" tIns="91425">
            <a:noAutofit/>
          </a:bodyPr>
          <a:lstStyle/>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Full-Featured ORM</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Associations (has one, has many, belongs to, many to many, polymorphism, single-table inheritance)</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Hooks (before/after create/save/update/delete/find)</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Eager loading with Preload, Joins</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Transactions, Nested Transactions, Save Point, RollbackTo to Saved Point</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Context, Prepared Statment Mode, DryRun Mode</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Batch Insert, FindInBatches, Find/Create with Map, CRUD with SQL Expr and Context Valuer</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SQL Builder, Upsert, Locking, Optimizer/Index/Comment Hints, Named Argument, SubQuery</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Composite Primary Key, Indexes, Constraints</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Auto Migrations</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Logger</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Extendable, flexible plugin API: Database Resolver (multiple databases, read/write splitting) / Prometheus…</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Every feature comes with tests</a:t>
            </a:r>
            <a:endParaRPr b="1" sz="1143">
              <a:solidFill>
                <a:srgbClr val="222222"/>
              </a:solidFill>
              <a:highlight>
                <a:srgbClr val="FFFFFF"/>
              </a:highlight>
              <a:latin typeface="Roboto"/>
              <a:ea typeface="Roboto"/>
              <a:cs typeface="Roboto"/>
              <a:sym typeface="Roboto"/>
            </a:endParaRPr>
          </a:p>
          <a:p>
            <a:pPr indent="-301228" lvl="0" marL="647700" rtl="0" algn="l">
              <a:lnSpc>
                <a:spcPct val="95000"/>
              </a:lnSpc>
              <a:spcBef>
                <a:spcPts val="0"/>
              </a:spcBef>
              <a:spcAft>
                <a:spcPts val="0"/>
              </a:spcAft>
              <a:buClr>
                <a:srgbClr val="222222"/>
              </a:buClr>
              <a:buSzPts val="1144"/>
              <a:buFont typeface="Roboto"/>
              <a:buChar char="●"/>
            </a:pPr>
            <a:r>
              <a:rPr b="1" lang="en" sz="1143">
                <a:solidFill>
                  <a:srgbClr val="222222"/>
                </a:solidFill>
                <a:highlight>
                  <a:srgbClr val="FFFFFF"/>
                </a:highlight>
                <a:latin typeface="Roboto"/>
                <a:ea typeface="Roboto"/>
                <a:cs typeface="Roboto"/>
                <a:sym typeface="Roboto"/>
              </a:rPr>
              <a:t> Developer Friendly</a:t>
            </a:r>
            <a:endParaRPr sz="1143">
              <a:solidFill>
                <a:srgbClr val="222222"/>
              </a:solidFill>
              <a:highlight>
                <a:srgbClr val="FFFFFF"/>
              </a:highlight>
              <a:latin typeface="Roboto"/>
              <a:ea typeface="Roboto"/>
              <a:cs typeface="Roboto"/>
              <a:sym typeface="Roboto"/>
            </a:endParaRPr>
          </a:p>
          <a:p>
            <a:pPr indent="0" lvl="0" marL="0" rtl="0" algn="l">
              <a:lnSpc>
                <a:spcPct val="95000"/>
              </a:lnSpc>
              <a:spcBef>
                <a:spcPts val="3400"/>
              </a:spcBef>
              <a:spcAft>
                <a:spcPts val="1200"/>
              </a:spcAft>
              <a:buSzPts val="688"/>
              <a:buNone/>
            </a:pPr>
            <a:r>
              <a:t/>
            </a:r>
            <a:endParaRPr sz="1112"/>
          </a:p>
        </p:txBody>
      </p:sp>
      <p:pic>
        <p:nvPicPr>
          <p:cNvPr id="328" name="Google Shape;328;p20"/>
          <p:cNvPicPr preferRelativeResize="0"/>
          <p:nvPr/>
        </p:nvPicPr>
        <p:blipFill>
          <a:blip r:embed="rId3">
            <a:alphaModFix/>
          </a:blip>
          <a:stretch>
            <a:fillRect/>
          </a:stretch>
        </p:blipFill>
        <p:spPr>
          <a:xfrm>
            <a:off x="6172192" y="119799"/>
            <a:ext cx="1987200" cy="1574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Tanpa GORM</a:t>
            </a:r>
            <a:endParaRPr/>
          </a:p>
          <a:p>
            <a:pPr indent="0" lvl="0" marL="0" rtl="0" algn="l">
              <a:spcBef>
                <a:spcPts val="0"/>
              </a:spcBef>
              <a:spcAft>
                <a:spcPts val="0"/>
              </a:spcAft>
              <a:buNone/>
            </a:pPr>
            <a:r>
              <a:t/>
            </a:r>
            <a:endParaRPr/>
          </a:p>
        </p:txBody>
      </p:sp>
      <p:pic>
        <p:nvPicPr>
          <p:cNvPr id="334" name="Google Shape;334;p21"/>
          <p:cNvPicPr preferRelativeResize="0"/>
          <p:nvPr/>
        </p:nvPicPr>
        <p:blipFill>
          <a:blip r:embed="rId3">
            <a:alphaModFix/>
          </a:blip>
          <a:stretch>
            <a:fillRect/>
          </a:stretch>
        </p:blipFill>
        <p:spPr>
          <a:xfrm>
            <a:off x="565000" y="3427350"/>
            <a:ext cx="1524000" cy="1524000"/>
          </a:xfrm>
          <a:prstGeom prst="rect">
            <a:avLst/>
          </a:prstGeom>
          <a:noFill/>
          <a:ln>
            <a:noFill/>
          </a:ln>
        </p:spPr>
      </p:pic>
      <p:pic>
        <p:nvPicPr>
          <p:cNvPr id="335" name="Google Shape;335;p21"/>
          <p:cNvPicPr preferRelativeResize="0"/>
          <p:nvPr/>
        </p:nvPicPr>
        <p:blipFill rotWithShape="1">
          <a:blip r:embed="rId4">
            <a:alphaModFix/>
          </a:blip>
          <a:srcRect b="0" l="0" r="0" t="30216"/>
          <a:stretch/>
        </p:blipFill>
        <p:spPr>
          <a:xfrm>
            <a:off x="2015100" y="1597875"/>
            <a:ext cx="4995650" cy="226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