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0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>
        <p:scale>
          <a:sx n="50" d="100"/>
          <a:sy n="50" d="100"/>
        </p:scale>
        <p:origin x="-186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5AAEDD-BD46-44D7-9049-66DB551382FD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906E17-D2A0-408C-94F8-1BF108FF102A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1B8BB2-F943-4A25-90D6-DF275C7A47B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2E9163-8111-4035-8C2F-5D2D6B943B4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7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Verdan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CDCFF4-3591-476F-9F2C-0BA360128DF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F0D906-EA9C-4DE8-9AB0-C0F7AC224EB5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1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A389B5-6E7F-4464-BE8E-34F21447DEF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0727E02-D0E2-4F73-B1A7-C58398C1C013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C45068-15CB-4087-9D72-890EDE132F58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4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A857CD-6C1F-49EC-AF54-B1D3E0185C53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E1A61A9F-93CA-4693-91BB-8B38D391C66D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7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  <a:latin typeface="Verdana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093D6-28B7-4DE4-9EBE-9DF9BEC652ED}" type="slidenum">
              <a:rPr lang="en-US" smtClean="0">
                <a:solidFill>
                  <a:srgbClr val="D6ECFF"/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D6EC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9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6F123-828F-42A7-9078-28BC9806E2C4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TABEL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2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Spacing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jarak</a:t>
            </a:r>
            <a:r>
              <a:rPr lang="en-US" sz="2800" dirty="0" smtClean="0"/>
              <a:t> border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.</a:t>
            </a:r>
          </a:p>
          <a:p>
            <a:pPr>
              <a:defRPr/>
            </a:pPr>
            <a:r>
              <a:rPr lang="en-US" sz="2400" dirty="0" err="1" smtClean="0"/>
              <a:t>Pada</a:t>
            </a:r>
            <a:r>
              <a:rPr lang="en-US" sz="2400" dirty="0" smtClean="0"/>
              <a:t> html5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border-spacing</a:t>
            </a:r>
            <a:r>
              <a:rPr lang="en-US" sz="2400" dirty="0" smtClean="0"/>
              <a:t>.</a:t>
            </a:r>
          </a:p>
          <a:p>
            <a:pPr marL="68580" indent="0">
              <a:buNone/>
              <a:defRPr/>
            </a:pPr>
            <a:endParaRPr lang="en-US" sz="2400" dirty="0" smtClean="0"/>
          </a:p>
          <a:p>
            <a:pPr marL="68580" indent="0">
              <a:buNone/>
              <a:defRPr/>
            </a:pPr>
            <a:r>
              <a:rPr lang="en-US" sz="2400" dirty="0" smtClean="0"/>
              <a:t>&lt;style&gt;</a:t>
            </a:r>
            <a:endParaRPr lang="en-US" sz="2400" dirty="0"/>
          </a:p>
          <a:p>
            <a:pPr marL="68580" indent="0">
              <a:buNone/>
              <a:defRPr/>
            </a:pPr>
            <a:r>
              <a:rPr lang="en-US" sz="2400" dirty="0"/>
              <a:t>   </a:t>
            </a:r>
            <a:r>
              <a:rPr lang="en-US" sz="2400" dirty="0" smtClean="0"/>
              <a:t>table { border-spacing : 15px; }</a:t>
            </a:r>
            <a:endParaRPr lang="en-US" sz="2400" dirty="0"/>
          </a:p>
          <a:p>
            <a:pPr marL="68580" indent="0">
              <a:buNone/>
              <a:defRPr/>
            </a:pPr>
            <a:r>
              <a:rPr lang="en-US" sz="2400" dirty="0"/>
              <a:t>&lt;/style&gt; </a:t>
            </a:r>
            <a:endParaRPr lang="en-US" sz="2400" dirty="0" smtClean="0"/>
          </a:p>
          <a:p>
            <a:pPr marL="68580" indent="0"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037A0-65E5-4A90-AF7E-D5A92ED4875B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/>
              <a:t>Rowspan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Rowspan</a:t>
            </a:r>
            <a:endParaRPr lang="en-US" dirty="0" smtClean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sel-sel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</a:p>
          <a:p>
            <a:pPr marL="68580" indent="0" eaLnBrk="1" hangingPunct="1"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rowspan</a:t>
            </a:r>
            <a:r>
              <a:rPr lang="en-US" dirty="0" smtClean="0"/>
              <a:t> =“”2”&gt;</a:t>
            </a:r>
          </a:p>
          <a:p>
            <a:pPr marL="6858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Colspan</a:t>
            </a:r>
            <a:endParaRPr lang="en-US" dirty="0" smtClean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sel-sel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.</a:t>
            </a:r>
            <a:endParaRPr lang="en-US" dirty="0"/>
          </a:p>
          <a:p>
            <a:pPr marL="125730" indent="0">
              <a:buNone/>
              <a:defRPr/>
            </a:pPr>
            <a:r>
              <a:rPr lang="en-US" dirty="0" smtClean="0"/>
              <a:t>&lt;td </a:t>
            </a:r>
            <a:r>
              <a:rPr lang="en-US" dirty="0" err="1" smtClean="0"/>
              <a:t>colspan</a:t>
            </a:r>
            <a:r>
              <a:rPr lang="en-US" dirty="0" smtClean="0"/>
              <a:t>=“3”&gt;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A70A7-B105-4432-B113-05EEF3C1B73A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Caranya</a:t>
            </a:r>
            <a:r>
              <a:rPr lang="en-US" sz="2400" dirty="0" smtClean="0"/>
              <a:t>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tag style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tag head, </a:t>
            </a:r>
            <a:r>
              <a:rPr lang="en-US" sz="2400" dirty="0" err="1" smtClean="0"/>
              <a:t>misal</a:t>
            </a:r>
            <a:r>
              <a:rPr lang="en-US" sz="2400" dirty="0" smtClean="0"/>
              <a:t> :</a:t>
            </a:r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&lt;style&gt;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#tabel_01 </a:t>
            </a:r>
            <a:r>
              <a:rPr lang="en-US" sz="2400" dirty="0" smtClean="0"/>
              <a:t>{</a:t>
            </a:r>
          </a:p>
          <a:p>
            <a:pPr marL="68580" indent="0">
              <a:buNone/>
            </a:pPr>
            <a:r>
              <a:rPr lang="en-US" sz="2400" dirty="0"/>
              <a:t> width: 100%;    </a:t>
            </a:r>
          </a:p>
          <a:p>
            <a:pPr marL="68580" indent="0">
              <a:buNone/>
            </a:pPr>
            <a:r>
              <a:rPr lang="en-US" sz="2400" dirty="0"/>
              <a:t>  background-color: </a:t>
            </a:r>
            <a:r>
              <a:rPr lang="en-US" sz="2400" dirty="0" smtClean="0"/>
              <a:t>#d2d3d4;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smtClean="0"/>
              <a:t>}</a:t>
            </a:r>
          </a:p>
          <a:p>
            <a:pPr marL="68580" indent="0">
              <a:buNone/>
            </a:pPr>
            <a:r>
              <a:rPr lang="en-US" sz="2400" dirty="0" smtClean="0"/>
              <a:t>&lt;/style&gt;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72400" cy="487077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tag style,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pemanggil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tag table.</a:t>
            </a:r>
          </a:p>
          <a:p>
            <a:r>
              <a:rPr lang="en-US" sz="2400" dirty="0" smtClean="0"/>
              <a:t>Coding table </a:t>
            </a:r>
            <a:r>
              <a:rPr lang="en-US" sz="2400" dirty="0" err="1" smtClean="0"/>
              <a:t>ini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file.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nanti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table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.</a:t>
            </a:r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sz="2400" dirty="0" smtClean="0"/>
              <a:t> style=“width:100%”&gt;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pPr marL="6858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.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/table</a:t>
            </a:r>
            <a:r>
              <a:rPr lang="en-US" sz="2400" dirty="0" smtClean="0"/>
              <a:t>&gt;</a:t>
            </a:r>
          </a:p>
          <a:p>
            <a:pPr marL="6858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68580" indent="0">
              <a:buNone/>
            </a:pPr>
            <a:r>
              <a:rPr lang="en-US" sz="2400" dirty="0" smtClean="0"/>
              <a:t>&lt;table</a:t>
            </a:r>
            <a:r>
              <a:rPr lang="en-US" sz="2400" dirty="0" smtClean="0">
                <a:solidFill>
                  <a:srgbClr val="FFFF00"/>
                </a:solidFill>
              </a:rPr>
              <a:t> id=“tabel_01”</a:t>
            </a:r>
            <a:r>
              <a:rPr lang="en-US" sz="2400" dirty="0" smtClean="0"/>
              <a:t>&gt;</a:t>
            </a:r>
          </a:p>
          <a:p>
            <a:pPr marL="68580" indent="0">
              <a:buNone/>
            </a:pPr>
            <a:r>
              <a:rPr lang="en-US" sz="2400" dirty="0" smtClean="0"/>
              <a:t>.</a:t>
            </a:r>
          </a:p>
          <a:p>
            <a:pPr marL="68580" indent="0">
              <a:buNone/>
            </a:pPr>
            <a:r>
              <a:rPr lang="en-US" sz="2400" dirty="0" smtClean="0"/>
              <a:t>.</a:t>
            </a:r>
          </a:p>
          <a:p>
            <a:pPr marL="68580" indent="0">
              <a:buNone/>
            </a:pPr>
            <a:r>
              <a:rPr lang="en-US" sz="2400" dirty="0"/>
              <a:t>.</a:t>
            </a:r>
          </a:p>
          <a:p>
            <a:pPr marL="68580" indent="0">
              <a:buNone/>
            </a:pPr>
            <a:r>
              <a:rPr lang="en-US" sz="2400" dirty="0" smtClean="0"/>
              <a:t>&lt;/table&gt;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Element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Tag Table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&lt;table&gt;..&lt;/table&gt;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Table Row </a:t>
            </a:r>
            <a:r>
              <a:rPr lang="en-US" dirty="0" err="1" smtClean="0"/>
              <a:t>dengan</a:t>
            </a:r>
            <a:r>
              <a:rPr lang="en-US" dirty="0" smtClean="0"/>
              <a:t> tag 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err="1" smtClean="0">
                <a:solidFill>
                  <a:srgbClr val="FFFF00"/>
                </a:solidFill>
              </a:rPr>
              <a:t>tr</a:t>
            </a:r>
            <a:r>
              <a:rPr lang="en-US" dirty="0" smtClean="0">
                <a:solidFill>
                  <a:srgbClr val="FFFF00"/>
                </a:solidFill>
              </a:rPr>
              <a:t>&gt;…&lt;/</a:t>
            </a:r>
            <a:r>
              <a:rPr lang="en-US" dirty="0" err="1" smtClean="0">
                <a:solidFill>
                  <a:srgbClr val="FFFF00"/>
                </a:solidFill>
              </a:rPr>
              <a:t>tr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</a:p>
          <a:p>
            <a:pPr lvl="1" eaLnBrk="1" hangingPunct="1">
              <a:defRPr/>
            </a:pP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Table Data </a:t>
            </a:r>
            <a:r>
              <a:rPr lang="en-US" dirty="0" err="1" smtClean="0"/>
              <a:t>dengan</a:t>
            </a:r>
            <a:r>
              <a:rPr lang="en-US" dirty="0" smtClean="0"/>
              <a:t> tag </a:t>
            </a:r>
            <a:r>
              <a:rPr lang="en-US" dirty="0" smtClean="0">
                <a:solidFill>
                  <a:srgbClr val="FFFF00"/>
                </a:solidFill>
              </a:rPr>
              <a:t>&lt;td&gt;…&lt;/td&gt;</a:t>
            </a:r>
          </a:p>
          <a:p>
            <a:pPr lvl="1" eaLnBrk="1" hangingPunct="1">
              <a:defRPr/>
            </a:pP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0A3F9-C0B7-4289-A3FB-AE4378AAFD96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Element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</a:t>
            </a:r>
            <a:r>
              <a:rPr lang="en-US" dirty="0" err="1" smtClean="0"/>
              <a:t>lnjt</a:t>
            </a:r>
            <a:r>
              <a:rPr lang="en-US" dirty="0" smtClean="0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Table Header </a:t>
            </a:r>
            <a:r>
              <a:rPr lang="en-US" dirty="0" err="1" smtClean="0"/>
              <a:t>dengan</a:t>
            </a:r>
            <a:r>
              <a:rPr lang="en-US" dirty="0" smtClean="0"/>
              <a:t> tag </a:t>
            </a: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err="1" smtClean="0">
                <a:solidFill>
                  <a:srgbClr val="FFFF00"/>
                </a:solidFill>
              </a:rPr>
              <a:t>th</a:t>
            </a:r>
            <a:r>
              <a:rPr lang="en-US" dirty="0" smtClean="0">
                <a:solidFill>
                  <a:srgbClr val="FFFF00"/>
                </a:solidFill>
              </a:rPr>
              <a:t>&gt;..&lt;/</a:t>
            </a:r>
            <a:r>
              <a:rPr lang="en-US" dirty="0" err="1" smtClean="0">
                <a:solidFill>
                  <a:srgbClr val="FFFF00"/>
                </a:solidFill>
              </a:rPr>
              <a:t>th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paling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Caption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tag </a:t>
            </a:r>
            <a:r>
              <a:rPr lang="en-US" sz="2800" dirty="0" smtClean="0">
                <a:solidFill>
                  <a:srgbClr val="FFFF00"/>
                </a:solidFill>
              </a:rPr>
              <a:t>&lt;caption&gt;…&lt;/caption&gt;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&lt;caption align=bottom&gt;…&lt;/caption&gt;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,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dibagian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80442-0976-4B7A-AB82-D90819B88E17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di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CSS*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tag head,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tag &lt;style&gt;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CSS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property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983069"/>
            <a:ext cx="4800600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*CSS (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Cascadding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Style Sheet)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akan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dibahas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pada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materi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tersendiri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,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setelah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latin typeface="Sitka Small" pitchFamily="2" charset="0"/>
              </a:rPr>
              <a:t>materi</a:t>
            </a:r>
            <a:r>
              <a:rPr lang="en-US" sz="1400" dirty="0" smtClean="0">
                <a:solidFill>
                  <a:prstClr val="white"/>
                </a:solidFill>
                <a:latin typeface="Sitka Small" pitchFamily="2" charset="0"/>
              </a:rPr>
              <a:t> html5</a:t>
            </a:r>
            <a:endParaRPr lang="en-US" sz="1400" dirty="0">
              <a:solidFill>
                <a:prstClr val="white"/>
              </a:solidFill>
              <a:latin typeface="Sitka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9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</a:t>
            </a:r>
            <a:r>
              <a:rPr lang="en-US" dirty="0" err="1" smtClean="0"/>
              <a:t>dalam</a:t>
            </a:r>
            <a:r>
              <a:rPr lang="en-US" dirty="0" smtClean="0"/>
              <a:t> tag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Style </a:t>
            </a:r>
            <a:r>
              <a:rPr lang="en-US" sz="2600" dirty="0" err="1" smtClean="0"/>
              <a:t>bisa</a:t>
            </a:r>
            <a:r>
              <a:rPr lang="en-US" sz="2600" dirty="0" smtClean="0"/>
              <a:t> di </a:t>
            </a:r>
            <a:r>
              <a:rPr lang="en-US" sz="2600" dirty="0" err="1" smtClean="0"/>
              <a:t>terapkan</a:t>
            </a:r>
            <a:r>
              <a:rPr lang="en-US" sz="2600" dirty="0" smtClean="0"/>
              <a:t>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langsung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tag </a:t>
            </a:r>
            <a:r>
              <a:rPr lang="en-US" sz="2600" dirty="0" err="1" smtClean="0"/>
              <a:t>tabel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pPr marL="68580" indent="0">
              <a:buNone/>
            </a:pPr>
            <a:r>
              <a:rPr lang="en-US" sz="2600" dirty="0" smtClean="0"/>
              <a:t>&lt;table </a:t>
            </a:r>
            <a:r>
              <a:rPr lang="en-US" sz="2600" dirty="0" smtClean="0">
                <a:solidFill>
                  <a:srgbClr val="FFFF00"/>
                </a:solidFill>
              </a:rPr>
              <a:t>style=“width : 100%”</a:t>
            </a:r>
            <a:r>
              <a:rPr lang="en-US" sz="2600" dirty="0" smtClean="0"/>
              <a:t>&gt;</a:t>
            </a:r>
          </a:p>
          <a:p>
            <a:pPr marL="68580" indent="0">
              <a:buNone/>
            </a:pPr>
            <a:r>
              <a:rPr lang="en-US" sz="2600" dirty="0" smtClean="0"/>
              <a:t>.</a:t>
            </a:r>
          </a:p>
          <a:p>
            <a:pPr marL="68580" indent="0">
              <a:buNone/>
            </a:pPr>
            <a:r>
              <a:rPr lang="en-US" sz="2600" dirty="0" smtClean="0"/>
              <a:t>.</a:t>
            </a:r>
          </a:p>
          <a:p>
            <a:pPr marL="68580" indent="0">
              <a:buNone/>
            </a:pPr>
            <a:r>
              <a:rPr lang="en-US" sz="2600" dirty="0" smtClean="0"/>
              <a:t>&lt;/table&gt;</a:t>
            </a:r>
          </a:p>
          <a:p>
            <a:pPr marL="68580" indent="0">
              <a:buNone/>
            </a:pPr>
            <a:endParaRPr lang="en-US" sz="2600" dirty="0"/>
          </a:p>
          <a:p>
            <a:r>
              <a:rPr lang="en-US" sz="2600" dirty="0" smtClean="0"/>
              <a:t>Style </a:t>
            </a:r>
            <a:r>
              <a:rPr lang="en-US" sz="2600" dirty="0" err="1" smtClean="0"/>
              <a:t>diatas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mengatur</a:t>
            </a:r>
            <a:r>
              <a:rPr lang="en-US" sz="2600" dirty="0" smtClean="0"/>
              <a:t> </a:t>
            </a:r>
            <a:r>
              <a:rPr lang="en-US" sz="2600" dirty="0" err="1" smtClean="0"/>
              <a:t>lebar</a:t>
            </a:r>
            <a:r>
              <a:rPr lang="en-US" sz="2600" dirty="0" smtClean="0"/>
              <a:t> </a:t>
            </a:r>
            <a:r>
              <a:rPr lang="en-US" sz="2600" dirty="0" err="1" smtClean="0"/>
              <a:t>tabel</a:t>
            </a:r>
            <a:r>
              <a:rPr lang="en-US" sz="2600" dirty="0" smtClean="0"/>
              <a:t> di </a:t>
            </a:r>
            <a:r>
              <a:rPr lang="en-US" sz="2600" dirty="0" err="1" smtClean="0"/>
              <a:t>tampilan</a:t>
            </a:r>
            <a:r>
              <a:rPr lang="en-US" sz="2600" dirty="0" smtClean="0"/>
              <a:t> monitor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2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en-US" dirty="0" err="1" smtClean="0"/>
              <a:t>tabel</a:t>
            </a:r>
            <a:r>
              <a:rPr lang="en-US" dirty="0" smtClean="0"/>
              <a:t>-border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 smtClean="0"/>
              <a:t>&lt;head&gt;</a:t>
            </a:r>
          </a:p>
          <a:p>
            <a:pPr marL="68580" indent="0">
              <a:buNone/>
            </a:pPr>
            <a:r>
              <a:rPr lang="en-US" sz="2400" dirty="0" smtClean="0"/>
              <a:t>        &lt;style&gt;</a:t>
            </a:r>
          </a:p>
          <a:p>
            <a:pPr marL="68580" indent="0">
              <a:buNone/>
            </a:pPr>
            <a:r>
              <a:rPr lang="en-US" sz="2400" dirty="0" smtClean="0"/>
              <a:t>               table</a:t>
            </a:r>
            <a:r>
              <a:rPr lang="en-US" sz="2400" dirty="0"/>
              <a:t>, </a:t>
            </a:r>
            <a:r>
              <a:rPr lang="en-US" sz="2400" dirty="0" err="1"/>
              <a:t>th</a:t>
            </a:r>
            <a:r>
              <a:rPr lang="en-US" sz="2400" dirty="0"/>
              <a:t>, td </a:t>
            </a:r>
            <a:endParaRPr lang="en-US" sz="2400" dirty="0" smtClean="0"/>
          </a:p>
          <a:p>
            <a:pPr marL="6858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</a:t>
            </a:r>
            <a:r>
              <a:rPr lang="en-US" sz="2400" dirty="0" smtClean="0">
                <a:solidFill>
                  <a:srgbClr val="FFFF00"/>
                </a:solidFill>
              </a:rPr>
              <a:t>{</a:t>
            </a:r>
            <a:endParaRPr lang="en-US" sz="2400" dirty="0">
              <a:solidFill>
                <a:srgbClr val="FFFF00"/>
              </a:solidFill>
            </a:endParaRPr>
          </a:p>
          <a:p>
            <a:pPr marL="6858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                          border</a:t>
            </a:r>
            <a:r>
              <a:rPr lang="en-US" sz="2400" dirty="0">
                <a:solidFill>
                  <a:srgbClr val="FFFF00"/>
                </a:solidFill>
              </a:rPr>
              <a:t>: 1px solid black;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                    }</a:t>
            </a:r>
          </a:p>
          <a:p>
            <a:pPr marL="68580" indent="0">
              <a:buNone/>
            </a:pPr>
            <a:r>
              <a:rPr lang="en-US" sz="2400" dirty="0" smtClean="0"/>
              <a:t>        &lt;/style&gt;</a:t>
            </a:r>
          </a:p>
          <a:p>
            <a:pPr marL="68580" indent="0">
              <a:buNone/>
            </a:pPr>
            <a:r>
              <a:rPr lang="en-US" sz="2400" dirty="0" smtClean="0"/>
              <a:t>&lt;/head&gt;</a:t>
            </a:r>
          </a:p>
          <a:p>
            <a:pPr marL="68580" indent="0">
              <a:buNone/>
            </a:pPr>
            <a:endParaRPr lang="en-US" sz="2400" dirty="0"/>
          </a:p>
          <a:p>
            <a:r>
              <a:rPr lang="en-US" sz="2400" dirty="0" smtClean="0"/>
              <a:t>Border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, </a:t>
            </a:r>
            <a:r>
              <a:rPr lang="en-US" sz="2400" dirty="0" err="1" smtClean="0"/>
              <a:t>th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td.</a:t>
            </a:r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2 </a:t>
            </a:r>
            <a:r>
              <a:rPr lang="en-US" sz="2400" dirty="0" err="1" smtClean="0"/>
              <a:t>garis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1 </a:t>
            </a:r>
            <a:r>
              <a:rPr lang="en-US" sz="2400" dirty="0" err="1" smtClean="0"/>
              <a:t>garis</a:t>
            </a:r>
            <a:r>
              <a:rPr lang="en-US" sz="2400" dirty="0" smtClean="0"/>
              <a:t>, </a:t>
            </a:r>
            <a:r>
              <a:rPr lang="en-US" sz="2400" dirty="0" err="1" smtClean="0"/>
              <a:t>tambahkan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border-collapse:collapse</a:t>
            </a:r>
            <a:r>
              <a:rPr lang="en-US" sz="2400" dirty="0" smtClean="0">
                <a:solidFill>
                  <a:srgbClr val="FFFF00"/>
                </a:solidFill>
              </a:rPr>
              <a:t>;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kurung</a:t>
            </a:r>
            <a:r>
              <a:rPr lang="en-US" sz="2400" dirty="0" smtClean="0"/>
              <a:t> </a:t>
            </a:r>
            <a:r>
              <a:rPr lang="en-US" sz="2400" dirty="0" err="1" smtClean="0"/>
              <a:t>tutup</a:t>
            </a:r>
            <a:r>
              <a:rPr lang="en-US" sz="2400" dirty="0" smtClean="0"/>
              <a:t> </a:t>
            </a:r>
            <a:r>
              <a:rPr lang="en-US" sz="2400" dirty="0" err="1" smtClean="0"/>
              <a:t>kurawal</a:t>
            </a:r>
            <a:r>
              <a:rPr lang="en-US" sz="2400" dirty="0" smtClean="0"/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E9163-8111-4035-8C2F-5D2D6B943B4F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9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Align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FFFF00"/>
                </a:solidFill>
              </a:rPr>
              <a:t>Untuk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mengatur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objek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dalam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tabel</a:t>
            </a:r>
            <a:endParaRPr lang="en-US" dirty="0" smtClean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perataan</a:t>
            </a:r>
            <a:r>
              <a:rPr lang="en-US" dirty="0" smtClean="0"/>
              <a:t> horizontal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tengah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)</a:t>
            </a:r>
          </a:p>
          <a:p>
            <a:pPr marL="582930" indent="-457200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td.</a:t>
            </a:r>
          </a:p>
          <a:p>
            <a:pPr marL="68580" indent="0" eaLnBrk="1" hangingPunct="1">
              <a:buNone/>
              <a:defRPr/>
            </a:pPr>
            <a:r>
              <a:rPr lang="en-US" dirty="0" smtClean="0"/>
              <a:t>&lt;style&gt;</a:t>
            </a:r>
          </a:p>
          <a:p>
            <a:pPr marL="68580" indent="0" eaLnBrk="1" hangingPunct="1"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th</a:t>
            </a:r>
            <a:r>
              <a:rPr lang="en-US" dirty="0" smtClean="0"/>
              <a:t>, td { text-align=center;}</a:t>
            </a:r>
          </a:p>
          <a:p>
            <a:pPr marL="68580" indent="0" eaLnBrk="1" hangingPunct="1">
              <a:buNone/>
              <a:defRPr/>
            </a:pPr>
            <a:r>
              <a:rPr lang="en-US" dirty="0" smtClean="0"/>
              <a:t>&lt;/style&gt; </a:t>
            </a:r>
          </a:p>
          <a:p>
            <a:pPr marL="6858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03C0C-81AC-4259-A79B-5FA6F5E5FA9B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Align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457200"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yang di </a:t>
            </a:r>
            <a:r>
              <a:rPr lang="en-US" dirty="0" err="1" smtClean="0"/>
              <a:t>perlukan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 marL="582930" indent="-457200">
              <a:defRPr/>
            </a:pPr>
            <a:r>
              <a:rPr lang="en-US" dirty="0" err="1" smtClean="0"/>
              <a:t>Caranya</a:t>
            </a:r>
            <a:r>
              <a:rPr lang="en-US" dirty="0" smtClean="0"/>
              <a:t> di </a:t>
            </a:r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tag yang </a:t>
            </a:r>
            <a:r>
              <a:rPr lang="en-US" dirty="0" err="1" smtClean="0"/>
              <a:t>dibutuhkan</a:t>
            </a:r>
            <a:r>
              <a:rPr lang="en-US" dirty="0" smtClean="0"/>
              <a:t>.</a:t>
            </a:r>
          </a:p>
          <a:p>
            <a:pPr marL="68580" indent="0" eaLnBrk="1" hangingPunct="1">
              <a:buNone/>
              <a:defRPr/>
            </a:pPr>
            <a:endParaRPr lang="en-US" dirty="0" smtClean="0"/>
          </a:p>
          <a:p>
            <a:pPr marL="68580" indent="0" eaLnBrk="1" hangingPunct="1">
              <a:buNone/>
              <a:defRPr/>
            </a:pPr>
            <a:r>
              <a:rPr lang="en-US" dirty="0" smtClean="0"/>
              <a:t>&lt;td  style = “</a:t>
            </a:r>
            <a:r>
              <a:rPr lang="en-US" dirty="0" err="1" smtClean="0"/>
              <a:t>text-align:right</a:t>
            </a:r>
            <a:r>
              <a:rPr lang="en-US" dirty="0" smtClean="0"/>
              <a:t>”&gt;…&lt;/td&gt;</a:t>
            </a:r>
          </a:p>
          <a:p>
            <a:pPr marL="6858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03C0C-81AC-4259-A79B-5FA6F5E5FA9B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5257800"/>
            <a:ext cx="754380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Perhatikan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dua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contoh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coding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diatas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, yang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pertama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ditulis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didalam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tag style,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sedangkan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yang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kedua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ditulis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langsung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pada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tag yang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dibutuhkan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.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Perhatikan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CCFF33"/>
                </a:solidFill>
                <a:latin typeface="Verdana" pitchFamily="34" charset="0"/>
              </a:rPr>
              <a:t>penulisannya</a:t>
            </a:r>
            <a:r>
              <a:rPr lang="en-US" dirty="0" smtClean="0">
                <a:solidFill>
                  <a:srgbClr val="CCFF33"/>
                </a:solidFill>
                <a:latin typeface="Verdana" pitchFamily="34" charset="0"/>
              </a:rPr>
              <a:t>.</a:t>
            </a:r>
            <a:endParaRPr lang="en-US" dirty="0">
              <a:solidFill>
                <a:srgbClr val="CCFF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Padding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Cellpadding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border </a:t>
            </a:r>
            <a:r>
              <a:rPr lang="en-US" sz="2400" dirty="0" err="1" smtClean="0"/>
              <a:t>sel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sel.</a:t>
            </a:r>
          </a:p>
          <a:p>
            <a:pPr>
              <a:defRPr/>
            </a:pPr>
            <a:r>
              <a:rPr lang="en-US" sz="2400" dirty="0" err="1" smtClean="0"/>
              <a:t>Pada</a:t>
            </a:r>
            <a:r>
              <a:rPr lang="en-US" sz="2400" dirty="0" smtClean="0"/>
              <a:t> html5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padding</a:t>
            </a:r>
            <a:r>
              <a:rPr lang="en-US" sz="2400" dirty="0" smtClean="0"/>
              <a:t>.</a:t>
            </a:r>
          </a:p>
          <a:p>
            <a:pPr marL="68580" indent="0">
              <a:buNone/>
              <a:defRPr/>
            </a:pPr>
            <a:endParaRPr lang="en-US" sz="2400" dirty="0" smtClean="0"/>
          </a:p>
          <a:p>
            <a:pPr marL="68580" indent="0">
              <a:buNone/>
              <a:defRPr/>
            </a:pPr>
            <a:r>
              <a:rPr lang="en-US" sz="2400" dirty="0"/>
              <a:t>&lt;style&gt;</a:t>
            </a:r>
          </a:p>
          <a:p>
            <a:pPr marL="68580" indent="0">
              <a:buNone/>
              <a:defRPr/>
            </a:pPr>
            <a:r>
              <a:rPr lang="en-US" sz="2400" dirty="0"/>
              <a:t>   </a:t>
            </a:r>
            <a:r>
              <a:rPr lang="en-US" sz="2400" dirty="0" err="1"/>
              <a:t>th</a:t>
            </a:r>
            <a:r>
              <a:rPr lang="en-US" sz="2400" dirty="0"/>
              <a:t>, td { </a:t>
            </a:r>
            <a:r>
              <a:rPr lang="en-US" sz="2400" dirty="0" smtClean="0"/>
              <a:t>padding=15px;}</a:t>
            </a:r>
            <a:endParaRPr lang="en-US" sz="2400" dirty="0"/>
          </a:p>
          <a:p>
            <a:pPr marL="68580" indent="0">
              <a:buNone/>
              <a:defRPr/>
            </a:pPr>
            <a:r>
              <a:rPr lang="en-US" sz="2400" dirty="0"/>
              <a:t>&lt;/style&gt; </a:t>
            </a:r>
            <a:endParaRPr lang="en-US" sz="2400" dirty="0" smtClean="0"/>
          </a:p>
          <a:p>
            <a:pPr marL="6858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padding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037A0-65E5-4A90-AF7E-D5A92ED4875B}" type="slidenum">
              <a:rPr lang="en-US" smtClean="0">
                <a:solidFill>
                  <a:srgbClr val="D6EC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295</TotalTime>
  <Words>614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TABEL</vt:lpstr>
      <vt:lpstr>Element dasar Tabel</vt:lpstr>
      <vt:lpstr>Element dasar Tabel (lnjt)</vt:lpstr>
      <vt:lpstr>Tampilan Tabel di html5</vt:lpstr>
      <vt:lpstr>Style dalam tag tabel</vt:lpstr>
      <vt:lpstr>Property tabel-border</vt:lpstr>
      <vt:lpstr>Align pada tabel</vt:lpstr>
      <vt:lpstr>Align pada tabel</vt:lpstr>
      <vt:lpstr>Padding pada tabel</vt:lpstr>
      <vt:lpstr>Spacing pada tabel</vt:lpstr>
      <vt:lpstr>Rowspan dan colspan pada tabel</vt:lpstr>
      <vt:lpstr>id pada tabel </vt:lpstr>
      <vt:lpstr>id pada tabel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 dan Video</dc:title>
  <dc:creator>DELL</dc:creator>
  <cp:lastModifiedBy>DELL</cp:lastModifiedBy>
  <cp:revision>15</cp:revision>
  <dcterms:created xsi:type="dcterms:W3CDTF">2019-09-21T11:17:31Z</dcterms:created>
  <dcterms:modified xsi:type="dcterms:W3CDTF">2020-09-22T03:03:27Z</dcterms:modified>
</cp:coreProperties>
</file>