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3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2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0" r:id="rId3"/>
    <p:sldId id="260" r:id="rId4"/>
    <p:sldId id="257" r:id="rId5"/>
    <p:sldId id="267" r:id="rId6"/>
    <p:sldId id="268" r:id="rId7"/>
    <p:sldId id="279" r:id="rId8"/>
    <p:sldId id="261" r:id="rId9"/>
    <p:sldId id="262" r:id="rId10"/>
    <p:sldId id="265" r:id="rId11"/>
    <p:sldId id="266" r:id="rId12"/>
    <p:sldId id="280" r:id="rId13"/>
    <p:sldId id="282" r:id="rId14"/>
    <p:sldId id="281" r:id="rId15"/>
    <p:sldId id="286" r:id="rId16"/>
    <p:sldId id="283" r:id="rId17"/>
    <p:sldId id="287" r:id="rId18"/>
    <p:sldId id="289" r:id="rId19"/>
    <p:sldId id="290" r:id="rId20"/>
    <p:sldId id="288" r:id="rId21"/>
    <p:sldId id="291" r:id="rId22"/>
    <p:sldId id="292" r:id="rId23"/>
    <p:sldId id="293" r:id="rId24"/>
    <p:sldId id="263" r:id="rId25"/>
    <p:sldId id="264" r:id="rId26"/>
    <p:sldId id="284" r:id="rId27"/>
    <p:sldId id="285" r:id="rId28"/>
    <p:sldId id="269" r:id="rId29"/>
    <p:sldId id="270" r:id="rId30"/>
    <p:sldId id="273" r:id="rId31"/>
    <p:sldId id="274" r:id="rId32"/>
    <p:sldId id="294" r:id="rId33"/>
    <p:sldId id="298" r:id="rId34"/>
    <p:sldId id="299" r:id="rId35"/>
    <p:sldId id="259" r:id="rId36"/>
    <p:sldId id="296" r:id="rId37"/>
    <p:sldId id="297" r:id="rId38"/>
    <p:sldId id="258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90" y="-4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3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28800" y="2339975"/>
            <a:ext cx="71628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&lt;&lt;Course&gt;&gt;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3886200"/>
            <a:ext cx="7162800" cy="20574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Week &lt;&lt;n&gt;&gt; - &lt;&lt;Topic&gt;&gt;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&lt;&lt;Title&gt;&gt;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CC163-E42D-4AA5-8C16-88D9548B439F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996D7-6F96-4026-B535-E97C22BC91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&lt;&lt;Sub Topic&gt;&gt;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2133600"/>
            <a:ext cx="3505200" cy="3992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2133600"/>
            <a:ext cx="3505200" cy="3992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CC163-E42D-4AA5-8C16-88D9548B439F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996D7-6F96-4026-B535-E97C22BC91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3505200" y="914400"/>
            <a:ext cx="5638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&lt;&lt;Title&gt;&gt;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CC163-E42D-4AA5-8C16-88D9548B439F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996D7-6F96-4026-B535-E97C22BC91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CC163-E42D-4AA5-8C16-88D9548B439F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996D7-6F96-4026-B535-E97C22BC91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>
          <a:xfrm>
            <a:off x="1828800" y="3886200"/>
            <a:ext cx="7162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8000" b="1" baseline="0">
                <a:solidFill>
                  <a:schemeClr val="bg1"/>
                </a:solidFill>
                <a:latin typeface="Edwardian Script ITC" pitchFamily="66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dwardian Script ITC" pitchFamily="66" charset="0"/>
                <a:ea typeface="+mn-ea"/>
                <a:cs typeface="+mn-cs"/>
              </a:rPr>
              <a:t>Thank You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52800" y="762000"/>
            <a:ext cx="5638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981200"/>
            <a:ext cx="8001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CC163-E42D-4AA5-8C16-88D9548B439F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996D7-6F96-4026-B535-E97C22BC914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</p:sldLayoutIdLst>
  <p:txStyles>
    <p:titleStyle>
      <a:lvl1pPr algn="r" defTabSz="9144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aelinik.free.fr/c/ch12.htm" TargetMode="External"/><Relationship Id="rId2" Type="http://schemas.openxmlformats.org/officeDocument/2006/relationships/hyperlink" Target="http://www.exforsys.com/tutorials/c-language/c-pointers.html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COMP6599</a:t>
            </a:r>
            <a:r>
              <a:rPr lang="id-ID" dirty="0" smtClean="0"/>
              <a:t> </a:t>
            </a:r>
            <a:r>
              <a:rPr lang="id-ID" dirty="0" smtClean="0"/>
              <a:t>– Algorithm and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Week 5 </a:t>
            </a:r>
            <a:endParaRPr lang="en-US" dirty="0"/>
          </a:p>
          <a:p>
            <a:r>
              <a:rPr lang="en-US" dirty="0" smtClean="0"/>
              <a:t>Session 6</a:t>
            </a:r>
          </a:p>
          <a:p>
            <a:r>
              <a:rPr lang="en-AU" dirty="0" smtClean="0"/>
              <a:t>Pointers </a:t>
            </a:r>
            <a:r>
              <a:rPr lang="en-AU" dirty="0" smtClean="0"/>
              <a:t>and Arrays</a:t>
            </a:r>
            <a:endParaRPr lang="id-ID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Tahoma" pitchFamily="34" charset="0"/>
                <a:cs typeface="Tahoma" pitchFamily="34" charset="0"/>
              </a:rPr>
              <a:t>Array </a:t>
            </a:r>
            <a:r>
              <a:rPr lang="en-US" sz="3200" smtClean="0">
                <a:latin typeface="Tahoma" pitchFamily="34" charset="0"/>
                <a:cs typeface="Tahoma" pitchFamily="34" charset="0"/>
              </a:rPr>
              <a:t>Definition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1313" indent="-341313" defTabSz="457200"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b="1">
                <a:latin typeface="Tahoma" pitchFamily="34" charset="0"/>
                <a:cs typeface="Tahoma" pitchFamily="34" charset="0"/>
              </a:rPr>
              <a:t>Syntax:</a:t>
            </a:r>
          </a:p>
          <a:p>
            <a:pPr marL="341313" indent="-341313" defTabSz="457200">
              <a:lnSpc>
                <a:spcPct val="80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b="1" i="1">
                <a:latin typeface="Tahoma" pitchFamily="34" charset="0"/>
                <a:cs typeface="Tahoma" pitchFamily="34" charset="0"/>
              </a:rPr>
              <a:t>		</a:t>
            </a:r>
            <a:r>
              <a:rPr lang="id-ID" sz="2800" b="1" i="1">
                <a:latin typeface="Tahoma" pitchFamily="34" charset="0"/>
                <a:cs typeface="Tahoma" pitchFamily="34" charset="0"/>
              </a:rPr>
              <a:t>type </a:t>
            </a:r>
            <a:r>
              <a:rPr lang="id-ID" sz="2800" i="1">
                <a:latin typeface="Tahoma" pitchFamily="34" charset="0"/>
                <a:cs typeface="Tahoma" pitchFamily="34" charset="0"/>
              </a:rPr>
              <a:t>array_value [value_dim]</a:t>
            </a:r>
            <a:r>
              <a:rPr lang="id-ID" sz="2800" b="1" i="1">
                <a:latin typeface="Tahoma" pitchFamily="34" charset="0"/>
                <a:cs typeface="Tahoma" pitchFamily="34" charset="0"/>
              </a:rPr>
              <a:t>;</a:t>
            </a:r>
          </a:p>
          <a:p>
            <a:pPr marL="341313" indent="-341313" defTabSz="457200">
              <a:lnSpc>
                <a:spcPct val="80000"/>
              </a:lnSpc>
              <a:spcBef>
                <a:spcPts val="600"/>
              </a:spcBef>
              <a:buFontTx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sz="240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400" b="1">
                <a:latin typeface="Tahoma" pitchFamily="34" charset="0"/>
                <a:cs typeface="Tahoma" pitchFamily="34" charset="0"/>
              </a:rPr>
              <a:t>Example :</a:t>
            </a:r>
          </a:p>
          <a:p>
            <a:pPr marL="341313" indent="-341313" defTabSz="457200">
              <a:lnSpc>
                <a:spcPct val="80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800">
                <a:latin typeface="Tahoma" pitchFamily="34" charset="0"/>
                <a:cs typeface="Tahoma" pitchFamily="34" charset="0"/>
              </a:rPr>
              <a:t>		</a:t>
            </a:r>
            <a:r>
              <a:rPr lang="id-ID" sz="2800" b="1">
                <a:latin typeface="Courier New" pitchFamily="49" charset="0"/>
                <a:ea typeface="Tahoma" pitchFamily="34" charset="0"/>
                <a:cs typeface="Courier New" pitchFamily="49" charset="0"/>
              </a:rPr>
              <a:t>int A[10];</a:t>
            </a:r>
          </a:p>
          <a:p>
            <a:pPr marL="341313" indent="-341313" defTabSz="457200"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80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>
                <a:latin typeface="Tahoma" pitchFamily="34" charset="0"/>
                <a:cs typeface="Tahoma" pitchFamily="34" charset="0"/>
              </a:rPr>
              <a:t>The definition consists of 4 components:</a:t>
            </a:r>
          </a:p>
          <a:p>
            <a:pPr marL="741363" lvl="1" indent="-284163" defTabSz="457200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>
                <a:latin typeface="Tahoma" pitchFamily="34" charset="0"/>
                <a:cs typeface="Tahoma" pitchFamily="34" charset="0"/>
              </a:rPr>
              <a:t>Type specified</a:t>
            </a:r>
          </a:p>
          <a:p>
            <a:pPr marL="741363" lvl="1" indent="-284163" defTabSz="457200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>
                <a:latin typeface="Tahoma" pitchFamily="34" charset="0"/>
                <a:cs typeface="Tahoma" pitchFamily="34" charset="0"/>
              </a:rPr>
              <a:t>Identifier (name of the array)</a:t>
            </a:r>
          </a:p>
          <a:p>
            <a:pPr marL="741363" lvl="1" indent="-284163" defTabSz="457200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>
                <a:latin typeface="Tahoma" pitchFamily="34" charset="0"/>
                <a:cs typeface="Tahoma" pitchFamily="34" charset="0"/>
              </a:rPr>
              <a:t>Operator index ([  ])</a:t>
            </a:r>
          </a:p>
          <a:p>
            <a:pPr marL="741363" lvl="1" indent="-284163" defTabSz="457200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>
                <a:latin typeface="Tahoma" pitchFamily="34" charset="0"/>
                <a:cs typeface="Tahoma" pitchFamily="34" charset="0"/>
              </a:rPr>
              <a:t>Dimensional value inside operator [ ]</a:t>
            </a:r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31554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Tahoma" pitchFamily="34" charset="0"/>
                <a:cs typeface="Tahoma" pitchFamily="34" charset="0"/>
              </a:rPr>
              <a:t>Array </a:t>
            </a:r>
            <a:r>
              <a:rPr lang="en-US" sz="3200" smtClean="0">
                <a:latin typeface="Tahoma" pitchFamily="34" charset="0"/>
                <a:cs typeface="Tahoma" pitchFamily="34" charset="0"/>
              </a:rPr>
              <a:t>Definition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1313" indent="-341313" defTabSz="457200"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>
                <a:latin typeface="Tahoma" pitchFamily="34" charset="0"/>
                <a:cs typeface="Tahoma" pitchFamily="34" charset="0"/>
              </a:rPr>
              <a:t>An illustration of array </a:t>
            </a:r>
            <a:r>
              <a:rPr lang="en-US" sz="2400" smtClean="0">
                <a:latin typeface="Tahoma" pitchFamily="34" charset="0"/>
                <a:cs typeface="Tahoma" pitchFamily="34" charset="0"/>
              </a:rPr>
              <a:t>1Dimensional</a:t>
            </a:r>
            <a:endParaRPr lang="en-US" sz="240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>
                <a:latin typeface="Tahoma" pitchFamily="34" charset="0"/>
                <a:cs typeface="Tahoma" pitchFamily="34" charset="0"/>
              </a:rPr>
              <a:t>Elements of an array indexed starting from 0 </a:t>
            </a:r>
          </a:p>
          <a:p>
            <a:endParaRPr lang="en-US" sz="240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125611" y="3260315"/>
            <a:ext cx="5438775" cy="1166813"/>
            <a:chOff x="1104" y="2256"/>
            <a:chExt cx="3426" cy="735"/>
          </a:xfrm>
        </p:grpSpPr>
        <p:sp>
          <p:nvSpPr>
            <p:cNvPr id="5" name="AutoShape 5"/>
            <p:cNvSpPr>
              <a:spLocks noChangeArrowheads="1"/>
            </p:cNvSpPr>
            <p:nvPr/>
          </p:nvSpPr>
          <p:spPr bwMode="auto">
            <a:xfrm>
              <a:off x="1104" y="2256"/>
              <a:ext cx="3427" cy="73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560">
              <a:solidFill>
                <a:srgbClr val="000000"/>
              </a:solidFill>
              <a:miter lim="800000"/>
              <a:headEnd/>
              <a:tailEnd/>
            </a:ln>
            <a:effectLst>
              <a:outerShdw dist="57112" dir="2021404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174" y="2328"/>
              <a:ext cx="3281" cy="264"/>
            </a:xfrm>
            <a:prstGeom prst="rect">
              <a:avLst/>
            </a:prstGeom>
            <a:noFill/>
            <a:ln w="255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1500" y="2328"/>
              <a:ext cx="1" cy="256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1836" y="2336"/>
              <a:ext cx="1" cy="256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2154" y="2334"/>
              <a:ext cx="1" cy="256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2496" y="2328"/>
              <a:ext cx="1" cy="256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2832" y="2336"/>
              <a:ext cx="1" cy="256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3156" y="2334"/>
              <a:ext cx="1" cy="256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3486" y="2328"/>
              <a:ext cx="1" cy="256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3822" y="2336"/>
              <a:ext cx="1" cy="256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4147" y="2334"/>
              <a:ext cx="1" cy="256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grpSp>
          <p:nvGrpSpPr>
            <p:cNvPr id="16" name="Group 16"/>
            <p:cNvGrpSpPr>
              <a:grpSpLocks/>
            </p:cNvGrpSpPr>
            <p:nvPr/>
          </p:nvGrpSpPr>
          <p:grpSpPr bwMode="auto">
            <a:xfrm>
              <a:off x="1200" y="2693"/>
              <a:ext cx="3296" cy="194"/>
              <a:chOff x="1200" y="2693"/>
              <a:chExt cx="3296" cy="194"/>
            </a:xfrm>
          </p:grpSpPr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>
                <a:off x="1200" y="2693"/>
                <a:ext cx="294" cy="19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12600" tIns="12600" rIns="12600" bIns="12600"/>
              <a:lstStyle/>
              <a:p>
                <a:pPr algn="ctr" defTabSz="45720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ID" sz="1700" b="1">
                    <a:solidFill>
                      <a:srgbClr val="000000"/>
                    </a:solidFill>
                    <a:ea typeface="Arial Unicode MS" pitchFamily="34" charset="-128"/>
                    <a:cs typeface="Arial Unicode MS" pitchFamily="34" charset="-128"/>
                  </a:rPr>
                  <a:t>A[0]</a:t>
                </a:r>
              </a:p>
            </p:txBody>
          </p:sp>
          <p:sp>
            <p:nvSpPr>
              <p:cNvPr id="19" name="Rectangle 18"/>
              <p:cNvSpPr>
                <a:spLocks noChangeArrowheads="1"/>
              </p:cNvSpPr>
              <p:nvPr/>
            </p:nvSpPr>
            <p:spPr bwMode="auto">
              <a:xfrm>
                <a:off x="1506" y="2693"/>
                <a:ext cx="294" cy="19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12600" tIns="12600" rIns="12600" bIns="12600"/>
              <a:lstStyle/>
              <a:p>
                <a:pPr algn="ctr" defTabSz="45720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ID" sz="1700" b="1">
                    <a:solidFill>
                      <a:srgbClr val="000000"/>
                    </a:solidFill>
                    <a:ea typeface="Arial Unicode MS" pitchFamily="34" charset="-128"/>
                    <a:cs typeface="Arial Unicode MS" pitchFamily="34" charset="-128"/>
                  </a:rPr>
                  <a:t>A[1]</a:t>
                </a:r>
              </a:p>
            </p:txBody>
          </p:sp>
          <p:sp>
            <p:nvSpPr>
              <p:cNvPr id="20" name="Rectangle 19"/>
              <p:cNvSpPr>
                <a:spLocks noChangeArrowheads="1"/>
              </p:cNvSpPr>
              <p:nvPr/>
            </p:nvSpPr>
            <p:spPr bwMode="auto">
              <a:xfrm>
                <a:off x="1842" y="2693"/>
                <a:ext cx="294" cy="19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12600" tIns="12600" rIns="12600" bIns="12600"/>
              <a:lstStyle/>
              <a:p>
                <a:pPr algn="ctr" defTabSz="45720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ID" sz="1700" b="1">
                    <a:solidFill>
                      <a:srgbClr val="000000"/>
                    </a:solidFill>
                    <a:ea typeface="Arial Unicode MS" pitchFamily="34" charset="-128"/>
                    <a:cs typeface="Arial Unicode MS" pitchFamily="34" charset="-128"/>
                  </a:rPr>
                  <a:t>A[2]</a:t>
                </a:r>
              </a:p>
            </p:txBody>
          </p:sp>
          <p:sp>
            <p:nvSpPr>
              <p:cNvPr id="21" name="Rectangle 20"/>
              <p:cNvSpPr>
                <a:spLocks noChangeArrowheads="1"/>
              </p:cNvSpPr>
              <p:nvPr/>
            </p:nvSpPr>
            <p:spPr bwMode="auto">
              <a:xfrm>
                <a:off x="2172" y="2693"/>
                <a:ext cx="294" cy="19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12600" tIns="12600" rIns="12600" bIns="12600"/>
              <a:lstStyle/>
              <a:p>
                <a:pPr algn="ctr" defTabSz="45720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ID" sz="1700" b="1">
                    <a:solidFill>
                      <a:srgbClr val="000000"/>
                    </a:solidFill>
                    <a:ea typeface="Arial Unicode MS" pitchFamily="34" charset="-128"/>
                    <a:cs typeface="Arial Unicode MS" pitchFamily="34" charset="-128"/>
                  </a:rPr>
                  <a:t>A[3]</a:t>
                </a:r>
              </a:p>
            </p:txBody>
          </p:sp>
          <p:sp>
            <p:nvSpPr>
              <p:cNvPr id="22" name="Rectangle 21"/>
              <p:cNvSpPr>
                <a:spLocks noChangeArrowheads="1"/>
              </p:cNvSpPr>
              <p:nvPr/>
            </p:nvSpPr>
            <p:spPr bwMode="auto">
              <a:xfrm>
                <a:off x="2514" y="2693"/>
                <a:ext cx="295" cy="19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12600" tIns="12600" rIns="12600" bIns="12600"/>
              <a:lstStyle/>
              <a:p>
                <a:pPr algn="ctr" defTabSz="45720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ID" sz="1700" b="1">
                    <a:solidFill>
                      <a:srgbClr val="000000"/>
                    </a:solidFill>
                    <a:ea typeface="Arial Unicode MS" pitchFamily="34" charset="-128"/>
                    <a:cs typeface="Arial Unicode MS" pitchFamily="34" charset="-128"/>
                  </a:rPr>
                  <a:t>A[4]</a:t>
                </a:r>
              </a:p>
            </p:txBody>
          </p:sp>
          <p:sp>
            <p:nvSpPr>
              <p:cNvPr id="23" name="Rectangle 22"/>
              <p:cNvSpPr>
                <a:spLocks noChangeArrowheads="1"/>
              </p:cNvSpPr>
              <p:nvPr/>
            </p:nvSpPr>
            <p:spPr bwMode="auto">
              <a:xfrm>
                <a:off x="2844" y="2693"/>
                <a:ext cx="295" cy="19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12600" tIns="12600" rIns="12600" bIns="12600"/>
              <a:lstStyle/>
              <a:p>
                <a:pPr algn="ctr" defTabSz="45720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ID" sz="1700" b="1">
                    <a:solidFill>
                      <a:srgbClr val="000000"/>
                    </a:solidFill>
                    <a:ea typeface="Arial Unicode MS" pitchFamily="34" charset="-128"/>
                    <a:cs typeface="Arial Unicode MS" pitchFamily="34" charset="-128"/>
                  </a:rPr>
                  <a:t>A[5]</a:t>
                </a:r>
              </a:p>
            </p:txBody>
          </p:sp>
          <p:sp>
            <p:nvSpPr>
              <p:cNvPr id="24" name="Rectangle 23"/>
              <p:cNvSpPr>
                <a:spLocks noChangeArrowheads="1"/>
              </p:cNvSpPr>
              <p:nvPr/>
            </p:nvSpPr>
            <p:spPr bwMode="auto">
              <a:xfrm>
                <a:off x="3168" y="2693"/>
                <a:ext cx="294" cy="19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12600" tIns="12600" rIns="12600" bIns="12600"/>
              <a:lstStyle/>
              <a:p>
                <a:pPr algn="ctr" defTabSz="45720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ID" sz="1700" b="1">
                    <a:solidFill>
                      <a:srgbClr val="000000"/>
                    </a:solidFill>
                    <a:ea typeface="Arial Unicode MS" pitchFamily="34" charset="-128"/>
                    <a:cs typeface="Arial Unicode MS" pitchFamily="34" charset="-128"/>
                  </a:rPr>
                  <a:t>A[6]</a:t>
                </a:r>
              </a:p>
            </p:txBody>
          </p:sp>
          <p:sp>
            <p:nvSpPr>
              <p:cNvPr id="25" name="Rectangle 24"/>
              <p:cNvSpPr>
                <a:spLocks noChangeArrowheads="1"/>
              </p:cNvSpPr>
              <p:nvPr/>
            </p:nvSpPr>
            <p:spPr bwMode="auto">
              <a:xfrm>
                <a:off x="3493" y="2693"/>
                <a:ext cx="294" cy="19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12600" tIns="12600" rIns="12600" bIns="12600"/>
              <a:lstStyle/>
              <a:p>
                <a:pPr algn="ctr" defTabSz="45720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ID" sz="1700" b="1">
                    <a:solidFill>
                      <a:srgbClr val="000000"/>
                    </a:solidFill>
                    <a:ea typeface="Arial Unicode MS" pitchFamily="34" charset="-128"/>
                    <a:cs typeface="Arial Unicode MS" pitchFamily="34" charset="-128"/>
                  </a:rPr>
                  <a:t>A[7]</a:t>
                </a:r>
              </a:p>
            </p:txBody>
          </p:sp>
          <p:sp>
            <p:nvSpPr>
              <p:cNvPr id="26" name="Rectangle 25"/>
              <p:cNvSpPr>
                <a:spLocks noChangeArrowheads="1"/>
              </p:cNvSpPr>
              <p:nvPr/>
            </p:nvSpPr>
            <p:spPr bwMode="auto">
              <a:xfrm>
                <a:off x="3822" y="2693"/>
                <a:ext cx="294" cy="19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12600" tIns="12600" rIns="12600" bIns="12600"/>
              <a:lstStyle/>
              <a:p>
                <a:pPr algn="ctr" defTabSz="45720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ID" sz="1700" b="1">
                    <a:solidFill>
                      <a:srgbClr val="000000"/>
                    </a:solidFill>
                    <a:ea typeface="Arial Unicode MS" pitchFamily="34" charset="-128"/>
                    <a:cs typeface="Arial Unicode MS" pitchFamily="34" charset="-128"/>
                  </a:rPr>
                  <a:t>A[8]</a:t>
                </a:r>
              </a:p>
            </p:txBody>
          </p:sp>
          <p:sp>
            <p:nvSpPr>
              <p:cNvPr id="27" name="Rectangle 26"/>
              <p:cNvSpPr>
                <a:spLocks noChangeArrowheads="1"/>
              </p:cNvSpPr>
              <p:nvPr/>
            </p:nvSpPr>
            <p:spPr bwMode="auto">
              <a:xfrm>
                <a:off x="4135" y="2694"/>
                <a:ext cx="361" cy="19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12600" tIns="12600" rIns="12600" bIns="12600"/>
              <a:lstStyle/>
              <a:p>
                <a:pPr algn="ctr" defTabSz="45720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ID" sz="1700" b="1">
                    <a:solidFill>
                      <a:srgbClr val="000000"/>
                    </a:solidFill>
                    <a:ea typeface="Arial Unicode MS" pitchFamily="34" charset="-128"/>
                    <a:cs typeface="Arial Unicode MS" pitchFamily="34" charset="-128"/>
                  </a:rPr>
                  <a:t>A[9]</a:t>
                </a:r>
              </a:p>
            </p:txBody>
          </p:sp>
        </p:grpSp>
        <p:sp>
          <p:nvSpPr>
            <p:cNvPr id="17" name="Rectangle 27"/>
            <p:cNvSpPr>
              <a:spLocks noChangeArrowheads="1"/>
            </p:cNvSpPr>
            <p:nvPr/>
          </p:nvSpPr>
          <p:spPr bwMode="auto">
            <a:xfrm>
              <a:off x="4219" y="2375"/>
              <a:ext cx="186" cy="19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3466009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Tahoma" pitchFamily="34" charset="0"/>
                <a:cs typeface="Tahoma" pitchFamily="34" charset="0"/>
              </a:rPr>
              <a:t>Array Initialization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1313" indent="-341313"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>
                <a:latin typeface="Tahoma" pitchFamily="34" charset="0"/>
                <a:cs typeface="Tahoma" pitchFamily="34" charset="0"/>
              </a:rPr>
              <a:t>Array can be initialized explicitly without dimensional value declaration</a:t>
            </a:r>
          </a:p>
          <a:p>
            <a:pPr marL="741363" lvl="1" indent="-284163"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>
                <a:latin typeface="Tahoma" pitchFamily="34" charset="0"/>
                <a:cs typeface="Tahoma" pitchFamily="34" charset="0"/>
              </a:rPr>
              <a:t>Example: </a:t>
            </a:r>
          </a:p>
          <a:p>
            <a:pPr marL="741363" lvl="1" indent="-284163" defTabSz="457200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i="1">
                <a:latin typeface="Tahoma" pitchFamily="34" charset="0"/>
                <a:cs typeface="Tahoma" pitchFamily="34" charset="0"/>
              </a:rPr>
              <a:t>	</a:t>
            </a:r>
            <a:r>
              <a:rPr lang="id-ID" sz="2000" b="1">
                <a:latin typeface="Courier New" pitchFamily="49" charset="0"/>
                <a:ea typeface="Tahoma" pitchFamily="34" charset="0"/>
                <a:cs typeface="Courier New" pitchFamily="49" charset="0"/>
              </a:rPr>
              <a:t>int B[ ]={1, 2, -4, 8};</a:t>
            </a:r>
          </a:p>
          <a:p>
            <a:pPr marL="341313" indent="-341313" defTabSz="457200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>
                <a:latin typeface="Tahoma" pitchFamily="34" charset="0"/>
                <a:cs typeface="Tahoma" pitchFamily="34" charset="0"/>
              </a:rPr>
              <a:t>	 		Array B has 4 elements</a:t>
            </a:r>
          </a:p>
          <a:p>
            <a:pPr marL="741363" lvl="1" indent="-284163"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>
              <a:latin typeface="Tahoma" pitchFamily="34" charset="0"/>
              <a:cs typeface="Tahoma" pitchFamily="34" charset="0"/>
            </a:endParaRPr>
          </a:p>
          <a:p>
            <a:pPr marL="741363" lvl="1" indent="-28416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>
              <a:latin typeface="Tahoma" pitchFamily="34" charset="0"/>
              <a:cs typeface="Tahoma" pitchFamily="34" charset="0"/>
            </a:endParaRPr>
          </a:p>
          <a:p>
            <a:pPr marL="741363" lvl="1" indent="-284163"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>
                <a:latin typeface="Tahoma" pitchFamily="34" charset="0"/>
                <a:cs typeface="Tahoma" pitchFamily="34" charset="0"/>
              </a:rPr>
              <a:t>Example:</a:t>
            </a:r>
          </a:p>
          <a:p>
            <a:pPr marL="741363" lvl="1" indent="-284163" defTabSz="457200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i="1">
                <a:latin typeface="Tahoma" pitchFamily="34" charset="0"/>
                <a:cs typeface="Tahoma" pitchFamily="34" charset="0"/>
              </a:rPr>
              <a:t>	</a:t>
            </a:r>
            <a:r>
              <a:rPr lang="id-ID" sz="2000" b="1">
                <a:latin typeface="Courier New" pitchFamily="49" charset="0"/>
                <a:cs typeface="Tahoma" pitchFamily="34" charset="0"/>
              </a:rPr>
              <a:t>int B[8]={1, 2, -4, 8};</a:t>
            </a:r>
          </a:p>
          <a:p>
            <a:pPr marL="741363" lvl="1" indent="-284163"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i="1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sz="2000">
              <a:latin typeface="Tahoma" pitchFamily="34" charset="0"/>
              <a:cs typeface="Tahoma" pitchFamily="34" charset="0"/>
            </a:endParaRPr>
          </a:p>
          <a:p>
            <a:endParaRPr lang="en-US" sz="200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3810000"/>
            <a:ext cx="3810000" cy="762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5334000"/>
            <a:ext cx="6400800" cy="838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50236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Tahoma" pitchFamily="34" charset="0"/>
                <a:cs typeface="Tahoma" pitchFamily="34" charset="0"/>
              </a:rPr>
              <a:t>Array Initialization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lvl="1" defTabSz="457200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>
                <a:latin typeface="Tahoma" pitchFamily="34" charset="0"/>
                <a:cs typeface="Tahoma" pitchFamily="34" charset="0"/>
              </a:rPr>
              <a:t>Example</a:t>
            </a:r>
            <a:r>
              <a:rPr lang="en-US" sz="2000">
                <a:latin typeface="Tahoma" pitchFamily="34" charset="0"/>
                <a:cs typeface="Tahoma" pitchFamily="34" charset="0"/>
              </a:rPr>
              <a:t>: </a:t>
            </a:r>
            <a:r>
              <a:rPr lang="id-ID" sz="2000">
                <a:latin typeface="Courier New" pitchFamily="49" charset="0"/>
                <a:ea typeface="Tahoma" pitchFamily="34" charset="0"/>
                <a:cs typeface="Courier New" pitchFamily="49" charset="0"/>
              </a:rPr>
              <a:t>int </a:t>
            </a:r>
            <a:r>
              <a:rPr lang="en-US" sz="2000">
                <a:latin typeface="Courier New" pitchFamily="49" charset="0"/>
                <a:ea typeface="Tahoma" pitchFamily="34" charset="0"/>
                <a:cs typeface="Courier New" pitchFamily="49" charset="0"/>
              </a:rPr>
              <a:t>B[4] = { 1, 2, -4, 8, 9 };  </a:t>
            </a:r>
            <a:r>
              <a:rPr lang="en-US" sz="2000">
                <a:latin typeface="Tahoma" pitchFamily="34" charset="0"/>
                <a:cs typeface="Tahoma" pitchFamily="34" charset="0"/>
              </a:rPr>
              <a:t>//</a:t>
            </a:r>
            <a:r>
              <a:rPr lang="en-US" sz="2000" b="1">
                <a:latin typeface="Tahoma" pitchFamily="34" charset="0"/>
                <a:cs typeface="Tahoma" pitchFamily="34" charset="0"/>
              </a:rPr>
              <a:t>error</a:t>
            </a:r>
          </a:p>
          <a:p>
            <a:pPr marL="284163" lvl="1" indent="-284163" defTabSz="457200"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i="1">
                <a:latin typeface="Tahoma" pitchFamily="34" charset="0"/>
                <a:cs typeface="Tahoma" pitchFamily="34" charset="0"/>
              </a:rPr>
              <a:t>	</a:t>
            </a:r>
            <a:r>
              <a:rPr lang="en-US" sz="2000" b="1">
                <a:latin typeface="Tahoma" pitchFamily="34" charset="0"/>
                <a:cs typeface="Tahoma" pitchFamily="34" charset="0"/>
              </a:rPr>
              <a:t>error in result; smaller dimensional value</a:t>
            </a:r>
          </a:p>
          <a:p>
            <a:pPr marL="741363" lvl="1" indent="-284163" defTabSz="457200"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>
                <a:latin typeface="Tahoma" pitchFamily="34" charset="0"/>
                <a:cs typeface="Tahoma" pitchFamily="34" charset="0"/>
              </a:rPr>
              <a:t>Example array initialization after definition:</a:t>
            </a:r>
          </a:p>
          <a:p>
            <a:pPr marL="741363" lvl="1" indent="-284163" defTabSz="457200"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000">
                <a:latin typeface="Courier New" pitchFamily="49" charset="0"/>
                <a:cs typeface="Tahoma" pitchFamily="34" charset="0"/>
              </a:rPr>
              <a:t>int A[5];</a:t>
            </a:r>
          </a:p>
          <a:p>
            <a:pPr marL="741363" lvl="1" indent="-284163" defTabSz="457200"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000">
                <a:latin typeface="Courier New" pitchFamily="49" charset="0"/>
                <a:cs typeface="Tahoma" pitchFamily="34" charset="0"/>
              </a:rPr>
              <a:t>(for i=0; i&lt;5;i++) A[i]=0;</a:t>
            </a:r>
          </a:p>
          <a:p>
            <a:pPr marL="741363" lvl="1" indent="-284163" defTabSz="457200"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sz="2000">
              <a:latin typeface="Tahoma" pitchFamily="34" charset="0"/>
              <a:cs typeface="Tahoma" pitchFamily="34" charset="0"/>
            </a:endParaRPr>
          </a:p>
          <a:p>
            <a:pPr marL="741363" lvl="1" indent="-284163" defTabSz="457200"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000">
                <a:latin typeface="Courier New" pitchFamily="49" charset="0"/>
                <a:cs typeface="Tahoma" pitchFamily="34" charset="0"/>
              </a:rPr>
              <a:t>int B[5];</a:t>
            </a:r>
          </a:p>
          <a:p>
            <a:pPr marL="741363" lvl="1" indent="-284163" defTabSz="457200"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000">
                <a:latin typeface="Courier New" pitchFamily="49" charset="0"/>
                <a:cs typeface="Tahoma" pitchFamily="34" charset="0"/>
              </a:rPr>
              <a:t>B[5]={0,0,0,0,0</a:t>
            </a:r>
            <a:r>
              <a:rPr lang="en-US" sz="2000">
                <a:latin typeface="Courier New" pitchFamily="49" charset="0"/>
                <a:cs typeface="Tahoma" pitchFamily="34" charset="0"/>
              </a:rPr>
              <a:t>};</a:t>
            </a:r>
          </a:p>
        </p:txBody>
      </p:sp>
      <p:sp>
        <p:nvSpPr>
          <p:cNvPr id="6" name="AutoShape 4"/>
          <p:cNvSpPr>
            <a:spLocks/>
          </p:cNvSpPr>
          <p:nvPr/>
        </p:nvSpPr>
        <p:spPr bwMode="auto">
          <a:xfrm>
            <a:off x="5562600" y="4038600"/>
            <a:ext cx="457200" cy="1219200"/>
          </a:xfrm>
          <a:prstGeom prst="rightBrace">
            <a:avLst>
              <a:gd name="adj1" fmla="val 13889"/>
              <a:gd name="adj2" fmla="val 48333"/>
            </a:avLst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096000" y="4446537"/>
            <a:ext cx="1752600" cy="401637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spcBef>
                <a:spcPts val="125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>
                <a:solidFill>
                  <a:srgbClr val="FF3300"/>
                </a:solidFill>
                <a:latin typeface="Tahoma" pitchFamily="34" charset="0"/>
                <a:cs typeface="Tahoma" pitchFamily="34" charset="0"/>
              </a:rPr>
              <a:t>Error, why ?</a:t>
            </a:r>
          </a:p>
        </p:txBody>
      </p:sp>
    </p:spTree>
    <p:extLst>
      <p:ext uri="{BB962C8B-B14F-4D97-AF65-F5344CB8AC3E}">
        <p14:creationId xmlns:p14="http://schemas.microsoft.com/office/powerpoint/2010/main" val="1940172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Tahoma" pitchFamily="34" charset="0"/>
                <a:cs typeface="Tahoma" pitchFamily="34" charset="0"/>
              </a:rPr>
              <a:t>Accessing Arrays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Two </a:t>
            </a:r>
            <a:r>
              <a:rPr lang="en-US" sz="2000">
                <a:latin typeface="Tahoma" pitchFamily="34" charset="0"/>
                <a:cs typeface="Tahoma" pitchFamily="34" charset="0"/>
              </a:rPr>
              <a:t>analogous ways of accessing an element </a:t>
            </a:r>
            <a:r>
              <a:rPr lang="en-US" sz="2000" smtClean="0">
                <a:latin typeface="Tahoma" pitchFamily="34" charset="0"/>
                <a:cs typeface="Tahoma" pitchFamily="34" charset="0"/>
              </a:rPr>
              <a:t>i=3;</a:t>
            </a:r>
            <a:endParaRPr lang="en-US" sz="200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>
                <a:latin typeface="Tahoma" pitchFamily="34" charset="0"/>
                <a:cs typeface="Tahoma" pitchFamily="34" charset="0"/>
              </a:rPr>
              <a:t>		*(</a:t>
            </a:r>
            <a:r>
              <a:rPr lang="en-US" sz="2000" b="1" smtClean="0">
                <a:latin typeface="Tahoma" pitchFamily="34" charset="0"/>
                <a:cs typeface="Tahoma" pitchFamily="34" charset="0"/>
              </a:rPr>
              <a:t>A+3) </a:t>
            </a:r>
            <a:r>
              <a:rPr lang="en-US" sz="2000" b="1">
                <a:latin typeface="Tahoma" pitchFamily="34" charset="0"/>
                <a:cs typeface="Tahoma" pitchFamily="34" charset="0"/>
              </a:rPr>
              <a:t>or </a:t>
            </a:r>
            <a:r>
              <a:rPr lang="en-US" sz="2000" b="1" smtClean="0">
                <a:latin typeface="Tahoma" pitchFamily="34" charset="0"/>
                <a:cs typeface="Tahoma" pitchFamily="34" charset="0"/>
              </a:rPr>
              <a:t>A[3]  </a:t>
            </a:r>
            <a:endParaRPr lang="en-US" sz="2000" b="1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b="1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>
                <a:latin typeface="Tahoma" pitchFamily="34" charset="0"/>
                <a:cs typeface="Tahoma" pitchFamily="34" charset="0"/>
              </a:rPr>
              <a:t>A  is equivalent with &amp;A[0] or a constant pointer to the first element of particular array</a:t>
            </a:r>
          </a:p>
          <a:p>
            <a:pPr marL="341313" indent="-341313"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>
                <a:latin typeface="Tahoma" pitchFamily="34" charset="0"/>
                <a:cs typeface="Tahoma" pitchFamily="34" charset="0"/>
              </a:rPr>
              <a:t>To show </a:t>
            </a:r>
            <a:r>
              <a:rPr lang="en-US" sz="2000" smtClean="0">
                <a:latin typeface="Tahoma" pitchFamily="34" charset="0"/>
                <a:cs typeface="Tahoma" pitchFamily="34" charset="0"/>
              </a:rPr>
              <a:t>A[3] </a:t>
            </a:r>
            <a:r>
              <a:rPr lang="en-US" sz="2000">
                <a:latin typeface="Tahoma" pitchFamily="34" charset="0"/>
                <a:cs typeface="Tahoma" pitchFamily="34" charset="0"/>
              </a:rPr>
              <a:t>on the monitor screen:</a:t>
            </a:r>
          </a:p>
          <a:p>
            <a:pPr marL="741363" lvl="1" indent="-341313" defTabSz="457200"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>
                <a:latin typeface="Courier New" pitchFamily="49" charset="0"/>
                <a:ea typeface="Tahoma" pitchFamily="34" charset="0"/>
                <a:cs typeface="Courier New" pitchFamily="49" charset="0"/>
              </a:rPr>
              <a:t>	</a:t>
            </a:r>
            <a:r>
              <a:rPr lang="id-ID" sz="2000">
                <a:latin typeface="Courier New" pitchFamily="49" charset="0"/>
                <a:ea typeface="Tahoma" pitchFamily="34" charset="0"/>
                <a:cs typeface="Courier New" pitchFamily="49" charset="0"/>
              </a:rPr>
              <a:t>printf(“%d”,</a:t>
            </a:r>
            <a:r>
              <a:rPr lang="id-ID" sz="200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A[</a:t>
            </a:r>
            <a:r>
              <a:rPr lang="en-US" sz="200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3</a:t>
            </a:r>
            <a:r>
              <a:rPr lang="id-ID" sz="200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]) </a:t>
            </a:r>
            <a:r>
              <a:rPr lang="id-ID" sz="2000" b="1">
                <a:latin typeface="Tahoma" pitchFamily="34" charset="0"/>
                <a:cs typeface="Tahoma" pitchFamily="34" charset="0"/>
              </a:rPr>
              <a:t>or</a:t>
            </a:r>
          </a:p>
          <a:p>
            <a:pPr marL="741363" lvl="1" indent="-341313" defTabSz="457200"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000">
                <a:latin typeface="Courier New" pitchFamily="49" charset="0"/>
                <a:cs typeface="Tahoma" pitchFamily="34" charset="0"/>
              </a:rPr>
              <a:t>	printf(“%d\n”,*(</a:t>
            </a:r>
            <a:r>
              <a:rPr lang="id-ID" sz="2000" smtClean="0">
                <a:latin typeface="Courier New" pitchFamily="49" charset="0"/>
                <a:cs typeface="Tahoma" pitchFamily="34" charset="0"/>
              </a:rPr>
              <a:t>A+</a:t>
            </a:r>
            <a:r>
              <a:rPr lang="en-US" sz="2000" smtClean="0">
                <a:latin typeface="Courier New" pitchFamily="49" charset="0"/>
                <a:cs typeface="Tahoma" pitchFamily="34" charset="0"/>
              </a:rPr>
              <a:t>3</a:t>
            </a:r>
            <a:r>
              <a:rPr lang="id-ID" sz="2000" smtClean="0">
                <a:latin typeface="Courier New" pitchFamily="49" charset="0"/>
                <a:cs typeface="Tahoma" pitchFamily="34" charset="0"/>
              </a:rPr>
              <a:t>));</a:t>
            </a:r>
            <a:endParaRPr lang="id-ID" sz="2000">
              <a:latin typeface="Courier New" pitchFamily="49" charset="0"/>
              <a:cs typeface="Tahoma" pitchFamily="34" charset="0"/>
            </a:endParaRPr>
          </a:p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i="1">
              <a:latin typeface="Tahoma" pitchFamily="34" charset="0"/>
              <a:cs typeface="Tahoma" pitchFamily="34" charset="0"/>
            </a:endParaRPr>
          </a:p>
          <a:p>
            <a:pPr marL="741363" lvl="1" indent="-341313" defTabSz="457200">
              <a:buFontTx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>
              <a:latin typeface="Tahoma" pitchFamily="34" charset="0"/>
              <a:cs typeface="Tahoma" pitchFamily="34" charset="0"/>
            </a:endParaRP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919685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Tahoma" pitchFamily="34" charset="0"/>
                <a:cs typeface="Tahoma" pitchFamily="34" charset="0"/>
              </a:rPr>
              <a:t>Accessing Arrays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36550" indent="-336550" defTabSz="457200">
              <a:buClr>
                <a:srgbClr val="000000"/>
              </a:buClr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</a:tabLst>
            </a:pPr>
            <a:r>
              <a:rPr lang="en-US" sz="2000" b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Accessing array using a pointer</a:t>
            </a:r>
          </a:p>
          <a:p>
            <a:pPr marL="336550" indent="-336550" defTabSz="457200">
              <a:buFontTx/>
              <a:buNone/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</a:tabLst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		</a:t>
            </a:r>
            <a:r>
              <a:rPr lang="id-ID" sz="2000">
                <a:solidFill>
                  <a:srgbClr val="00000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int arr[10];</a:t>
            </a:r>
          </a:p>
          <a:p>
            <a:pPr marL="336550" indent="-336550" defTabSz="457200">
              <a:buFontTx/>
              <a:buNone/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</a:tabLst>
            </a:pPr>
            <a:r>
              <a:rPr lang="id-ID" sz="2000">
                <a:solidFill>
                  <a:srgbClr val="00000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		int *ptr_arr;</a:t>
            </a:r>
          </a:p>
          <a:p>
            <a:pPr marL="336550" indent="-336550" defTabSz="457200">
              <a:buFontTx/>
              <a:buNone/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</a:tabLst>
            </a:pPr>
            <a:r>
              <a:rPr lang="id-ID" sz="2000">
                <a:solidFill>
                  <a:srgbClr val="00000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		ptr_arr = arr; //or ptr_arr = &amp;arr[0];</a:t>
            </a:r>
          </a:p>
          <a:p>
            <a:pPr marL="336550" indent="-336550" defTabSz="457200"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</a:tabLst>
            </a:pPr>
            <a:endParaRPr lang="en-US" sz="2000" b="1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  <a:p>
            <a:pPr marL="336550" indent="-336550" defTabSz="457200">
              <a:buClr>
                <a:srgbClr val="000000"/>
              </a:buClr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</a:tabLst>
            </a:pPr>
            <a:r>
              <a:rPr lang="en-US" sz="2000" b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To access certain element can be done using:</a:t>
            </a:r>
          </a:p>
          <a:p>
            <a:pPr marL="336550" indent="-336550" defTabSz="457200">
              <a:buFontTx/>
              <a:buNone/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</a:tabLst>
            </a:pPr>
            <a:r>
              <a:rPr lang="en-GB" sz="2000" b="1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		</a:t>
            </a:r>
            <a:r>
              <a:rPr lang="id-ID" sz="200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ptr_arr[i];</a:t>
            </a:r>
          </a:p>
          <a:p>
            <a:pPr marL="336550" indent="-336550" defTabSz="457200">
              <a:buFontTx/>
              <a:buNone/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</a:tabLst>
            </a:pPr>
            <a:r>
              <a:rPr lang="id-ID" sz="200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		arr[i];</a:t>
            </a:r>
          </a:p>
          <a:p>
            <a:pPr marL="336550" indent="-336550" defTabSz="457200">
              <a:buFontTx/>
              <a:buNone/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</a:tabLst>
            </a:pPr>
            <a:r>
              <a:rPr lang="id-ID" sz="200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		*(ptr_arr + i);</a:t>
            </a:r>
          </a:p>
          <a:p>
            <a:pPr marL="336550" indent="-336550" defTabSz="457200">
              <a:buFontTx/>
              <a:buNone/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</a:tabLst>
            </a:pPr>
            <a:r>
              <a:rPr lang="id-ID" sz="200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		*(arr + i);</a:t>
            </a:r>
          </a:p>
          <a:p>
            <a:pPr marL="336550" indent="-336550" defTabSz="457200">
              <a:buFontTx/>
              <a:buNone/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</a:tabLst>
            </a:pPr>
            <a:r>
              <a:rPr lang="id-ID" sz="200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		ptr_arr = ptr_arr + i; *ptr_arr; </a:t>
            </a:r>
          </a:p>
        </p:txBody>
      </p:sp>
    </p:spTree>
    <p:extLst>
      <p:ext uri="{BB962C8B-B14F-4D97-AF65-F5344CB8AC3E}">
        <p14:creationId xmlns:p14="http://schemas.microsoft.com/office/powerpoint/2010/main" val="1188189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Tahoma" pitchFamily="34" charset="0"/>
                <a:cs typeface="Tahoma" pitchFamily="34" charset="0"/>
              </a:rPr>
              <a:t>Assigning </a:t>
            </a:r>
            <a:r>
              <a:rPr lang="en-US" sz="3200" smtClean="0">
                <a:latin typeface="Tahoma" pitchFamily="34" charset="0"/>
                <a:cs typeface="Tahoma" pitchFamily="34" charset="0"/>
              </a:rPr>
              <a:t>Values in Array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>
                <a:latin typeface="Tahoma" pitchFamily="34" charset="0"/>
                <a:cs typeface="Tahoma" pitchFamily="34" charset="0"/>
              </a:rPr>
              <a:t>Assigning value to an element</a:t>
            </a:r>
          </a:p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>
                <a:latin typeface="Tahoma" pitchFamily="34" charset="0"/>
                <a:cs typeface="Tahoma" pitchFamily="34" charset="0"/>
              </a:rPr>
              <a:t>Example : A[6] = 15;  A[3] = 27;</a:t>
            </a:r>
          </a:p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 smtClean="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Statement </a:t>
            </a:r>
            <a:r>
              <a:rPr lang="en-US" sz="2400">
                <a:latin typeface="Tahoma" pitchFamily="34" charset="0"/>
                <a:cs typeface="Tahoma" pitchFamily="34" charset="0"/>
              </a:rPr>
              <a:t>A[2] = A[3] - A[6], resulting:</a:t>
            </a:r>
          </a:p>
          <a:p>
            <a:endParaRPr lang="en-US" sz="240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584325" y="3048000"/>
            <a:ext cx="5438776" cy="1168399"/>
            <a:chOff x="998" y="1803"/>
            <a:chExt cx="3426" cy="736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998" y="1803"/>
              <a:ext cx="3426" cy="736"/>
              <a:chOff x="998" y="1803"/>
              <a:chExt cx="3426" cy="736"/>
            </a:xfrm>
          </p:grpSpPr>
          <p:sp>
            <p:nvSpPr>
              <p:cNvPr id="8" name="AutoShape 6"/>
              <p:cNvSpPr>
                <a:spLocks noChangeArrowheads="1"/>
              </p:cNvSpPr>
              <p:nvPr/>
            </p:nvSpPr>
            <p:spPr bwMode="auto">
              <a:xfrm>
                <a:off x="998" y="1803"/>
                <a:ext cx="3426" cy="736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2556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57112" dir="2021404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1068" y="1843"/>
                <a:ext cx="3280" cy="264"/>
              </a:xfrm>
              <a:prstGeom prst="rect">
                <a:avLst/>
              </a:prstGeom>
              <a:noFill/>
              <a:ln w="255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0" name="Line 8"/>
              <p:cNvSpPr>
                <a:spLocks noChangeShapeType="1"/>
              </p:cNvSpPr>
              <p:nvPr/>
            </p:nvSpPr>
            <p:spPr bwMode="auto">
              <a:xfrm>
                <a:off x="1394" y="1843"/>
                <a:ext cx="1" cy="256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1" name="Line 9"/>
              <p:cNvSpPr>
                <a:spLocks noChangeShapeType="1"/>
              </p:cNvSpPr>
              <p:nvPr/>
            </p:nvSpPr>
            <p:spPr bwMode="auto">
              <a:xfrm>
                <a:off x="1730" y="1851"/>
                <a:ext cx="1" cy="256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2" name="Line 10"/>
              <p:cNvSpPr>
                <a:spLocks noChangeShapeType="1"/>
              </p:cNvSpPr>
              <p:nvPr/>
            </p:nvSpPr>
            <p:spPr bwMode="auto">
              <a:xfrm>
                <a:off x="2048" y="1849"/>
                <a:ext cx="1" cy="256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3" name="Line 11"/>
              <p:cNvSpPr>
                <a:spLocks noChangeShapeType="1"/>
              </p:cNvSpPr>
              <p:nvPr/>
            </p:nvSpPr>
            <p:spPr bwMode="auto">
              <a:xfrm>
                <a:off x="2390" y="1843"/>
                <a:ext cx="1" cy="256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4" name="Line 12"/>
              <p:cNvSpPr>
                <a:spLocks noChangeShapeType="1"/>
              </p:cNvSpPr>
              <p:nvPr/>
            </p:nvSpPr>
            <p:spPr bwMode="auto">
              <a:xfrm>
                <a:off x="2726" y="1851"/>
                <a:ext cx="1" cy="256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5" name="Line 13"/>
              <p:cNvSpPr>
                <a:spLocks noChangeShapeType="1"/>
              </p:cNvSpPr>
              <p:nvPr/>
            </p:nvSpPr>
            <p:spPr bwMode="auto">
              <a:xfrm>
                <a:off x="3050" y="1849"/>
                <a:ext cx="1" cy="256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6" name="Line 14"/>
              <p:cNvSpPr>
                <a:spLocks noChangeShapeType="1"/>
              </p:cNvSpPr>
              <p:nvPr/>
            </p:nvSpPr>
            <p:spPr bwMode="auto">
              <a:xfrm>
                <a:off x="3380" y="1843"/>
                <a:ext cx="1" cy="256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7" name="Line 15"/>
              <p:cNvSpPr>
                <a:spLocks noChangeShapeType="1"/>
              </p:cNvSpPr>
              <p:nvPr/>
            </p:nvSpPr>
            <p:spPr bwMode="auto">
              <a:xfrm>
                <a:off x="3716" y="1851"/>
                <a:ext cx="1" cy="256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8" name="Line 16"/>
              <p:cNvSpPr>
                <a:spLocks noChangeShapeType="1"/>
              </p:cNvSpPr>
              <p:nvPr/>
            </p:nvSpPr>
            <p:spPr bwMode="auto">
              <a:xfrm>
                <a:off x="4040" y="1849"/>
                <a:ext cx="1" cy="256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grpSp>
            <p:nvGrpSpPr>
              <p:cNvPr id="19" name="Group 17"/>
              <p:cNvGrpSpPr>
                <a:grpSpLocks/>
              </p:cNvGrpSpPr>
              <p:nvPr/>
            </p:nvGrpSpPr>
            <p:grpSpPr bwMode="auto">
              <a:xfrm>
                <a:off x="1094" y="2208"/>
                <a:ext cx="3294" cy="193"/>
                <a:chOff x="1094" y="2208"/>
                <a:chExt cx="3294" cy="193"/>
              </a:xfrm>
            </p:grpSpPr>
            <p:sp>
              <p:nvSpPr>
                <p:cNvPr id="21" name="Rectangle 18"/>
                <p:cNvSpPr>
                  <a:spLocks noChangeArrowheads="1"/>
                </p:cNvSpPr>
                <p:nvPr/>
              </p:nvSpPr>
              <p:spPr bwMode="auto">
                <a:xfrm>
                  <a:off x="1094" y="2208"/>
                  <a:ext cx="294" cy="192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12600" tIns="12600" rIns="12600" bIns="12600"/>
                <a:lstStyle/>
                <a:p>
                  <a:pPr algn="ctr" defTabSz="45720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ID" sz="1700" b="1">
                      <a:solidFill>
                        <a:srgbClr val="000000"/>
                      </a:solidFill>
                      <a:ea typeface="Arial Unicode MS" pitchFamily="34" charset="-128"/>
                      <a:cs typeface="Arial Unicode MS" pitchFamily="34" charset="-128"/>
                    </a:rPr>
                    <a:t>A[0]</a:t>
                  </a:r>
                </a:p>
              </p:txBody>
            </p:sp>
            <p:sp>
              <p:nvSpPr>
                <p:cNvPr id="22" name="Rectangle 19"/>
                <p:cNvSpPr>
                  <a:spLocks noChangeArrowheads="1"/>
                </p:cNvSpPr>
                <p:nvPr/>
              </p:nvSpPr>
              <p:spPr bwMode="auto">
                <a:xfrm>
                  <a:off x="1400" y="2208"/>
                  <a:ext cx="294" cy="192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12600" tIns="12600" rIns="12600" bIns="12600"/>
                <a:lstStyle/>
                <a:p>
                  <a:pPr algn="ctr" defTabSz="45720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ID" sz="1700" b="1">
                      <a:solidFill>
                        <a:srgbClr val="000000"/>
                      </a:solidFill>
                      <a:ea typeface="Arial Unicode MS" pitchFamily="34" charset="-128"/>
                      <a:cs typeface="Arial Unicode MS" pitchFamily="34" charset="-128"/>
                    </a:rPr>
                    <a:t>A[1]</a:t>
                  </a:r>
                </a:p>
              </p:txBody>
            </p:sp>
            <p:sp>
              <p:nvSpPr>
                <p:cNvPr id="23" name="Rectangle 20"/>
                <p:cNvSpPr>
                  <a:spLocks noChangeArrowheads="1"/>
                </p:cNvSpPr>
                <p:nvPr/>
              </p:nvSpPr>
              <p:spPr bwMode="auto">
                <a:xfrm>
                  <a:off x="1736" y="2208"/>
                  <a:ext cx="294" cy="192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12600" tIns="12600" rIns="12600" bIns="12600"/>
                <a:lstStyle/>
                <a:p>
                  <a:pPr algn="ctr" defTabSz="45720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ID" sz="1700" b="1">
                      <a:solidFill>
                        <a:srgbClr val="000000"/>
                      </a:solidFill>
                      <a:ea typeface="Arial Unicode MS" pitchFamily="34" charset="-128"/>
                      <a:cs typeface="Arial Unicode MS" pitchFamily="34" charset="-128"/>
                    </a:rPr>
                    <a:t>A[2]</a:t>
                  </a:r>
                </a:p>
              </p:txBody>
            </p:sp>
            <p:sp>
              <p:nvSpPr>
                <p:cNvPr id="24" name="Rectangle 21"/>
                <p:cNvSpPr>
                  <a:spLocks noChangeArrowheads="1"/>
                </p:cNvSpPr>
                <p:nvPr/>
              </p:nvSpPr>
              <p:spPr bwMode="auto">
                <a:xfrm>
                  <a:off x="2065" y="2208"/>
                  <a:ext cx="294" cy="192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12600" tIns="12600" rIns="12600" bIns="12600"/>
                <a:lstStyle/>
                <a:p>
                  <a:pPr algn="ctr" defTabSz="45720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ID" sz="1700" b="1">
                      <a:solidFill>
                        <a:srgbClr val="000000"/>
                      </a:solidFill>
                      <a:ea typeface="Arial Unicode MS" pitchFamily="34" charset="-128"/>
                      <a:cs typeface="Arial Unicode MS" pitchFamily="34" charset="-128"/>
                    </a:rPr>
                    <a:t>A[3]</a:t>
                  </a:r>
                </a:p>
              </p:txBody>
            </p:sp>
            <p:sp>
              <p:nvSpPr>
                <p:cNvPr id="25" name="Rectangle 22"/>
                <p:cNvSpPr>
                  <a:spLocks noChangeArrowheads="1"/>
                </p:cNvSpPr>
                <p:nvPr/>
              </p:nvSpPr>
              <p:spPr bwMode="auto">
                <a:xfrm>
                  <a:off x="2408" y="2208"/>
                  <a:ext cx="295" cy="192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12600" tIns="12600" rIns="12600" bIns="12600"/>
                <a:lstStyle/>
                <a:p>
                  <a:pPr algn="ctr" defTabSz="45720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ID" sz="1700" b="1">
                      <a:solidFill>
                        <a:srgbClr val="000000"/>
                      </a:solidFill>
                      <a:ea typeface="Arial Unicode MS" pitchFamily="34" charset="-128"/>
                      <a:cs typeface="Arial Unicode MS" pitchFamily="34" charset="-128"/>
                    </a:rPr>
                    <a:t>A[4]</a:t>
                  </a:r>
                </a:p>
              </p:txBody>
            </p:sp>
            <p:sp>
              <p:nvSpPr>
                <p:cNvPr id="26" name="Rectangle 23"/>
                <p:cNvSpPr>
                  <a:spLocks noChangeArrowheads="1"/>
                </p:cNvSpPr>
                <p:nvPr/>
              </p:nvSpPr>
              <p:spPr bwMode="auto">
                <a:xfrm>
                  <a:off x="2738" y="2208"/>
                  <a:ext cx="295" cy="192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12600" tIns="12600" rIns="12600" bIns="12600"/>
                <a:lstStyle/>
                <a:p>
                  <a:pPr algn="ctr" defTabSz="45720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ID" sz="1700" b="1">
                      <a:solidFill>
                        <a:srgbClr val="000000"/>
                      </a:solidFill>
                      <a:ea typeface="Arial Unicode MS" pitchFamily="34" charset="-128"/>
                      <a:cs typeface="Arial Unicode MS" pitchFamily="34" charset="-128"/>
                    </a:rPr>
                    <a:t>A[5]</a:t>
                  </a:r>
                </a:p>
              </p:txBody>
            </p:sp>
            <p:sp>
              <p:nvSpPr>
                <p:cNvPr id="27" name="Rectangle 24"/>
                <p:cNvSpPr>
                  <a:spLocks noChangeArrowheads="1"/>
                </p:cNvSpPr>
                <p:nvPr/>
              </p:nvSpPr>
              <p:spPr bwMode="auto">
                <a:xfrm>
                  <a:off x="3062" y="2208"/>
                  <a:ext cx="294" cy="192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12600" tIns="12600" rIns="12600" bIns="12600"/>
                <a:lstStyle/>
                <a:p>
                  <a:pPr algn="ctr" defTabSz="45720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ID" sz="1700" b="1">
                      <a:solidFill>
                        <a:srgbClr val="000000"/>
                      </a:solidFill>
                      <a:ea typeface="Arial Unicode MS" pitchFamily="34" charset="-128"/>
                      <a:cs typeface="Arial Unicode MS" pitchFamily="34" charset="-128"/>
                    </a:rPr>
                    <a:t>A[6]</a:t>
                  </a:r>
                </a:p>
              </p:txBody>
            </p:sp>
            <p:sp>
              <p:nvSpPr>
                <p:cNvPr id="28" name="Rectangle 25"/>
                <p:cNvSpPr>
                  <a:spLocks noChangeArrowheads="1"/>
                </p:cNvSpPr>
                <p:nvPr/>
              </p:nvSpPr>
              <p:spPr bwMode="auto">
                <a:xfrm>
                  <a:off x="3386" y="2208"/>
                  <a:ext cx="294" cy="192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12600" tIns="12600" rIns="12600" bIns="12600"/>
                <a:lstStyle/>
                <a:p>
                  <a:pPr algn="ctr" defTabSz="45720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ID" sz="1700" b="1" dirty="0">
                      <a:solidFill>
                        <a:srgbClr val="000000"/>
                      </a:solidFill>
                      <a:ea typeface="Arial Unicode MS" pitchFamily="34" charset="-128"/>
                      <a:cs typeface="Arial Unicode MS" pitchFamily="34" charset="-128"/>
                    </a:rPr>
                    <a:t>A[7]</a:t>
                  </a:r>
                </a:p>
              </p:txBody>
            </p:sp>
            <p:sp>
              <p:nvSpPr>
                <p:cNvPr id="29" name="Rectangle 26"/>
                <p:cNvSpPr>
                  <a:spLocks noChangeArrowheads="1"/>
                </p:cNvSpPr>
                <p:nvPr/>
              </p:nvSpPr>
              <p:spPr bwMode="auto">
                <a:xfrm>
                  <a:off x="3716" y="2208"/>
                  <a:ext cx="294" cy="192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12600" tIns="12600" rIns="12600" bIns="12600"/>
                <a:lstStyle/>
                <a:p>
                  <a:pPr algn="ctr" defTabSz="45720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ID" sz="1700" b="1">
                      <a:solidFill>
                        <a:srgbClr val="000000"/>
                      </a:solidFill>
                      <a:ea typeface="Arial Unicode MS" pitchFamily="34" charset="-128"/>
                      <a:cs typeface="Arial Unicode MS" pitchFamily="34" charset="-128"/>
                    </a:rPr>
                    <a:t>A[8]</a:t>
                  </a:r>
                </a:p>
              </p:txBody>
            </p:sp>
            <p:sp>
              <p:nvSpPr>
                <p:cNvPr id="30" name="Rectangle 27"/>
                <p:cNvSpPr>
                  <a:spLocks noChangeArrowheads="1"/>
                </p:cNvSpPr>
                <p:nvPr/>
              </p:nvSpPr>
              <p:spPr bwMode="auto">
                <a:xfrm>
                  <a:off x="4028" y="2209"/>
                  <a:ext cx="360" cy="192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12600" tIns="12600" rIns="12600" bIns="12600"/>
                <a:lstStyle/>
                <a:p>
                  <a:pPr algn="ctr" defTabSz="45720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ID" sz="1700" b="1">
                      <a:solidFill>
                        <a:srgbClr val="000000"/>
                      </a:solidFill>
                      <a:ea typeface="Arial Unicode MS" pitchFamily="34" charset="-128"/>
                      <a:cs typeface="Arial Unicode MS" pitchFamily="34" charset="-128"/>
                    </a:rPr>
                    <a:t>A[9]</a:t>
                  </a:r>
                </a:p>
              </p:txBody>
            </p:sp>
          </p:grpSp>
          <p:sp>
            <p:nvSpPr>
              <p:cNvPr id="20" name="Rectangle 28"/>
              <p:cNvSpPr>
                <a:spLocks noChangeArrowheads="1"/>
              </p:cNvSpPr>
              <p:nvPr/>
            </p:nvSpPr>
            <p:spPr bwMode="auto">
              <a:xfrm>
                <a:off x="4112" y="1891"/>
                <a:ext cx="186" cy="19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sp>
          <p:nvSpPr>
            <p:cNvPr id="6" name="Rectangle 29"/>
            <p:cNvSpPr>
              <a:spLocks noChangeArrowheads="1"/>
            </p:cNvSpPr>
            <p:nvPr/>
          </p:nvSpPr>
          <p:spPr bwMode="auto">
            <a:xfrm>
              <a:off x="2096" y="1887"/>
              <a:ext cx="270" cy="19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 defTabSz="45720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D" sz="1700" b="1">
                  <a:solidFill>
                    <a:srgbClr val="000000"/>
                  </a:solidFill>
                  <a:ea typeface="Arial Unicode MS" pitchFamily="34" charset="-128"/>
                  <a:cs typeface="Arial Unicode MS" pitchFamily="34" charset="-128"/>
                </a:rPr>
                <a:t>27</a:t>
              </a:r>
            </a:p>
          </p:txBody>
        </p:sp>
        <p:sp>
          <p:nvSpPr>
            <p:cNvPr id="7" name="Rectangle 30"/>
            <p:cNvSpPr>
              <a:spLocks noChangeArrowheads="1"/>
            </p:cNvSpPr>
            <p:nvPr/>
          </p:nvSpPr>
          <p:spPr bwMode="auto">
            <a:xfrm>
              <a:off x="3074" y="1887"/>
              <a:ext cx="270" cy="19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 defTabSz="45720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D" sz="1700" b="1">
                  <a:solidFill>
                    <a:srgbClr val="000000"/>
                  </a:solidFill>
                  <a:ea typeface="Arial Unicode MS" pitchFamily="34" charset="-128"/>
                  <a:cs typeface="Arial Unicode MS" pitchFamily="34" charset="-128"/>
                </a:rPr>
                <a:t>15</a:t>
              </a:r>
            </a:p>
          </p:txBody>
        </p:sp>
      </p:grpSp>
      <p:grpSp>
        <p:nvGrpSpPr>
          <p:cNvPr id="31" name="Group 31"/>
          <p:cNvGrpSpPr>
            <a:grpSpLocks/>
          </p:cNvGrpSpPr>
          <p:nvPr/>
        </p:nvGrpSpPr>
        <p:grpSpPr bwMode="auto">
          <a:xfrm>
            <a:off x="1600200" y="5156199"/>
            <a:ext cx="5440363" cy="1168401"/>
            <a:chOff x="1056" y="3040"/>
            <a:chExt cx="3427" cy="736"/>
          </a:xfrm>
        </p:grpSpPr>
        <p:grpSp>
          <p:nvGrpSpPr>
            <p:cNvPr id="32" name="Group 32"/>
            <p:cNvGrpSpPr>
              <a:grpSpLocks/>
            </p:cNvGrpSpPr>
            <p:nvPr/>
          </p:nvGrpSpPr>
          <p:grpSpPr bwMode="auto">
            <a:xfrm>
              <a:off x="1056" y="3040"/>
              <a:ext cx="3427" cy="736"/>
              <a:chOff x="1056" y="3040"/>
              <a:chExt cx="3427" cy="736"/>
            </a:xfrm>
          </p:grpSpPr>
          <p:grpSp>
            <p:nvGrpSpPr>
              <p:cNvPr id="34" name="Group 33"/>
              <p:cNvGrpSpPr>
                <a:grpSpLocks/>
              </p:cNvGrpSpPr>
              <p:nvPr/>
            </p:nvGrpSpPr>
            <p:grpSpPr bwMode="auto">
              <a:xfrm>
                <a:off x="1056" y="3040"/>
                <a:ext cx="3427" cy="736"/>
                <a:chOff x="1056" y="3040"/>
                <a:chExt cx="3427" cy="736"/>
              </a:xfrm>
            </p:grpSpPr>
            <p:sp>
              <p:nvSpPr>
                <p:cNvPr id="37" name="AutoShape 34"/>
                <p:cNvSpPr>
                  <a:spLocks noChangeArrowheads="1"/>
                </p:cNvSpPr>
                <p:nvPr/>
              </p:nvSpPr>
              <p:spPr bwMode="auto">
                <a:xfrm>
                  <a:off x="1056" y="3040"/>
                  <a:ext cx="3427" cy="73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25560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dist="57112" dir="2021404" algn="ctr" rotWithShape="0">
                    <a:srgbClr val="000000"/>
                  </a:outerShdw>
                </a:effec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38" name="Rectangle 35"/>
                <p:cNvSpPr>
                  <a:spLocks noChangeArrowheads="1"/>
                </p:cNvSpPr>
                <p:nvPr/>
              </p:nvSpPr>
              <p:spPr bwMode="auto">
                <a:xfrm>
                  <a:off x="1126" y="3144"/>
                  <a:ext cx="3281" cy="264"/>
                </a:xfrm>
                <a:prstGeom prst="rect">
                  <a:avLst/>
                </a:prstGeom>
                <a:noFill/>
                <a:ln w="255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39" name="Line 36"/>
                <p:cNvSpPr>
                  <a:spLocks noChangeShapeType="1"/>
                </p:cNvSpPr>
                <p:nvPr/>
              </p:nvSpPr>
              <p:spPr bwMode="auto">
                <a:xfrm>
                  <a:off x="1452" y="3144"/>
                  <a:ext cx="1" cy="256"/>
                </a:xfrm>
                <a:prstGeom prst="line">
                  <a:avLst/>
                </a:prstGeom>
                <a:noFill/>
                <a:ln w="255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id-ID"/>
                </a:p>
              </p:txBody>
            </p:sp>
            <p:sp>
              <p:nvSpPr>
                <p:cNvPr id="40" name="Line 37"/>
                <p:cNvSpPr>
                  <a:spLocks noChangeShapeType="1"/>
                </p:cNvSpPr>
                <p:nvPr/>
              </p:nvSpPr>
              <p:spPr bwMode="auto">
                <a:xfrm>
                  <a:off x="1788" y="3152"/>
                  <a:ext cx="1" cy="256"/>
                </a:xfrm>
                <a:prstGeom prst="line">
                  <a:avLst/>
                </a:prstGeom>
                <a:noFill/>
                <a:ln w="255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id-ID"/>
                </a:p>
              </p:txBody>
            </p:sp>
            <p:sp>
              <p:nvSpPr>
                <p:cNvPr id="41" name="Line 38"/>
                <p:cNvSpPr>
                  <a:spLocks noChangeShapeType="1"/>
                </p:cNvSpPr>
                <p:nvPr/>
              </p:nvSpPr>
              <p:spPr bwMode="auto">
                <a:xfrm>
                  <a:off x="2106" y="3150"/>
                  <a:ext cx="1" cy="256"/>
                </a:xfrm>
                <a:prstGeom prst="line">
                  <a:avLst/>
                </a:prstGeom>
                <a:noFill/>
                <a:ln w="255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id-ID"/>
                </a:p>
              </p:txBody>
            </p:sp>
            <p:sp>
              <p:nvSpPr>
                <p:cNvPr id="42" name="Line 39"/>
                <p:cNvSpPr>
                  <a:spLocks noChangeShapeType="1"/>
                </p:cNvSpPr>
                <p:nvPr/>
              </p:nvSpPr>
              <p:spPr bwMode="auto">
                <a:xfrm>
                  <a:off x="2448" y="3144"/>
                  <a:ext cx="1" cy="256"/>
                </a:xfrm>
                <a:prstGeom prst="line">
                  <a:avLst/>
                </a:prstGeom>
                <a:noFill/>
                <a:ln w="255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id-ID"/>
                </a:p>
              </p:txBody>
            </p:sp>
            <p:sp>
              <p:nvSpPr>
                <p:cNvPr id="43" name="Line 40"/>
                <p:cNvSpPr>
                  <a:spLocks noChangeShapeType="1"/>
                </p:cNvSpPr>
                <p:nvPr/>
              </p:nvSpPr>
              <p:spPr bwMode="auto">
                <a:xfrm>
                  <a:off x="2784" y="3152"/>
                  <a:ext cx="1" cy="256"/>
                </a:xfrm>
                <a:prstGeom prst="line">
                  <a:avLst/>
                </a:prstGeom>
                <a:noFill/>
                <a:ln w="255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id-ID"/>
                </a:p>
              </p:txBody>
            </p:sp>
            <p:sp>
              <p:nvSpPr>
                <p:cNvPr id="44" name="Line 41"/>
                <p:cNvSpPr>
                  <a:spLocks noChangeShapeType="1"/>
                </p:cNvSpPr>
                <p:nvPr/>
              </p:nvSpPr>
              <p:spPr bwMode="auto">
                <a:xfrm>
                  <a:off x="3109" y="3150"/>
                  <a:ext cx="1" cy="256"/>
                </a:xfrm>
                <a:prstGeom prst="line">
                  <a:avLst/>
                </a:prstGeom>
                <a:noFill/>
                <a:ln w="255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id-ID"/>
                </a:p>
              </p:txBody>
            </p:sp>
            <p:sp>
              <p:nvSpPr>
                <p:cNvPr id="45" name="Line 42"/>
                <p:cNvSpPr>
                  <a:spLocks noChangeShapeType="1"/>
                </p:cNvSpPr>
                <p:nvPr/>
              </p:nvSpPr>
              <p:spPr bwMode="auto">
                <a:xfrm>
                  <a:off x="3439" y="3144"/>
                  <a:ext cx="1" cy="256"/>
                </a:xfrm>
                <a:prstGeom prst="line">
                  <a:avLst/>
                </a:prstGeom>
                <a:noFill/>
                <a:ln w="255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id-ID"/>
                </a:p>
              </p:txBody>
            </p:sp>
            <p:sp>
              <p:nvSpPr>
                <p:cNvPr id="46" name="Line 43"/>
                <p:cNvSpPr>
                  <a:spLocks noChangeShapeType="1"/>
                </p:cNvSpPr>
                <p:nvPr/>
              </p:nvSpPr>
              <p:spPr bwMode="auto">
                <a:xfrm>
                  <a:off x="3775" y="3152"/>
                  <a:ext cx="1" cy="256"/>
                </a:xfrm>
                <a:prstGeom prst="line">
                  <a:avLst/>
                </a:prstGeom>
                <a:noFill/>
                <a:ln w="255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id-ID"/>
                </a:p>
              </p:txBody>
            </p:sp>
            <p:sp>
              <p:nvSpPr>
                <p:cNvPr id="47" name="Line 44"/>
                <p:cNvSpPr>
                  <a:spLocks noChangeShapeType="1"/>
                </p:cNvSpPr>
                <p:nvPr/>
              </p:nvSpPr>
              <p:spPr bwMode="auto">
                <a:xfrm>
                  <a:off x="4099" y="3150"/>
                  <a:ext cx="1" cy="256"/>
                </a:xfrm>
                <a:prstGeom prst="line">
                  <a:avLst/>
                </a:prstGeom>
                <a:noFill/>
                <a:ln w="255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id-ID"/>
                </a:p>
              </p:txBody>
            </p:sp>
            <p:grpSp>
              <p:nvGrpSpPr>
                <p:cNvPr id="48" name="Group 49"/>
                <p:cNvGrpSpPr>
                  <a:grpSpLocks/>
                </p:cNvGrpSpPr>
                <p:nvPr/>
              </p:nvGrpSpPr>
              <p:grpSpPr bwMode="auto">
                <a:xfrm>
                  <a:off x="1152" y="3509"/>
                  <a:ext cx="3296" cy="193"/>
                  <a:chOff x="1152" y="3509"/>
                  <a:chExt cx="3296" cy="193"/>
                </a:xfrm>
              </p:grpSpPr>
              <p:sp>
                <p:nvSpPr>
                  <p:cNvPr id="50" name="Rectangle 46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3509"/>
                    <a:ext cx="294" cy="192"/>
                  </a:xfrm>
                  <a:prstGeom prst="rect">
                    <a:avLst/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lIns="12600" tIns="12600" rIns="12600" bIns="12600"/>
                  <a:lstStyle/>
                  <a:p>
                    <a:pPr algn="ctr" defTabSz="457200"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en-ID" sz="1700" b="1">
                        <a:solidFill>
                          <a:srgbClr val="000000"/>
                        </a:solidFill>
                        <a:ea typeface="Arial Unicode MS" pitchFamily="34" charset="-128"/>
                        <a:cs typeface="Arial Unicode MS" pitchFamily="34" charset="-128"/>
                      </a:rPr>
                      <a:t>A[0]</a:t>
                    </a:r>
                  </a:p>
                </p:txBody>
              </p:sp>
              <p:sp>
                <p:nvSpPr>
                  <p:cNvPr id="51" name="Rectangle 47"/>
                  <p:cNvSpPr>
                    <a:spLocks noChangeArrowheads="1"/>
                  </p:cNvSpPr>
                  <p:nvPr/>
                </p:nvSpPr>
                <p:spPr bwMode="auto">
                  <a:xfrm>
                    <a:off x="1458" y="3509"/>
                    <a:ext cx="294" cy="192"/>
                  </a:xfrm>
                  <a:prstGeom prst="rect">
                    <a:avLst/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lIns="12600" tIns="12600" rIns="12600" bIns="12600"/>
                  <a:lstStyle/>
                  <a:p>
                    <a:pPr algn="ctr" defTabSz="457200"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en-ID" sz="1700" b="1">
                        <a:solidFill>
                          <a:srgbClr val="000000"/>
                        </a:solidFill>
                        <a:ea typeface="Arial Unicode MS" pitchFamily="34" charset="-128"/>
                        <a:cs typeface="Arial Unicode MS" pitchFamily="34" charset="-128"/>
                      </a:rPr>
                      <a:t>A[1]</a:t>
                    </a:r>
                  </a:p>
                </p:txBody>
              </p:sp>
              <p:sp>
                <p:nvSpPr>
                  <p:cNvPr id="52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1794" y="3509"/>
                    <a:ext cx="294" cy="192"/>
                  </a:xfrm>
                  <a:prstGeom prst="rect">
                    <a:avLst/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lIns="12600" tIns="12600" rIns="12600" bIns="12600"/>
                  <a:lstStyle/>
                  <a:p>
                    <a:pPr algn="ctr" defTabSz="457200"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en-ID" sz="1700" b="1">
                        <a:solidFill>
                          <a:srgbClr val="000000"/>
                        </a:solidFill>
                        <a:ea typeface="Arial Unicode MS" pitchFamily="34" charset="-128"/>
                        <a:cs typeface="Arial Unicode MS" pitchFamily="34" charset="-128"/>
                      </a:rPr>
                      <a:t>A[2]</a:t>
                    </a:r>
                  </a:p>
                </p:txBody>
              </p:sp>
              <p:sp>
                <p:nvSpPr>
                  <p:cNvPr id="53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2124" y="3509"/>
                    <a:ext cx="294" cy="192"/>
                  </a:xfrm>
                  <a:prstGeom prst="rect">
                    <a:avLst/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lIns="12600" tIns="12600" rIns="12600" bIns="12600"/>
                  <a:lstStyle/>
                  <a:p>
                    <a:pPr algn="ctr" defTabSz="457200"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en-ID" sz="1700" b="1">
                        <a:solidFill>
                          <a:srgbClr val="000000"/>
                        </a:solidFill>
                        <a:ea typeface="Arial Unicode MS" pitchFamily="34" charset="-128"/>
                        <a:cs typeface="Arial Unicode MS" pitchFamily="34" charset="-128"/>
                      </a:rPr>
                      <a:t>A[3]</a:t>
                    </a:r>
                  </a:p>
                </p:txBody>
              </p:sp>
              <p:sp>
                <p:nvSpPr>
                  <p:cNvPr id="54" name="Rectangle 50"/>
                  <p:cNvSpPr>
                    <a:spLocks noChangeArrowheads="1"/>
                  </p:cNvSpPr>
                  <p:nvPr/>
                </p:nvSpPr>
                <p:spPr bwMode="auto">
                  <a:xfrm>
                    <a:off x="2466" y="3509"/>
                    <a:ext cx="295" cy="192"/>
                  </a:xfrm>
                  <a:prstGeom prst="rect">
                    <a:avLst/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lIns="12600" tIns="12600" rIns="12600" bIns="12600"/>
                  <a:lstStyle/>
                  <a:p>
                    <a:pPr algn="ctr" defTabSz="457200"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en-ID" sz="1700" b="1" dirty="0">
                        <a:solidFill>
                          <a:srgbClr val="000000"/>
                        </a:solidFill>
                        <a:ea typeface="Arial Unicode MS" pitchFamily="34" charset="-128"/>
                        <a:cs typeface="Arial Unicode MS" pitchFamily="34" charset="-128"/>
                      </a:rPr>
                      <a:t>A[4]</a:t>
                    </a:r>
                  </a:p>
                </p:txBody>
              </p:sp>
              <p:sp>
                <p:nvSpPr>
                  <p:cNvPr id="55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2796" y="3509"/>
                    <a:ext cx="295" cy="192"/>
                  </a:xfrm>
                  <a:prstGeom prst="rect">
                    <a:avLst/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lIns="12600" tIns="12600" rIns="12600" bIns="12600"/>
                  <a:lstStyle/>
                  <a:p>
                    <a:pPr algn="ctr" defTabSz="457200"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en-ID" sz="1700" b="1">
                        <a:solidFill>
                          <a:srgbClr val="000000"/>
                        </a:solidFill>
                        <a:ea typeface="Arial Unicode MS" pitchFamily="34" charset="-128"/>
                        <a:cs typeface="Arial Unicode MS" pitchFamily="34" charset="-128"/>
                      </a:rPr>
                      <a:t>A[5]</a:t>
                    </a:r>
                  </a:p>
                </p:txBody>
              </p:sp>
              <p:sp>
                <p:nvSpPr>
                  <p:cNvPr id="56" name="Rectangle 52"/>
                  <p:cNvSpPr>
                    <a:spLocks noChangeArrowheads="1"/>
                  </p:cNvSpPr>
                  <p:nvPr/>
                </p:nvSpPr>
                <p:spPr bwMode="auto">
                  <a:xfrm>
                    <a:off x="3121" y="3509"/>
                    <a:ext cx="294" cy="192"/>
                  </a:xfrm>
                  <a:prstGeom prst="rect">
                    <a:avLst/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lIns="12600" tIns="12600" rIns="12600" bIns="12600"/>
                  <a:lstStyle/>
                  <a:p>
                    <a:pPr algn="ctr" defTabSz="457200"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en-ID" sz="1700" b="1" dirty="0">
                        <a:solidFill>
                          <a:srgbClr val="000000"/>
                        </a:solidFill>
                        <a:ea typeface="Arial Unicode MS" pitchFamily="34" charset="-128"/>
                        <a:cs typeface="Arial Unicode MS" pitchFamily="34" charset="-128"/>
                      </a:rPr>
                      <a:t>A[6]</a:t>
                    </a:r>
                  </a:p>
                </p:txBody>
              </p:sp>
              <p:sp>
                <p:nvSpPr>
                  <p:cNvPr id="57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3445" y="3509"/>
                    <a:ext cx="294" cy="192"/>
                  </a:xfrm>
                  <a:prstGeom prst="rect">
                    <a:avLst/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lIns="12600" tIns="12600" rIns="12600" bIns="12600"/>
                  <a:lstStyle/>
                  <a:p>
                    <a:pPr algn="ctr" defTabSz="457200"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en-ID" sz="1700" b="1">
                        <a:solidFill>
                          <a:srgbClr val="000000"/>
                        </a:solidFill>
                        <a:ea typeface="Arial Unicode MS" pitchFamily="34" charset="-128"/>
                        <a:cs typeface="Arial Unicode MS" pitchFamily="34" charset="-128"/>
                      </a:rPr>
                      <a:t>A[7]</a:t>
                    </a:r>
                  </a:p>
                </p:txBody>
              </p:sp>
              <p:sp>
                <p:nvSpPr>
                  <p:cNvPr id="58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3775" y="3509"/>
                    <a:ext cx="294" cy="192"/>
                  </a:xfrm>
                  <a:prstGeom prst="rect">
                    <a:avLst/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lIns="12600" tIns="12600" rIns="12600" bIns="12600"/>
                  <a:lstStyle/>
                  <a:p>
                    <a:pPr algn="ctr" defTabSz="457200"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en-ID" sz="1700" b="1">
                        <a:solidFill>
                          <a:srgbClr val="000000"/>
                        </a:solidFill>
                        <a:ea typeface="Arial Unicode MS" pitchFamily="34" charset="-128"/>
                        <a:cs typeface="Arial Unicode MS" pitchFamily="34" charset="-128"/>
                      </a:rPr>
                      <a:t>A[8]</a:t>
                    </a:r>
                  </a:p>
                </p:txBody>
              </p:sp>
              <p:sp>
                <p:nvSpPr>
                  <p:cNvPr id="59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4087" y="3510"/>
                    <a:ext cx="361" cy="192"/>
                  </a:xfrm>
                  <a:prstGeom prst="rect">
                    <a:avLst/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lIns="12600" tIns="12600" rIns="12600" bIns="12600"/>
                  <a:lstStyle/>
                  <a:p>
                    <a:pPr algn="ctr" defTabSz="457200"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en-ID" sz="1700" b="1">
                        <a:solidFill>
                          <a:srgbClr val="000000"/>
                        </a:solidFill>
                        <a:ea typeface="Arial Unicode MS" pitchFamily="34" charset="-128"/>
                        <a:cs typeface="Arial Unicode MS" pitchFamily="34" charset="-128"/>
                      </a:rPr>
                      <a:t>A[9]</a:t>
                    </a:r>
                  </a:p>
                </p:txBody>
              </p:sp>
            </p:grpSp>
            <p:sp>
              <p:nvSpPr>
                <p:cNvPr id="49" name="Rectangle 56"/>
                <p:cNvSpPr>
                  <a:spLocks noChangeArrowheads="1"/>
                </p:cNvSpPr>
                <p:nvPr/>
              </p:nvSpPr>
              <p:spPr bwMode="auto">
                <a:xfrm>
                  <a:off x="4171" y="3192"/>
                  <a:ext cx="186" cy="192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</p:grpSp>
          <p:sp>
            <p:nvSpPr>
              <p:cNvPr id="35" name="Rectangle 57"/>
              <p:cNvSpPr>
                <a:spLocks noChangeArrowheads="1"/>
              </p:cNvSpPr>
              <p:nvPr/>
            </p:nvSpPr>
            <p:spPr bwMode="auto">
              <a:xfrm>
                <a:off x="2154" y="3188"/>
                <a:ext cx="270" cy="19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12600" tIns="12600" rIns="12600" bIns="12600"/>
              <a:lstStyle/>
              <a:p>
                <a:pPr algn="ctr" defTabSz="45720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ID" sz="1700" b="1">
                    <a:solidFill>
                      <a:srgbClr val="000000"/>
                    </a:solidFill>
                    <a:ea typeface="Arial Unicode MS" pitchFamily="34" charset="-128"/>
                    <a:cs typeface="Arial Unicode MS" pitchFamily="34" charset="-128"/>
                  </a:rPr>
                  <a:t>27</a:t>
                </a:r>
              </a:p>
            </p:txBody>
          </p:sp>
          <p:sp>
            <p:nvSpPr>
              <p:cNvPr id="36" name="Rectangle 58"/>
              <p:cNvSpPr>
                <a:spLocks noChangeArrowheads="1"/>
              </p:cNvSpPr>
              <p:nvPr/>
            </p:nvSpPr>
            <p:spPr bwMode="auto">
              <a:xfrm>
                <a:off x="3132" y="3188"/>
                <a:ext cx="270" cy="19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12600" tIns="12600" rIns="12600" bIns="12600"/>
              <a:lstStyle/>
              <a:p>
                <a:pPr algn="ctr" defTabSz="45720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ID" sz="1700" b="1">
                    <a:solidFill>
                      <a:srgbClr val="000000"/>
                    </a:solidFill>
                    <a:ea typeface="Arial Unicode MS" pitchFamily="34" charset="-128"/>
                    <a:cs typeface="Arial Unicode MS" pitchFamily="34" charset="-128"/>
                  </a:rPr>
                  <a:t>15</a:t>
                </a:r>
              </a:p>
            </p:txBody>
          </p:sp>
        </p:grpSp>
        <p:sp>
          <p:nvSpPr>
            <p:cNvPr id="33" name="Rectangle 59"/>
            <p:cNvSpPr>
              <a:spLocks noChangeArrowheads="1"/>
            </p:cNvSpPr>
            <p:nvPr/>
          </p:nvSpPr>
          <p:spPr bwMode="auto">
            <a:xfrm>
              <a:off x="1824" y="3194"/>
              <a:ext cx="264" cy="16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 defTabSz="45720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D" sz="1700" b="1">
                  <a:solidFill>
                    <a:srgbClr val="000000"/>
                  </a:solidFill>
                  <a:ea typeface="Arial Unicode MS" pitchFamily="34" charset="-128"/>
                  <a:cs typeface="Arial Unicode MS" pitchFamily="34" charset="-128"/>
                </a:rPr>
                <a:t>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05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Tahoma" pitchFamily="34" charset="0"/>
                <a:cs typeface="Tahoma" pitchFamily="34" charset="0"/>
              </a:rPr>
              <a:t>One Dimensional Array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1313" indent="-341313"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>
                <a:latin typeface="Tahoma" pitchFamily="34" charset="0"/>
                <a:cs typeface="Tahoma" pitchFamily="34" charset="0"/>
              </a:rPr>
              <a:t>C compiler does not limit number of dimensional which can be created. Our PC memory does.</a:t>
            </a:r>
          </a:p>
          <a:p>
            <a:pPr marL="341313" indent="-341313"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>
                <a:latin typeface="Tahoma" pitchFamily="34" charset="0"/>
                <a:cs typeface="Tahoma" pitchFamily="34" charset="0"/>
              </a:rPr>
              <a:t>Example Array 1D:</a:t>
            </a:r>
            <a:endParaRPr lang="en-US" sz="24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066800" y="3200400"/>
            <a:ext cx="7543800" cy="3295650"/>
          </a:xfrm>
          <a:prstGeom prst="rect">
            <a:avLst/>
          </a:prstGeom>
          <a:noFill/>
          <a:ln w="936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#include&lt;stdio.h&gt;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d-ID" sz="1600" dirty="0">
              <a:solidFill>
                <a:srgbClr val="000000"/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int SIZE = 5;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d-ID" sz="1600" dirty="0">
              <a:solidFill>
                <a:srgbClr val="000000"/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void main() {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	</a:t>
            </a: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int i, j;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	</a:t>
            </a: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int n[SIZE] = {15, 9, 1, 7, 5};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	</a:t>
            </a: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for( i=0 ; i&lt;= SIZE ; i++) {</a:t>
            </a:r>
          </a:p>
          <a:p>
            <a:pPr lvl="1"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	</a:t>
            </a: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printf("%5d ", n[i]);</a:t>
            </a:r>
          </a:p>
          <a:p>
            <a:pPr lvl="1"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	</a:t>
            </a: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for ( j=1; j&lt;=n[i] ; j++) printf("%c","*");</a:t>
            </a:r>
          </a:p>
          <a:p>
            <a:pPr lvl="1"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	</a:t>
            </a: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printf("\n"); 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	</a:t>
            </a: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}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1698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Tahoma" pitchFamily="34" charset="0"/>
                <a:cs typeface="Tahoma" pitchFamily="34" charset="0"/>
              </a:rPr>
              <a:t>Two Dimensional Array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1313" indent="-34131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400">
                <a:latin typeface="Tahoma" pitchFamily="34" charset="0"/>
                <a:cs typeface="Tahoma" pitchFamily="34" charset="0"/>
              </a:rPr>
              <a:t>Syntax 2D Array:</a:t>
            </a:r>
          </a:p>
          <a:p>
            <a:pPr marL="341313" indent="-341313" defTabSz="457200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400" b="1" i="1">
                <a:latin typeface="Tahoma" pitchFamily="34" charset="0"/>
                <a:cs typeface="Tahoma" pitchFamily="34" charset="0"/>
              </a:rPr>
              <a:t>		type </a:t>
            </a:r>
            <a:r>
              <a:rPr lang="id-ID" sz="2400" i="1">
                <a:latin typeface="Tahoma" pitchFamily="34" charset="0"/>
                <a:cs typeface="Tahoma" pitchFamily="34" charset="0"/>
              </a:rPr>
              <a:t>name_array[row][col]</a:t>
            </a:r>
            <a:r>
              <a:rPr lang="id-ID" sz="2400" b="1" i="1">
                <a:latin typeface="Tahoma" pitchFamily="34" charset="0"/>
                <a:cs typeface="Tahoma" pitchFamily="34" charset="0"/>
              </a:rPr>
              <a:t>;</a:t>
            </a:r>
          </a:p>
          <a:p>
            <a:pPr marL="341313" indent="-34131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400">
                <a:latin typeface="Tahoma" pitchFamily="34" charset="0"/>
                <a:cs typeface="Tahoma" pitchFamily="34" charset="0"/>
              </a:rPr>
              <a:t>Example:</a:t>
            </a:r>
          </a:p>
          <a:p>
            <a:pPr marL="341313" indent="-341313" defTabSz="457200"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400">
                <a:latin typeface="Tahoma" pitchFamily="34" charset="0"/>
                <a:cs typeface="Tahoma" pitchFamily="34" charset="0"/>
              </a:rPr>
              <a:t>		int a[3][4];</a:t>
            </a:r>
          </a:p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sz="240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sz="2400"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1476881" y="3886200"/>
            <a:ext cx="7057519" cy="2590800"/>
            <a:chOff x="816" y="2256"/>
            <a:chExt cx="4097" cy="1504"/>
          </a:xfrm>
        </p:grpSpPr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816" y="2256"/>
              <a:ext cx="3848" cy="864"/>
              <a:chOff x="816" y="2256"/>
              <a:chExt cx="3848" cy="864"/>
            </a:xfrm>
          </p:grpSpPr>
          <p:sp>
            <p:nvSpPr>
              <p:cNvPr id="15" name="Rectangle 6"/>
              <p:cNvSpPr>
                <a:spLocks noChangeArrowheads="1"/>
              </p:cNvSpPr>
              <p:nvPr/>
            </p:nvSpPr>
            <p:spPr bwMode="auto">
              <a:xfrm>
                <a:off x="816" y="2508"/>
                <a:ext cx="448" cy="11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defTabSz="45720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ID" sz="1800">
                    <a:solidFill>
                      <a:srgbClr val="000000"/>
                    </a:solidFill>
                    <a:latin typeface="Courier New" pitchFamily="49" charset="0"/>
                    <a:ea typeface="Arial Unicode MS" pitchFamily="34" charset="-128"/>
                    <a:cs typeface="Times New Roman" pitchFamily="18" charset="0"/>
                  </a:rPr>
                  <a:t>Row 0</a:t>
                </a:r>
              </a:p>
              <a:p>
                <a:pPr defTabSz="457200" eaLnBrk="0" hangingPunct="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ID" sz="1800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Times New Roman" pitchFamily="18" charset="0"/>
                </a:endParaRPr>
              </a:p>
            </p:txBody>
          </p:sp>
          <p:sp>
            <p:nvSpPr>
              <p:cNvPr id="16" name="Rectangle 7"/>
              <p:cNvSpPr>
                <a:spLocks noChangeArrowheads="1"/>
              </p:cNvSpPr>
              <p:nvPr/>
            </p:nvSpPr>
            <p:spPr bwMode="auto">
              <a:xfrm>
                <a:off x="816" y="2677"/>
                <a:ext cx="448" cy="11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defTabSz="45720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ID" sz="1800">
                    <a:solidFill>
                      <a:srgbClr val="000000"/>
                    </a:solidFill>
                    <a:latin typeface="Courier New" pitchFamily="49" charset="0"/>
                    <a:ea typeface="Arial Unicode MS" pitchFamily="34" charset="-128"/>
                    <a:cs typeface="Times New Roman" pitchFamily="18" charset="0"/>
                  </a:rPr>
                  <a:t>Row 1</a:t>
                </a:r>
              </a:p>
              <a:p>
                <a:pPr defTabSz="457200" eaLnBrk="0" hangingPunct="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ID" sz="1800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Times New Roman" pitchFamily="18" charset="0"/>
                </a:endParaRPr>
              </a:p>
            </p:txBody>
          </p:sp>
          <p:sp>
            <p:nvSpPr>
              <p:cNvPr id="17" name="Rectangle 8"/>
              <p:cNvSpPr>
                <a:spLocks noChangeArrowheads="1"/>
              </p:cNvSpPr>
              <p:nvPr/>
            </p:nvSpPr>
            <p:spPr bwMode="auto">
              <a:xfrm>
                <a:off x="816" y="2846"/>
                <a:ext cx="448" cy="11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defTabSz="45720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ID" sz="1800">
                    <a:solidFill>
                      <a:srgbClr val="000000"/>
                    </a:solidFill>
                    <a:latin typeface="Courier New" pitchFamily="49" charset="0"/>
                    <a:ea typeface="Arial Unicode MS" pitchFamily="34" charset="-128"/>
                    <a:cs typeface="Times New Roman" pitchFamily="18" charset="0"/>
                  </a:rPr>
                  <a:t>Row 2</a:t>
                </a:r>
              </a:p>
              <a:p>
                <a:pPr defTabSz="457200" eaLnBrk="0" hangingPunct="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ID" sz="1800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Times New Roman" pitchFamily="18" charset="0"/>
                </a:endParaRPr>
              </a:p>
            </p:txBody>
          </p:sp>
          <p:sp>
            <p:nvSpPr>
              <p:cNvPr id="18" name="Rectangle 9"/>
              <p:cNvSpPr>
                <a:spLocks noChangeArrowheads="1"/>
              </p:cNvSpPr>
              <p:nvPr/>
            </p:nvSpPr>
            <p:spPr bwMode="auto">
              <a:xfrm>
                <a:off x="1437" y="2256"/>
                <a:ext cx="695" cy="11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defTabSz="45720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ID" sz="1800">
                    <a:solidFill>
                      <a:srgbClr val="000000"/>
                    </a:solidFill>
                    <a:latin typeface="Courier New" pitchFamily="49" charset="0"/>
                    <a:ea typeface="Arial Unicode MS" pitchFamily="34" charset="-128"/>
                    <a:cs typeface="Times New Roman" pitchFamily="18" charset="0"/>
                  </a:rPr>
                  <a:t>Column 0</a:t>
                </a:r>
              </a:p>
              <a:p>
                <a:pPr defTabSz="457200" eaLnBrk="0" hangingPunct="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ID" sz="1800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Times New Roman" pitchFamily="18" charset="0"/>
                </a:endParaRPr>
              </a:p>
            </p:txBody>
          </p:sp>
          <p:sp>
            <p:nvSpPr>
              <p:cNvPr id="19" name="Rectangle 10"/>
              <p:cNvSpPr>
                <a:spLocks noChangeArrowheads="1"/>
              </p:cNvSpPr>
              <p:nvPr/>
            </p:nvSpPr>
            <p:spPr bwMode="auto">
              <a:xfrm>
                <a:off x="2262" y="2256"/>
                <a:ext cx="696" cy="11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defTabSz="45720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ID" sz="1800">
                    <a:solidFill>
                      <a:srgbClr val="000000"/>
                    </a:solidFill>
                    <a:latin typeface="Courier New" pitchFamily="49" charset="0"/>
                    <a:ea typeface="Arial Unicode MS" pitchFamily="34" charset="-128"/>
                    <a:cs typeface="Times New Roman" pitchFamily="18" charset="0"/>
                  </a:rPr>
                  <a:t>Column 1</a:t>
                </a:r>
              </a:p>
              <a:p>
                <a:pPr defTabSz="457200" eaLnBrk="0" hangingPunct="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ID" sz="1800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Times New Roman" pitchFamily="18" charset="0"/>
                </a:endParaRPr>
              </a:p>
            </p:txBody>
          </p:sp>
          <p:sp>
            <p:nvSpPr>
              <p:cNvPr id="20" name="Rectangle 11"/>
              <p:cNvSpPr>
                <a:spLocks noChangeArrowheads="1"/>
              </p:cNvSpPr>
              <p:nvPr/>
            </p:nvSpPr>
            <p:spPr bwMode="auto">
              <a:xfrm>
                <a:off x="3088" y="2256"/>
                <a:ext cx="695" cy="11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defTabSz="45720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ID" sz="1800">
                    <a:solidFill>
                      <a:srgbClr val="000000"/>
                    </a:solidFill>
                    <a:latin typeface="Courier New" pitchFamily="49" charset="0"/>
                    <a:ea typeface="Arial Unicode MS" pitchFamily="34" charset="-128"/>
                    <a:cs typeface="Times New Roman" pitchFamily="18" charset="0"/>
                  </a:rPr>
                  <a:t>Column 2</a:t>
                </a:r>
              </a:p>
              <a:p>
                <a:pPr defTabSz="457200" eaLnBrk="0" hangingPunct="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ID" sz="1800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Times New Roman" pitchFamily="18" charset="0"/>
                </a:endParaRPr>
              </a:p>
            </p:txBody>
          </p:sp>
          <p:sp>
            <p:nvSpPr>
              <p:cNvPr id="21" name="Rectangle 12"/>
              <p:cNvSpPr>
                <a:spLocks noChangeArrowheads="1"/>
              </p:cNvSpPr>
              <p:nvPr/>
            </p:nvSpPr>
            <p:spPr bwMode="auto">
              <a:xfrm>
                <a:off x="3913" y="2256"/>
                <a:ext cx="696" cy="11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defTabSz="45720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ID" sz="1800">
                    <a:solidFill>
                      <a:srgbClr val="000000"/>
                    </a:solidFill>
                    <a:latin typeface="Courier New" pitchFamily="49" charset="0"/>
                    <a:ea typeface="Arial Unicode MS" pitchFamily="34" charset="-128"/>
                    <a:cs typeface="Times New Roman" pitchFamily="18" charset="0"/>
                  </a:rPr>
                  <a:t>Column 3</a:t>
                </a:r>
              </a:p>
              <a:p>
                <a:pPr defTabSz="457200" eaLnBrk="0" hangingPunct="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ID" sz="1800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Times New Roman" pitchFamily="18" charset="0"/>
                </a:endParaRPr>
              </a:p>
            </p:txBody>
          </p:sp>
          <p:grpSp>
            <p:nvGrpSpPr>
              <p:cNvPr id="22" name="Group 13"/>
              <p:cNvGrpSpPr>
                <a:grpSpLocks/>
              </p:cNvGrpSpPr>
              <p:nvPr/>
            </p:nvGrpSpPr>
            <p:grpSpPr bwMode="auto">
              <a:xfrm>
                <a:off x="1362" y="2448"/>
                <a:ext cx="826" cy="217"/>
                <a:chOff x="1362" y="2448"/>
                <a:chExt cx="826" cy="217"/>
              </a:xfrm>
            </p:grpSpPr>
            <p:sp>
              <p:nvSpPr>
                <p:cNvPr id="56" name="Freeform 14"/>
                <p:cNvSpPr>
                  <a:spLocks noChangeArrowheads="1"/>
                </p:cNvSpPr>
                <p:nvPr/>
              </p:nvSpPr>
              <p:spPr bwMode="auto">
                <a:xfrm>
                  <a:off x="1362" y="2448"/>
                  <a:ext cx="826" cy="217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24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57" name="Rectangle 15"/>
                <p:cNvSpPr>
                  <a:spLocks noChangeArrowheads="1"/>
                </p:cNvSpPr>
                <p:nvPr/>
              </p:nvSpPr>
              <p:spPr bwMode="auto">
                <a:xfrm>
                  <a:off x="1396" y="2479"/>
                  <a:ext cx="758" cy="169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defTabSz="45720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a[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0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][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0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]</a:t>
                  </a:r>
                </a:p>
                <a:p>
                  <a:pPr defTabSz="457200" eaLnBrk="0" hangingPunct="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endParaRPr lang="en-ID" sz="1800" b="1">
                    <a:solidFill>
                      <a:srgbClr val="000000"/>
                    </a:solidFill>
                    <a:latin typeface="Courier New" pitchFamily="49" charset="0"/>
                    <a:ea typeface="Arial Unicode MS" pitchFamily="34" charset="-128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23" name="Group 16"/>
              <p:cNvGrpSpPr>
                <a:grpSpLocks/>
              </p:cNvGrpSpPr>
              <p:nvPr/>
            </p:nvGrpSpPr>
            <p:grpSpPr bwMode="auto">
              <a:xfrm>
                <a:off x="1362" y="2665"/>
                <a:ext cx="826" cy="215"/>
                <a:chOff x="1362" y="2665"/>
                <a:chExt cx="826" cy="215"/>
              </a:xfrm>
            </p:grpSpPr>
            <p:sp>
              <p:nvSpPr>
                <p:cNvPr id="54" name="Freeform 17"/>
                <p:cNvSpPr>
                  <a:spLocks noChangeArrowheads="1"/>
                </p:cNvSpPr>
                <p:nvPr/>
              </p:nvSpPr>
              <p:spPr bwMode="auto">
                <a:xfrm>
                  <a:off x="1362" y="2665"/>
                  <a:ext cx="826" cy="215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24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55" name="Rectangle 18"/>
                <p:cNvSpPr>
                  <a:spLocks noChangeArrowheads="1"/>
                </p:cNvSpPr>
                <p:nvPr/>
              </p:nvSpPr>
              <p:spPr bwMode="auto">
                <a:xfrm>
                  <a:off x="1396" y="2696"/>
                  <a:ext cx="758" cy="168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defTabSz="45720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a[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1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][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0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]</a:t>
                  </a:r>
                </a:p>
                <a:p>
                  <a:pPr defTabSz="457200" eaLnBrk="0" hangingPunct="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endParaRPr lang="en-ID" sz="1800" b="1">
                    <a:solidFill>
                      <a:srgbClr val="000000"/>
                    </a:solidFill>
                    <a:latin typeface="Courier New" pitchFamily="49" charset="0"/>
                    <a:ea typeface="Arial Unicode MS" pitchFamily="34" charset="-128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24" name="Group 25"/>
              <p:cNvGrpSpPr>
                <a:grpSpLocks/>
              </p:cNvGrpSpPr>
              <p:nvPr/>
            </p:nvGrpSpPr>
            <p:grpSpPr bwMode="auto">
              <a:xfrm>
                <a:off x="1362" y="2880"/>
                <a:ext cx="826" cy="240"/>
                <a:chOff x="1362" y="2880"/>
                <a:chExt cx="826" cy="240"/>
              </a:xfrm>
            </p:grpSpPr>
            <p:sp>
              <p:nvSpPr>
                <p:cNvPr id="52" name="Freeform 20"/>
                <p:cNvSpPr>
                  <a:spLocks noChangeArrowheads="1"/>
                </p:cNvSpPr>
                <p:nvPr/>
              </p:nvSpPr>
              <p:spPr bwMode="auto">
                <a:xfrm>
                  <a:off x="1362" y="2880"/>
                  <a:ext cx="826" cy="240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24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53" name="Rectangle 21"/>
                <p:cNvSpPr>
                  <a:spLocks noChangeArrowheads="1"/>
                </p:cNvSpPr>
                <p:nvPr/>
              </p:nvSpPr>
              <p:spPr bwMode="auto">
                <a:xfrm>
                  <a:off x="1396" y="2914"/>
                  <a:ext cx="758" cy="188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defTabSz="45720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a[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2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][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0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]</a:t>
                  </a:r>
                </a:p>
                <a:p>
                  <a:pPr defTabSz="457200" eaLnBrk="0" hangingPunct="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endParaRPr lang="en-ID" sz="1800" b="1">
                    <a:solidFill>
                      <a:srgbClr val="000000"/>
                    </a:solidFill>
                    <a:latin typeface="Courier New" pitchFamily="49" charset="0"/>
                    <a:ea typeface="Arial Unicode MS" pitchFamily="34" charset="-128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25" name="Group 22"/>
              <p:cNvGrpSpPr>
                <a:grpSpLocks/>
              </p:cNvGrpSpPr>
              <p:nvPr/>
            </p:nvGrpSpPr>
            <p:grpSpPr bwMode="auto">
              <a:xfrm>
                <a:off x="2188" y="2448"/>
                <a:ext cx="825" cy="217"/>
                <a:chOff x="2188" y="2448"/>
                <a:chExt cx="825" cy="217"/>
              </a:xfrm>
            </p:grpSpPr>
            <p:sp>
              <p:nvSpPr>
                <p:cNvPr id="50" name="Freeform 23"/>
                <p:cNvSpPr>
                  <a:spLocks noChangeArrowheads="1"/>
                </p:cNvSpPr>
                <p:nvPr/>
              </p:nvSpPr>
              <p:spPr bwMode="auto">
                <a:xfrm>
                  <a:off x="2188" y="2448"/>
                  <a:ext cx="825" cy="217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24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51" name="Rectangle 24"/>
                <p:cNvSpPr>
                  <a:spLocks noChangeArrowheads="1"/>
                </p:cNvSpPr>
                <p:nvPr/>
              </p:nvSpPr>
              <p:spPr bwMode="auto">
                <a:xfrm>
                  <a:off x="2221" y="2479"/>
                  <a:ext cx="757" cy="169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defTabSz="45720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a[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0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][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1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]</a:t>
                  </a:r>
                </a:p>
                <a:p>
                  <a:pPr defTabSz="457200" eaLnBrk="0" hangingPunct="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endParaRPr lang="en-ID" sz="1800" b="1">
                    <a:solidFill>
                      <a:srgbClr val="000000"/>
                    </a:solidFill>
                    <a:latin typeface="Courier New" pitchFamily="49" charset="0"/>
                    <a:ea typeface="Arial Unicode MS" pitchFamily="34" charset="-128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26" name="Group 25"/>
              <p:cNvGrpSpPr>
                <a:grpSpLocks/>
              </p:cNvGrpSpPr>
              <p:nvPr/>
            </p:nvGrpSpPr>
            <p:grpSpPr bwMode="auto">
              <a:xfrm>
                <a:off x="2188" y="2665"/>
                <a:ext cx="825" cy="215"/>
                <a:chOff x="2188" y="2665"/>
                <a:chExt cx="825" cy="215"/>
              </a:xfrm>
            </p:grpSpPr>
            <p:sp>
              <p:nvSpPr>
                <p:cNvPr id="48" name="Freeform 26"/>
                <p:cNvSpPr>
                  <a:spLocks noChangeArrowheads="1"/>
                </p:cNvSpPr>
                <p:nvPr/>
              </p:nvSpPr>
              <p:spPr bwMode="auto">
                <a:xfrm>
                  <a:off x="2188" y="2665"/>
                  <a:ext cx="825" cy="215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24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49" name="Rectangle 27"/>
                <p:cNvSpPr>
                  <a:spLocks noChangeArrowheads="1"/>
                </p:cNvSpPr>
                <p:nvPr/>
              </p:nvSpPr>
              <p:spPr bwMode="auto">
                <a:xfrm>
                  <a:off x="2221" y="2696"/>
                  <a:ext cx="757" cy="168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defTabSz="45720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a[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1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][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1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]</a:t>
                  </a:r>
                </a:p>
                <a:p>
                  <a:pPr defTabSz="457200" eaLnBrk="0" hangingPunct="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endParaRPr lang="en-ID" sz="1800" b="1">
                    <a:solidFill>
                      <a:srgbClr val="000000"/>
                    </a:solidFill>
                    <a:latin typeface="Courier New" pitchFamily="49" charset="0"/>
                    <a:ea typeface="Arial Unicode MS" pitchFamily="34" charset="-128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27" name="Group 28"/>
              <p:cNvGrpSpPr>
                <a:grpSpLocks/>
              </p:cNvGrpSpPr>
              <p:nvPr/>
            </p:nvGrpSpPr>
            <p:grpSpPr bwMode="auto">
              <a:xfrm>
                <a:off x="2188" y="2880"/>
                <a:ext cx="825" cy="240"/>
                <a:chOff x="2188" y="2880"/>
                <a:chExt cx="825" cy="240"/>
              </a:xfrm>
            </p:grpSpPr>
            <p:sp>
              <p:nvSpPr>
                <p:cNvPr id="46" name="Freeform 29"/>
                <p:cNvSpPr>
                  <a:spLocks noChangeArrowheads="1"/>
                </p:cNvSpPr>
                <p:nvPr/>
              </p:nvSpPr>
              <p:spPr bwMode="auto">
                <a:xfrm>
                  <a:off x="2188" y="2880"/>
                  <a:ext cx="825" cy="240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24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47" name="Rectangle 30"/>
                <p:cNvSpPr>
                  <a:spLocks noChangeArrowheads="1"/>
                </p:cNvSpPr>
                <p:nvPr/>
              </p:nvSpPr>
              <p:spPr bwMode="auto">
                <a:xfrm>
                  <a:off x="2221" y="2914"/>
                  <a:ext cx="757" cy="188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defTabSz="45720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a[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2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][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1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]</a:t>
                  </a:r>
                </a:p>
                <a:p>
                  <a:pPr defTabSz="457200" eaLnBrk="0" hangingPunct="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endParaRPr lang="en-ID" sz="1800" b="1">
                    <a:solidFill>
                      <a:srgbClr val="000000"/>
                    </a:solidFill>
                    <a:latin typeface="Courier New" pitchFamily="49" charset="0"/>
                    <a:ea typeface="Arial Unicode MS" pitchFamily="34" charset="-128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28" name="Group 31"/>
              <p:cNvGrpSpPr>
                <a:grpSpLocks/>
              </p:cNvGrpSpPr>
              <p:nvPr/>
            </p:nvGrpSpPr>
            <p:grpSpPr bwMode="auto">
              <a:xfrm>
                <a:off x="3013" y="2448"/>
                <a:ext cx="826" cy="217"/>
                <a:chOff x="3013" y="2448"/>
                <a:chExt cx="826" cy="217"/>
              </a:xfrm>
            </p:grpSpPr>
            <p:sp>
              <p:nvSpPr>
                <p:cNvPr id="44" name="Freeform 32"/>
                <p:cNvSpPr>
                  <a:spLocks noChangeArrowheads="1"/>
                </p:cNvSpPr>
                <p:nvPr/>
              </p:nvSpPr>
              <p:spPr bwMode="auto">
                <a:xfrm>
                  <a:off x="3013" y="2448"/>
                  <a:ext cx="826" cy="217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24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45" name="Rectangle 33"/>
                <p:cNvSpPr>
                  <a:spLocks noChangeArrowheads="1"/>
                </p:cNvSpPr>
                <p:nvPr/>
              </p:nvSpPr>
              <p:spPr bwMode="auto">
                <a:xfrm>
                  <a:off x="3046" y="2479"/>
                  <a:ext cx="758" cy="169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defTabSz="45720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a[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0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][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2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]</a:t>
                  </a:r>
                </a:p>
                <a:p>
                  <a:pPr defTabSz="457200" eaLnBrk="0" hangingPunct="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endParaRPr lang="en-ID" sz="1800" b="1">
                    <a:solidFill>
                      <a:srgbClr val="000000"/>
                    </a:solidFill>
                    <a:latin typeface="Courier New" pitchFamily="49" charset="0"/>
                    <a:ea typeface="Arial Unicode MS" pitchFamily="34" charset="-128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29" name="Group 34"/>
              <p:cNvGrpSpPr>
                <a:grpSpLocks/>
              </p:cNvGrpSpPr>
              <p:nvPr/>
            </p:nvGrpSpPr>
            <p:grpSpPr bwMode="auto">
              <a:xfrm>
                <a:off x="3013" y="2665"/>
                <a:ext cx="826" cy="215"/>
                <a:chOff x="3013" y="2665"/>
                <a:chExt cx="826" cy="215"/>
              </a:xfrm>
            </p:grpSpPr>
            <p:sp>
              <p:nvSpPr>
                <p:cNvPr id="42" name="Freeform 35"/>
                <p:cNvSpPr>
                  <a:spLocks noChangeArrowheads="1"/>
                </p:cNvSpPr>
                <p:nvPr/>
              </p:nvSpPr>
              <p:spPr bwMode="auto">
                <a:xfrm>
                  <a:off x="3013" y="2665"/>
                  <a:ext cx="826" cy="215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24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43" name="Rectangle 36"/>
                <p:cNvSpPr>
                  <a:spLocks noChangeArrowheads="1"/>
                </p:cNvSpPr>
                <p:nvPr/>
              </p:nvSpPr>
              <p:spPr bwMode="auto">
                <a:xfrm>
                  <a:off x="3046" y="2696"/>
                  <a:ext cx="758" cy="168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defTabSz="45720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a[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1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][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2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]</a:t>
                  </a:r>
                </a:p>
                <a:p>
                  <a:pPr defTabSz="457200" eaLnBrk="0" hangingPunct="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endParaRPr lang="en-ID" sz="1800" b="1">
                    <a:solidFill>
                      <a:srgbClr val="000000"/>
                    </a:solidFill>
                    <a:latin typeface="Courier New" pitchFamily="49" charset="0"/>
                    <a:ea typeface="Arial Unicode MS" pitchFamily="34" charset="-128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30" name="Group 37"/>
              <p:cNvGrpSpPr>
                <a:grpSpLocks/>
              </p:cNvGrpSpPr>
              <p:nvPr/>
            </p:nvGrpSpPr>
            <p:grpSpPr bwMode="auto">
              <a:xfrm>
                <a:off x="3013" y="2880"/>
                <a:ext cx="826" cy="240"/>
                <a:chOff x="3013" y="2880"/>
                <a:chExt cx="826" cy="240"/>
              </a:xfrm>
            </p:grpSpPr>
            <p:sp>
              <p:nvSpPr>
                <p:cNvPr id="40" name="Freeform 38"/>
                <p:cNvSpPr>
                  <a:spLocks noChangeArrowheads="1"/>
                </p:cNvSpPr>
                <p:nvPr/>
              </p:nvSpPr>
              <p:spPr bwMode="auto">
                <a:xfrm>
                  <a:off x="3013" y="2880"/>
                  <a:ext cx="826" cy="240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24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41" name="Rectangle 39"/>
                <p:cNvSpPr>
                  <a:spLocks noChangeArrowheads="1"/>
                </p:cNvSpPr>
                <p:nvPr/>
              </p:nvSpPr>
              <p:spPr bwMode="auto">
                <a:xfrm>
                  <a:off x="3046" y="2914"/>
                  <a:ext cx="758" cy="188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defTabSz="45720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a[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2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][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2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]</a:t>
                  </a:r>
                </a:p>
                <a:p>
                  <a:pPr defTabSz="457200" eaLnBrk="0" hangingPunct="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endParaRPr lang="en-ID" sz="1800" b="1">
                    <a:solidFill>
                      <a:srgbClr val="000000"/>
                    </a:solidFill>
                    <a:latin typeface="Courier New" pitchFamily="49" charset="0"/>
                    <a:ea typeface="Arial Unicode MS" pitchFamily="34" charset="-128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31" name="Group 40"/>
              <p:cNvGrpSpPr>
                <a:grpSpLocks/>
              </p:cNvGrpSpPr>
              <p:nvPr/>
            </p:nvGrpSpPr>
            <p:grpSpPr bwMode="auto">
              <a:xfrm>
                <a:off x="3839" y="2448"/>
                <a:ext cx="825" cy="217"/>
                <a:chOff x="3839" y="2448"/>
                <a:chExt cx="825" cy="217"/>
              </a:xfrm>
            </p:grpSpPr>
            <p:sp>
              <p:nvSpPr>
                <p:cNvPr id="38" name="Freeform 41"/>
                <p:cNvSpPr>
                  <a:spLocks noChangeArrowheads="1"/>
                </p:cNvSpPr>
                <p:nvPr/>
              </p:nvSpPr>
              <p:spPr bwMode="auto">
                <a:xfrm>
                  <a:off x="3839" y="2448"/>
                  <a:ext cx="825" cy="217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24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39" name="Rectangle 42"/>
                <p:cNvSpPr>
                  <a:spLocks noChangeArrowheads="1"/>
                </p:cNvSpPr>
                <p:nvPr/>
              </p:nvSpPr>
              <p:spPr bwMode="auto">
                <a:xfrm>
                  <a:off x="3872" y="2479"/>
                  <a:ext cx="757" cy="169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defTabSz="45720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a[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0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][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3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]</a:t>
                  </a:r>
                </a:p>
                <a:p>
                  <a:pPr defTabSz="457200" eaLnBrk="0" hangingPunct="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endParaRPr lang="en-ID" sz="1800" b="1">
                    <a:solidFill>
                      <a:srgbClr val="000000"/>
                    </a:solidFill>
                    <a:latin typeface="Courier New" pitchFamily="49" charset="0"/>
                    <a:ea typeface="Arial Unicode MS" pitchFamily="34" charset="-128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32" name="Group 43"/>
              <p:cNvGrpSpPr>
                <a:grpSpLocks/>
              </p:cNvGrpSpPr>
              <p:nvPr/>
            </p:nvGrpSpPr>
            <p:grpSpPr bwMode="auto">
              <a:xfrm>
                <a:off x="3839" y="2665"/>
                <a:ext cx="825" cy="215"/>
                <a:chOff x="3839" y="2665"/>
                <a:chExt cx="825" cy="215"/>
              </a:xfrm>
            </p:grpSpPr>
            <p:sp>
              <p:nvSpPr>
                <p:cNvPr id="36" name="Freeform 44"/>
                <p:cNvSpPr>
                  <a:spLocks noChangeArrowheads="1"/>
                </p:cNvSpPr>
                <p:nvPr/>
              </p:nvSpPr>
              <p:spPr bwMode="auto">
                <a:xfrm>
                  <a:off x="3839" y="2665"/>
                  <a:ext cx="825" cy="215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24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37" name="Rectangle 45"/>
                <p:cNvSpPr>
                  <a:spLocks noChangeArrowheads="1"/>
                </p:cNvSpPr>
                <p:nvPr/>
              </p:nvSpPr>
              <p:spPr bwMode="auto">
                <a:xfrm>
                  <a:off x="3872" y="2696"/>
                  <a:ext cx="757" cy="168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defTabSz="45720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a[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1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][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3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]</a:t>
                  </a:r>
                </a:p>
                <a:p>
                  <a:pPr defTabSz="457200" eaLnBrk="0" hangingPunct="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endParaRPr lang="en-ID" sz="1800" b="1">
                    <a:solidFill>
                      <a:srgbClr val="000000"/>
                    </a:solidFill>
                    <a:latin typeface="Courier New" pitchFamily="49" charset="0"/>
                    <a:ea typeface="Arial Unicode MS" pitchFamily="34" charset="-128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33" name="Group 46"/>
              <p:cNvGrpSpPr>
                <a:grpSpLocks/>
              </p:cNvGrpSpPr>
              <p:nvPr/>
            </p:nvGrpSpPr>
            <p:grpSpPr bwMode="auto">
              <a:xfrm>
                <a:off x="3839" y="2880"/>
                <a:ext cx="825" cy="240"/>
                <a:chOff x="3839" y="2880"/>
                <a:chExt cx="825" cy="240"/>
              </a:xfrm>
            </p:grpSpPr>
            <p:sp>
              <p:nvSpPr>
                <p:cNvPr id="34" name="Freeform 47"/>
                <p:cNvSpPr>
                  <a:spLocks noChangeArrowheads="1"/>
                </p:cNvSpPr>
                <p:nvPr/>
              </p:nvSpPr>
              <p:spPr bwMode="auto">
                <a:xfrm>
                  <a:off x="3839" y="2880"/>
                  <a:ext cx="825" cy="240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24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35" name="Rectangle 48"/>
                <p:cNvSpPr>
                  <a:spLocks noChangeArrowheads="1"/>
                </p:cNvSpPr>
                <p:nvPr/>
              </p:nvSpPr>
              <p:spPr bwMode="auto">
                <a:xfrm>
                  <a:off x="3872" y="2914"/>
                  <a:ext cx="757" cy="188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defTabSz="45720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a[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2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][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3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]</a:t>
                  </a:r>
                </a:p>
                <a:p>
                  <a:pPr defTabSz="457200" eaLnBrk="0" hangingPunct="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endParaRPr lang="en-ID" sz="1800" b="1">
                    <a:solidFill>
                      <a:srgbClr val="000000"/>
                    </a:solidFill>
                    <a:latin typeface="Courier New" pitchFamily="49" charset="0"/>
                    <a:ea typeface="Arial Unicode MS" pitchFamily="34" charset="-128"/>
                    <a:cs typeface="Times New Roman" pitchFamily="18" charset="0"/>
                  </a:endParaRPr>
                </a:p>
              </p:txBody>
            </p:sp>
          </p:grpSp>
        </p:grpSp>
        <p:sp>
          <p:nvSpPr>
            <p:cNvPr id="8" name="Rectangle 49"/>
            <p:cNvSpPr>
              <a:spLocks noChangeArrowheads="1"/>
            </p:cNvSpPr>
            <p:nvPr/>
          </p:nvSpPr>
          <p:spPr bwMode="auto">
            <a:xfrm>
              <a:off x="1938" y="3648"/>
              <a:ext cx="1392" cy="1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defTabSz="45720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D" sz="1800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Times New Roman" pitchFamily="18" charset="0"/>
                </a:rPr>
                <a:t>Row subscript</a:t>
              </a:r>
            </a:p>
            <a:p>
              <a:pPr defTabSz="457200"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D" sz="18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Times New Roman" pitchFamily="18" charset="0"/>
              </a:endParaRPr>
            </a:p>
          </p:txBody>
        </p:sp>
        <p:sp>
          <p:nvSpPr>
            <p:cNvPr id="9" name="Rectangle 50"/>
            <p:cNvSpPr>
              <a:spLocks noChangeArrowheads="1"/>
            </p:cNvSpPr>
            <p:nvPr/>
          </p:nvSpPr>
          <p:spPr bwMode="auto">
            <a:xfrm>
              <a:off x="1506" y="3456"/>
              <a:ext cx="860" cy="11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defTabSz="45720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D" sz="1800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Times New Roman" pitchFamily="18" charset="0"/>
                </a:rPr>
                <a:t>Array name</a:t>
              </a:r>
            </a:p>
            <a:p>
              <a:pPr defTabSz="457200"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D" sz="18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Times New Roman" pitchFamily="18" charset="0"/>
              </a:endParaRPr>
            </a:p>
          </p:txBody>
        </p:sp>
        <p:sp>
          <p:nvSpPr>
            <p:cNvPr id="10" name="Rectangle 51"/>
            <p:cNvSpPr>
              <a:spLocks noChangeArrowheads="1"/>
            </p:cNvSpPr>
            <p:nvPr/>
          </p:nvSpPr>
          <p:spPr bwMode="auto">
            <a:xfrm>
              <a:off x="3315" y="3282"/>
              <a:ext cx="1599" cy="12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defTabSz="45720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D" sz="1800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Times New Roman" pitchFamily="18" charset="0"/>
                </a:rPr>
                <a:t>Column subscript</a:t>
              </a:r>
            </a:p>
            <a:p>
              <a:pPr defTabSz="457200"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D" sz="18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Times New Roman" pitchFamily="18" charset="0"/>
              </a:endParaRPr>
            </a:p>
          </p:txBody>
        </p:sp>
        <p:sp>
          <p:nvSpPr>
            <p:cNvPr id="11" name="Freeform 52"/>
            <p:cNvSpPr>
              <a:spLocks/>
            </p:cNvSpPr>
            <p:nvPr/>
          </p:nvSpPr>
          <p:spPr bwMode="auto">
            <a:xfrm>
              <a:off x="2274" y="3072"/>
              <a:ext cx="48" cy="43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0" y="19984"/>
                  </a:lnTo>
                </a:path>
              </a:pathLst>
            </a:custGeom>
            <a:solidFill>
              <a:srgbClr val="FFFFFF"/>
            </a:solidFill>
            <a:ln w="324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2" name="Freeform 53"/>
            <p:cNvSpPr>
              <a:spLocks/>
            </p:cNvSpPr>
            <p:nvPr/>
          </p:nvSpPr>
          <p:spPr bwMode="auto">
            <a:xfrm flipH="1">
              <a:off x="2419" y="3072"/>
              <a:ext cx="47" cy="566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0" y="19977"/>
                  </a:lnTo>
                </a:path>
              </a:pathLst>
            </a:custGeom>
            <a:solidFill>
              <a:srgbClr val="FFFFFF"/>
            </a:solidFill>
            <a:ln w="324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3" name="Freeform 54"/>
            <p:cNvSpPr>
              <a:spLocks/>
            </p:cNvSpPr>
            <p:nvPr/>
          </p:nvSpPr>
          <p:spPr bwMode="auto">
            <a:xfrm>
              <a:off x="2803" y="3072"/>
              <a:ext cx="47" cy="288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0" y="19962"/>
                  </a:lnTo>
                </a:path>
              </a:pathLst>
            </a:custGeom>
            <a:solidFill>
              <a:srgbClr val="FFFFFF"/>
            </a:solidFill>
            <a:ln w="324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4" name="Freeform 55"/>
            <p:cNvSpPr>
              <a:spLocks noChangeArrowheads="1"/>
            </p:cNvSpPr>
            <p:nvPr/>
          </p:nvSpPr>
          <p:spPr bwMode="auto">
            <a:xfrm flipV="1">
              <a:off x="2802" y="3312"/>
              <a:ext cx="480" cy="47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25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324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4056087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Tahoma" pitchFamily="34" charset="0"/>
                <a:cs typeface="Tahoma" pitchFamily="34" charset="0"/>
              </a:rPr>
              <a:t>Two Dimensional Array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>
                <a:latin typeface="Tahoma" pitchFamily="34" charset="0"/>
                <a:cs typeface="Tahoma" pitchFamily="34" charset="0"/>
              </a:rPr>
              <a:t>Initialization:</a:t>
            </a:r>
          </a:p>
          <a:p>
            <a:pPr marL="341313" indent="-341313" defTabSz="457200"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500">
                <a:latin typeface="Tahoma" pitchFamily="34" charset="0"/>
                <a:cs typeface="Tahoma" pitchFamily="34" charset="0"/>
              </a:rPr>
              <a:t>		using rmo (row major order)</a:t>
            </a:r>
          </a:p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>
                <a:latin typeface="Tahoma" pitchFamily="34" charset="0"/>
                <a:cs typeface="Tahoma" pitchFamily="34" charset="0"/>
              </a:rPr>
              <a:t>Example:</a:t>
            </a:r>
          </a:p>
          <a:p>
            <a:pPr lvl="2" defTabSz="457200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500">
                <a:latin typeface="Courier New" pitchFamily="49" charset="0"/>
                <a:ea typeface="Tahoma" pitchFamily="34" charset="0"/>
                <a:cs typeface="Courier New" pitchFamily="49" charset="0"/>
              </a:rPr>
              <a:t>int b[2][2] = {1, 2, 3, 4 };</a:t>
            </a:r>
          </a:p>
          <a:p>
            <a:pPr lvl="2" defTabSz="457200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500">
                <a:latin typeface="Courier New" pitchFamily="49" charset="0"/>
                <a:ea typeface="Tahoma" pitchFamily="34" charset="0"/>
                <a:cs typeface="Courier New" pitchFamily="49" charset="0"/>
              </a:rPr>
              <a:t>int b[2][2] = { { 1, 2 }, { 3, 4 } };</a:t>
            </a:r>
          </a:p>
          <a:p>
            <a:pPr lvl="2" defTabSz="457200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sz="1500">
              <a:latin typeface="Courier New" pitchFamily="49" charset="0"/>
              <a:ea typeface="Tahoma" pitchFamily="34" charset="0"/>
              <a:cs typeface="Courier New" pitchFamily="49" charset="0"/>
            </a:endParaRPr>
          </a:p>
          <a:p>
            <a:pPr lvl="2" defTabSz="457200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500">
                <a:latin typeface="Courier New" pitchFamily="49" charset="0"/>
                <a:ea typeface="Tahoma" pitchFamily="34" charset="0"/>
                <a:cs typeface="Courier New" pitchFamily="49" charset="0"/>
              </a:rPr>
              <a:t>int b[2][2] = { { 1 }, { 3, 4 } }; </a:t>
            </a:r>
          </a:p>
          <a:p>
            <a:pPr lvl="2" defTabSz="457200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sz="1500">
              <a:latin typeface="Courier New" pitchFamily="49" charset="0"/>
              <a:ea typeface="Tahoma" pitchFamily="34" charset="0"/>
              <a:cs typeface="Courier New" pitchFamily="49" charset="0"/>
            </a:endParaRPr>
          </a:p>
          <a:p>
            <a:pPr lvl="2" defTabSz="457200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500">
                <a:latin typeface="Courier New" pitchFamily="49" charset="0"/>
                <a:ea typeface="Tahoma" pitchFamily="34" charset="0"/>
                <a:cs typeface="Courier New" pitchFamily="49" charset="0"/>
              </a:rPr>
              <a:t>int x[3][4] = {1, 2, 3, 4, 5, 6, 7, 8, 9, 10, 11, 12};</a:t>
            </a:r>
          </a:p>
          <a:p>
            <a:pPr lvl="2" defTabSz="457200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500">
                <a:latin typeface="Courier New" pitchFamily="49" charset="0"/>
                <a:ea typeface="Tahoma" pitchFamily="34" charset="0"/>
                <a:cs typeface="Courier New" pitchFamily="49" charset="0"/>
              </a:rPr>
              <a:t>int x[3][4] = { {1, 2, 3, 4},</a:t>
            </a:r>
          </a:p>
          <a:p>
            <a:pPr marL="341313" indent="-341313" defTabSz="457200">
              <a:spcBef>
                <a:spcPts val="5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500">
                <a:latin typeface="Courier New" pitchFamily="49" charset="0"/>
                <a:ea typeface="Tahoma" pitchFamily="34" charset="0"/>
                <a:cs typeface="Courier New" pitchFamily="49" charset="0"/>
              </a:rPr>
              <a:t>				   {5, 6, 7, 8},</a:t>
            </a:r>
          </a:p>
          <a:p>
            <a:pPr marL="341313" indent="-341313" defTabSz="457200">
              <a:spcBef>
                <a:spcPts val="5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500">
                <a:latin typeface="Courier New" pitchFamily="49" charset="0"/>
                <a:ea typeface="Tahoma" pitchFamily="34" charset="0"/>
                <a:cs typeface="Courier New" pitchFamily="49" charset="0"/>
              </a:rPr>
              <a:t>				   {9, 10, 11, 12}</a:t>
            </a:r>
          </a:p>
          <a:p>
            <a:pPr marL="341313" indent="-341313" defTabSz="457200">
              <a:spcBef>
                <a:spcPts val="5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500">
                <a:latin typeface="Courier New" pitchFamily="49" charset="0"/>
                <a:ea typeface="Tahoma" pitchFamily="34" charset="0"/>
                <a:cs typeface="Courier New" pitchFamily="49" charset="0"/>
              </a:rPr>
              <a:t>				 };</a:t>
            </a:r>
          </a:p>
          <a:p>
            <a:pPr marL="341313" indent="-341313" defTabSz="457200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500" dirty="0"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58" name="Group 4"/>
          <p:cNvGrpSpPr>
            <a:grpSpLocks/>
          </p:cNvGrpSpPr>
          <p:nvPr/>
        </p:nvGrpSpPr>
        <p:grpSpPr bwMode="auto">
          <a:xfrm>
            <a:off x="7772400" y="3048000"/>
            <a:ext cx="914400" cy="638175"/>
            <a:chOff x="4128" y="1632"/>
            <a:chExt cx="576" cy="402"/>
          </a:xfrm>
        </p:grpSpPr>
        <p:sp>
          <p:nvSpPr>
            <p:cNvPr id="59" name="Text Box 5"/>
            <p:cNvSpPr txBox="1">
              <a:spLocks noChangeArrowheads="1"/>
            </p:cNvSpPr>
            <p:nvPr/>
          </p:nvSpPr>
          <p:spPr bwMode="auto">
            <a:xfrm>
              <a:off x="4128" y="1632"/>
              <a:ext cx="576" cy="402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defTabSz="457200" eaLnBrk="0" hangingPunct="0">
                <a:spcBef>
                  <a:spcPts val="875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D" sz="1400" b="1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Times New Roman" pitchFamily="18" charset="0"/>
                </a:rPr>
                <a:t>1    2</a:t>
              </a:r>
            </a:p>
            <a:p>
              <a:pPr defTabSz="457200" eaLnBrk="0" hangingPunct="0">
                <a:spcBef>
                  <a:spcPts val="875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D" sz="1400" b="1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Times New Roman" pitchFamily="18" charset="0"/>
                </a:rPr>
                <a:t>3    4</a:t>
              </a:r>
            </a:p>
          </p:txBody>
        </p:sp>
        <p:sp>
          <p:nvSpPr>
            <p:cNvPr id="60" name="Line 6"/>
            <p:cNvSpPr>
              <a:spLocks noChangeShapeType="1"/>
            </p:cNvSpPr>
            <p:nvPr/>
          </p:nvSpPr>
          <p:spPr bwMode="auto">
            <a:xfrm>
              <a:off x="4416" y="1632"/>
              <a:ext cx="1" cy="38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61" name="Line 7"/>
            <p:cNvSpPr>
              <a:spLocks noChangeShapeType="1"/>
            </p:cNvSpPr>
            <p:nvPr/>
          </p:nvSpPr>
          <p:spPr bwMode="auto">
            <a:xfrm>
              <a:off x="4128" y="1824"/>
              <a:ext cx="576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62" name="Group 8"/>
          <p:cNvGrpSpPr>
            <a:grpSpLocks/>
          </p:cNvGrpSpPr>
          <p:nvPr/>
        </p:nvGrpSpPr>
        <p:grpSpPr bwMode="auto">
          <a:xfrm>
            <a:off x="7772400" y="3733800"/>
            <a:ext cx="914400" cy="638175"/>
            <a:chOff x="4128" y="2160"/>
            <a:chExt cx="576" cy="402"/>
          </a:xfrm>
        </p:grpSpPr>
        <p:sp>
          <p:nvSpPr>
            <p:cNvPr id="63" name="Text Box 9"/>
            <p:cNvSpPr txBox="1">
              <a:spLocks noChangeArrowheads="1"/>
            </p:cNvSpPr>
            <p:nvPr/>
          </p:nvSpPr>
          <p:spPr bwMode="auto">
            <a:xfrm>
              <a:off x="4128" y="2160"/>
              <a:ext cx="576" cy="402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defTabSz="457200" eaLnBrk="0" hangingPunct="0">
                <a:spcBef>
                  <a:spcPts val="875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D" sz="1400" b="1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Times New Roman" pitchFamily="18" charset="0"/>
                </a:rPr>
                <a:t>1    0</a:t>
              </a:r>
            </a:p>
            <a:p>
              <a:pPr defTabSz="457200" eaLnBrk="0" hangingPunct="0">
                <a:spcBef>
                  <a:spcPts val="875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D" sz="1400" b="1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Times New Roman" pitchFamily="18" charset="0"/>
                </a:rPr>
                <a:t>3    4</a:t>
              </a:r>
            </a:p>
          </p:txBody>
        </p:sp>
        <p:sp>
          <p:nvSpPr>
            <p:cNvPr id="64" name="Line 10"/>
            <p:cNvSpPr>
              <a:spLocks noChangeShapeType="1"/>
            </p:cNvSpPr>
            <p:nvPr/>
          </p:nvSpPr>
          <p:spPr bwMode="auto">
            <a:xfrm>
              <a:off x="4416" y="2160"/>
              <a:ext cx="1" cy="38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65" name="Line 11"/>
            <p:cNvSpPr>
              <a:spLocks noChangeShapeType="1"/>
            </p:cNvSpPr>
            <p:nvPr/>
          </p:nvSpPr>
          <p:spPr bwMode="auto">
            <a:xfrm>
              <a:off x="4128" y="2352"/>
              <a:ext cx="576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66" name="AutoShape 12"/>
          <p:cNvSpPr>
            <a:spLocks/>
          </p:cNvSpPr>
          <p:nvPr/>
        </p:nvSpPr>
        <p:spPr bwMode="auto">
          <a:xfrm>
            <a:off x="6553199" y="3276600"/>
            <a:ext cx="108857" cy="762000"/>
          </a:xfrm>
          <a:prstGeom prst="rightBrace">
            <a:avLst>
              <a:gd name="adj1" fmla="val 58333"/>
              <a:gd name="adj2" fmla="val 50000"/>
            </a:avLst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67" name="AutoShape 13"/>
          <p:cNvSpPr>
            <a:spLocks noChangeArrowheads="1"/>
          </p:cNvSpPr>
          <p:nvPr/>
        </p:nvSpPr>
        <p:spPr bwMode="auto">
          <a:xfrm>
            <a:off x="6812487" y="3505200"/>
            <a:ext cx="731313" cy="265932"/>
          </a:xfrm>
          <a:prstGeom prst="rightArrow">
            <a:avLst>
              <a:gd name="adj1" fmla="val 50000"/>
              <a:gd name="adj2" fmla="val 91667"/>
            </a:avLst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08523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pitchFamily="34" charset="0"/>
                <a:cs typeface="Tahoma" pitchFamily="34" charset="0"/>
              </a:rPr>
              <a:t>Sub Topics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2800" b="1"/>
              <a:t>Pointers and Arrays</a:t>
            </a:r>
            <a:endParaRPr lang="en-US" sz="2800" b="1"/>
          </a:p>
          <a:p>
            <a:pPr lvl="0"/>
            <a:r>
              <a:rPr lang="en-AU" sz="2400"/>
              <a:t>Pointer </a:t>
            </a:r>
            <a:endParaRPr lang="en-US" sz="2400"/>
          </a:p>
          <a:p>
            <a:pPr lvl="0"/>
            <a:r>
              <a:rPr lang="en-AU" sz="2400"/>
              <a:t>Array</a:t>
            </a:r>
            <a:endParaRPr lang="en-US" sz="2400"/>
          </a:p>
          <a:p>
            <a:pPr lvl="0"/>
            <a:r>
              <a:rPr lang="en-AU" sz="2400"/>
              <a:t>Pointer Constant &amp; Pointer Variable</a:t>
            </a:r>
            <a:endParaRPr lang="en-US" sz="2400"/>
          </a:p>
          <a:p>
            <a:pPr lvl="0"/>
            <a:r>
              <a:rPr lang="en-AU" sz="2400"/>
              <a:t>String</a:t>
            </a:r>
            <a:endParaRPr lang="en-US" sz="2400"/>
          </a:p>
          <a:p>
            <a:r>
              <a:rPr lang="en-AU" sz="2400"/>
              <a:t>Program Examples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932289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Tahoma" pitchFamily="34" charset="0"/>
                <a:cs typeface="Tahoma" pitchFamily="34" charset="0"/>
              </a:rPr>
              <a:t>Two Dimensional Array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>
                <a:latin typeface="Tahoma" pitchFamily="34" charset="0"/>
                <a:cs typeface="Tahoma" pitchFamily="34" charset="0"/>
              </a:rPr>
              <a:t>Example Array 2D:</a:t>
            </a:r>
          </a:p>
          <a:p>
            <a:endParaRPr lang="en-US" sz="24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493" y="2438400"/>
            <a:ext cx="7848307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6709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Tahoma" pitchFamily="34" charset="0"/>
                <a:cs typeface="Tahoma" pitchFamily="34" charset="0"/>
              </a:rPr>
              <a:t>Three Dimensional Array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1313" indent="-341313" defTabSz="457200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600">
                <a:latin typeface="Tahoma" pitchFamily="34" charset="0"/>
                <a:cs typeface="Tahoma" pitchFamily="34" charset="0"/>
              </a:rPr>
              <a:t>Syntax 3D Array :</a:t>
            </a:r>
          </a:p>
          <a:p>
            <a:pPr marL="341313" indent="-341313" defTabSz="457200">
              <a:lnSpc>
                <a:spcPct val="90000"/>
              </a:lnSpc>
              <a:spcBef>
                <a:spcPts val="4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600" b="1" i="1">
                <a:latin typeface="Tahoma" pitchFamily="34" charset="0"/>
                <a:cs typeface="Tahoma" pitchFamily="34" charset="0"/>
              </a:rPr>
              <a:t>		type </a:t>
            </a:r>
            <a:r>
              <a:rPr lang="id-ID" sz="1600" i="1">
                <a:latin typeface="Tahoma" pitchFamily="34" charset="0"/>
                <a:cs typeface="Tahoma" pitchFamily="34" charset="0"/>
              </a:rPr>
              <a:t>name_array[row][col][depth]</a:t>
            </a:r>
            <a:r>
              <a:rPr lang="id-ID" sz="1600" b="1" i="1">
                <a:latin typeface="Tahoma" pitchFamily="34" charset="0"/>
                <a:cs typeface="Tahoma" pitchFamily="34" charset="0"/>
              </a:rPr>
              <a:t>;</a:t>
            </a:r>
          </a:p>
          <a:p>
            <a:pPr marL="341313" indent="-341313" defTabSz="457200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sz="160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600">
                <a:latin typeface="Tahoma" pitchFamily="34" charset="0"/>
                <a:cs typeface="Tahoma" pitchFamily="34" charset="0"/>
              </a:rPr>
              <a:t>Example:</a:t>
            </a:r>
          </a:p>
          <a:p>
            <a:pPr marL="341313" indent="-341313" defTabSz="457200">
              <a:lnSpc>
                <a:spcPct val="90000"/>
              </a:lnSpc>
              <a:spcBef>
                <a:spcPts val="4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600">
                <a:latin typeface="Courier New" pitchFamily="49" charset="0"/>
              </a:rPr>
              <a:t>	int x[3][2][4] = {{{1,2,3,4}, {5,6,7,8}},</a:t>
            </a:r>
          </a:p>
          <a:p>
            <a:pPr marL="341313" indent="-341313" defTabSz="457200">
              <a:lnSpc>
                <a:spcPct val="90000"/>
              </a:lnSpc>
              <a:spcBef>
                <a:spcPts val="4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600">
                <a:latin typeface="Courier New" pitchFamily="49" charset="0"/>
              </a:rPr>
              <a:t>                   </a:t>
            </a:r>
            <a:r>
              <a:rPr lang="id-ID" sz="1600" smtClean="0">
                <a:latin typeface="Courier New" pitchFamily="49" charset="0"/>
              </a:rPr>
              <a:t>  </a:t>
            </a:r>
            <a:r>
              <a:rPr lang="id-ID" sz="1600">
                <a:latin typeface="Courier New" pitchFamily="49" charset="0"/>
              </a:rPr>
              <a:t>{{11,12,13,14}, {15,16,17,18}},</a:t>
            </a:r>
          </a:p>
          <a:p>
            <a:pPr marL="341313" indent="-341313" defTabSz="457200">
              <a:lnSpc>
                <a:spcPct val="90000"/>
              </a:lnSpc>
              <a:spcBef>
                <a:spcPts val="4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600">
                <a:latin typeface="Courier New" pitchFamily="49" charset="0"/>
              </a:rPr>
              <a:t>                   </a:t>
            </a:r>
            <a:r>
              <a:rPr lang="id-ID" sz="1600" smtClean="0">
                <a:latin typeface="Courier New" pitchFamily="49" charset="0"/>
              </a:rPr>
              <a:t>  </a:t>
            </a:r>
            <a:r>
              <a:rPr lang="id-ID" sz="1600">
                <a:latin typeface="Courier New" pitchFamily="49" charset="0"/>
              </a:rPr>
              <a:t>{{21,22,23,24}, {25,26,27,28}}</a:t>
            </a:r>
            <a:endParaRPr lang="en-US" sz="1600">
              <a:latin typeface="Courier New" pitchFamily="49" charset="0"/>
            </a:endParaRPr>
          </a:p>
          <a:p>
            <a:pPr marL="341313" indent="-341313" defTabSz="457200">
              <a:lnSpc>
                <a:spcPct val="90000"/>
              </a:lnSpc>
              <a:spcBef>
                <a:spcPts val="4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>
                <a:latin typeface="Courier New" pitchFamily="49" charset="0"/>
              </a:rPr>
              <a:t>			     </a:t>
            </a:r>
            <a:r>
              <a:rPr lang="id-ID" sz="1600">
                <a:latin typeface="Courier New" pitchFamily="49" charset="0"/>
              </a:rPr>
              <a:t>};   </a:t>
            </a:r>
          </a:p>
          <a:p>
            <a:pPr marL="341313" indent="-341313" defTabSz="457200">
              <a:lnSpc>
                <a:spcPct val="90000"/>
              </a:lnSpc>
              <a:spcBef>
                <a:spcPts val="4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600">
                <a:latin typeface="Courier New" pitchFamily="49" charset="0"/>
              </a:rPr>
              <a:t> 	void main() {</a:t>
            </a:r>
          </a:p>
          <a:p>
            <a:pPr marL="341313" indent="-341313" defTabSz="457200">
              <a:lnSpc>
                <a:spcPct val="90000"/>
              </a:lnSpc>
              <a:spcBef>
                <a:spcPts val="4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600">
                <a:latin typeface="Courier New" pitchFamily="49" charset="0"/>
              </a:rPr>
              <a:t>   </a:t>
            </a:r>
            <a:r>
              <a:rPr lang="en-US" sz="1600">
                <a:latin typeface="Courier New" pitchFamily="49" charset="0"/>
              </a:rPr>
              <a:t>	int </a:t>
            </a:r>
            <a:r>
              <a:rPr lang="id-ID" sz="1600">
                <a:latin typeface="Courier New" pitchFamily="49" charset="0"/>
              </a:rPr>
              <a:t>x[4][3][5] = {{{1, 2, 3}, {0, 4, 3, 4}, {1, 2}},</a:t>
            </a:r>
          </a:p>
          <a:p>
            <a:pPr marL="341313" indent="-341313" defTabSz="457200">
              <a:lnSpc>
                <a:spcPct val="90000"/>
              </a:lnSpc>
              <a:spcBef>
                <a:spcPts val="4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600">
                <a:latin typeface="Courier New" pitchFamily="49" charset="0"/>
              </a:rPr>
              <a:t>				</a:t>
            </a:r>
            <a:r>
              <a:rPr lang="en-US" sz="1600">
                <a:latin typeface="Courier New" pitchFamily="49" charset="0"/>
              </a:rPr>
              <a:t>   </a:t>
            </a:r>
            <a:r>
              <a:rPr lang="id-ID" sz="1600">
                <a:latin typeface="Courier New" pitchFamily="49" charset="0"/>
              </a:rPr>
              <a:t>{{9, 7, 5}, {5, 7, 2}, {9}},        </a:t>
            </a:r>
          </a:p>
          <a:p>
            <a:pPr marL="341313" indent="-341313" defTabSz="457200">
              <a:lnSpc>
                <a:spcPct val="90000"/>
              </a:lnSpc>
              <a:spcBef>
                <a:spcPts val="4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600">
                <a:latin typeface="Courier New" pitchFamily="49" charset="0"/>
              </a:rPr>
              <a:t>				</a:t>
            </a:r>
            <a:r>
              <a:rPr lang="en-US" sz="1600">
                <a:latin typeface="Courier New" pitchFamily="49" charset="0"/>
              </a:rPr>
              <a:t>   </a:t>
            </a:r>
            <a:r>
              <a:rPr lang="id-ID" sz="1600">
                <a:latin typeface="Courier New" pitchFamily="49" charset="0"/>
              </a:rPr>
              <a:t>{{3, 3, 5}, {2, 8, 9, 9}, {1, 2, 1}},</a:t>
            </a:r>
          </a:p>
          <a:p>
            <a:pPr marL="341313" indent="-341313" defTabSz="457200">
              <a:lnSpc>
                <a:spcPct val="90000"/>
              </a:lnSpc>
              <a:spcBef>
                <a:spcPts val="4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600">
                <a:latin typeface="Courier New" pitchFamily="49" charset="0"/>
              </a:rPr>
              <a:t>				</a:t>
            </a:r>
            <a:r>
              <a:rPr lang="en-US" sz="1600">
                <a:latin typeface="Courier New" pitchFamily="49" charset="0"/>
              </a:rPr>
              <a:t>   </a:t>
            </a:r>
            <a:r>
              <a:rPr lang="id-ID" sz="1600">
                <a:latin typeface="Courier New" pitchFamily="49" charset="0"/>
              </a:rPr>
              <a:t>{{0}, {1}, {0, 1, 9}}</a:t>
            </a:r>
            <a:endParaRPr lang="en-US" sz="1600">
              <a:latin typeface="Courier New" pitchFamily="49" charset="0"/>
            </a:endParaRPr>
          </a:p>
          <a:p>
            <a:pPr marL="341313" indent="-341313" defTabSz="457200">
              <a:lnSpc>
                <a:spcPct val="90000"/>
              </a:lnSpc>
              <a:spcBef>
                <a:spcPts val="4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>
                <a:latin typeface="Courier New" pitchFamily="49" charset="0"/>
              </a:rPr>
              <a:t>				  </a:t>
            </a:r>
            <a:r>
              <a:rPr lang="id-ID" sz="1600">
                <a:latin typeface="Courier New" pitchFamily="49" charset="0"/>
              </a:rPr>
              <a:t>};</a:t>
            </a:r>
          </a:p>
          <a:p>
            <a:pPr marL="341313" indent="-341313" defTabSz="457200">
              <a:lnSpc>
                <a:spcPct val="90000"/>
              </a:lnSpc>
              <a:spcBef>
                <a:spcPts val="4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600">
                <a:latin typeface="Courier New" pitchFamily="49" charset="0"/>
              </a:rPr>
              <a:t>   	printf(“%5d”, x[2][1][3]);</a:t>
            </a:r>
          </a:p>
          <a:p>
            <a:pPr marL="341313" indent="-341313" defTabSz="457200">
              <a:lnSpc>
                <a:spcPct val="90000"/>
              </a:lnSpc>
              <a:spcBef>
                <a:spcPts val="4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600">
                <a:latin typeface="Courier New" pitchFamily="49" charset="0"/>
              </a:rPr>
              <a:t>	} </a:t>
            </a:r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1881819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Tahoma" pitchFamily="34" charset="0"/>
                <a:cs typeface="Tahoma" pitchFamily="34" charset="0"/>
              </a:rPr>
              <a:t>Array of Pointer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1313" indent="-34131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>
                <a:latin typeface="Tahoma" pitchFamily="34" charset="0"/>
                <a:cs typeface="Tahoma" pitchFamily="34" charset="0"/>
              </a:rPr>
              <a:t>An array filled with pointer/s</a:t>
            </a:r>
          </a:p>
          <a:p>
            <a:pPr marL="341313" indent="-34131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>
                <a:latin typeface="Tahoma" pitchFamily="34" charset="0"/>
                <a:cs typeface="Tahoma" pitchFamily="34" charset="0"/>
              </a:rPr>
              <a:t>Syntax :</a:t>
            </a:r>
          </a:p>
          <a:p>
            <a:pPr marL="341313" indent="-341313" defTabSz="457200"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>
                <a:latin typeface="Tahoma" pitchFamily="34" charset="0"/>
                <a:cs typeface="Tahoma" pitchFamily="34" charset="0"/>
              </a:rPr>
              <a:t>	</a:t>
            </a:r>
            <a:r>
              <a:rPr lang="en-US" sz="2000" b="1" i="1">
                <a:latin typeface="Tahoma" pitchFamily="34" charset="0"/>
                <a:cs typeface="Tahoma" pitchFamily="34" charset="0"/>
              </a:rPr>
              <a:t>	</a:t>
            </a:r>
            <a:r>
              <a:rPr lang="id-ID" sz="2000" i="1">
                <a:latin typeface="Tahoma" pitchFamily="34" charset="0"/>
                <a:cs typeface="Tahoma" pitchFamily="34" charset="0"/>
              </a:rPr>
              <a:t>type *</a:t>
            </a:r>
            <a:r>
              <a:rPr lang="en-US" sz="2000" i="1">
                <a:latin typeface="Tahoma" pitchFamily="34" charset="0"/>
                <a:cs typeface="Tahoma" pitchFamily="34" charset="0"/>
              </a:rPr>
              <a:t>array_</a:t>
            </a:r>
            <a:r>
              <a:rPr lang="id-ID" sz="2000" i="1">
                <a:latin typeface="Tahoma" pitchFamily="34" charset="0"/>
                <a:cs typeface="Tahoma" pitchFamily="34" charset="0"/>
              </a:rPr>
              <a:t>name [value_dim];</a:t>
            </a:r>
          </a:p>
          <a:p>
            <a:pPr marL="341313" indent="-34131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000">
                <a:latin typeface="Tahoma" pitchFamily="34" charset="0"/>
                <a:cs typeface="Tahoma" pitchFamily="34" charset="0"/>
              </a:rPr>
              <a:t>Example:</a:t>
            </a:r>
          </a:p>
          <a:p>
            <a:pPr marL="341313" indent="-341313" defTabSz="457200"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000">
                <a:latin typeface="Courier New" pitchFamily="49" charset="0"/>
              </a:rPr>
              <a:t>	int i;</a:t>
            </a:r>
          </a:p>
          <a:p>
            <a:pPr marL="341313" indent="-341313" defTabSz="457200"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000">
                <a:latin typeface="Courier New" pitchFamily="49" charset="0"/>
              </a:rPr>
              <a:t>	int *ptr[4]; </a:t>
            </a:r>
          </a:p>
          <a:p>
            <a:pPr marL="341313" indent="-341313" defTabSz="457200"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000">
                <a:latin typeface="Courier New" pitchFamily="49" charset="0"/>
              </a:rPr>
              <a:t>	int x=1, y=2,  z=3, w=5;</a:t>
            </a:r>
          </a:p>
          <a:p>
            <a:pPr marL="341313" indent="-341313" defTabSz="457200"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000">
                <a:latin typeface="Courier New" pitchFamily="49" charset="0"/>
              </a:rPr>
              <a:t>	ptr[0]=&amp;x, ptr[1]=&amp;y; ptr[2]=&amp;z;  ptr[3]=&amp;w;</a:t>
            </a:r>
          </a:p>
          <a:p>
            <a:pPr marL="341313" indent="-341313" defTabSz="457200"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000">
                <a:latin typeface="Courier New" pitchFamily="49" charset="0"/>
              </a:rPr>
              <a:t>	for(i=0;i&lt;4;i++) printf("%d ",*ptr[i]);</a:t>
            </a:r>
          </a:p>
          <a:p>
            <a:pPr marL="341313" indent="-341313" defTabSz="457200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sz="2000">
              <a:latin typeface="Courier New" pitchFamily="49" charset="0"/>
            </a:endParaRPr>
          </a:p>
          <a:p>
            <a:endParaRPr lang="en-US" sz="200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447800" y="5638800"/>
            <a:ext cx="2133600" cy="401638"/>
          </a:xfrm>
          <a:prstGeom prst="rect">
            <a:avLst/>
          </a:prstGeom>
          <a:noFill/>
          <a:ln w="936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D" sz="20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Output : 1 2 3 5</a:t>
            </a:r>
          </a:p>
        </p:txBody>
      </p:sp>
    </p:spTree>
    <p:extLst>
      <p:ext uri="{BB962C8B-B14F-4D97-AF65-F5344CB8AC3E}">
        <p14:creationId xmlns:p14="http://schemas.microsoft.com/office/powerpoint/2010/main" val="21868999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Tahoma" pitchFamily="34" charset="0"/>
                <a:cs typeface="Tahoma" pitchFamily="34" charset="0"/>
              </a:rPr>
              <a:t>Array of Character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1313" indent="-34131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000">
                <a:latin typeface="Tahoma" pitchFamily="34" charset="0"/>
                <a:cs typeface="Tahoma" pitchFamily="34" charset="0"/>
              </a:rPr>
              <a:t>Array filled with character/s</a:t>
            </a:r>
          </a:p>
          <a:p>
            <a:pPr marL="341313" indent="-341313" defTabSz="457200"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sz="200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000" b="1">
                <a:latin typeface="Tahoma" pitchFamily="34" charset="0"/>
                <a:cs typeface="Tahoma" pitchFamily="34" charset="0"/>
              </a:rPr>
              <a:t>Syntax: </a:t>
            </a:r>
          </a:p>
          <a:p>
            <a:pPr marL="341313" indent="-341313" defTabSz="457200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000" b="1" i="1">
                <a:latin typeface="Tahoma" pitchFamily="34" charset="0"/>
                <a:cs typeface="Tahoma" pitchFamily="34" charset="0"/>
              </a:rPr>
              <a:t>		</a:t>
            </a:r>
            <a:r>
              <a:rPr lang="id-ID" sz="2000" i="1">
                <a:latin typeface="Tahoma" pitchFamily="34" charset="0"/>
                <a:cs typeface="Tahoma" pitchFamily="34" charset="0"/>
              </a:rPr>
              <a:t>char array_name[value_dim];</a:t>
            </a:r>
          </a:p>
          <a:p>
            <a:pPr marL="341313" indent="-341313" defTabSz="457200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sz="2000" b="1" i="1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000">
                <a:latin typeface="Tahoma" pitchFamily="34" charset="0"/>
                <a:cs typeface="Tahoma" pitchFamily="34" charset="0"/>
              </a:rPr>
              <a:t>Example: </a:t>
            </a:r>
          </a:p>
          <a:p>
            <a:pPr marL="1141413" lvl="2" indent="-341313" defTabSz="457200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800">
                <a:latin typeface="Courier New" pitchFamily="49" charset="0"/>
                <a:ea typeface="Tahoma" pitchFamily="34" charset="0"/>
                <a:cs typeface="Courier New" pitchFamily="49" charset="0"/>
              </a:rPr>
              <a:t>char name[40];</a:t>
            </a:r>
          </a:p>
          <a:p>
            <a:pPr marL="1141413" lvl="2" indent="-341313" defTabSz="457200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800">
                <a:latin typeface="Courier New" pitchFamily="49" charset="0"/>
                <a:ea typeface="Tahoma" pitchFamily="34" charset="0"/>
                <a:cs typeface="Courier New" pitchFamily="49" charset="0"/>
              </a:rPr>
              <a:t>char ss[20]={‘B’,’I’,’N’,’U’,’S</a:t>
            </a:r>
            <a:r>
              <a:rPr lang="id-ID" sz="180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’};	</a:t>
            </a:r>
            <a:r>
              <a:rPr lang="en-US" sz="180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  </a:t>
            </a:r>
            <a:r>
              <a:rPr lang="id-ID" sz="180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//</a:t>
            </a:r>
            <a:r>
              <a:rPr lang="id-ID" sz="1800">
                <a:latin typeface="Courier New" pitchFamily="49" charset="0"/>
                <a:ea typeface="Tahoma" pitchFamily="34" charset="0"/>
                <a:cs typeface="Courier New" pitchFamily="49" charset="0"/>
              </a:rPr>
              <a:t>20 elements</a:t>
            </a:r>
          </a:p>
          <a:p>
            <a:pPr marL="1141413" lvl="2" indent="-341313" defTabSz="457200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800">
                <a:latin typeface="Courier New" pitchFamily="49" charset="0"/>
                <a:ea typeface="Tahoma" pitchFamily="34" charset="0"/>
                <a:cs typeface="Courier New" pitchFamily="49" charset="0"/>
              </a:rPr>
              <a:t>char ss[ ]= {‘B’,’I’,’N’,’U’,’S’};	</a:t>
            </a:r>
            <a:r>
              <a:rPr lang="en-US" sz="180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  </a:t>
            </a:r>
            <a:r>
              <a:rPr lang="id-ID" sz="180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// </a:t>
            </a:r>
            <a:r>
              <a:rPr lang="id-ID" sz="1800">
                <a:latin typeface="Courier New" pitchFamily="49" charset="0"/>
                <a:ea typeface="Tahoma" pitchFamily="34" charset="0"/>
                <a:cs typeface="Courier New" pitchFamily="49" charset="0"/>
              </a:rPr>
              <a:t>5 elements</a:t>
            </a:r>
          </a:p>
          <a:p>
            <a:pPr marL="341313" indent="-341313" defTabSz="457200">
              <a:spcBef>
                <a:spcPts val="600"/>
              </a:spcBef>
              <a:buFontTx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sz="2000">
              <a:latin typeface="Tahoma" pitchFamily="34" charset="0"/>
              <a:cs typeface="Tahoma" pitchFamily="34" charset="0"/>
            </a:endParaRP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9933221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AU"/>
              <a:t>Pointer Constant &amp; Pointer Variable</a:t>
            </a:r>
            <a:r>
              <a:rPr lang="en-US"/>
              <a:t/>
            </a:r>
            <a:br>
              <a:rPr lang="en-US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2486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AU" sz="3200"/>
              <a:t>Pointer Constant &amp; Pointer Variable</a:t>
            </a:r>
            <a:r>
              <a:rPr lang="en-US" sz="3200"/>
              <a:t/>
            </a:r>
            <a:br>
              <a:rPr lang="en-US" sz="320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1313" indent="-341313" defTabSz="457200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>
                <a:latin typeface="Tahoma" pitchFamily="34" charset="0"/>
                <a:cs typeface="Tahoma" pitchFamily="34" charset="0"/>
              </a:rPr>
              <a:t>Pointer variable </a:t>
            </a:r>
            <a:r>
              <a:rPr lang="en-US" sz="2000">
                <a:latin typeface="Tahoma" pitchFamily="34" charset="0"/>
                <a:cs typeface="Tahoma" pitchFamily="34" charset="0"/>
              </a:rPr>
              <a:t>is a pointer that can be assigned with new value at run-time.</a:t>
            </a:r>
          </a:p>
          <a:p>
            <a:pPr marL="341313" indent="-341313" defTabSz="457200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>
                <a:latin typeface="Tahoma" pitchFamily="34" charset="0"/>
                <a:cs typeface="Tahoma" pitchFamily="34" charset="0"/>
              </a:rPr>
              <a:t>Pointer constant </a:t>
            </a:r>
            <a:r>
              <a:rPr lang="en-US" sz="2000">
                <a:latin typeface="Tahoma" pitchFamily="34" charset="0"/>
                <a:cs typeface="Tahoma" pitchFamily="34" charset="0"/>
              </a:rPr>
              <a:t>is a pointer that can not be assigned with new value at run-time</a:t>
            </a:r>
          </a:p>
          <a:p>
            <a:pPr marL="341313" indent="-341313" defTabSz="457200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>
                <a:latin typeface="Tahoma" pitchFamily="34" charset="0"/>
                <a:cs typeface="Tahoma" pitchFamily="34" charset="0"/>
              </a:rPr>
              <a:t>Array is Pointer Constant </a:t>
            </a:r>
            <a:r>
              <a:rPr lang="en-US" sz="2000">
                <a:latin typeface="Tahoma" pitchFamily="34" charset="0"/>
                <a:cs typeface="Tahoma" pitchFamily="34" charset="0"/>
              </a:rPr>
              <a:t>to its first element of the array. Array can be filled with pointer variable.</a:t>
            </a:r>
          </a:p>
          <a:p>
            <a:pPr marL="341313" indent="-341313" defTabSz="457200">
              <a:lnSpc>
                <a:spcPct val="90000"/>
              </a:lnSpc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>
                <a:latin typeface="Tahoma" pitchFamily="34" charset="0"/>
                <a:cs typeface="Tahoma" pitchFamily="34" charset="0"/>
              </a:rPr>
              <a:t>Example:</a:t>
            </a:r>
            <a:endParaRPr lang="id-ID" sz="2000" b="1">
              <a:latin typeface="Tahoma" pitchFamily="34" charset="0"/>
              <a:cs typeface="Tahoma" pitchFamily="34" charset="0"/>
            </a:endParaRPr>
          </a:p>
          <a:p>
            <a:pPr marL="741363" lvl="1" indent="-284163" defTabSz="457200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000">
                <a:latin typeface="Courier New" pitchFamily="49" charset="0"/>
                <a:ea typeface="Tahoma" pitchFamily="34" charset="0"/>
                <a:cs typeface="Courier New" pitchFamily="49" charset="0"/>
              </a:rPr>
              <a:t>int x=10, y=20;</a:t>
            </a:r>
          </a:p>
          <a:p>
            <a:pPr marL="741363" lvl="1" indent="-284163" defTabSz="457200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000">
                <a:latin typeface="Courier New" pitchFamily="49" charset="0"/>
                <a:ea typeface="Tahoma" pitchFamily="34" charset="0"/>
                <a:cs typeface="Courier New" pitchFamily="49" charset="0"/>
              </a:rPr>
              <a:t>int *ptr;	</a:t>
            </a:r>
            <a:r>
              <a:rPr lang="id-ID" sz="2000">
                <a:latin typeface="Tahoma" pitchFamily="34" charset="0"/>
                <a:cs typeface="Tahoma" pitchFamily="34" charset="0"/>
              </a:rPr>
              <a:t>//ptr is pointer variable</a:t>
            </a:r>
          </a:p>
          <a:p>
            <a:pPr marL="741363" lvl="1" indent="-284163" defTabSz="457200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000">
                <a:latin typeface="Courier New" pitchFamily="49" charset="0"/>
                <a:cs typeface="Tahoma" pitchFamily="34" charset="0"/>
              </a:rPr>
              <a:t>ptr = &amp;x;</a:t>
            </a:r>
          </a:p>
          <a:p>
            <a:pPr marL="741363" lvl="1" indent="-284163" defTabSz="457200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000">
                <a:latin typeface="Courier New" pitchFamily="49" charset="0"/>
                <a:cs typeface="Tahoma" pitchFamily="34" charset="0"/>
              </a:rPr>
              <a:t>ptr = &amp;y;</a:t>
            </a:r>
          </a:p>
          <a:p>
            <a:pPr marL="741363" lvl="1" indent="-284163" defTabSz="457200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sz="2000">
              <a:latin typeface="Tahoma" pitchFamily="34" charset="0"/>
              <a:cs typeface="Tahoma" pitchFamily="34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112914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AU" sz="3200" smtClean="0"/>
              <a:t>Pointer </a:t>
            </a:r>
            <a:r>
              <a:rPr lang="en-AU" sz="3200"/>
              <a:t>Constant &amp; Pointer </a:t>
            </a:r>
            <a:r>
              <a:rPr lang="en-AU" sz="3200" smtClean="0"/>
              <a:t>Variable Example 1</a:t>
            </a:r>
            <a:r>
              <a:rPr lang="en-US" sz="3200"/>
              <a:t/>
            </a:r>
            <a:br>
              <a:rPr lang="en-US" sz="320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1313" indent="-341313" defTabSz="457200"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>
                <a:latin typeface="Tahoma" pitchFamily="34" charset="0"/>
                <a:cs typeface="Tahoma" pitchFamily="34" charset="0"/>
              </a:rPr>
              <a:t>Example:</a:t>
            </a:r>
          </a:p>
          <a:p>
            <a:pPr marL="741363" lvl="1" indent="-284163" defTabSz="457200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800">
                <a:latin typeface="Courier New" pitchFamily="49" charset="0"/>
                <a:ea typeface="Tahoma" pitchFamily="34" charset="0"/>
                <a:cs typeface="Courier New" pitchFamily="49" charset="0"/>
              </a:rPr>
              <a:t>int x=10, y=20;</a:t>
            </a:r>
          </a:p>
          <a:p>
            <a:pPr marL="741363" lvl="1" indent="-284163" defTabSz="457200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800">
                <a:latin typeface="Courier New" pitchFamily="49" charset="0"/>
                <a:ea typeface="Tahoma" pitchFamily="34" charset="0"/>
                <a:cs typeface="Courier New" pitchFamily="49" charset="0"/>
              </a:rPr>
              <a:t>int B[4];	// B is an Array </a:t>
            </a:r>
            <a:r>
              <a:rPr lang="en-US" sz="1800">
                <a:latin typeface="Courier New" pitchFamily="49" charset="0"/>
                <a:ea typeface="Tahoma" pitchFamily="34" charset="0"/>
                <a:cs typeface="Courier New" pitchFamily="49" charset="0"/>
                <a:sym typeface="Wingdings" pitchFamily="2" charset="2"/>
              </a:rPr>
              <a:t></a:t>
            </a:r>
            <a:r>
              <a:rPr lang="id-ID" sz="1800">
                <a:latin typeface="Courier New" pitchFamily="49" charset="0"/>
                <a:ea typeface="Tahoma" pitchFamily="34" charset="0"/>
                <a:cs typeface="Courier New" pitchFamily="49" charset="0"/>
              </a:rPr>
              <a:t> pointer constant</a:t>
            </a:r>
          </a:p>
          <a:p>
            <a:pPr marL="741363" lvl="1" indent="-284163" defTabSz="457200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800">
                <a:latin typeface="Courier New" pitchFamily="49" charset="0"/>
                <a:ea typeface="Tahoma" pitchFamily="34" charset="0"/>
                <a:cs typeface="Courier New" pitchFamily="49" charset="0"/>
              </a:rPr>
              <a:t>int *ptr;	// ptr is a pointer variable</a:t>
            </a:r>
          </a:p>
          <a:p>
            <a:pPr marL="741363" lvl="1" indent="-284163" defTabSz="457200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800">
                <a:latin typeface="Courier New" pitchFamily="49" charset="0"/>
                <a:ea typeface="Tahoma" pitchFamily="34" charset="0"/>
                <a:cs typeface="Courier New" pitchFamily="49" charset="0"/>
              </a:rPr>
              <a:t>ptr = &amp;x;	// ok</a:t>
            </a:r>
          </a:p>
          <a:p>
            <a:pPr marL="741363" lvl="1" indent="-284163" defTabSz="457200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800">
                <a:latin typeface="Courier New" pitchFamily="49" charset="0"/>
                <a:ea typeface="Tahoma" pitchFamily="34" charset="0"/>
                <a:cs typeface="Courier New" pitchFamily="49" charset="0"/>
              </a:rPr>
              <a:t>ptr = B;	// ok </a:t>
            </a:r>
          </a:p>
          <a:p>
            <a:pPr marL="741363" lvl="1" indent="-284163" defTabSz="457200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800">
                <a:latin typeface="Courier New" pitchFamily="49" charset="0"/>
                <a:ea typeface="Tahoma" pitchFamily="34" charset="0"/>
                <a:cs typeface="Courier New" pitchFamily="49" charset="0"/>
              </a:rPr>
              <a:t>ptr++;		// ok</a:t>
            </a:r>
          </a:p>
          <a:p>
            <a:pPr marL="741363" lvl="1" indent="-284163" defTabSz="457200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800">
                <a:latin typeface="Courier New" pitchFamily="49" charset="0"/>
                <a:ea typeface="Tahoma" pitchFamily="34" charset="0"/>
                <a:cs typeface="Courier New" pitchFamily="49" charset="0"/>
              </a:rPr>
              <a:t>B = ptr;	// error</a:t>
            </a:r>
          </a:p>
          <a:p>
            <a:pPr marL="741363" lvl="1" indent="-284163" defTabSz="457200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800">
                <a:latin typeface="Courier New" pitchFamily="49" charset="0"/>
                <a:ea typeface="Tahoma" pitchFamily="34" charset="0"/>
                <a:cs typeface="Courier New" pitchFamily="49" charset="0"/>
              </a:rPr>
              <a:t>B++;		// error</a:t>
            </a:r>
          </a:p>
          <a:p>
            <a:pPr marL="741363" lvl="1" indent="-284163" defTabSz="457200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800">
                <a:latin typeface="Courier New" pitchFamily="49" charset="0"/>
                <a:ea typeface="Tahoma" pitchFamily="34" charset="0"/>
                <a:cs typeface="Courier New" pitchFamily="49" charset="0"/>
              </a:rPr>
              <a:t>B = &amp;y;		// error</a:t>
            </a:r>
          </a:p>
          <a:p>
            <a:pPr marL="341313" indent="-341313" defTabSz="457200"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lnSpc>
                <a:spcPct val="12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000">
                <a:latin typeface="Tahoma" pitchFamily="34" charset="0"/>
                <a:cs typeface="Tahoma" pitchFamily="34" charset="0"/>
              </a:rPr>
              <a:t>ptr = B</a:t>
            </a:r>
            <a:r>
              <a:rPr lang="en-US" sz="2000">
                <a:latin typeface="Tahoma" pitchFamily="34" charset="0"/>
                <a:cs typeface="Tahoma" pitchFamily="34" charset="0"/>
              </a:rPr>
              <a:t>; analogous with </a:t>
            </a:r>
            <a:r>
              <a:rPr lang="id-ID" sz="2000">
                <a:latin typeface="Tahoma" pitchFamily="34" charset="0"/>
                <a:cs typeface="Tahoma" pitchFamily="34" charset="0"/>
              </a:rPr>
              <a:t>ptr = &amp;B[0]; </a:t>
            </a:r>
            <a:r>
              <a:rPr lang="en-US" sz="2000">
                <a:latin typeface="Tahoma" pitchFamily="34" charset="0"/>
                <a:cs typeface="Tahoma" pitchFamily="34" charset="0"/>
              </a:rPr>
              <a:t>B is a pointer constant pointing to the first element of an array.</a:t>
            </a:r>
          </a:p>
          <a:p>
            <a:pPr marL="341313" indent="-341313" defTabSz="457200"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5644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AU" sz="3200" smtClean="0"/>
              <a:t>Pointer </a:t>
            </a:r>
            <a:r>
              <a:rPr lang="en-AU" sz="3200"/>
              <a:t>Constant &amp; Pointer </a:t>
            </a:r>
            <a:r>
              <a:rPr lang="en-AU" sz="3200" smtClean="0"/>
              <a:t>Variable Example 2</a:t>
            </a:r>
            <a:r>
              <a:rPr lang="en-US" sz="3200"/>
              <a:t/>
            </a:r>
            <a:br>
              <a:rPr lang="en-US" sz="320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1313" indent="-34131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>
                <a:latin typeface="Tahoma" pitchFamily="34" charset="0"/>
                <a:cs typeface="Tahoma" pitchFamily="34" charset="0"/>
              </a:rPr>
              <a:t>Pointer constant can only be initialized at definition time</a:t>
            </a:r>
          </a:p>
          <a:p>
            <a:pPr marL="341313" indent="-341313" defTabSz="457200"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b="1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>
                <a:latin typeface="Tahoma" pitchFamily="34" charset="0"/>
                <a:cs typeface="Tahoma" pitchFamily="34" charset="0"/>
              </a:rPr>
              <a:t>Example:</a:t>
            </a:r>
          </a:p>
          <a:p>
            <a:pPr marL="741363" lvl="1" indent="-341313" defTabSz="457200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000">
                <a:latin typeface="Courier New" pitchFamily="49" charset="0"/>
                <a:ea typeface="Tahoma" pitchFamily="34" charset="0"/>
                <a:cs typeface="Courier New" pitchFamily="49" charset="0"/>
              </a:rPr>
              <a:t>int Arr1[10];</a:t>
            </a:r>
          </a:p>
          <a:p>
            <a:pPr marL="741363" lvl="1" indent="-341313" defTabSz="457200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000">
                <a:latin typeface="Courier New" pitchFamily="49" charset="0"/>
                <a:ea typeface="Tahoma" pitchFamily="34" charset="0"/>
                <a:cs typeface="Courier New" pitchFamily="49" charset="0"/>
              </a:rPr>
              <a:t>Arr1[10] = {1, 2, 3, 4, 5};	// </a:t>
            </a:r>
            <a:r>
              <a:rPr lang="id-ID" sz="2000" b="1">
                <a:latin typeface="Courier New" pitchFamily="49" charset="0"/>
                <a:ea typeface="Tahoma" pitchFamily="34" charset="0"/>
                <a:cs typeface="Courier New" pitchFamily="49" charset="0"/>
              </a:rPr>
              <a:t>error</a:t>
            </a:r>
          </a:p>
          <a:p>
            <a:pPr marL="741363" lvl="1" indent="-341313" defTabSz="457200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000">
                <a:latin typeface="Courier New" pitchFamily="49" charset="0"/>
                <a:ea typeface="Tahoma" pitchFamily="34" charset="0"/>
                <a:cs typeface="Courier New" pitchFamily="49" charset="0"/>
              </a:rPr>
              <a:t>Arr1 = {1, 2, 3, 4, 5};	// </a:t>
            </a:r>
            <a:r>
              <a:rPr lang="id-ID" sz="2000" b="1">
                <a:latin typeface="Courier New" pitchFamily="49" charset="0"/>
                <a:ea typeface="Tahoma" pitchFamily="34" charset="0"/>
                <a:cs typeface="Courier New" pitchFamily="49" charset="0"/>
              </a:rPr>
              <a:t>error</a:t>
            </a:r>
          </a:p>
          <a:p>
            <a:pPr marL="741363" lvl="1" indent="-341313" defTabSz="457200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000">
                <a:latin typeface="Courier New" pitchFamily="49" charset="0"/>
                <a:ea typeface="Tahoma" pitchFamily="34" charset="0"/>
                <a:cs typeface="Courier New" pitchFamily="49" charset="0"/>
              </a:rPr>
              <a:t>Arr1[10] = 12;			// </a:t>
            </a:r>
            <a:r>
              <a:rPr lang="id-ID" sz="2000" b="1">
                <a:latin typeface="Courier New" pitchFamily="49" charset="0"/>
                <a:ea typeface="Tahoma" pitchFamily="34" charset="0"/>
                <a:cs typeface="Courier New" pitchFamily="49" charset="0"/>
              </a:rPr>
              <a:t>error max 9</a:t>
            </a:r>
          </a:p>
          <a:p>
            <a:pPr marL="741363" lvl="1" indent="-341313" defTabSz="457200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000">
                <a:latin typeface="Courier New" pitchFamily="49" charset="0"/>
                <a:ea typeface="Tahoma" pitchFamily="34" charset="0"/>
                <a:cs typeface="Courier New" pitchFamily="49" charset="0"/>
              </a:rPr>
              <a:t>Arr1[0] = 23;			// </a:t>
            </a:r>
            <a:r>
              <a:rPr lang="id-ID" sz="2000" b="1">
                <a:latin typeface="Courier New" pitchFamily="49" charset="0"/>
                <a:ea typeface="Tahoma" pitchFamily="34" charset="0"/>
                <a:cs typeface="Courier New" pitchFamily="49" charset="0"/>
              </a:rPr>
              <a:t>ok</a:t>
            </a:r>
          </a:p>
          <a:p>
            <a:pPr marL="741363" lvl="1" indent="-341313" defTabSz="457200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000">
                <a:latin typeface="Courier New" pitchFamily="49" charset="0"/>
                <a:ea typeface="Tahoma" pitchFamily="34" charset="0"/>
                <a:cs typeface="Courier New" pitchFamily="49" charset="0"/>
              </a:rPr>
              <a:t> </a:t>
            </a:r>
          </a:p>
          <a:p>
            <a:pPr marL="741363" lvl="1" indent="-341313" defTabSz="457200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000">
                <a:latin typeface="Courier New" pitchFamily="49" charset="0"/>
                <a:ea typeface="Tahoma" pitchFamily="34" charset="0"/>
                <a:cs typeface="Courier New" pitchFamily="49" charset="0"/>
              </a:rPr>
              <a:t>int Arr2[10] = {1, 2, 3, 4, 5}; //</a:t>
            </a:r>
            <a:r>
              <a:rPr lang="id-ID" sz="2000" b="1">
                <a:latin typeface="Courier New" pitchFamily="49" charset="0"/>
                <a:ea typeface="Tahoma" pitchFamily="34" charset="0"/>
                <a:cs typeface="Courier New" pitchFamily="49" charset="0"/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34686523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2486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1313" indent="-341313" defTabSz="457200"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>
                <a:latin typeface="Tahoma" pitchFamily="34" charset="0"/>
                <a:cs typeface="Tahoma" pitchFamily="34" charset="0"/>
              </a:rPr>
              <a:t>String is an </a:t>
            </a:r>
            <a:r>
              <a:rPr lang="en-US" sz="2000" b="1" i="1">
                <a:latin typeface="Tahoma" pitchFamily="34" charset="0"/>
                <a:cs typeface="Tahoma" pitchFamily="34" charset="0"/>
              </a:rPr>
              <a:t>array of character</a:t>
            </a:r>
            <a:r>
              <a:rPr lang="en-US" sz="2000">
                <a:latin typeface="Tahoma" pitchFamily="34" charset="0"/>
                <a:cs typeface="Tahoma" pitchFamily="34" charset="0"/>
              </a:rPr>
              <a:t> that ended with </a:t>
            </a:r>
            <a:r>
              <a:rPr lang="en-US" sz="2000" b="1" i="1">
                <a:latin typeface="Tahoma" pitchFamily="34" charset="0"/>
                <a:cs typeface="Tahoma" pitchFamily="34" charset="0"/>
              </a:rPr>
              <a:t>null character</a:t>
            </a:r>
            <a:r>
              <a:rPr lang="en-US" sz="2000">
                <a:latin typeface="Tahoma" pitchFamily="34" charset="0"/>
                <a:cs typeface="Tahoma" pitchFamily="34" charset="0"/>
              </a:rPr>
              <a:t> ( ‘\0’ or in ASCII = 0)</a:t>
            </a:r>
          </a:p>
          <a:p>
            <a:pPr marL="341313" indent="-341313" defTabSz="457200"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lnSpc>
                <a:spcPct val="110000"/>
              </a:lnSpc>
              <a:spcBef>
                <a:spcPts val="700"/>
              </a:spcBef>
              <a:buClr>
                <a:srgbClr val="3333FF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>
                <a:solidFill>
                  <a:srgbClr val="3333FF"/>
                </a:solidFill>
                <a:latin typeface="Tahoma" pitchFamily="34" charset="0"/>
                <a:cs typeface="Tahoma" pitchFamily="34" charset="0"/>
              </a:rPr>
              <a:t>String constant</a:t>
            </a:r>
            <a:r>
              <a:rPr lang="en-US" sz="2000" b="1">
                <a:latin typeface="Tahoma" pitchFamily="34" charset="0"/>
                <a:cs typeface="Tahoma" pitchFamily="34" charset="0"/>
              </a:rPr>
              <a:t> </a:t>
            </a:r>
            <a:r>
              <a:rPr lang="en-US" sz="2000">
                <a:latin typeface="Tahoma" pitchFamily="34" charset="0"/>
                <a:cs typeface="Tahoma" pitchFamily="34" charset="0"/>
              </a:rPr>
              <a:t>or </a:t>
            </a:r>
            <a:r>
              <a:rPr lang="en-US" sz="2000" b="1">
                <a:solidFill>
                  <a:srgbClr val="3333FF"/>
                </a:solidFill>
                <a:latin typeface="Tahoma" pitchFamily="34" charset="0"/>
                <a:cs typeface="Tahoma" pitchFamily="34" charset="0"/>
              </a:rPr>
              <a:t>string literal</a:t>
            </a:r>
            <a:r>
              <a:rPr lang="en-US" sz="2000" b="1">
                <a:latin typeface="Tahoma" pitchFamily="34" charset="0"/>
                <a:cs typeface="Tahoma" pitchFamily="34" charset="0"/>
              </a:rPr>
              <a:t> </a:t>
            </a:r>
            <a:r>
              <a:rPr lang="en-US" sz="2000">
                <a:latin typeface="Tahoma" pitchFamily="34" charset="0"/>
                <a:cs typeface="Tahoma" pitchFamily="34" charset="0"/>
              </a:rPr>
              <a:t>is some characters written between double quote</a:t>
            </a:r>
          </a:p>
          <a:p>
            <a:pPr marL="741363" lvl="1" indent="-284163" defTabSz="457200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>
                <a:latin typeface="Tahoma" pitchFamily="34" charset="0"/>
                <a:cs typeface="Tahoma" pitchFamily="34" charset="0"/>
              </a:rPr>
              <a:t>Example: </a:t>
            </a:r>
            <a:r>
              <a:rPr lang="en-US" sz="2000" b="1">
                <a:latin typeface="Tahoma" pitchFamily="34" charset="0"/>
                <a:cs typeface="Tahoma" pitchFamily="34" charset="0"/>
              </a:rPr>
              <a:t>”Welcome to </a:t>
            </a:r>
            <a:r>
              <a:rPr lang="id-ID" sz="2000" b="1">
                <a:latin typeface="Tahoma" pitchFamily="34" charset="0"/>
                <a:cs typeface="Tahoma" pitchFamily="34" charset="0"/>
              </a:rPr>
              <a:t>Binus”</a:t>
            </a:r>
          </a:p>
          <a:p>
            <a:pPr marL="741363" lvl="1" indent="-284163" defTabSz="457200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b="1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lnSpc>
                <a:spcPct val="11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>
                <a:latin typeface="Tahoma" pitchFamily="34" charset="0"/>
                <a:cs typeface="Tahoma" pitchFamily="34" charset="0"/>
              </a:rPr>
              <a:t>String constant type is pointer constant, thus can be assigned to an </a:t>
            </a:r>
            <a:r>
              <a:rPr lang="en-US" sz="2000" b="1">
                <a:latin typeface="Tahoma" pitchFamily="34" charset="0"/>
                <a:cs typeface="Tahoma" pitchFamily="34" charset="0"/>
              </a:rPr>
              <a:t>array of character </a:t>
            </a:r>
            <a:r>
              <a:rPr lang="en-US" sz="2000">
                <a:latin typeface="Tahoma" pitchFamily="34" charset="0"/>
                <a:cs typeface="Tahoma" pitchFamily="34" charset="0"/>
              </a:rPr>
              <a:t>:</a:t>
            </a:r>
          </a:p>
          <a:p>
            <a:pPr marL="741363" lvl="1" indent="-284163" defTabSz="457200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>
                <a:latin typeface="Tahoma" pitchFamily="34" charset="0"/>
                <a:cs typeface="Tahoma" pitchFamily="34" charset="0"/>
              </a:rPr>
              <a:t>Example :</a:t>
            </a:r>
          </a:p>
          <a:p>
            <a:pPr marL="341313" indent="-341313" defTabSz="457200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>
                <a:latin typeface="Tahoma" pitchFamily="34" charset="0"/>
                <a:cs typeface="Tahoma" pitchFamily="34" charset="0"/>
              </a:rPr>
              <a:t>		</a:t>
            </a:r>
            <a:r>
              <a:rPr lang="en-US" sz="1600">
                <a:latin typeface="Courier New" pitchFamily="49" charset="0"/>
                <a:ea typeface="Tahoma" pitchFamily="34" charset="0"/>
                <a:cs typeface="Courier New" pitchFamily="49" charset="0"/>
              </a:rPr>
              <a:t>char name[40] = ”Amir”;  </a:t>
            </a:r>
            <a:r>
              <a:rPr lang="en-US" sz="160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//</a:t>
            </a:r>
            <a:r>
              <a:rPr lang="en-US" sz="1600">
                <a:latin typeface="Courier New" pitchFamily="49" charset="0"/>
                <a:ea typeface="Tahoma" pitchFamily="34" charset="0"/>
                <a:cs typeface="Courier New" pitchFamily="49" charset="0"/>
              </a:rPr>
              <a:t>ok</a:t>
            </a:r>
          </a:p>
          <a:p>
            <a:pPr marL="341313" indent="-341313" defTabSz="457200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>
                <a:latin typeface="Courier New" pitchFamily="49" charset="0"/>
                <a:ea typeface="Tahoma" pitchFamily="34" charset="0"/>
                <a:cs typeface="Courier New" pitchFamily="49" charset="0"/>
              </a:rPr>
              <a:t>		name = ”Amir”;   </a:t>
            </a:r>
            <a:r>
              <a:rPr lang="en-US" sz="160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// </a:t>
            </a:r>
            <a:r>
              <a:rPr lang="en-US" sz="1600">
                <a:latin typeface="Courier New" pitchFamily="49" charset="0"/>
                <a:ea typeface="Tahoma" pitchFamily="34" charset="0"/>
                <a:cs typeface="Courier New" pitchFamily="49" charset="0"/>
              </a:rPr>
              <a:t>error name is a constant pointer</a:t>
            </a:r>
          </a:p>
          <a:p>
            <a:pPr marL="341313" indent="-341313" defTabSz="457200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>
                <a:latin typeface="Courier New" pitchFamily="49" charset="0"/>
                <a:ea typeface="Tahoma" pitchFamily="34" charset="0"/>
                <a:cs typeface="Courier New" pitchFamily="49" charset="0"/>
              </a:rPr>
              <a:t>		Name[40]= “Amir”;  </a:t>
            </a:r>
            <a:r>
              <a:rPr lang="en-US" sz="160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//</a:t>
            </a:r>
            <a:r>
              <a:rPr lang="en-US" sz="1600">
                <a:latin typeface="Courier New" pitchFamily="49" charset="0"/>
                <a:ea typeface="Tahoma" pitchFamily="34" charset="0"/>
                <a:cs typeface="Courier New" pitchFamily="49" charset="0"/>
              </a:rPr>
              <a:t>error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11291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7420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Tahoma" pitchFamily="34" charset="0"/>
                <a:cs typeface="Tahoma" pitchFamily="34" charset="0"/>
              </a:rPr>
              <a:t>String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1313" indent="-341313" defTabSz="457200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>
                <a:latin typeface="Tahoma" pitchFamily="34" charset="0"/>
                <a:cs typeface="Tahoma" pitchFamily="34" charset="0"/>
              </a:rPr>
              <a:t>A Constant String can be linked at compile-time:</a:t>
            </a:r>
          </a:p>
          <a:p>
            <a:pPr marL="741363" lvl="1" indent="-341313" defTabSz="457200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>
                <a:latin typeface="Tahoma" pitchFamily="34" charset="0"/>
                <a:cs typeface="Tahoma" pitchFamily="34" charset="0"/>
              </a:rPr>
              <a:t>	</a:t>
            </a:r>
            <a:r>
              <a:rPr lang="en-US" sz="200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”Hello</a:t>
            </a:r>
            <a:r>
              <a:rPr lang="en-US" sz="2000">
                <a:latin typeface="Courier New" pitchFamily="49" charset="0"/>
                <a:ea typeface="Tahoma" pitchFamily="34" charset="0"/>
                <a:cs typeface="Courier New" pitchFamily="49" charset="0"/>
              </a:rPr>
              <a:t>,” ” world”</a:t>
            </a:r>
          </a:p>
          <a:p>
            <a:pPr marL="741363" lvl="1" indent="-341313" defTabSz="457200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>
                <a:latin typeface="Tahoma" pitchFamily="34" charset="0"/>
                <a:cs typeface="Tahoma" pitchFamily="34" charset="0"/>
              </a:rPr>
              <a:t>	Similar to:</a:t>
            </a:r>
          </a:p>
          <a:p>
            <a:pPr marL="741363" lvl="1" indent="-341313" defTabSz="457200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>
                <a:latin typeface="Tahoma" pitchFamily="34" charset="0"/>
                <a:cs typeface="Tahoma" pitchFamily="34" charset="0"/>
              </a:rPr>
              <a:t>	</a:t>
            </a:r>
            <a:r>
              <a:rPr lang="en-US" sz="2000">
                <a:latin typeface="Courier New" pitchFamily="49" charset="0"/>
                <a:cs typeface="Tahoma" pitchFamily="34" charset="0"/>
              </a:rPr>
              <a:t>”Hello, world”</a:t>
            </a:r>
          </a:p>
          <a:p>
            <a:pPr marL="341313" indent="-341313" defTabSz="457200">
              <a:lnSpc>
                <a:spcPct val="90000"/>
              </a:lnSpc>
              <a:spcBef>
                <a:spcPts val="600"/>
              </a:spcBef>
              <a:buFontTx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>
                <a:latin typeface="Tahoma" pitchFamily="34" charset="0"/>
                <a:cs typeface="Tahoma" pitchFamily="34" charset="0"/>
              </a:rPr>
              <a:t>Example string initialization:</a:t>
            </a:r>
          </a:p>
          <a:p>
            <a:pPr marL="741363" lvl="1" indent="-341313" defTabSz="457200">
              <a:lnSpc>
                <a:spcPct val="90000"/>
              </a:lnSpc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i="1">
                <a:latin typeface="Tahoma" pitchFamily="34" charset="0"/>
                <a:cs typeface="Tahoma" pitchFamily="34" charset="0"/>
              </a:rPr>
              <a:t>	</a:t>
            </a:r>
            <a:r>
              <a:rPr lang="en-US" sz="2000">
                <a:latin typeface="Courier New" pitchFamily="49" charset="0"/>
                <a:cs typeface="Tahoma" pitchFamily="34" charset="0"/>
              </a:rPr>
              <a:t>char s[ ] = ”</a:t>
            </a:r>
            <a:r>
              <a:rPr lang="id-ID" sz="2000">
                <a:latin typeface="Courier New" pitchFamily="49" charset="0"/>
                <a:cs typeface="Tahoma" pitchFamily="34" charset="0"/>
              </a:rPr>
              <a:t>BiNus”; </a:t>
            </a:r>
            <a:r>
              <a:rPr lang="id-ID" sz="2000">
                <a:latin typeface="Tahoma" pitchFamily="34" charset="0"/>
                <a:cs typeface="Tahoma" pitchFamily="34" charset="0"/>
              </a:rPr>
              <a:t>		</a:t>
            </a:r>
          </a:p>
          <a:p>
            <a:pPr marL="741363" lvl="1" indent="-341313" defTabSz="457200">
              <a:lnSpc>
                <a:spcPct val="90000"/>
              </a:lnSpc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000">
                <a:latin typeface="Tahoma" pitchFamily="34" charset="0"/>
                <a:cs typeface="Tahoma" pitchFamily="34" charset="0"/>
              </a:rPr>
              <a:t>	Similar to :</a:t>
            </a:r>
          </a:p>
          <a:p>
            <a:pPr marL="741363" lvl="1" indent="-341313" defTabSz="457200">
              <a:lnSpc>
                <a:spcPct val="90000"/>
              </a:lnSpc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000" b="1">
                <a:latin typeface="Tahoma" pitchFamily="34" charset="0"/>
                <a:cs typeface="Tahoma" pitchFamily="34" charset="0"/>
              </a:rPr>
              <a:t>	</a:t>
            </a:r>
            <a:r>
              <a:rPr lang="id-ID" sz="2000">
                <a:latin typeface="Courier New" pitchFamily="49" charset="0"/>
                <a:cs typeface="Tahoma" pitchFamily="34" charset="0"/>
              </a:rPr>
              <a:t>char s[ ] = {’B’,’i’,’N’,’u’,’s’,’\0’}; </a:t>
            </a:r>
          </a:p>
          <a:p>
            <a:pPr marL="341313" indent="-341313" defTabSz="457200">
              <a:lnSpc>
                <a:spcPct val="90000"/>
              </a:lnSpc>
              <a:spcBef>
                <a:spcPts val="700"/>
              </a:spcBef>
              <a:buFontTx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b="1" i="1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i="1">
                <a:latin typeface="Tahoma" pitchFamily="34" charset="0"/>
                <a:cs typeface="Tahoma" pitchFamily="34" charset="0"/>
              </a:rPr>
              <a:t>String</a:t>
            </a:r>
            <a:r>
              <a:rPr lang="en-US" sz="2000">
                <a:latin typeface="Tahoma" pitchFamily="34" charset="0"/>
                <a:cs typeface="Tahoma" pitchFamily="34" charset="0"/>
              </a:rPr>
              <a:t> as a data type does not known in C</a:t>
            </a:r>
          </a:p>
          <a:p>
            <a:pPr marL="341313" indent="-341313" defTabSz="457200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>
              <a:latin typeface="Tahoma" pitchFamily="34" charset="0"/>
              <a:cs typeface="Tahoma" pitchFamily="34" charset="0"/>
            </a:endParaRP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2439477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3200">
                <a:latin typeface="Tahoma" pitchFamily="34" charset="0"/>
                <a:cs typeface="Tahoma" pitchFamily="34" charset="0"/>
              </a:rPr>
              <a:t>Char vs String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200">
                <a:latin typeface="Tahoma" pitchFamily="34" charset="0"/>
                <a:cs typeface="Tahoma" pitchFamily="34" charset="0"/>
              </a:rPr>
              <a:t>Character in c written between </a:t>
            </a:r>
            <a:r>
              <a:rPr lang="id-ID" sz="2200" i="1">
                <a:latin typeface="Tahoma" pitchFamily="34" charset="0"/>
                <a:cs typeface="Tahoma" pitchFamily="34" charset="0"/>
              </a:rPr>
              <a:t>single quote</a:t>
            </a:r>
            <a:r>
              <a:rPr lang="id-ID" sz="2200">
                <a:latin typeface="Tahoma" pitchFamily="34" charset="0"/>
                <a:cs typeface="Tahoma" pitchFamily="34" charset="0"/>
              </a:rPr>
              <a:t>. Each uses one byte of computer memory</a:t>
            </a:r>
          </a:p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200">
                <a:latin typeface="Tahoma" pitchFamily="34" charset="0"/>
                <a:cs typeface="Tahoma" pitchFamily="34" charset="0"/>
              </a:rPr>
              <a:t>Example:</a:t>
            </a:r>
          </a:p>
          <a:p>
            <a:pPr marL="341313" indent="-341313" defTabSz="457200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200">
                <a:latin typeface="Tahoma" pitchFamily="34" charset="0"/>
                <a:cs typeface="Tahoma" pitchFamily="34" charset="0"/>
              </a:rPr>
              <a:t>	</a:t>
            </a:r>
            <a:r>
              <a:rPr lang="id-ID" sz="2200">
                <a:latin typeface="Courier New" pitchFamily="49" charset="0"/>
                <a:ea typeface="Tahoma" pitchFamily="34" charset="0"/>
                <a:cs typeface="Courier New" pitchFamily="49" charset="0"/>
              </a:rPr>
              <a:t>char ch=</a:t>
            </a:r>
            <a:r>
              <a:rPr lang="id-ID" sz="2200" b="1">
                <a:latin typeface="Courier New" pitchFamily="49" charset="0"/>
                <a:ea typeface="Tahoma" pitchFamily="34" charset="0"/>
                <a:cs typeface="Courier New" pitchFamily="49" charset="0"/>
              </a:rPr>
              <a:t>’A’;</a:t>
            </a:r>
          </a:p>
          <a:p>
            <a:pPr marL="341313" indent="-341313" defTabSz="457200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200">
                <a:latin typeface="Courier New" pitchFamily="49" charset="0"/>
                <a:ea typeface="Tahoma" pitchFamily="34" charset="0"/>
                <a:cs typeface="Courier New" pitchFamily="49" charset="0"/>
              </a:rPr>
              <a:t>	char ch=65;   </a:t>
            </a:r>
            <a:r>
              <a:rPr lang="en-US" sz="220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	</a:t>
            </a:r>
            <a:r>
              <a:rPr lang="id-ID" sz="220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//</a:t>
            </a:r>
            <a:r>
              <a:rPr lang="id-ID" sz="2200">
                <a:latin typeface="Courier New" pitchFamily="49" charset="0"/>
                <a:ea typeface="Tahoma" pitchFamily="34" charset="0"/>
                <a:cs typeface="Courier New" pitchFamily="49" charset="0"/>
              </a:rPr>
              <a:t>Ascii</a:t>
            </a:r>
          </a:p>
          <a:p>
            <a:pPr marL="341313" indent="-341313" defTabSz="457200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200">
                <a:latin typeface="Courier New" pitchFamily="49" charset="0"/>
                <a:ea typeface="Tahoma" pitchFamily="34" charset="0"/>
                <a:cs typeface="Courier New" pitchFamily="49" charset="0"/>
              </a:rPr>
              <a:t>	char ch=0x41; </a:t>
            </a:r>
            <a:r>
              <a:rPr lang="en-US" sz="220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	</a:t>
            </a:r>
            <a:r>
              <a:rPr lang="id-ID" sz="220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//</a:t>
            </a:r>
            <a:r>
              <a:rPr lang="id-ID" sz="2200">
                <a:latin typeface="Courier New" pitchFamily="49" charset="0"/>
                <a:ea typeface="Tahoma" pitchFamily="34" charset="0"/>
                <a:cs typeface="Courier New" pitchFamily="49" charset="0"/>
              </a:rPr>
              <a:t>Ascii</a:t>
            </a:r>
          </a:p>
          <a:p>
            <a:pPr marL="341313" indent="-341313" defTabSz="457200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sz="2200">
              <a:latin typeface="Courier New" pitchFamily="49" charset="0"/>
              <a:ea typeface="Tahoma" pitchFamily="34" charset="0"/>
              <a:cs typeface="Courier New" pitchFamily="49" charset="0"/>
            </a:endParaRPr>
          </a:p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200">
                <a:latin typeface="Tahoma" pitchFamily="34" charset="0"/>
                <a:cs typeface="Tahoma" pitchFamily="34" charset="0"/>
              </a:rPr>
              <a:t>String written in between </a:t>
            </a:r>
            <a:r>
              <a:rPr lang="id-ID" sz="2200" i="1">
                <a:latin typeface="Tahoma" pitchFamily="34" charset="0"/>
                <a:cs typeface="Tahoma" pitchFamily="34" charset="0"/>
              </a:rPr>
              <a:t>double quote</a:t>
            </a:r>
            <a:r>
              <a:rPr lang="id-ID" sz="2200">
                <a:latin typeface="Tahoma" pitchFamily="34" charset="0"/>
                <a:cs typeface="Tahoma" pitchFamily="34" charset="0"/>
              </a:rPr>
              <a:t>.</a:t>
            </a:r>
          </a:p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sz="220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sz="2200">
              <a:latin typeface="Tahoma" pitchFamily="34" charset="0"/>
              <a:cs typeface="Tahoma" pitchFamily="34" charset="0"/>
            </a:endParaRPr>
          </a:p>
          <a:p>
            <a:endParaRPr lang="en-US" sz="220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5268912"/>
            <a:ext cx="3743325" cy="1208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AutoShape 5"/>
          <p:cNvSpPr>
            <a:spLocks/>
          </p:cNvSpPr>
          <p:nvPr/>
        </p:nvSpPr>
        <p:spPr bwMode="auto">
          <a:xfrm>
            <a:off x="5562600" y="3200400"/>
            <a:ext cx="76200" cy="1066800"/>
          </a:xfrm>
          <a:prstGeom prst="rightBrace">
            <a:avLst>
              <a:gd name="adj1" fmla="val 116667"/>
              <a:gd name="adj2" fmla="val 50000"/>
            </a:avLst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791200" y="3581400"/>
            <a:ext cx="914400" cy="3714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spcBef>
                <a:spcPts val="112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Similar</a:t>
            </a:r>
          </a:p>
        </p:txBody>
      </p:sp>
    </p:spTree>
    <p:extLst>
      <p:ext uri="{BB962C8B-B14F-4D97-AF65-F5344CB8AC3E}">
        <p14:creationId xmlns:p14="http://schemas.microsoft.com/office/powerpoint/2010/main" val="953893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pitchFamily="34" charset="0"/>
                <a:cs typeface="Tahoma" pitchFamily="34" charset="0"/>
              </a:rPr>
              <a:t>String Manipulation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1313" indent="-341313" defTabSz="457200">
              <a:lnSpc>
                <a:spcPct val="12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900">
                <a:latin typeface="Tahoma" pitchFamily="34" charset="0"/>
                <a:cs typeface="Tahoma" pitchFamily="34" charset="0"/>
              </a:rPr>
              <a:t>In Standard Library Function (header file </a:t>
            </a:r>
            <a:r>
              <a:rPr lang="id-ID" sz="1900" b="1">
                <a:latin typeface="Tahoma" pitchFamily="34" charset="0"/>
                <a:cs typeface="Tahoma" pitchFamily="34" charset="0"/>
              </a:rPr>
              <a:t>string.h</a:t>
            </a:r>
            <a:r>
              <a:rPr lang="en-US" sz="1900">
                <a:latin typeface="Tahoma" pitchFamily="34" charset="0"/>
                <a:cs typeface="Tahoma" pitchFamily="34" charset="0"/>
              </a:rPr>
              <a:t>)</a:t>
            </a:r>
            <a:r>
              <a:rPr lang="id-ID" sz="1900">
                <a:latin typeface="Tahoma" pitchFamily="34" charset="0"/>
                <a:cs typeface="Tahoma" pitchFamily="34" charset="0"/>
              </a:rPr>
              <a:t> provides functions to manipulate string:</a:t>
            </a:r>
          </a:p>
          <a:p>
            <a:pPr marL="741363" lvl="1" indent="-284163" defTabSz="457200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900" b="1">
                <a:latin typeface="Tahoma" pitchFamily="34" charset="0"/>
                <a:cs typeface="Tahoma" pitchFamily="34" charset="0"/>
              </a:rPr>
              <a:t>strlen() </a:t>
            </a:r>
          </a:p>
          <a:p>
            <a:pPr marL="341313" indent="-341313" defTabSz="457200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900">
                <a:latin typeface="Tahoma" pitchFamily="34" charset="0"/>
                <a:cs typeface="Tahoma" pitchFamily="34" charset="0"/>
              </a:rPr>
              <a:t>		Return a value of string length; excluded null char</a:t>
            </a:r>
          </a:p>
          <a:p>
            <a:pPr marL="741363" lvl="1" indent="-284163" defTabSz="457200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900" b="1">
                <a:latin typeface="Tahoma" pitchFamily="34" charset="0"/>
                <a:cs typeface="Tahoma" pitchFamily="34" charset="0"/>
              </a:rPr>
              <a:t>strcpy(s1,s2)</a:t>
            </a:r>
            <a:r>
              <a:rPr lang="id-ID" sz="1900">
                <a:latin typeface="Tahoma" pitchFamily="34" charset="0"/>
                <a:cs typeface="Tahoma" pitchFamily="34" charset="0"/>
              </a:rPr>
              <a:t> </a:t>
            </a:r>
          </a:p>
          <a:p>
            <a:pPr marL="341313" indent="-341313" defTabSz="457200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900">
                <a:latin typeface="Tahoma" pitchFamily="34" charset="0"/>
                <a:cs typeface="Tahoma" pitchFamily="34" charset="0"/>
              </a:rPr>
              <a:t>		Copy s2 to s1</a:t>
            </a:r>
          </a:p>
          <a:p>
            <a:pPr marL="741363" lvl="1" indent="-284163" defTabSz="457200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900" b="1">
                <a:latin typeface="Tahoma" pitchFamily="34" charset="0"/>
                <a:cs typeface="Tahoma" pitchFamily="34" charset="0"/>
              </a:rPr>
              <a:t>strncpy(s1,s2,n)</a:t>
            </a:r>
            <a:r>
              <a:rPr lang="id-ID" sz="1900">
                <a:latin typeface="Tahoma" pitchFamily="34" charset="0"/>
                <a:cs typeface="Tahoma" pitchFamily="34" charset="0"/>
              </a:rPr>
              <a:t> </a:t>
            </a:r>
          </a:p>
          <a:p>
            <a:pPr marL="341313" indent="-341313" defTabSz="457200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900">
                <a:latin typeface="Tahoma" pitchFamily="34" charset="0"/>
                <a:cs typeface="Tahoma" pitchFamily="34" charset="0"/>
              </a:rPr>
              <a:t>		Copy first n characters of s2 to s1</a:t>
            </a:r>
          </a:p>
          <a:p>
            <a:pPr marL="741363" lvl="1" indent="-284163" defTabSz="457200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900" b="1">
                <a:latin typeface="Tahoma" pitchFamily="34" charset="0"/>
                <a:cs typeface="Tahoma" pitchFamily="34" charset="0"/>
              </a:rPr>
              <a:t>strcat(s1,s2)</a:t>
            </a:r>
          </a:p>
          <a:p>
            <a:pPr marL="341313" indent="-341313" defTabSz="457200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900">
                <a:latin typeface="Tahoma" pitchFamily="34" charset="0"/>
                <a:cs typeface="Tahoma" pitchFamily="34" charset="0"/>
              </a:rPr>
              <a:t> 		Adding string s2 to the end of string s1</a:t>
            </a:r>
          </a:p>
          <a:p>
            <a:pPr marL="741363" lvl="1" indent="-284163" defTabSz="457200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900" b="1">
                <a:latin typeface="Tahoma" pitchFamily="34" charset="0"/>
                <a:cs typeface="Tahoma" pitchFamily="34" charset="0"/>
              </a:rPr>
              <a:t>strncat(s1,s2,n)</a:t>
            </a:r>
            <a:r>
              <a:rPr lang="id-ID" sz="1900">
                <a:latin typeface="Tahoma" pitchFamily="34" charset="0"/>
                <a:cs typeface="Tahoma" pitchFamily="34" charset="0"/>
              </a:rPr>
              <a:t> </a:t>
            </a:r>
          </a:p>
          <a:p>
            <a:pPr marL="341313" indent="-341313" defTabSz="457200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900">
                <a:latin typeface="Tahoma" pitchFamily="34" charset="0"/>
                <a:cs typeface="Tahoma" pitchFamily="34" charset="0"/>
              </a:rPr>
              <a:t>		Adding n characters of string s2 to the end of string s1</a:t>
            </a:r>
          </a:p>
          <a:p>
            <a:pPr marL="741363" lvl="1" indent="-284163" defTabSz="457200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900" b="1">
                <a:latin typeface="Tahoma" pitchFamily="34" charset="0"/>
                <a:cs typeface="Tahoma" pitchFamily="34" charset="0"/>
              </a:rPr>
              <a:t>strcmp(s1,s2)</a:t>
            </a:r>
          </a:p>
          <a:p>
            <a:pPr marL="341313" indent="-341313" defTabSz="457200">
              <a:lnSpc>
                <a:spcPct val="80000"/>
              </a:lnSpc>
              <a:spcBef>
                <a:spcPts val="4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900">
                <a:latin typeface="Tahoma" pitchFamily="34" charset="0"/>
                <a:cs typeface="Tahoma" pitchFamily="34" charset="0"/>
              </a:rPr>
              <a:t>		Comparing the value of string s1 and s2, if similar returning 0</a:t>
            </a:r>
          </a:p>
          <a:p>
            <a:pPr marL="741363" lvl="1" indent="-284163" defTabSz="457200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900">
                <a:latin typeface="Tahoma" pitchFamily="34" charset="0"/>
                <a:cs typeface="Tahoma" pitchFamily="34" charset="0"/>
              </a:rPr>
              <a:t>etc.</a:t>
            </a:r>
          </a:p>
          <a:p>
            <a:pPr marL="341313" indent="-341313" defTabSz="457200"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sz="1900">
              <a:latin typeface="Tahoma" pitchFamily="34" charset="0"/>
              <a:cs typeface="Tahoma" pitchFamily="34" charset="0"/>
            </a:endParaRPr>
          </a:p>
          <a:p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36986954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>
                <a:latin typeface="Tahoma" pitchFamily="34" charset="0"/>
                <a:cs typeface="Tahoma" pitchFamily="34" charset="0"/>
              </a:rPr>
              <a:t>Program Example : </a:t>
            </a:r>
            <a:br>
              <a:rPr lang="en-US" sz="3200" smtClean="0">
                <a:latin typeface="Tahoma" pitchFamily="34" charset="0"/>
                <a:cs typeface="Tahoma" pitchFamily="34" charset="0"/>
              </a:rPr>
            </a:br>
            <a:r>
              <a:rPr lang="en-US" sz="3200" smtClean="0">
                <a:latin typeface="Tahoma" pitchFamily="34" charset="0"/>
                <a:cs typeface="Tahoma" pitchFamily="34" charset="0"/>
              </a:rPr>
              <a:t>String Manipulation 1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1313" indent="-341313" defTabSz="457200"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b="1">
                <a:latin typeface="Tahoma" pitchFamily="34" charset="0"/>
                <a:cs typeface="Tahoma" pitchFamily="34" charset="0"/>
              </a:rPr>
              <a:t>Example: (String Manipulation)</a:t>
            </a:r>
            <a:endParaRPr lang="id-ID" sz="1800" b="1" dirty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429" y="2362199"/>
            <a:ext cx="7237371" cy="4358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89107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>
                <a:latin typeface="Tahoma" pitchFamily="34" charset="0"/>
                <a:cs typeface="Tahoma" pitchFamily="34" charset="0"/>
              </a:rPr>
              <a:t>Program Example : </a:t>
            </a:r>
            <a:br>
              <a:rPr lang="en-US" sz="3200" smtClean="0">
                <a:latin typeface="Tahoma" pitchFamily="34" charset="0"/>
                <a:cs typeface="Tahoma" pitchFamily="34" charset="0"/>
              </a:rPr>
            </a:br>
            <a:r>
              <a:rPr lang="en-US" sz="3200" smtClean="0">
                <a:latin typeface="Tahoma" pitchFamily="34" charset="0"/>
                <a:cs typeface="Tahoma" pitchFamily="34" charset="0"/>
              </a:rPr>
              <a:t>String Manipulation 2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1313" indent="-341313" defTabSz="457200"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b="1">
                <a:latin typeface="Tahoma" pitchFamily="34" charset="0"/>
                <a:cs typeface="Tahoma" pitchFamily="34" charset="0"/>
              </a:rPr>
              <a:t>Example: (Copy String)</a:t>
            </a:r>
            <a:endParaRPr lang="id-ID" sz="2400" b="1" dirty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362199"/>
            <a:ext cx="6934200" cy="4354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13044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>
                <a:latin typeface="Tahoma" pitchFamily="34" charset="0"/>
                <a:cs typeface="Tahoma" pitchFamily="34" charset="0"/>
              </a:rPr>
              <a:t>Pointer is a variable that store the address of another variable</a:t>
            </a:r>
          </a:p>
          <a:p>
            <a:pPr marL="457200" indent="-457200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>
                <a:latin typeface="Tahoma" pitchFamily="34" charset="0"/>
                <a:cs typeface="Tahoma" pitchFamily="34" charset="0"/>
              </a:rPr>
              <a:t>Pointer to pointer is a variable that saves another address of a pointer</a:t>
            </a:r>
          </a:p>
          <a:p>
            <a:pPr marL="457200" indent="-457200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>
                <a:latin typeface="Tahoma" pitchFamily="34" charset="0"/>
                <a:cs typeface="Tahoma" pitchFamily="34" charset="0"/>
              </a:rPr>
              <a:t>Data saved in a certain structure to be accessed as a group or individually. Some variables saved using the same name distinguish by their index which called as an array</a:t>
            </a:r>
          </a:p>
          <a:p>
            <a:pPr marL="457200" indent="-457200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>
                <a:latin typeface="Tahoma" pitchFamily="34" charset="0"/>
                <a:cs typeface="Tahoma" pitchFamily="34" charset="0"/>
              </a:rPr>
              <a:t>String is an array of character that ended with null character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7106897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000">
                <a:latin typeface="Tahoma" pitchFamily="34" charset="0"/>
                <a:cs typeface="Tahoma" pitchFamily="34" charset="0"/>
              </a:rPr>
              <a:t>Paul J. Dietel,Harvey M. Deitel,. 2010. C : how to program. PEAPH. New Jersey. ISBN:978-0-13-705966-9 Chapter 6 &amp; 7 </a:t>
            </a:r>
          </a:p>
          <a:p>
            <a:r>
              <a:rPr lang="id-ID" sz="2000">
                <a:latin typeface="Tahoma" pitchFamily="34" charset="0"/>
                <a:cs typeface="Tahoma" pitchFamily="34" charset="0"/>
              </a:rPr>
              <a:t>C Programming – Pointers: </a:t>
            </a:r>
            <a:r>
              <a:rPr lang="id-ID" sz="2000">
                <a:latin typeface="Tahoma" pitchFamily="34" charset="0"/>
                <a:cs typeface="Tahoma" pitchFamily="34" charset="0"/>
                <a:hlinkClick r:id="rId2"/>
              </a:rPr>
              <a:t>http://www.exforsys.com/tutorials/c-language/c-pointers.html</a:t>
            </a:r>
            <a:endParaRPr lang="id-ID" sz="2000">
              <a:latin typeface="Tahoma" pitchFamily="34" charset="0"/>
              <a:cs typeface="Tahoma" pitchFamily="34" charset="0"/>
            </a:endParaRPr>
          </a:p>
          <a:p>
            <a:r>
              <a:rPr lang="id-ID" sz="2000">
                <a:latin typeface="Tahoma" pitchFamily="34" charset="0"/>
                <a:cs typeface="Tahoma" pitchFamily="34" charset="0"/>
              </a:rPr>
              <a:t>Storing Similar Data Items: </a:t>
            </a:r>
            <a:r>
              <a:rPr lang="id-ID" sz="2000">
                <a:latin typeface="Tahoma" pitchFamily="34" charset="0"/>
                <a:cs typeface="Tahoma" pitchFamily="34" charset="0"/>
                <a:hlinkClick r:id="rId3"/>
              </a:rPr>
              <a:t>http://aelinik.free.fr/c/ch12.htm</a:t>
            </a:r>
            <a:endParaRPr lang="id-ID" sz="2000">
              <a:latin typeface="Tahoma" pitchFamily="34" charset="0"/>
              <a:cs typeface="Tahoma" pitchFamily="34" charset="0"/>
            </a:endParaRPr>
          </a:p>
          <a:p>
            <a:endParaRPr lang="id-ID" sz="2000">
              <a:latin typeface="Tahoma" pitchFamily="34" charset="0"/>
              <a:cs typeface="Tahoma" pitchFamily="34" charset="0"/>
            </a:endParaRP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4038346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pitchFamily="34" charset="0"/>
                <a:cs typeface="Tahoma" pitchFamily="34" charset="0"/>
              </a:rPr>
              <a:t>Pointer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>
                <a:latin typeface="Tahoma" pitchFamily="34" charset="0"/>
                <a:cs typeface="Tahoma" pitchFamily="34" charset="0"/>
              </a:rPr>
              <a:t>Pointer is a variable that store the address of another variable</a:t>
            </a:r>
          </a:p>
          <a:p>
            <a:pPr marL="457200" indent="-457200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>
                <a:latin typeface="Tahoma" pitchFamily="34" charset="0"/>
                <a:cs typeface="Tahoma" pitchFamily="34" charset="0"/>
              </a:rPr>
              <a:t>Syntax :</a:t>
            </a:r>
          </a:p>
          <a:p>
            <a:pPr marL="457200" indent="-457200" defTabSz="457200"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>
                <a:latin typeface="Tahoma" pitchFamily="34" charset="0"/>
                <a:cs typeface="Tahoma" pitchFamily="34" charset="0"/>
              </a:rPr>
              <a:t>		&lt;</a:t>
            </a:r>
            <a:r>
              <a:rPr lang="en-US" sz="2000" i="1">
                <a:latin typeface="Tahoma" pitchFamily="34" charset="0"/>
                <a:cs typeface="Tahoma" pitchFamily="34" charset="0"/>
              </a:rPr>
              <a:t>type&gt; *</a:t>
            </a:r>
            <a:r>
              <a:rPr lang="id-ID" sz="2000" i="1">
                <a:latin typeface="Tahoma" pitchFamily="34" charset="0"/>
                <a:cs typeface="Tahoma" pitchFamily="34" charset="0"/>
              </a:rPr>
              <a:t>ptr_name;</a:t>
            </a:r>
          </a:p>
          <a:p>
            <a:pPr marL="457200" indent="-457200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000">
                <a:latin typeface="Tahoma" pitchFamily="34" charset="0"/>
                <a:cs typeface="Tahoma" pitchFamily="34" charset="0"/>
              </a:rPr>
              <a:t>Two operators mostly used in pointer : * (content of) and &amp; (address of)</a:t>
            </a:r>
          </a:p>
          <a:p>
            <a:pPr marL="457200" indent="-457200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000">
                <a:latin typeface="Tahoma" pitchFamily="34" charset="0"/>
                <a:cs typeface="Tahoma" pitchFamily="34" charset="0"/>
              </a:rPr>
              <a:t>Example: </a:t>
            </a:r>
          </a:p>
          <a:p>
            <a:pPr marL="838200" lvl="1" indent="-381000" defTabSz="457200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000">
                <a:latin typeface="Tahoma" pitchFamily="34" charset="0"/>
                <a:cs typeface="Tahoma" pitchFamily="34" charset="0"/>
              </a:rPr>
              <a:t>Initialize an integer pointer into a data variable: </a:t>
            </a:r>
          </a:p>
          <a:p>
            <a:pPr marL="1238250" lvl="2" indent="-381000" defTabSz="457200">
              <a:spcBef>
                <a:spcPts val="5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000">
                <a:latin typeface="Courier New" pitchFamily="49" charset="0"/>
                <a:ea typeface="Tahoma" pitchFamily="34" charset="0"/>
                <a:cs typeface="Courier New" pitchFamily="49" charset="0"/>
              </a:rPr>
              <a:t>int i, *ptr;</a:t>
            </a:r>
          </a:p>
          <a:p>
            <a:pPr marL="1238250" lvl="2" indent="-381000" defTabSz="457200">
              <a:spcBef>
                <a:spcPts val="5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000">
                <a:latin typeface="Courier New" pitchFamily="49" charset="0"/>
                <a:ea typeface="Tahoma" pitchFamily="34" charset="0"/>
                <a:cs typeface="Courier New" pitchFamily="49" charset="0"/>
              </a:rPr>
              <a:t>ptr = &amp;i;</a:t>
            </a:r>
          </a:p>
          <a:p>
            <a:pPr marL="838200" lvl="1" indent="-381000" defTabSz="457200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000">
                <a:latin typeface="Tahoma" pitchFamily="34" charset="0"/>
                <a:cs typeface="Tahoma" pitchFamily="34" charset="0"/>
              </a:rPr>
              <a:t>To assign a new value to the variable pointed by the pointer:</a:t>
            </a:r>
          </a:p>
          <a:p>
            <a:pPr marL="838200" lvl="1" indent="-381000" defTabSz="457200">
              <a:spcBef>
                <a:spcPts val="5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000" b="1">
                <a:latin typeface="Tahoma" pitchFamily="34" charset="0"/>
                <a:cs typeface="Tahoma" pitchFamily="34" charset="0"/>
              </a:rPr>
              <a:t>*ptr = 5;  /</a:t>
            </a:r>
            <a:r>
              <a:rPr lang="id-ID" sz="2000">
                <a:latin typeface="Tahoma" pitchFamily="34" charset="0"/>
                <a:cs typeface="Tahoma" pitchFamily="34" charset="0"/>
              </a:rPr>
              <a:t>* means i=5 */ 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Tahoma" pitchFamily="34" charset="0"/>
                <a:cs typeface="Tahoma" pitchFamily="34" charset="0"/>
              </a:rPr>
              <a:t>Pointer Concept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057400"/>
            <a:ext cx="4191000" cy="2333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4038600"/>
            <a:ext cx="4267200" cy="236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60321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Tahoma" pitchFamily="34" charset="0"/>
                <a:cs typeface="Tahoma" pitchFamily="34" charset="0"/>
              </a:rPr>
              <a:t>Pointer to Pointer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1313" indent="-341313" defTabSz="457200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>
                <a:latin typeface="Tahoma" pitchFamily="34" charset="0"/>
                <a:cs typeface="Tahoma" pitchFamily="34" charset="0"/>
              </a:rPr>
              <a:t>Pointer to pointer is a variable that saves another address of a pointer</a:t>
            </a:r>
          </a:p>
          <a:p>
            <a:pPr marL="341313" indent="-341313" defTabSz="457200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>
                <a:latin typeface="Tahoma" pitchFamily="34" charset="0"/>
                <a:cs typeface="Tahoma" pitchFamily="34" charset="0"/>
              </a:rPr>
              <a:t>Syntax:</a:t>
            </a:r>
          </a:p>
          <a:p>
            <a:pPr marL="341313" indent="-341313" defTabSz="457200">
              <a:lnSpc>
                <a:spcPct val="90000"/>
              </a:lnSpc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>
                <a:latin typeface="Tahoma" pitchFamily="34" charset="0"/>
                <a:cs typeface="Tahoma" pitchFamily="34" charset="0"/>
              </a:rPr>
              <a:t>		&lt;</a:t>
            </a:r>
            <a:r>
              <a:rPr lang="en-US" sz="2000" i="1">
                <a:latin typeface="Tahoma" pitchFamily="34" charset="0"/>
                <a:cs typeface="Tahoma" pitchFamily="34" charset="0"/>
              </a:rPr>
              <a:t>type&gt; </a:t>
            </a:r>
            <a:r>
              <a:rPr lang="id-ID" sz="2000" i="1">
                <a:latin typeface="Tahoma" pitchFamily="34" charset="0"/>
                <a:cs typeface="Tahoma" pitchFamily="34" charset="0"/>
              </a:rPr>
              <a:t>**ptr_ptr ;</a:t>
            </a:r>
          </a:p>
          <a:p>
            <a:pPr marL="341313" indent="-341313" defTabSz="457200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000" b="1">
                <a:latin typeface="Tahoma" pitchFamily="34" charset="0"/>
                <a:cs typeface="Tahoma" pitchFamily="34" charset="0"/>
              </a:rPr>
              <a:t>Example:</a:t>
            </a:r>
          </a:p>
          <a:p>
            <a:pPr marL="741363" lvl="1" indent="-341313" defTabSz="457200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000" i="1">
                <a:latin typeface="Tahoma" pitchFamily="34" charset="0"/>
                <a:cs typeface="Tahoma" pitchFamily="34" charset="0"/>
              </a:rPr>
              <a:t>	</a:t>
            </a:r>
            <a:r>
              <a:rPr lang="id-ID" sz="2000">
                <a:latin typeface="Courier New" pitchFamily="49" charset="0"/>
                <a:ea typeface="Tahoma" pitchFamily="34" charset="0"/>
                <a:cs typeface="Courier New" pitchFamily="49" charset="0"/>
              </a:rPr>
              <a:t>int i, *ptr, **ptr_ptr;</a:t>
            </a:r>
          </a:p>
          <a:p>
            <a:pPr marL="741363" lvl="1" indent="-341313" defTabSz="457200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000">
                <a:latin typeface="Courier New" pitchFamily="49" charset="0"/>
                <a:ea typeface="Tahoma" pitchFamily="34" charset="0"/>
                <a:cs typeface="Courier New" pitchFamily="49" charset="0"/>
              </a:rPr>
              <a:t>	ptr = &amp;i;</a:t>
            </a:r>
          </a:p>
          <a:p>
            <a:pPr marL="741363" lvl="1" indent="-341313" defTabSz="457200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000">
                <a:latin typeface="Courier New" pitchFamily="49" charset="0"/>
                <a:ea typeface="Tahoma" pitchFamily="34" charset="0"/>
                <a:cs typeface="Courier New" pitchFamily="49" charset="0"/>
              </a:rPr>
              <a:t>	ptr_ptr = &amp;ptr;</a:t>
            </a:r>
          </a:p>
          <a:p>
            <a:pPr marL="341313" indent="-341313" defTabSz="457200">
              <a:lnSpc>
                <a:spcPct val="90000"/>
              </a:lnSpc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000">
                <a:latin typeface="Tahoma" pitchFamily="34" charset="0"/>
                <a:cs typeface="Tahoma" pitchFamily="34" charset="0"/>
              </a:rPr>
              <a:t>	To assign new value to i: </a:t>
            </a:r>
          </a:p>
          <a:p>
            <a:pPr marL="741363" lvl="1" indent="-341313" defTabSz="457200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000" b="1">
                <a:latin typeface="Tahoma" pitchFamily="34" charset="0"/>
                <a:cs typeface="Tahoma" pitchFamily="34" charset="0"/>
              </a:rPr>
              <a:t>	</a:t>
            </a:r>
            <a:r>
              <a:rPr lang="id-ID" sz="2000" b="1">
                <a:latin typeface="Courier New" pitchFamily="49" charset="0"/>
                <a:cs typeface="Tahoma" pitchFamily="34" charset="0"/>
              </a:rPr>
              <a:t>*ptr = 5;		</a:t>
            </a:r>
            <a:r>
              <a:rPr lang="id-ID" sz="2000">
                <a:latin typeface="Courier New" pitchFamily="49" charset="0"/>
                <a:cs typeface="Tahoma" pitchFamily="34" charset="0"/>
              </a:rPr>
              <a:t>// means i=5 ;</a:t>
            </a:r>
          </a:p>
          <a:p>
            <a:pPr marL="741363" lvl="1" indent="-341313" defTabSz="457200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000" b="1">
                <a:latin typeface="Courier New" pitchFamily="49" charset="0"/>
                <a:cs typeface="Tahoma" pitchFamily="34" charset="0"/>
              </a:rPr>
              <a:t>	**ptr_ptr = 9</a:t>
            </a:r>
            <a:r>
              <a:rPr lang="id-ID" sz="2000">
                <a:latin typeface="Courier New" pitchFamily="49" charset="0"/>
                <a:cs typeface="Tahoma" pitchFamily="34" charset="0"/>
              </a:rPr>
              <a:t>; 	// means i=9; or *ptr=9;</a:t>
            </a:r>
          </a:p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sz="2000">
              <a:latin typeface="Tahoma" pitchFamily="34" charset="0"/>
              <a:cs typeface="Tahoma" pitchFamily="34" charset="0"/>
            </a:endParaRP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928581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Tahoma" pitchFamily="34" charset="0"/>
                <a:cs typeface="Tahoma" pitchFamily="34" charset="0"/>
              </a:rPr>
              <a:t>Pointer to </a:t>
            </a:r>
            <a:r>
              <a:rPr lang="en-US" sz="3200" smtClean="0">
                <a:latin typeface="Tahoma" pitchFamily="34" charset="0"/>
                <a:cs typeface="Tahoma" pitchFamily="34" charset="0"/>
              </a:rPr>
              <a:t>Pointer Concept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057400"/>
            <a:ext cx="3962400" cy="266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86325" y="3697287"/>
            <a:ext cx="4181475" cy="27797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6050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248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Array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1313" indent="-341313" defTabSz="457200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>
                <a:latin typeface="Tahoma" pitchFamily="34" charset="0"/>
                <a:cs typeface="Tahoma" pitchFamily="34" charset="0"/>
              </a:rPr>
              <a:t>Data saved in a certain structure to be accessed as a group or individually. Some variables saved using the same name distinguish by their index.</a:t>
            </a:r>
          </a:p>
          <a:p>
            <a:pPr marL="341313" indent="-341313" defTabSz="457200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800" b="1" i="1" u="sng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b="1">
                <a:latin typeface="Tahoma" pitchFamily="34" charset="0"/>
                <a:cs typeface="Tahoma" pitchFamily="34" charset="0"/>
              </a:rPr>
              <a:t>Array characteristics:</a:t>
            </a:r>
            <a:endParaRPr lang="en-US" sz="2800" b="1">
              <a:latin typeface="Tahoma" pitchFamily="34" charset="0"/>
              <a:cs typeface="Tahoma" pitchFamily="34" charset="0"/>
            </a:endParaRPr>
          </a:p>
          <a:p>
            <a:pPr marL="741363" lvl="1" indent="-284163" defTabSz="457200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>
                <a:latin typeface="Tahoma" pitchFamily="34" charset="0"/>
                <a:cs typeface="Tahoma" pitchFamily="34" charset="0"/>
              </a:rPr>
              <a:t>Homogenous</a:t>
            </a:r>
          </a:p>
          <a:p>
            <a:pPr marL="741363" lvl="1" indent="-284163" defTabSz="457200">
              <a:lnSpc>
                <a:spcPct val="90000"/>
              </a:lnSpc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>
                <a:latin typeface="Tahoma" pitchFamily="34" charset="0"/>
                <a:cs typeface="Tahoma" pitchFamily="34" charset="0"/>
              </a:rPr>
              <a:t>	All elements have similar data type</a:t>
            </a:r>
          </a:p>
          <a:p>
            <a:pPr marL="741363" lvl="1" indent="-284163" defTabSz="457200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>
                <a:latin typeface="Tahoma" pitchFamily="34" charset="0"/>
                <a:cs typeface="Tahoma" pitchFamily="34" charset="0"/>
              </a:rPr>
              <a:t>Random Access</a:t>
            </a:r>
          </a:p>
          <a:p>
            <a:pPr marL="741363" lvl="1" indent="-284163" defTabSz="457200">
              <a:lnSpc>
                <a:spcPct val="90000"/>
              </a:lnSpc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>
                <a:latin typeface="Tahoma" pitchFamily="34" charset="0"/>
                <a:cs typeface="Tahoma" pitchFamily="34" charset="0"/>
              </a:rPr>
              <a:t>	Each element can be reached individually, does not have to be sequential</a:t>
            </a:r>
          </a:p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sz="2800">
              <a:latin typeface="Tahoma" pitchFamily="34" charset="0"/>
              <a:cs typeface="Tahoma" pitchFamily="34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11291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AMS Item" ma:contentTypeID="0x01010081B4385EF6D35446822582DE3946C407003DDF916C8002C34AAF5BED64A1682BDC" ma:contentTypeVersion="39" ma:contentTypeDescription="Content Type for DAMS Related Purposes" ma:contentTypeScope="" ma:versionID="dcca679ccac23fad5ef6a149a6019137">
  <xsd:schema xmlns:xsd="http://www.w3.org/2001/XMLSchema" xmlns:xs="http://www.w3.org/2001/XMLSchema" xmlns:p="http://schemas.microsoft.com/office/2006/metadata/properties" xmlns:ns1="f7443cdf-c33c-464e-a97f-23bb26b3177a" xmlns:ns2="http://schemas.microsoft.com/sharepoint/v3" xmlns:ns4="6c5ed68c-5f31-42ac-9392-2612e73c38e5" targetNamespace="http://schemas.microsoft.com/office/2006/metadata/properties" ma:root="true" ma:fieldsID="23124a404595d37a2b3462e22c737ddc" ns1:_="" ns2:_="" ns4:_="">
    <xsd:import namespace="f7443cdf-c33c-464e-a97f-23bb26b3177a"/>
    <xsd:import namespace="http://schemas.microsoft.com/sharepoint/v3"/>
    <xsd:import namespace="6c5ed68c-5f31-42ac-9392-2612e73c38e5"/>
    <xsd:element name="properties">
      <xsd:complexType>
        <xsd:sequence>
          <xsd:element name="documentManagement">
            <xsd:complexType>
              <xsd:all>
                <xsd:element ref="ns1:Filename" minOccurs="0"/>
                <xsd:element ref="ns1:Tags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1:SharedWithUsers" minOccurs="0"/>
                <xsd:element ref="ns1:SharedWithDetails" minOccurs="0"/>
                <xsd:element ref="ns1:Description1" minOccurs="0"/>
                <xsd:element ref="ns1:FileType1" minOccurs="0"/>
                <xsd:element ref="ns1:ChannelID" minOccurs="0"/>
                <xsd:element ref="ns1:VideoID" minOccurs="0"/>
                <xsd:element ref="ns1:SourceURL" minOccurs="0"/>
                <xsd:element ref="ns1:Uploader"/>
                <xsd:element ref="ns1:linkthumb" minOccurs="0"/>
                <xsd:element ref="ns4:MediaServiceLocation" minOccurs="0"/>
                <xsd:element ref="ns2:ol_Department" minOccurs="0"/>
                <xsd:element ref="ns1:ContentDepartment" minOccurs="0"/>
                <xsd:element ref="ns4:Tanggal" minOccurs="0"/>
                <xsd:element ref="ns4:Tanggal_x0020_" minOccurs="0"/>
                <xsd:element ref="ns4:MediaServiceGenerationTime" minOccurs="0"/>
                <xsd:element ref="ns4:MediaServiceEventHashCode" minOccurs="0"/>
                <xsd:element ref="ns4: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443cdf-c33c-464e-a97f-23bb26b3177a" elementFormDefault="qualified">
    <xsd:import namespace="http://schemas.microsoft.com/office/2006/documentManagement/types"/>
    <xsd:import namespace="http://schemas.microsoft.com/office/infopath/2007/PartnerControls"/>
    <xsd:element name="Filename" ma:index="0" nillable="true" ma:displayName="Filename" ma:internalName="Filename">
      <xsd:simpleType>
        <xsd:restriction base="dms:Text"/>
      </xsd:simpleType>
    </xsd:element>
    <xsd:element name="Tags" ma:index="5" nillable="true" ma:displayName="Tags" ma:internalName="Tags">
      <xsd:simpleType>
        <xsd:restriction base="dms:Text">
          <xsd:maxLength value="255"/>
        </xsd:restriction>
      </xsd:simple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Description1" ma:index="20" nillable="true" ma:displayName="Description" ma:internalName="Description1">
      <xsd:simpleType>
        <xsd:restriction base="dms:Note"/>
      </xsd:simpleType>
    </xsd:element>
    <xsd:element name="FileType1" ma:index="21" nillable="true" ma:displayName="FileType" ma:default="Other" ma:format="Dropdown" ma:internalName="FileType1">
      <xsd:simpleType>
        <xsd:restriction base="dms:Choice">
          <xsd:enumeration value="Image"/>
          <xsd:enumeration value="Video"/>
          <xsd:enumeration value="Audio"/>
          <xsd:enumeration value="Document"/>
          <xsd:enumeration value="Interactive"/>
          <xsd:enumeration value="Link"/>
          <xsd:enumeration value="Other"/>
        </xsd:restriction>
      </xsd:simpleType>
    </xsd:element>
    <xsd:element name="ChannelID" ma:index="22" nillable="true" ma:displayName="ChannelID" ma:internalName="ChannelID">
      <xsd:simpleType>
        <xsd:restriction base="dms:Text">
          <xsd:maxLength value="255"/>
        </xsd:restriction>
      </xsd:simpleType>
    </xsd:element>
    <xsd:element name="VideoID" ma:index="23" nillable="true" ma:displayName="VideoID" ma:internalName="VideoID">
      <xsd:simpleType>
        <xsd:restriction base="dms:Text">
          <xsd:maxLength value="255"/>
        </xsd:restriction>
      </xsd:simpleType>
    </xsd:element>
    <xsd:element name="SourceURL" ma:index="24" nillable="true" ma:displayName="SourceURL" ma:internalName="SourceURL">
      <xsd:simpleType>
        <xsd:restriction base="dms:Text">
          <xsd:maxLength value="255"/>
        </xsd:restriction>
      </xsd:simpleType>
    </xsd:element>
    <xsd:element name="Uploader" ma:index="25" ma:displayName="Uploader" ma:internalName="Uploader">
      <xsd:simpleType>
        <xsd:restriction base="dms:Text">
          <xsd:maxLength value="255"/>
        </xsd:restriction>
      </xsd:simpleType>
    </xsd:element>
    <xsd:element name="linkthumb" ma:index="26" nillable="true" ma:displayName="linkthumb" ma:description="Link for thumbnail" ma:internalName="linkthumb">
      <xsd:simpleType>
        <xsd:restriction base="dms:Text">
          <xsd:maxLength value="255"/>
        </xsd:restriction>
      </xsd:simpleType>
    </xsd:element>
    <xsd:element name="ContentDepartment" ma:index="29" nillable="true" ma:displayName="ContentDepartment" ma:default="No Department" ma:internalName="ContentDepartment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ol_Department" ma:index="28" nillable="true" ma:displayName="Department" ma:internalName="ol_Department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5ed68c-5f31-42ac-9392-2612e73c38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7" nillable="true" ma:displayName="Location" ma:internalName="MediaServiceLocation" ma:readOnly="true">
      <xsd:simpleType>
        <xsd:restriction base="dms:Text"/>
      </xsd:simpleType>
    </xsd:element>
    <xsd:element name="Tanggal" ma:index="30" nillable="true" ma:displayName="Tanggal" ma:format="DateOnly" ma:internalName="Tanggal">
      <xsd:simpleType>
        <xsd:restriction base="dms:DateTime"/>
      </xsd:simpleType>
    </xsd:element>
    <xsd:element name="Tanggal_x0020_" ma:index="31" nillable="true" ma:displayName="Tanggal " ma:format="DateOnly" ma:internalName="Tanggal_x0020_">
      <xsd:simpleType>
        <xsd:restriction base="dms:DateTime"/>
      </xsd:simpleType>
    </xsd:element>
    <xsd:element name="MediaServiceGenerationTime" ma:index="3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3" nillable="true" ma:displayName="MediaServiceEventHashCode" ma:hidden="true" ma:internalName="MediaServiceEventHashCode" ma:readOnly="true">
      <xsd:simpleType>
        <xsd:restriction base="dms:Text"/>
      </xsd:simpleType>
    </xsd:element>
    <xsd:element name="Time" ma:index="34" nillable="true" ma:displayName="Time" ma:format="DateOnly" ma:internalName="Tim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4" ma:displayName="Author"/>
        <xsd:element ref="dcterms:created" minOccurs="0" maxOccurs="1"/>
        <xsd:element ref="dc:identifier" minOccurs="0" maxOccurs="1"/>
        <xsd:element name="contentType" minOccurs="0" maxOccurs="1" type="xsd:string" ma:index="9" ma:displayName="Content Type"/>
        <xsd:element ref="dc:title" minOccurs="0" maxOccurs="1" ma:index="2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 ma:index="3" ma:displayName="Category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hannelID xmlns="f7443cdf-c33c-464e-a97f-23bb26b3177a" xsi:nil="true"/>
    <SourceURL xmlns="f7443cdf-c33c-464e-a97f-23bb26b3177a" xsi:nil="true"/>
    <ContentDepartment xmlns="f7443cdf-c33c-464e-a97f-23bb26b3177a">No Department</ContentDepartment>
    <Filename xmlns="f7443cdf-c33c-464e-a97f-23bb26b3177a">188061551</Filename>
    <VideoID xmlns="f7443cdf-c33c-464e-a97f-23bb26b3177a" xsi:nil="true"/>
    <linkthumb xmlns="f7443cdf-c33c-464e-a97f-23bb26b3177a" xsi:nil="true"/>
    <Tags xmlns="f7443cdf-c33c-464e-a97f-23bb26b3177a" xsi:nil="true"/>
    <Uploader xmlns="f7443cdf-c33c-464e-a97f-23bb26b3177a"/>
    <Tanggal xmlns="6c5ed68c-5f31-42ac-9392-2612e73c38e5" xsi:nil="true"/>
    <Tanggal_x0020_ xmlns="6c5ed68c-5f31-42ac-9392-2612e73c38e5" xsi:nil="true"/>
    <Time xmlns="6c5ed68c-5f31-42ac-9392-2612e73c38e5" xsi:nil="true"/>
    <ol_Department xmlns="http://schemas.microsoft.com/sharepoint/v3" xsi:nil="true"/>
    <FileType1 xmlns="f7443cdf-c33c-464e-a97f-23bb26b3177a">Other</FileType1>
    <Description1 xmlns="f7443cdf-c33c-464e-a97f-23bb26b3177a" xsi:nil="true"/>
  </documentManagement>
</p:properties>
</file>

<file path=customXml/itemProps1.xml><?xml version="1.0" encoding="utf-8"?>
<ds:datastoreItem xmlns:ds="http://schemas.openxmlformats.org/officeDocument/2006/customXml" ds:itemID="{24EE6A33-F372-435F-8E77-A0FCC0356745}"/>
</file>

<file path=customXml/itemProps2.xml><?xml version="1.0" encoding="utf-8"?>
<ds:datastoreItem xmlns:ds="http://schemas.openxmlformats.org/officeDocument/2006/customXml" ds:itemID="{A367258E-7181-4D34-A49A-D001B123BB90}"/>
</file>

<file path=customXml/itemProps3.xml><?xml version="1.0" encoding="utf-8"?>
<ds:datastoreItem xmlns:ds="http://schemas.openxmlformats.org/officeDocument/2006/customXml" ds:itemID="{DE3657E6-36E6-4389-9C3B-57E3232462C2}"/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826</Words>
  <Application>Microsoft Office PowerPoint</Application>
  <PresentationFormat>On-screen Show (4:3)</PresentationFormat>
  <Paragraphs>347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COMP6599 – Algorithm and Programming</vt:lpstr>
      <vt:lpstr>Sub Topics</vt:lpstr>
      <vt:lpstr>Pointer</vt:lpstr>
      <vt:lpstr>Pointer Definition</vt:lpstr>
      <vt:lpstr>Pointer Concept</vt:lpstr>
      <vt:lpstr>Pointer to Pointer</vt:lpstr>
      <vt:lpstr>Pointer to Pointer Concept</vt:lpstr>
      <vt:lpstr>Array</vt:lpstr>
      <vt:lpstr>Array Definition</vt:lpstr>
      <vt:lpstr>Array Definition</vt:lpstr>
      <vt:lpstr>Array Definition</vt:lpstr>
      <vt:lpstr>Array Initialization</vt:lpstr>
      <vt:lpstr>Array Initialization</vt:lpstr>
      <vt:lpstr>Accessing Arrays</vt:lpstr>
      <vt:lpstr>Accessing Arrays</vt:lpstr>
      <vt:lpstr>Assigning Values in Array</vt:lpstr>
      <vt:lpstr>One Dimensional Array</vt:lpstr>
      <vt:lpstr>Two Dimensional Array</vt:lpstr>
      <vt:lpstr>Two Dimensional Array</vt:lpstr>
      <vt:lpstr>Two Dimensional Array</vt:lpstr>
      <vt:lpstr>Three Dimensional Array</vt:lpstr>
      <vt:lpstr>Array of Pointer</vt:lpstr>
      <vt:lpstr>Array of Character</vt:lpstr>
      <vt:lpstr>Pointer Constant &amp; Pointer Variable </vt:lpstr>
      <vt:lpstr>Pointer Constant &amp; Pointer Variable </vt:lpstr>
      <vt:lpstr>Pointer Constant &amp; Pointer Variable Example 1 </vt:lpstr>
      <vt:lpstr>Pointer Constant &amp; Pointer Variable Example 2 </vt:lpstr>
      <vt:lpstr>String</vt:lpstr>
      <vt:lpstr>String</vt:lpstr>
      <vt:lpstr>String</vt:lpstr>
      <vt:lpstr>Char vs String</vt:lpstr>
      <vt:lpstr>String Manipulation</vt:lpstr>
      <vt:lpstr>Program Example :  String Manipulation 1</vt:lpstr>
      <vt:lpstr>Program Example :  String Manipulation 2</vt:lpstr>
      <vt:lpstr>Summary</vt:lpstr>
      <vt:lpstr>Summary</vt:lpstr>
      <vt:lpstr>References</vt:lpstr>
      <vt:lpstr>PowerPoint Presentation</vt:lpstr>
    </vt:vector>
  </TitlesOfParts>
  <Company>BINA NUSANTARA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BINUS</dc:creator>
  <cp:lastModifiedBy>Dian Setya Utami</cp:lastModifiedBy>
  <cp:revision>69</cp:revision>
  <dcterms:created xsi:type="dcterms:W3CDTF">2014-10-15T04:35:38Z</dcterms:created>
  <dcterms:modified xsi:type="dcterms:W3CDTF">2018-07-18T06:52:30Z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0x01010081B4385EF6D35446822582DE3946C407003DDF916C8002C34AAF5BED64A1682BDC</vt:lpwstr>
  </property>
  <property fmtid="{D5CDD505-2E9C-101B-9397-08002B2CF9AE}" pid="3" name="WorkflowChangePath">
    <vt:lpwstr>65b8325e-c55c-4fda-9cfb-ffa2264e0bed,2;</vt:lpwstr>
  </property>
</Properties>
</file>