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2"/>
  </p:notesMasterIdLst>
  <p:sldIdLst>
    <p:sldId id="256" r:id="rId2"/>
    <p:sldId id="512" r:id="rId3"/>
    <p:sldId id="516" r:id="rId4"/>
    <p:sldId id="513" r:id="rId5"/>
    <p:sldId id="514" r:id="rId6"/>
    <p:sldId id="515" r:id="rId7"/>
    <p:sldId id="258" r:id="rId8"/>
    <p:sldId id="511" r:id="rId9"/>
    <p:sldId id="517" r:id="rId10"/>
    <p:sldId id="518" r:id="rId11"/>
    <p:sldId id="519" r:id="rId12"/>
    <p:sldId id="280" r:id="rId13"/>
    <p:sldId id="520" r:id="rId14"/>
    <p:sldId id="521" r:id="rId15"/>
    <p:sldId id="290" r:id="rId16"/>
    <p:sldId id="523" r:id="rId17"/>
    <p:sldId id="524" r:id="rId18"/>
    <p:sldId id="526" r:id="rId19"/>
    <p:sldId id="525" r:id="rId20"/>
    <p:sldId id="527" r:id="rId21"/>
    <p:sldId id="528" r:id="rId22"/>
    <p:sldId id="529" r:id="rId23"/>
    <p:sldId id="530" r:id="rId24"/>
    <p:sldId id="531" r:id="rId25"/>
    <p:sldId id="532" r:id="rId26"/>
    <p:sldId id="533" r:id="rId27"/>
    <p:sldId id="534" r:id="rId28"/>
    <p:sldId id="281" r:id="rId29"/>
    <p:sldId id="535" r:id="rId30"/>
    <p:sldId id="536" r:id="rId31"/>
    <p:sldId id="537" r:id="rId32"/>
    <p:sldId id="538" r:id="rId33"/>
    <p:sldId id="539" r:id="rId34"/>
    <p:sldId id="540" r:id="rId35"/>
    <p:sldId id="541" r:id="rId36"/>
    <p:sldId id="542" r:id="rId37"/>
    <p:sldId id="543" r:id="rId38"/>
    <p:sldId id="544" r:id="rId39"/>
    <p:sldId id="510" r:id="rId40"/>
    <p:sldId id="260" r:id="rId41"/>
  </p:sldIdLst>
  <p:sldSz cx="10688638" cy="7562850"/>
  <p:notesSz cx="6858000" cy="9144000"/>
  <p:defaultTextStyle>
    <a:defPPr>
      <a:defRPr lang="en-US"/>
    </a:defPPr>
    <a:lvl1pPr algn="l" defTabSz="520700" rtl="0" eaLnBrk="0" fontAlgn="base" hangingPunct="0">
      <a:spcBef>
        <a:spcPct val="0"/>
      </a:spcBef>
      <a:spcAft>
        <a:spcPct val="0"/>
      </a:spcAft>
      <a:defRPr sz="2100" kern="1200">
        <a:solidFill>
          <a:schemeClr val="tx1"/>
        </a:solidFill>
        <a:latin typeface="Calibri" panose="020F0502020204030204" pitchFamily="34" charset="0"/>
        <a:ea typeface="MS PGothic" panose="020B0600070205080204" pitchFamily="34" charset="-128"/>
        <a:cs typeface="+mn-cs"/>
      </a:defRPr>
    </a:lvl1pPr>
    <a:lvl2pPr marL="520700" indent="-63500" algn="l" defTabSz="520700" rtl="0" eaLnBrk="0" fontAlgn="base" hangingPunct="0">
      <a:spcBef>
        <a:spcPct val="0"/>
      </a:spcBef>
      <a:spcAft>
        <a:spcPct val="0"/>
      </a:spcAft>
      <a:defRPr sz="2100" kern="1200">
        <a:solidFill>
          <a:schemeClr val="tx1"/>
        </a:solidFill>
        <a:latin typeface="Calibri" panose="020F0502020204030204" pitchFamily="34" charset="0"/>
        <a:ea typeface="MS PGothic" panose="020B0600070205080204" pitchFamily="34" charset="-128"/>
        <a:cs typeface="+mn-cs"/>
      </a:defRPr>
    </a:lvl2pPr>
    <a:lvl3pPr marL="1041400" indent="-127000" algn="l" defTabSz="520700" rtl="0" eaLnBrk="0" fontAlgn="base" hangingPunct="0">
      <a:spcBef>
        <a:spcPct val="0"/>
      </a:spcBef>
      <a:spcAft>
        <a:spcPct val="0"/>
      </a:spcAft>
      <a:defRPr sz="2100" kern="1200">
        <a:solidFill>
          <a:schemeClr val="tx1"/>
        </a:solidFill>
        <a:latin typeface="Calibri" panose="020F0502020204030204" pitchFamily="34" charset="0"/>
        <a:ea typeface="MS PGothic" panose="020B0600070205080204" pitchFamily="34" charset="-128"/>
        <a:cs typeface="+mn-cs"/>
      </a:defRPr>
    </a:lvl3pPr>
    <a:lvl4pPr marL="1563688" indent="-192088" algn="l" defTabSz="520700" rtl="0" eaLnBrk="0" fontAlgn="base" hangingPunct="0">
      <a:spcBef>
        <a:spcPct val="0"/>
      </a:spcBef>
      <a:spcAft>
        <a:spcPct val="0"/>
      </a:spcAft>
      <a:defRPr sz="2100" kern="1200">
        <a:solidFill>
          <a:schemeClr val="tx1"/>
        </a:solidFill>
        <a:latin typeface="Calibri" panose="020F0502020204030204" pitchFamily="34" charset="0"/>
        <a:ea typeface="MS PGothic" panose="020B0600070205080204" pitchFamily="34" charset="-128"/>
        <a:cs typeface="+mn-cs"/>
      </a:defRPr>
    </a:lvl4pPr>
    <a:lvl5pPr marL="2084388" indent="-255588" algn="l" defTabSz="520700" rtl="0" eaLnBrk="0" fontAlgn="base" hangingPunct="0">
      <a:spcBef>
        <a:spcPct val="0"/>
      </a:spcBef>
      <a:spcAft>
        <a:spcPct val="0"/>
      </a:spcAft>
      <a:defRPr sz="2100"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2100"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2100"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2100"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2100"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651C"/>
    <a:srgbClr val="00FFFF"/>
    <a:srgbClr val="0079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8" d="100"/>
          <a:sy n="58" d="100"/>
        </p:scale>
        <p:origin x="1386" y="78"/>
      </p:cViewPr>
      <p:guideLst>
        <p:guide orient="horz" pos="2382"/>
        <p:guide pos="336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6534FB3-D5C3-4CE1-8A2C-D83797D231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25D81E84-A07F-484A-B8E9-98D845BFE57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7FA8FCBA-DC9F-459B-8AB5-120370E09610}" type="datetimeFigureOut">
              <a:rPr lang="en-US"/>
              <a:pPr>
                <a:defRPr/>
              </a:pPr>
              <a:t>8/18/2020</a:t>
            </a:fld>
            <a:endParaRPr lang="en-US"/>
          </a:p>
        </p:txBody>
      </p:sp>
      <p:sp>
        <p:nvSpPr>
          <p:cNvPr id="4" name="Slide Image Placeholder 3">
            <a:extLst>
              <a:ext uri="{FF2B5EF4-FFF2-40B4-BE49-F238E27FC236}">
                <a16:creationId xmlns:a16="http://schemas.microsoft.com/office/drawing/2014/main" id="{BDC7807B-4520-47FA-AAA6-641F5D2AC3D3}"/>
              </a:ext>
            </a:extLst>
          </p:cNvPr>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B30C0294-E185-41A6-814F-9348C7A9500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1F796D0-6658-4AC0-958A-18A340627BF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40427F47-663E-4F1C-925F-B37E1D460EAD}"/>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FFC27CD3-9685-4D68-BC12-70D256B81B3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1EBEA34-1313-4331-8310-5D465C6645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88638" cy="756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137728" y="2580473"/>
            <a:ext cx="8372766" cy="1621111"/>
          </a:xfrm>
        </p:spPr>
        <p:txBody>
          <a:bodyPr/>
          <a:lstStyle>
            <a:lvl1pPr algn="ct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2137728" y="4285615"/>
            <a:ext cx="8372766" cy="2268855"/>
          </a:xfrm>
        </p:spPr>
        <p:txBody>
          <a:bodyPr/>
          <a:lstStyle>
            <a:lvl1pPr marL="0" indent="0" algn="ctr">
              <a:buNone/>
              <a:defRPr baseline="0">
                <a:solidFill>
                  <a:schemeClr val="bg1"/>
                </a:solidFill>
              </a:defRPr>
            </a:lvl1pPr>
            <a:lvl2pPr marL="521437" indent="0" algn="ctr">
              <a:buNone/>
              <a:defRPr>
                <a:solidFill>
                  <a:schemeClr val="tx1">
                    <a:tint val="75000"/>
                  </a:schemeClr>
                </a:solidFill>
              </a:defRPr>
            </a:lvl2pPr>
            <a:lvl3pPr marL="1042873" indent="0" algn="ctr">
              <a:buNone/>
              <a:defRPr>
                <a:solidFill>
                  <a:schemeClr val="tx1">
                    <a:tint val="75000"/>
                  </a:schemeClr>
                </a:solidFill>
              </a:defRPr>
            </a:lvl3pPr>
            <a:lvl4pPr marL="1564310" indent="0" algn="ctr">
              <a:buNone/>
              <a:defRPr>
                <a:solidFill>
                  <a:schemeClr val="tx1">
                    <a:tint val="75000"/>
                  </a:schemeClr>
                </a:solidFill>
              </a:defRPr>
            </a:lvl4pPr>
            <a:lvl5pPr marL="2085746" indent="0" algn="ctr">
              <a:buNone/>
              <a:defRPr>
                <a:solidFill>
                  <a:schemeClr val="tx1">
                    <a:tint val="75000"/>
                  </a:schemeClr>
                </a:solidFill>
              </a:defRPr>
            </a:lvl5pPr>
            <a:lvl6pPr marL="2607183" indent="0" algn="ctr">
              <a:buNone/>
              <a:defRPr>
                <a:solidFill>
                  <a:schemeClr val="tx1">
                    <a:tint val="75000"/>
                  </a:schemeClr>
                </a:solidFill>
              </a:defRPr>
            </a:lvl6pPr>
            <a:lvl7pPr marL="3128620" indent="0" algn="ctr">
              <a:buNone/>
              <a:defRPr>
                <a:solidFill>
                  <a:schemeClr val="tx1">
                    <a:tint val="75000"/>
                  </a:schemeClr>
                </a:solidFill>
              </a:defRPr>
            </a:lvl7pPr>
            <a:lvl8pPr marL="3650056" indent="0" algn="ctr">
              <a:buNone/>
              <a:defRPr>
                <a:solidFill>
                  <a:schemeClr val="tx1">
                    <a:tint val="75000"/>
                  </a:schemeClr>
                </a:solidFill>
              </a:defRPr>
            </a:lvl8pPr>
            <a:lvl9pPr marL="4171493"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890855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98057-309E-4539-96E4-7135B2E7ED6C}"/>
              </a:ext>
            </a:extLst>
          </p:cNvPr>
          <p:cNvSpPr>
            <a:spLocks noGrp="1"/>
          </p:cNvSpPr>
          <p:nvPr>
            <p:ph type="dt" sz="half" idx="10"/>
          </p:nvPr>
        </p:nvSpPr>
        <p:spPr/>
        <p:txBody>
          <a:bodyPr/>
          <a:lstStyle>
            <a:lvl1pPr>
              <a:defRPr/>
            </a:lvl1pPr>
          </a:lstStyle>
          <a:p>
            <a:pPr>
              <a:defRPr/>
            </a:pPr>
            <a:fld id="{74DB4614-0882-4859-A107-73902CCAEFA2}" type="datetimeFigureOut">
              <a:rPr lang="en-US"/>
              <a:pPr>
                <a:defRPr/>
              </a:pPr>
              <a:t>8/18/2020</a:t>
            </a:fld>
            <a:endParaRPr lang="en-US"/>
          </a:p>
        </p:txBody>
      </p:sp>
      <p:sp>
        <p:nvSpPr>
          <p:cNvPr id="5" name="Footer Placeholder 4">
            <a:extLst>
              <a:ext uri="{FF2B5EF4-FFF2-40B4-BE49-F238E27FC236}">
                <a16:creationId xmlns:a16="http://schemas.microsoft.com/office/drawing/2014/main" id="{4B83E6F9-4C16-43D4-9CCB-923DE6707A4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162158F-A335-4AE8-81F7-3255CD7634FE}"/>
              </a:ext>
            </a:extLst>
          </p:cNvPr>
          <p:cNvSpPr>
            <a:spLocks noGrp="1"/>
          </p:cNvSpPr>
          <p:nvPr>
            <p:ph type="sldNum" sz="quarter" idx="12"/>
          </p:nvPr>
        </p:nvSpPr>
        <p:spPr/>
        <p:txBody>
          <a:bodyPr/>
          <a:lstStyle>
            <a:lvl1pPr>
              <a:defRPr/>
            </a:lvl1pPr>
          </a:lstStyle>
          <a:p>
            <a:pPr>
              <a:defRPr/>
            </a:pPr>
            <a:fld id="{D8837AC9-722F-4E00-AA4A-3E2FB5243369}" type="slidenum">
              <a:rPr lang="en-US" altLang="en-US"/>
              <a:pPr>
                <a:defRPr/>
              </a:pPr>
              <a:t>‹#›</a:t>
            </a:fld>
            <a:endParaRPr lang="en-US" altLang="en-US"/>
          </a:p>
        </p:txBody>
      </p:sp>
    </p:spTree>
    <p:extLst>
      <p:ext uri="{BB962C8B-B14F-4D97-AF65-F5344CB8AC3E}">
        <p14:creationId xmlns:p14="http://schemas.microsoft.com/office/powerpoint/2010/main" val="3554312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3" name="Picture 8">
            <a:extLst>
              <a:ext uri="{FF2B5EF4-FFF2-40B4-BE49-F238E27FC236}">
                <a16:creationId xmlns:a16="http://schemas.microsoft.com/office/drawing/2014/main" id="{FF66B1D6-7BD9-42B2-A9AA-BD9AD3DEA4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88638" cy="756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44329" y="4859832"/>
            <a:ext cx="9085342" cy="1502066"/>
          </a:xfrm>
        </p:spPr>
        <p:txBody>
          <a:bodyPr anchor="t"/>
          <a:lstStyle>
            <a:lvl1pPr algn="l">
              <a:defRPr sz="4600" b="1" cap="all">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773873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9BD9C6C-F206-4FE4-A3DF-7CDDE4EA24F7}"/>
              </a:ext>
            </a:extLst>
          </p:cNvPr>
          <p:cNvSpPr txBox="1">
            <a:spLocks/>
          </p:cNvSpPr>
          <p:nvPr/>
        </p:nvSpPr>
        <p:spPr>
          <a:xfrm>
            <a:off x="4097338" y="1008063"/>
            <a:ext cx="6591300" cy="1260475"/>
          </a:xfrm>
          <a:prstGeom prst="rect">
            <a:avLst/>
          </a:prstGeom>
        </p:spPr>
        <p:txBody>
          <a:bodyPr lIns="104287" tIns="52144" rIns="104287" bIns="52144" anchor="ctr"/>
          <a:lstStyle>
            <a:lvl1pPr>
              <a:defRPr/>
            </a:lvl1pPr>
          </a:lstStyle>
          <a:p>
            <a:pPr algn="r" eaLnBrk="1" fontAlgn="auto" hangingPunct="1">
              <a:spcAft>
                <a:spcPts val="0"/>
              </a:spcAft>
              <a:defRPr/>
            </a:pPr>
            <a:r>
              <a:rPr lang="en-US" sz="4600" b="1" dirty="0">
                <a:latin typeface="+mj-lt"/>
                <a:ea typeface="+mj-ea"/>
                <a:cs typeface="+mj-cs"/>
              </a:rPr>
              <a:t>&lt;&lt;Title&gt;&gt;</a:t>
            </a:r>
          </a:p>
        </p:txBody>
      </p:sp>
      <p:sp>
        <p:nvSpPr>
          <p:cNvPr id="3" name="Content Placeholder 2"/>
          <p:cNvSpPr>
            <a:spLocks noGrp="1"/>
          </p:cNvSpPr>
          <p:nvPr>
            <p:ph sz="half" idx="1"/>
          </p:nvPr>
        </p:nvSpPr>
        <p:spPr>
          <a:xfrm>
            <a:off x="1514224" y="2352887"/>
            <a:ext cx="4097311" cy="4402910"/>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56895" y="2352887"/>
            <a:ext cx="4097311" cy="4402910"/>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7CB60DC9-5A3D-4D42-A8D6-D7C036E10ADB}"/>
              </a:ext>
            </a:extLst>
          </p:cNvPr>
          <p:cNvSpPr>
            <a:spLocks noGrp="1"/>
          </p:cNvSpPr>
          <p:nvPr>
            <p:ph type="dt" sz="half" idx="10"/>
          </p:nvPr>
        </p:nvSpPr>
        <p:spPr/>
        <p:txBody>
          <a:bodyPr/>
          <a:lstStyle>
            <a:lvl1pPr>
              <a:defRPr/>
            </a:lvl1pPr>
          </a:lstStyle>
          <a:p>
            <a:pPr>
              <a:defRPr/>
            </a:pPr>
            <a:fld id="{988057C3-0E8D-4925-AF23-4660FB1C3E4A}" type="datetimeFigureOut">
              <a:rPr lang="en-US"/>
              <a:pPr>
                <a:defRPr/>
              </a:pPr>
              <a:t>8/18/2020</a:t>
            </a:fld>
            <a:endParaRPr lang="en-US"/>
          </a:p>
        </p:txBody>
      </p:sp>
      <p:sp>
        <p:nvSpPr>
          <p:cNvPr id="7" name="Footer Placeholder 5">
            <a:extLst>
              <a:ext uri="{FF2B5EF4-FFF2-40B4-BE49-F238E27FC236}">
                <a16:creationId xmlns:a16="http://schemas.microsoft.com/office/drawing/2014/main" id="{032C411D-B74C-4FB6-B714-EFD323201832}"/>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0725587E-1A3B-40A4-8E81-73F21F37ED14}"/>
              </a:ext>
            </a:extLst>
          </p:cNvPr>
          <p:cNvSpPr>
            <a:spLocks noGrp="1"/>
          </p:cNvSpPr>
          <p:nvPr>
            <p:ph type="sldNum" sz="quarter" idx="12"/>
          </p:nvPr>
        </p:nvSpPr>
        <p:spPr/>
        <p:txBody>
          <a:bodyPr/>
          <a:lstStyle>
            <a:lvl1pPr>
              <a:defRPr/>
            </a:lvl1pPr>
          </a:lstStyle>
          <a:p>
            <a:pPr>
              <a:defRPr/>
            </a:pPr>
            <a:fld id="{6B4CF9DE-C190-4595-84A7-F070436B79F6}" type="slidenum">
              <a:rPr lang="en-US" altLang="en-US"/>
              <a:pPr>
                <a:defRPr/>
              </a:pPr>
              <a:t>‹#›</a:t>
            </a:fld>
            <a:endParaRPr lang="en-US" altLang="en-US"/>
          </a:p>
        </p:txBody>
      </p:sp>
    </p:spTree>
    <p:extLst>
      <p:ext uri="{BB962C8B-B14F-4D97-AF65-F5344CB8AC3E}">
        <p14:creationId xmlns:p14="http://schemas.microsoft.com/office/powerpoint/2010/main" val="42049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4432" y="1692889"/>
            <a:ext cx="4722671"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4" name="Content Placeholder 3"/>
          <p:cNvSpPr>
            <a:spLocks noGrp="1"/>
          </p:cNvSpPr>
          <p:nvPr>
            <p:ph sz="half" idx="2"/>
          </p:nvPr>
        </p:nvSpPr>
        <p:spPr>
          <a:xfrm>
            <a:off x="534432" y="2398404"/>
            <a:ext cx="4722671"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29680" y="1692889"/>
            <a:ext cx="4724526"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429680" y="2398404"/>
            <a:ext cx="4724526"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EFAA6156-A4C7-4ED7-AE02-1D97D67875E3}"/>
              </a:ext>
            </a:extLst>
          </p:cNvPr>
          <p:cNvSpPr>
            <a:spLocks noGrp="1"/>
          </p:cNvSpPr>
          <p:nvPr>
            <p:ph type="dt" sz="half" idx="10"/>
          </p:nvPr>
        </p:nvSpPr>
        <p:spPr/>
        <p:txBody>
          <a:bodyPr/>
          <a:lstStyle>
            <a:lvl1pPr>
              <a:defRPr/>
            </a:lvl1pPr>
          </a:lstStyle>
          <a:p>
            <a:pPr>
              <a:defRPr/>
            </a:pPr>
            <a:fld id="{D8AE5EB3-E580-4F1B-AA5E-FFB9C185F554}" type="datetimeFigureOut">
              <a:rPr lang="en-US"/>
              <a:pPr>
                <a:defRPr/>
              </a:pPr>
              <a:t>8/18/2020</a:t>
            </a:fld>
            <a:endParaRPr lang="en-US"/>
          </a:p>
        </p:txBody>
      </p:sp>
      <p:sp>
        <p:nvSpPr>
          <p:cNvPr id="8" name="Footer Placeholder 4">
            <a:extLst>
              <a:ext uri="{FF2B5EF4-FFF2-40B4-BE49-F238E27FC236}">
                <a16:creationId xmlns:a16="http://schemas.microsoft.com/office/drawing/2014/main" id="{569E5564-35CB-4D4D-BB76-B36BF14484E6}"/>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B3BA73C0-C496-472E-84BF-8939C0E3A102}"/>
              </a:ext>
            </a:extLst>
          </p:cNvPr>
          <p:cNvSpPr>
            <a:spLocks noGrp="1"/>
          </p:cNvSpPr>
          <p:nvPr>
            <p:ph type="sldNum" sz="quarter" idx="12"/>
          </p:nvPr>
        </p:nvSpPr>
        <p:spPr/>
        <p:txBody>
          <a:bodyPr/>
          <a:lstStyle>
            <a:lvl1pPr>
              <a:defRPr/>
            </a:lvl1pPr>
          </a:lstStyle>
          <a:p>
            <a:pPr>
              <a:defRPr/>
            </a:pPr>
            <a:fld id="{3957734D-E30B-4F88-A2C8-9D49888C9660}" type="slidenum">
              <a:rPr lang="en-US" altLang="en-US"/>
              <a:pPr>
                <a:defRPr/>
              </a:pPr>
              <a:t>‹#›</a:t>
            </a:fld>
            <a:endParaRPr lang="en-US" altLang="en-US"/>
          </a:p>
        </p:txBody>
      </p:sp>
    </p:spTree>
    <p:extLst>
      <p:ext uri="{BB962C8B-B14F-4D97-AF65-F5344CB8AC3E}">
        <p14:creationId xmlns:p14="http://schemas.microsoft.com/office/powerpoint/2010/main" val="243578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10CE513B-575A-41B5-8A33-E7F58CDD75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88638" cy="756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a:extLst>
              <a:ext uri="{FF2B5EF4-FFF2-40B4-BE49-F238E27FC236}">
                <a16:creationId xmlns:a16="http://schemas.microsoft.com/office/drawing/2014/main" id="{DD279F49-5139-4C0B-AEE7-29D4219AE853}"/>
              </a:ext>
            </a:extLst>
          </p:cNvPr>
          <p:cNvSpPr txBox="1">
            <a:spLocks/>
          </p:cNvSpPr>
          <p:nvPr/>
        </p:nvSpPr>
        <p:spPr>
          <a:xfrm>
            <a:off x="2138363" y="4286250"/>
            <a:ext cx="8372475" cy="1931988"/>
          </a:xfrm>
          <a:prstGeom prst="rect">
            <a:avLst/>
          </a:prstGeom>
        </p:spPr>
        <p:txBody>
          <a:bodyPr lIns="104287" tIns="52144" rIns="104287" bIns="52144">
            <a:normAutofit/>
          </a:bodyPr>
          <a:lstStyle>
            <a:lvl1pPr marL="0" indent="0" algn="ctr">
              <a:buNone/>
              <a:defRPr sz="8000" b="1" baseline="0">
                <a:solidFill>
                  <a:schemeClr val="bg1"/>
                </a:solidFill>
                <a:latin typeface="Edwardian Script ITC" pitchFamily="66"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eaLnBrk="1" fontAlgn="auto" hangingPunct="1">
              <a:spcBef>
                <a:spcPct val="20000"/>
              </a:spcBef>
              <a:spcAft>
                <a:spcPts val="0"/>
              </a:spcAft>
              <a:buFont typeface="Arial" pitchFamily="34" charset="0"/>
              <a:buNone/>
              <a:defRPr/>
            </a:pPr>
            <a:r>
              <a:rPr lang="en-US" dirty="0">
                <a:ea typeface="+mn-ea"/>
              </a:rPr>
              <a:t>Thank You</a:t>
            </a:r>
          </a:p>
        </p:txBody>
      </p:sp>
      <p:sp>
        <p:nvSpPr>
          <p:cNvPr id="4" name="Date Placeholder 1">
            <a:extLst>
              <a:ext uri="{FF2B5EF4-FFF2-40B4-BE49-F238E27FC236}">
                <a16:creationId xmlns:a16="http://schemas.microsoft.com/office/drawing/2014/main" id="{3A1CF99A-E5CB-41F5-85D5-43292E24B1BC}"/>
              </a:ext>
            </a:extLst>
          </p:cNvPr>
          <p:cNvSpPr>
            <a:spLocks noGrp="1"/>
          </p:cNvSpPr>
          <p:nvPr>
            <p:ph type="dt" sz="half" idx="10"/>
          </p:nvPr>
        </p:nvSpPr>
        <p:spPr/>
        <p:txBody>
          <a:bodyPr/>
          <a:lstStyle>
            <a:lvl1pPr>
              <a:defRPr/>
            </a:lvl1pPr>
          </a:lstStyle>
          <a:p>
            <a:pPr>
              <a:defRPr/>
            </a:pPr>
            <a:fld id="{B2F3A59F-9E63-49F2-89CB-B152E1E67DF8}" type="datetimeFigureOut">
              <a:rPr lang="en-US"/>
              <a:pPr>
                <a:defRPr/>
              </a:pPr>
              <a:t>8/18/2020</a:t>
            </a:fld>
            <a:endParaRPr lang="en-US"/>
          </a:p>
        </p:txBody>
      </p:sp>
      <p:sp>
        <p:nvSpPr>
          <p:cNvPr id="5" name="Footer Placeholder 2">
            <a:extLst>
              <a:ext uri="{FF2B5EF4-FFF2-40B4-BE49-F238E27FC236}">
                <a16:creationId xmlns:a16="http://schemas.microsoft.com/office/drawing/2014/main" id="{44BD35CD-3F44-4180-97B7-DEAD302AAB5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3">
            <a:extLst>
              <a:ext uri="{FF2B5EF4-FFF2-40B4-BE49-F238E27FC236}">
                <a16:creationId xmlns:a16="http://schemas.microsoft.com/office/drawing/2014/main" id="{F84F01DA-E6D5-4040-BC78-4C34D7AA107D}"/>
              </a:ext>
            </a:extLst>
          </p:cNvPr>
          <p:cNvSpPr>
            <a:spLocks noGrp="1"/>
          </p:cNvSpPr>
          <p:nvPr>
            <p:ph type="sldNum" sz="quarter" idx="12"/>
          </p:nvPr>
        </p:nvSpPr>
        <p:spPr/>
        <p:txBody>
          <a:bodyPr/>
          <a:lstStyle>
            <a:lvl1pPr>
              <a:defRPr/>
            </a:lvl1pPr>
          </a:lstStyle>
          <a:p>
            <a:pPr>
              <a:defRPr/>
            </a:pPr>
            <a:fld id="{185E9FFE-DD11-455C-A7E6-845DC1551057}" type="slidenum">
              <a:rPr lang="en-US" altLang="en-US"/>
              <a:pPr>
                <a:defRPr/>
              </a:pPr>
              <a:t>‹#›</a:t>
            </a:fld>
            <a:endParaRPr lang="en-US" altLang="en-US"/>
          </a:p>
        </p:txBody>
      </p:sp>
    </p:spTree>
    <p:extLst>
      <p:ext uri="{BB962C8B-B14F-4D97-AF65-F5344CB8AC3E}">
        <p14:creationId xmlns:p14="http://schemas.microsoft.com/office/powerpoint/2010/main" val="132468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79056717-0E96-4167-A889-A930EF7C061B}"/>
              </a:ext>
            </a:extLst>
          </p:cNvPr>
          <p:cNvSpPr>
            <a:spLocks noGrp="1"/>
          </p:cNvSpPr>
          <p:nvPr>
            <p:ph type="dt" sz="half" idx="10"/>
          </p:nvPr>
        </p:nvSpPr>
        <p:spPr/>
        <p:txBody>
          <a:bodyPr/>
          <a:lstStyle>
            <a:lvl1pPr>
              <a:defRPr/>
            </a:lvl1pPr>
          </a:lstStyle>
          <a:p>
            <a:pPr>
              <a:defRPr/>
            </a:pPr>
            <a:fld id="{3448DFDE-2F8C-4C26-8C70-17628AC76D47}" type="datetime1">
              <a:rPr lang="en-US"/>
              <a:pPr>
                <a:defRPr/>
              </a:pPr>
              <a:t>8/18/2020</a:t>
            </a:fld>
            <a:endParaRPr lang="en-US"/>
          </a:p>
        </p:txBody>
      </p:sp>
      <p:sp>
        <p:nvSpPr>
          <p:cNvPr id="4" name="Footer Placeholder 4">
            <a:extLst>
              <a:ext uri="{FF2B5EF4-FFF2-40B4-BE49-F238E27FC236}">
                <a16:creationId xmlns:a16="http://schemas.microsoft.com/office/drawing/2014/main" id="{3E2B73D4-D359-4F41-BE50-2D7058CC3C1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557FCF1-1C53-45F3-8640-E9EBC42199F4}"/>
              </a:ext>
            </a:extLst>
          </p:cNvPr>
          <p:cNvSpPr>
            <a:spLocks noGrp="1"/>
          </p:cNvSpPr>
          <p:nvPr>
            <p:ph type="sldNum" sz="quarter" idx="12"/>
          </p:nvPr>
        </p:nvSpPr>
        <p:spPr/>
        <p:txBody>
          <a:bodyPr/>
          <a:lstStyle>
            <a:lvl1pPr>
              <a:defRPr/>
            </a:lvl1pPr>
          </a:lstStyle>
          <a:p>
            <a:fld id="{CD5C0C48-4550-499A-936C-E780151000F1}" type="slidenum">
              <a:rPr lang="en-US" altLang="en-US"/>
              <a:pPr/>
              <a:t>‹#›</a:t>
            </a:fld>
            <a:endParaRPr lang="en-US" altLang="en-US"/>
          </a:p>
        </p:txBody>
      </p:sp>
    </p:spTree>
    <p:extLst>
      <p:ext uri="{BB962C8B-B14F-4D97-AF65-F5344CB8AC3E}">
        <p14:creationId xmlns:p14="http://schemas.microsoft.com/office/powerpoint/2010/main" val="404173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5">
            <a:extLst>
              <a:ext uri="{FF2B5EF4-FFF2-40B4-BE49-F238E27FC236}">
                <a16:creationId xmlns:a16="http://schemas.microsoft.com/office/drawing/2014/main" id="{AA7F3849-CCB1-42C2-A3B2-5835775B851B}"/>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0688638" cy="756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a:extLst>
              <a:ext uri="{FF2B5EF4-FFF2-40B4-BE49-F238E27FC236}">
                <a16:creationId xmlns:a16="http://schemas.microsoft.com/office/drawing/2014/main" id="{5915F28A-0AE2-4C43-B18E-ECDC34C6684D}"/>
              </a:ext>
            </a:extLst>
          </p:cNvPr>
          <p:cNvSpPr>
            <a:spLocks noGrp="1"/>
          </p:cNvSpPr>
          <p:nvPr>
            <p:ph type="title"/>
          </p:nvPr>
        </p:nvSpPr>
        <p:spPr bwMode="auto">
          <a:xfrm>
            <a:off x="3919538" y="839788"/>
            <a:ext cx="65913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87" tIns="52144" rIns="104287" bIns="52144" numCol="1" anchor="ctr" anchorCtr="0" compatLnSpc="1">
            <a:prstTxWarp prst="textNoShape">
              <a:avLst/>
            </a:prstTxWarp>
          </a:bodyPr>
          <a:lstStyle/>
          <a:p>
            <a:pPr lvl="0"/>
            <a:endParaRPr lang="en-US" altLang="en-US"/>
          </a:p>
        </p:txBody>
      </p:sp>
      <p:sp>
        <p:nvSpPr>
          <p:cNvPr id="1028" name="Text Placeholder 2">
            <a:extLst>
              <a:ext uri="{FF2B5EF4-FFF2-40B4-BE49-F238E27FC236}">
                <a16:creationId xmlns:a16="http://schemas.microsoft.com/office/drawing/2014/main" id="{789EF7B2-8617-4333-B1DD-38FB5D7CD2DD}"/>
              </a:ext>
            </a:extLst>
          </p:cNvPr>
          <p:cNvSpPr>
            <a:spLocks noGrp="1"/>
          </p:cNvSpPr>
          <p:nvPr>
            <p:ph type="body" idx="1"/>
          </p:nvPr>
        </p:nvSpPr>
        <p:spPr bwMode="auto">
          <a:xfrm>
            <a:off x="1157288" y="2184400"/>
            <a:ext cx="9353550" cy="470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87" tIns="52144" rIns="104287" bIns="5214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1CF1F8AD-F4C7-4A76-B3F7-CF0BD6272B31}"/>
              </a:ext>
            </a:extLst>
          </p:cNvPr>
          <p:cNvSpPr>
            <a:spLocks noGrp="1"/>
          </p:cNvSpPr>
          <p:nvPr>
            <p:ph type="dt" sz="half" idx="2"/>
          </p:nvPr>
        </p:nvSpPr>
        <p:spPr>
          <a:xfrm>
            <a:off x="534988" y="7010400"/>
            <a:ext cx="2493962" cy="401638"/>
          </a:xfrm>
          <a:prstGeom prst="rect">
            <a:avLst/>
          </a:prstGeom>
        </p:spPr>
        <p:txBody>
          <a:bodyPr vert="horz" wrap="square" lIns="104287" tIns="52144" rIns="104287" bIns="52144" numCol="1" anchor="ctr" anchorCtr="0" compatLnSpc="1">
            <a:prstTxWarp prst="textNoShape">
              <a:avLst/>
            </a:prstTxWarp>
          </a:bodyPr>
          <a:lstStyle>
            <a:lvl1pPr eaLnBrk="1" hangingPunct="1">
              <a:defRPr sz="1400">
                <a:solidFill>
                  <a:srgbClr val="898989"/>
                </a:solidFill>
              </a:defRPr>
            </a:lvl1pPr>
          </a:lstStyle>
          <a:p>
            <a:pPr>
              <a:defRPr/>
            </a:pPr>
            <a:fld id="{48BA17E2-7CBD-4F06-A714-18246934AFF6}" type="datetimeFigureOut">
              <a:rPr lang="en-US"/>
              <a:pPr>
                <a:defRPr/>
              </a:pPr>
              <a:t>8/18/2020</a:t>
            </a:fld>
            <a:endParaRPr lang="en-US"/>
          </a:p>
        </p:txBody>
      </p:sp>
      <p:sp>
        <p:nvSpPr>
          <p:cNvPr id="5" name="Footer Placeholder 4">
            <a:extLst>
              <a:ext uri="{FF2B5EF4-FFF2-40B4-BE49-F238E27FC236}">
                <a16:creationId xmlns:a16="http://schemas.microsoft.com/office/drawing/2014/main" id="{235C2957-ADEB-4C88-B5FE-D58E0012F9B6}"/>
              </a:ext>
            </a:extLst>
          </p:cNvPr>
          <p:cNvSpPr>
            <a:spLocks noGrp="1"/>
          </p:cNvSpPr>
          <p:nvPr>
            <p:ph type="ftr" sz="quarter" idx="3"/>
          </p:nvPr>
        </p:nvSpPr>
        <p:spPr>
          <a:xfrm>
            <a:off x="3651250" y="7010400"/>
            <a:ext cx="3386138" cy="401638"/>
          </a:xfrm>
          <a:prstGeom prst="rect">
            <a:avLst/>
          </a:prstGeom>
        </p:spPr>
        <p:txBody>
          <a:bodyPr vert="horz" lIns="104287" tIns="52144" rIns="104287" bIns="52144" rtlCol="0" anchor="ctr"/>
          <a:lstStyle>
            <a:lvl1pPr algn="ctr" eaLnBrk="1" fontAlgn="auto" hangingPunct="1">
              <a:spcBef>
                <a:spcPts val="0"/>
              </a:spcBef>
              <a:spcAft>
                <a:spcPts val="0"/>
              </a:spcAft>
              <a:defRPr sz="14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FF3399B9-92AC-42AF-946F-667699F11061}"/>
              </a:ext>
            </a:extLst>
          </p:cNvPr>
          <p:cNvSpPr>
            <a:spLocks noGrp="1"/>
          </p:cNvSpPr>
          <p:nvPr>
            <p:ph type="sldNum" sz="quarter" idx="4"/>
          </p:nvPr>
        </p:nvSpPr>
        <p:spPr>
          <a:xfrm>
            <a:off x="7659688" y="7010400"/>
            <a:ext cx="2493962" cy="401638"/>
          </a:xfrm>
          <a:prstGeom prst="rect">
            <a:avLst/>
          </a:prstGeom>
        </p:spPr>
        <p:txBody>
          <a:bodyPr vert="horz" wrap="square" lIns="104287" tIns="52144" rIns="104287" bIns="52144" numCol="1" anchor="ctr" anchorCtr="0" compatLnSpc="1">
            <a:prstTxWarp prst="textNoShape">
              <a:avLst/>
            </a:prstTxWarp>
          </a:bodyPr>
          <a:lstStyle>
            <a:lvl1pPr algn="r" eaLnBrk="1" hangingPunct="1">
              <a:defRPr sz="1400">
                <a:solidFill>
                  <a:srgbClr val="898989"/>
                </a:solidFill>
              </a:defRPr>
            </a:lvl1pPr>
          </a:lstStyle>
          <a:p>
            <a:pPr>
              <a:defRPr/>
            </a:pPr>
            <a:fld id="{8B1DCF1E-B524-49EF-9C5A-B9C4EEA4210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3" r:id="rId1"/>
    <p:sldLayoutId id="2147483701" r:id="rId2"/>
    <p:sldLayoutId id="2147483704" r:id="rId3"/>
    <p:sldLayoutId id="2147483705" r:id="rId4"/>
    <p:sldLayoutId id="2147483702" r:id="rId5"/>
    <p:sldLayoutId id="2147483706" r:id="rId6"/>
    <p:sldLayoutId id="2147483707" r:id="rId7"/>
  </p:sldLayoutIdLst>
  <p:txStyles>
    <p:titleStyle>
      <a:lvl1pPr algn="r" rtl="0" eaLnBrk="0" fontAlgn="base" hangingPunct="0">
        <a:spcBef>
          <a:spcPct val="0"/>
        </a:spcBef>
        <a:spcAft>
          <a:spcPct val="0"/>
        </a:spcAft>
        <a:defRPr sz="4600" b="1" kern="1200">
          <a:solidFill>
            <a:schemeClr val="tx1"/>
          </a:solidFill>
          <a:latin typeface="+mj-lt"/>
          <a:ea typeface="MS PGothic" panose="020B0600070205080204" pitchFamily="34" charset="-128"/>
          <a:cs typeface="ＭＳ Ｐゴシック" charset="0"/>
        </a:defRPr>
      </a:lvl1pPr>
      <a:lvl2pPr algn="r" rtl="0" eaLnBrk="0" fontAlgn="base" hangingPunct="0">
        <a:spcBef>
          <a:spcPct val="0"/>
        </a:spcBef>
        <a:spcAft>
          <a:spcPct val="0"/>
        </a:spcAft>
        <a:defRPr sz="4600" b="1">
          <a:solidFill>
            <a:schemeClr val="tx1"/>
          </a:solidFill>
          <a:latin typeface="Calibri" charset="0"/>
          <a:ea typeface="MS PGothic" panose="020B0600070205080204" pitchFamily="34" charset="-128"/>
          <a:cs typeface="ＭＳ Ｐゴシック" charset="0"/>
        </a:defRPr>
      </a:lvl2pPr>
      <a:lvl3pPr algn="r" rtl="0" eaLnBrk="0" fontAlgn="base" hangingPunct="0">
        <a:spcBef>
          <a:spcPct val="0"/>
        </a:spcBef>
        <a:spcAft>
          <a:spcPct val="0"/>
        </a:spcAft>
        <a:defRPr sz="4600" b="1">
          <a:solidFill>
            <a:schemeClr val="tx1"/>
          </a:solidFill>
          <a:latin typeface="Calibri" charset="0"/>
          <a:ea typeface="MS PGothic" panose="020B0600070205080204" pitchFamily="34" charset="-128"/>
          <a:cs typeface="ＭＳ Ｐゴシック" charset="0"/>
        </a:defRPr>
      </a:lvl3pPr>
      <a:lvl4pPr algn="r" rtl="0" eaLnBrk="0" fontAlgn="base" hangingPunct="0">
        <a:spcBef>
          <a:spcPct val="0"/>
        </a:spcBef>
        <a:spcAft>
          <a:spcPct val="0"/>
        </a:spcAft>
        <a:defRPr sz="4600" b="1">
          <a:solidFill>
            <a:schemeClr val="tx1"/>
          </a:solidFill>
          <a:latin typeface="Calibri" charset="0"/>
          <a:ea typeface="MS PGothic" panose="020B0600070205080204" pitchFamily="34" charset="-128"/>
          <a:cs typeface="ＭＳ Ｐゴシック" charset="0"/>
        </a:defRPr>
      </a:lvl4pPr>
      <a:lvl5pPr algn="r" rtl="0" eaLnBrk="0" fontAlgn="base" hangingPunct="0">
        <a:spcBef>
          <a:spcPct val="0"/>
        </a:spcBef>
        <a:spcAft>
          <a:spcPct val="0"/>
        </a:spcAft>
        <a:defRPr sz="4600" b="1">
          <a:solidFill>
            <a:schemeClr val="tx1"/>
          </a:solidFill>
          <a:latin typeface="Calibri" charset="0"/>
          <a:ea typeface="MS PGothic" panose="020B0600070205080204" pitchFamily="34" charset="-128"/>
          <a:cs typeface="ＭＳ Ｐゴシック" charset="0"/>
        </a:defRPr>
      </a:lvl5pPr>
      <a:lvl6pPr marL="521437" algn="r" rtl="0" eaLnBrk="1" fontAlgn="base" hangingPunct="1">
        <a:spcBef>
          <a:spcPct val="0"/>
        </a:spcBef>
        <a:spcAft>
          <a:spcPct val="0"/>
        </a:spcAft>
        <a:defRPr sz="4600" b="1">
          <a:solidFill>
            <a:schemeClr val="tx1"/>
          </a:solidFill>
          <a:latin typeface="Calibri" charset="0"/>
          <a:ea typeface="ＭＳ Ｐゴシック" charset="0"/>
          <a:cs typeface="ＭＳ Ｐゴシック" charset="0"/>
        </a:defRPr>
      </a:lvl6pPr>
      <a:lvl7pPr marL="1042873" algn="r" rtl="0" eaLnBrk="1" fontAlgn="base" hangingPunct="1">
        <a:spcBef>
          <a:spcPct val="0"/>
        </a:spcBef>
        <a:spcAft>
          <a:spcPct val="0"/>
        </a:spcAft>
        <a:defRPr sz="4600" b="1">
          <a:solidFill>
            <a:schemeClr val="tx1"/>
          </a:solidFill>
          <a:latin typeface="Calibri" charset="0"/>
          <a:ea typeface="ＭＳ Ｐゴシック" charset="0"/>
          <a:cs typeface="ＭＳ Ｐゴシック" charset="0"/>
        </a:defRPr>
      </a:lvl7pPr>
      <a:lvl8pPr marL="1564310" algn="r" rtl="0" eaLnBrk="1" fontAlgn="base" hangingPunct="1">
        <a:spcBef>
          <a:spcPct val="0"/>
        </a:spcBef>
        <a:spcAft>
          <a:spcPct val="0"/>
        </a:spcAft>
        <a:defRPr sz="4600" b="1">
          <a:solidFill>
            <a:schemeClr val="tx1"/>
          </a:solidFill>
          <a:latin typeface="Calibri" charset="0"/>
          <a:ea typeface="ＭＳ Ｐゴシック" charset="0"/>
          <a:cs typeface="ＭＳ Ｐゴシック" charset="0"/>
        </a:defRPr>
      </a:lvl8pPr>
      <a:lvl9pPr marL="2085746" algn="r" rtl="0" eaLnBrk="1" fontAlgn="base" hangingPunct="1">
        <a:spcBef>
          <a:spcPct val="0"/>
        </a:spcBef>
        <a:spcAft>
          <a:spcPct val="0"/>
        </a:spcAft>
        <a:defRPr sz="4600" b="1">
          <a:solidFill>
            <a:schemeClr val="tx1"/>
          </a:solidFill>
          <a:latin typeface="Calibri" charset="0"/>
          <a:ea typeface="ＭＳ Ｐゴシック" charset="0"/>
          <a:cs typeface="ＭＳ Ｐゴシック" charset="0"/>
        </a:defRPr>
      </a:lvl9pPr>
    </p:titleStyle>
    <p:bodyStyle>
      <a:lvl1pPr marL="390525" indent="-390525" algn="l" rtl="0" eaLnBrk="0" fontAlgn="base" hangingPunct="0">
        <a:spcBef>
          <a:spcPct val="20000"/>
        </a:spcBef>
        <a:spcAft>
          <a:spcPct val="0"/>
        </a:spcAft>
        <a:buFont typeface="Arial" panose="020B0604020202020204" pitchFamily="34" charset="0"/>
        <a:buChar char="•"/>
        <a:defRPr sz="3600" kern="1200">
          <a:solidFill>
            <a:schemeClr val="tx1"/>
          </a:solidFill>
          <a:latin typeface="+mn-lt"/>
          <a:ea typeface="MS PGothic" panose="020B0600070205080204" pitchFamily="34" charset="-128"/>
          <a:cs typeface="ＭＳ Ｐゴシック" charset="0"/>
        </a:defRPr>
      </a:lvl1pPr>
      <a:lvl2pPr marL="846138" indent="-325438"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n-cs"/>
        </a:defRPr>
      </a:lvl2pPr>
      <a:lvl3pPr marL="1303338" indent="-260350" algn="l" rtl="0" eaLnBrk="0" fontAlgn="base" hangingPunct="0">
        <a:spcBef>
          <a:spcPct val="20000"/>
        </a:spcBef>
        <a:spcAft>
          <a:spcPct val="0"/>
        </a:spcAft>
        <a:buFont typeface="Arial" panose="020B0604020202020204" pitchFamily="34" charset="0"/>
        <a:buChar char="•"/>
        <a:defRPr sz="2700" kern="1200">
          <a:solidFill>
            <a:schemeClr val="tx1"/>
          </a:solidFill>
          <a:latin typeface="+mn-lt"/>
          <a:ea typeface="MS PGothic" panose="020B0600070205080204" pitchFamily="34" charset="-128"/>
          <a:cs typeface="+mn-cs"/>
        </a:defRPr>
      </a:lvl3pPr>
      <a:lvl4pPr marL="1824038" indent="-260350"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S PGothic" panose="020B0600070205080204" pitchFamily="34" charset="-128"/>
          <a:cs typeface="+mn-cs"/>
        </a:defRPr>
      </a:lvl4pPr>
      <a:lvl5pPr marL="2346325" indent="-260350"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S PGothic" panose="020B0600070205080204" pitchFamily="34" charset="-128"/>
          <a:cs typeface="+mn-cs"/>
        </a:defRPr>
      </a:lvl5pPr>
      <a:lvl6pPr marL="2867901" indent="-260718" algn="l" defTabSz="1042873"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338" indent="-260718" algn="l" defTabSz="1042873"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0775" indent="-260718" algn="l" defTabSz="1042873"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211" indent="-260718" algn="l" defTabSz="1042873"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2873" rtl="0" eaLnBrk="1" latinLnBrk="0" hangingPunct="1">
        <a:defRPr sz="2100" kern="1200">
          <a:solidFill>
            <a:schemeClr val="tx1"/>
          </a:solidFill>
          <a:latin typeface="+mn-lt"/>
          <a:ea typeface="+mn-ea"/>
          <a:cs typeface="+mn-cs"/>
        </a:defRPr>
      </a:lvl1pPr>
      <a:lvl2pPr marL="521437" algn="l" defTabSz="1042873" rtl="0" eaLnBrk="1" latinLnBrk="0" hangingPunct="1">
        <a:defRPr sz="2100" kern="1200">
          <a:solidFill>
            <a:schemeClr val="tx1"/>
          </a:solidFill>
          <a:latin typeface="+mn-lt"/>
          <a:ea typeface="+mn-ea"/>
          <a:cs typeface="+mn-cs"/>
        </a:defRPr>
      </a:lvl2pPr>
      <a:lvl3pPr marL="1042873" algn="l" defTabSz="1042873" rtl="0" eaLnBrk="1" latinLnBrk="0" hangingPunct="1">
        <a:defRPr sz="2100" kern="1200">
          <a:solidFill>
            <a:schemeClr val="tx1"/>
          </a:solidFill>
          <a:latin typeface="+mn-lt"/>
          <a:ea typeface="+mn-ea"/>
          <a:cs typeface="+mn-cs"/>
        </a:defRPr>
      </a:lvl3pPr>
      <a:lvl4pPr marL="1564310" algn="l" defTabSz="1042873" rtl="0" eaLnBrk="1" latinLnBrk="0" hangingPunct="1">
        <a:defRPr sz="2100" kern="1200">
          <a:solidFill>
            <a:schemeClr val="tx1"/>
          </a:solidFill>
          <a:latin typeface="+mn-lt"/>
          <a:ea typeface="+mn-ea"/>
          <a:cs typeface="+mn-cs"/>
        </a:defRPr>
      </a:lvl4pPr>
      <a:lvl5pPr marL="2085746" algn="l" defTabSz="1042873" rtl="0" eaLnBrk="1" latinLnBrk="0" hangingPunct="1">
        <a:defRPr sz="2100" kern="1200">
          <a:solidFill>
            <a:schemeClr val="tx1"/>
          </a:solidFill>
          <a:latin typeface="+mn-lt"/>
          <a:ea typeface="+mn-ea"/>
          <a:cs typeface="+mn-cs"/>
        </a:defRPr>
      </a:lvl5pPr>
      <a:lvl6pPr marL="2607183" algn="l" defTabSz="1042873" rtl="0" eaLnBrk="1" latinLnBrk="0" hangingPunct="1">
        <a:defRPr sz="2100" kern="1200">
          <a:solidFill>
            <a:schemeClr val="tx1"/>
          </a:solidFill>
          <a:latin typeface="+mn-lt"/>
          <a:ea typeface="+mn-ea"/>
          <a:cs typeface="+mn-cs"/>
        </a:defRPr>
      </a:lvl6pPr>
      <a:lvl7pPr marL="3128620" algn="l" defTabSz="1042873" rtl="0" eaLnBrk="1" latinLnBrk="0" hangingPunct="1">
        <a:defRPr sz="2100" kern="1200">
          <a:solidFill>
            <a:schemeClr val="tx1"/>
          </a:solidFill>
          <a:latin typeface="+mn-lt"/>
          <a:ea typeface="+mn-ea"/>
          <a:cs typeface="+mn-cs"/>
        </a:defRPr>
      </a:lvl7pPr>
      <a:lvl8pPr marL="3650056" algn="l" defTabSz="1042873" rtl="0" eaLnBrk="1" latinLnBrk="0" hangingPunct="1">
        <a:defRPr sz="2100" kern="1200">
          <a:solidFill>
            <a:schemeClr val="tx1"/>
          </a:solidFill>
          <a:latin typeface="+mn-lt"/>
          <a:ea typeface="+mn-ea"/>
          <a:cs typeface="+mn-cs"/>
        </a:defRPr>
      </a:lvl8pPr>
      <a:lvl9pPr marL="4171493" algn="l" defTabSz="1042873"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ubtitle 2">
            <a:extLst>
              <a:ext uri="{FF2B5EF4-FFF2-40B4-BE49-F238E27FC236}">
                <a16:creationId xmlns:a16="http://schemas.microsoft.com/office/drawing/2014/main" id="{9E4AB2DE-4E67-44B5-ACBD-2209161AFB5C}"/>
              </a:ext>
            </a:extLst>
          </p:cNvPr>
          <p:cNvSpPr>
            <a:spLocks noGrp="1"/>
          </p:cNvSpPr>
          <p:nvPr>
            <p:ph type="subTitle" idx="1"/>
          </p:nvPr>
        </p:nvSpPr>
        <p:spPr>
          <a:xfrm>
            <a:off x="2493486" y="3781425"/>
            <a:ext cx="7740015" cy="1200150"/>
          </a:xfrm>
        </p:spPr>
        <p:txBody>
          <a:bodyPr/>
          <a:lstStyle/>
          <a:p>
            <a:pPr eaLnBrk="1" hangingPunct="1"/>
            <a:r>
              <a:rPr lang="en-US" altLang="en-US" b="1" dirty="0">
                <a:latin typeface="Open Sans" pitchFamily="-84" charset="0"/>
              </a:rPr>
              <a:t>MATH6077 – Discrete Mathematics</a:t>
            </a:r>
          </a:p>
        </p:txBody>
      </p:sp>
      <p:sp>
        <p:nvSpPr>
          <p:cNvPr id="7171" name="Subtitle 2">
            <a:extLst>
              <a:ext uri="{FF2B5EF4-FFF2-40B4-BE49-F238E27FC236}">
                <a16:creationId xmlns:a16="http://schemas.microsoft.com/office/drawing/2014/main" id="{43203D5E-4376-41C1-9961-0E0CA46CBDA9}"/>
              </a:ext>
            </a:extLst>
          </p:cNvPr>
          <p:cNvSpPr txBox="1">
            <a:spLocks/>
          </p:cNvSpPr>
          <p:nvPr/>
        </p:nvSpPr>
        <p:spPr bwMode="auto">
          <a:xfrm>
            <a:off x="2622550" y="4603750"/>
            <a:ext cx="74818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a:defRPr sz="2100">
                <a:solidFill>
                  <a:schemeClr val="tx1"/>
                </a:solidFill>
                <a:latin typeface="Calibri" panose="020F0502020204030204" pitchFamily="34" charset="0"/>
                <a:ea typeface="MS PGothic" panose="020B0600070205080204" pitchFamily="34" charset="-128"/>
              </a:defRPr>
            </a:lvl1pPr>
            <a:lvl2pPr marL="742950" indent="-285750">
              <a:defRPr sz="2100">
                <a:solidFill>
                  <a:schemeClr val="tx1"/>
                </a:solidFill>
                <a:latin typeface="Calibri" panose="020F0502020204030204" pitchFamily="34" charset="0"/>
                <a:ea typeface="MS PGothic" panose="020B0600070205080204" pitchFamily="34" charset="-128"/>
              </a:defRPr>
            </a:lvl2pPr>
            <a:lvl3pPr marL="1143000" indent="-228600">
              <a:defRPr sz="2100">
                <a:solidFill>
                  <a:schemeClr val="tx1"/>
                </a:solidFill>
                <a:latin typeface="Calibri" panose="020F0502020204030204" pitchFamily="34" charset="0"/>
                <a:ea typeface="MS PGothic" panose="020B0600070205080204" pitchFamily="34" charset="-128"/>
              </a:defRPr>
            </a:lvl3pPr>
            <a:lvl4pPr marL="1600200" indent="-228600">
              <a:defRPr sz="2100">
                <a:solidFill>
                  <a:schemeClr val="tx1"/>
                </a:solidFill>
                <a:latin typeface="Calibri" panose="020F0502020204030204" pitchFamily="34" charset="0"/>
                <a:ea typeface="MS PGothic" panose="020B0600070205080204" pitchFamily="34" charset="-128"/>
              </a:defRPr>
            </a:lvl4pPr>
            <a:lvl5pPr marL="2057400" indent="-228600">
              <a:defRPr sz="2100">
                <a:solidFill>
                  <a:schemeClr val="tx1"/>
                </a:solidFill>
                <a:latin typeface="Calibri" panose="020F0502020204030204" pitchFamily="34" charset="0"/>
                <a:ea typeface="MS PGothic"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9pPr>
          </a:lstStyle>
          <a:p>
            <a:pPr algn="ctr" eaLnBrk="1" hangingPunct="1">
              <a:spcBef>
                <a:spcPct val="20000"/>
              </a:spcBef>
              <a:buFont typeface="Arial" panose="020B0604020202020204" pitchFamily="34" charset="0"/>
              <a:buNone/>
            </a:pPr>
            <a:r>
              <a:rPr lang="en-US" altLang="en-US" sz="3200" dirty="0">
                <a:solidFill>
                  <a:schemeClr val="bg2"/>
                </a:solidFill>
                <a:latin typeface="Open Sans"/>
              </a:rPr>
              <a:t>Week 02  - </a:t>
            </a:r>
            <a:r>
              <a:rPr lang="en-AU" sz="3200" dirty="0">
                <a:solidFill>
                  <a:schemeClr val="bg2"/>
                </a:solidFill>
                <a:latin typeface="Open Sans"/>
              </a:rPr>
              <a:t>Quantifiers</a:t>
            </a:r>
            <a:endParaRPr lang="en-US" altLang="en-US" sz="3200" dirty="0">
              <a:solidFill>
                <a:schemeClr val="bg2"/>
              </a:solidFill>
              <a:latin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AD44F-136B-4992-90F3-77E47B2FD071}"/>
              </a:ext>
            </a:extLst>
          </p:cNvPr>
          <p:cNvSpPr>
            <a:spLocks noGrp="1"/>
          </p:cNvSpPr>
          <p:nvPr>
            <p:ph type="title"/>
          </p:nvPr>
        </p:nvSpPr>
        <p:spPr/>
        <p:txBody>
          <a:bodyPr/>
          <a:lstStyle/>
          <a:p>
            <a:r>
              <a:rPr lang="en-US" sz="3000" dirty="0">
                <a:solidFill>
                  <a:schemeClr val="accent1"/>
                </a:solidFill>
                <a:latin typeface="Open Sans"/>
              </a:rPr>
              <a:t>The Existential Quantifier</a:t>
            </a:r>
          </a:p>
        </p:txBody>
      </p:sp>
      <p:sp>
        <p:nvSpPr>
          <p:cNvPr id="3" name="Content Placeholder 2">
            <a:extLst>
              <a:ext uri="{FF2B5EF4-FFF2-40B4-BE49-F238E27FC236}">
                <a16:creationId xmlns:a16="http://schemas.microsoft.com/office/drawing/2014/main" id="{0C3B9AA8-CE80-4BE1-B501-5C41F817036B}"/>
              </a:ext>
            </a:extLst>
          </p:cNvPr>
          <p:cNvSpPr>
            <a:spLocks noGrp="1"/>
          </p:cNvSpPr>
          <p:nvPr>
            <p:ph idx="1"/>
          </p:nvPr>
        </p:nvSpPr>
        <p:spPr>
          <a:xfrm>
            <a:off x="1379912" y="2310938"/>
            <a:ext cx="9130925" cy="864524"/>
          </a:xfrm>
        </p:spPr>
        <p:txBody>
          <a:bodyPr/>
          <a:lstStyle/>
          <a:p>
            <a:pPr marL="0" indent="0" algn="just">
              <a:buNone/>
            </a:pPr>
            <a:r>
              <a:rPr lang="en-US" sz="2000" b="1" dirty="0">
                <a:solidFill>
                  <a:schemeClr val="accent1"/>
                </a:solidFill>
                <a:latin typeface="Open Sans"/>
              </a:rPr>
              <a:t>Existential quantification </a:t>
            </a:r>
            <a:r>
              <a:rPr lang="en-US" sz="2000" dirty="0">
                <a:latin typeface="Open Sans"/>
              </a:rPr>
              <a:t>: form a proposition that is true if and only if </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 is true for at least one value of </a:t>
            </a:r>
            <a:r>
              <a:rPr lang="en-US" sz="2000" i="1" dirty="0">
                <a:latin typeface="Open Sans"/>
              </a:rPr>
              <a:t>x </a:t>
            </a:r>
            <a:r>
              <a:rPr lang="en-US" sz="2000" dirty="0">
                <a:latin typeface="Open Sans"/>
              </a:rPr>
              <a:t>in the domain.</a:t>
            </a:r>
          </a:p>
        </p:txBody>
      </p:sp>
      <p:sp>
        <p:nvSpPr>
          <p:cNvPr id="4" name="Rectangle 3">
            <a:extLst>
              <a:ext uri="{FF2B5EF4-FFF2-40B4-BE49-F238E27FC236}">
                <a16:creationId xmlns:a16="http://schemas.microsoft.com/office/drawing/2014/main" id="{59264606-33D5-4BC0-A5DE-E3712ADE84C5}"/>
              </a:ext>
            </a:extLst>
          </p:cNvPr>
          <p:cNvSpPr/>
          <p:nvPr/>
        </p:nvSpPr>
        <p:spPr>
          <a:xfrm>
            <a:off x="1664319" y="3042458"/>
            <a:ext cx="8562109" cy="209288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just">
              <a:spcBef>
                <a:spcPts val="1200"/>
              </a:spcBef>
            </a:pPr>
            <a:r>
              <a:rPr lang="en-US" sz="2000" b="1" dirty="0">
                <a:solidFill>
                  <a:srgbClr val="00B050"/>
                </a:solidFill>
                <a:latin typeface="Open Sans"/>
              </a:rPr>
              <a:t>Definition :</a:t>
            </a:r>
          </a:p>
          <a:p>
            <a:pPr algn="just">
              <a:spcBef>
                <a:spcPts val="1200"/>
              </a:spcBef>
            </a:pPr>
            <a:r>
              <a:rPr lang="en-US" sz="2000" dirty="0">
                <a:latin typeface="Open Sans"/>
              </a:rPr>
              <a:t>The </a:t>
            </a:r>
            <a:r>
              <a:rPr lang="en-US" sz="2000" b="1" i="1" dirty="0">
                <a:solidFill>
                  <a:srgbClr val="FF0000"/>
                </a:solidFill>
                <a:latin typeface="Open Sans"/>
              </a:rPr>
              <a:t>existential quantification </a:t>
            </a:r>
            <a:r>
              <a:rPr lang="en-US" sz="2000" dirty="0">
                <a:latin typeface="Open Sans"/>
              </a:rPr>
              <a:t>of </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 is the proposition </a:t>
            </a:r>
          </a:p>
          <a:p>
            <a:pPr algn="just">
              <a:spcBef>
                <a:spcPts val="1200"/>
              </a:spcBef>
            </a:pPr>
            <a:r>
              <a:rPr lang="en-US" sz="2000" dirty="0">
                <a:latin typeface="Open Sans"/>
              </a:rPr>
              <a:t>        “There exists an element </a:t>
            </a:r>
            <a:r>
              <a:rPr lang="en-US" sz="2000" i="1" dirty="0">
                <a:latin typeface="Open Sans"/>
              </a:rPr>
              <a:t>x </a:t>
            </a:r>
            <a:r>
              <a:rPr lang="en-US" sz="2000" dirty="0">
                <a:latin typeface="Open Sans"/>
              </a:rPr>
              <a:t>in the domain such that </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 </a:t>
            </a:r>
          </a:p>
          <a:p>
            <a:pPr algn="just">
              <a:spcBef>
                <a:spcPts val="1200"/>
              </a:spcBef>
            </a:pPr>
            <a:r>
              <a:rPr lang="en-US" sz="2000" dirty="0">
                <a:latin typeface="Open Sans"/>
              </a:rPr>
              <a:t>We use the notation ∃</a:t>
            </a:r>
            <a:r>
              <a:rPr lang="en-US" sz="2000" i="1" dirty="0" err="1">
                <a:latin typeface="Open Sans"/>
              </a:rPr>
              <a:t>xP</a:t>
            </a:r>
            <a:r>
              <a:rPr lang="en-US" sz="2000" dirty="0">
                <a:latin typeface="Open Sans"/>
              </a:rPr>
              <a:t>(</a:t>
            </a:r>
            <a:r>
              <a:rPr lang="en-US" sz="2000" i="1" dirty="0">
                <a:latin typeface="Open Sans"/>
              </a:rPr>
              <a:t>x</a:t>
            </a:r>
            <a:r>
              <a:rPr lang="en-US" sz="2000" dirty="0">
                <a:latin typeface="Open Sans"/>
              </a:rPr>
              <a:t>) for the existential quantification of </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 Here ∃ is called the </a:t>
            </a:r>
            <a:r>
              <a:rPr lang="en-US" sz="2000" i="1" dirty="0">
                <a:solidFill>
                  <a:srgbClr val="FF0000"/>
                </a:solidFill>
                <a:latin typeface="Open Sans"/>
              </a:rPr>
              <a:t>existential quantifier</a:t>
            </a:r>
            <a:r>
              <a:rPr lang="en-US" sz="2000" dirty="0">
                <a:latin typeface="Open Sans"/>
              </a:rPr>
              <a:t>.</a:t>
            </a:r>
          </a:p>
        </p:txBody>
      </p:sp>
      <p:pic>
        <p:nvPicPr>
          <p:cNvPr id="5" name="Picture 4">
            <a:extLst>
              <a:ext uri="{FF2B5EF4-FFF2-40B4-BE49-F238E27FC236}">
                <a16:creationId xmlns:a16="http://schemas.microsoft.com/office/drawing/2014/main" id="{FE6403BA-B7B0-4181-A862-BAF908B69AF1}"/>
              </a:ext>
            </a:extLst>
          </p:cNvPr>
          <p:cNvPicPr>
            <a:picLocks noChangeAspect="1"/>
          </p:cNvPicPr>
          <p:nvPr/>
        </p:nvPicPr>
        <p:blipFill>
          <a:blip r:embed="rId2"/>
          <a:stretch>
            <a:fillRect/>
          </a:stretch>
        </p:blipFill>
        <p:spPr>
          <a:xfrm>
            <a:off x="1379913" y="5346683"/>
            <a:ext cx="9130924" cy="1702510"/>
          </a:xfrm>
          <a:prstGeom prst="rect">
            <a:avLst/>
          </a:prstGeom>
        </p:spPr>
      </p:pic>
    </p:spTree>
    <p:extLst>
      <p:ext uri="{BB962C8B-B14F-4D97-AF65-F5344CB8AC3E}">
        <p14:creationId xmlns:p14="http://schemas.microsoft.com/office/powerpoint/2010/main" val="3909968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116C-BD03-4951-90D9-DCA86097B8F6}"/>
              </a:ext>
            </a:extLst>
          </p:cNvPr>
          <p:cNvSpPr>
            <a:spLocks noGrp="1"/>
          </p:cNvSpPr>
          <p:nvPr>
            <p:ph type="title"/>
          </p:nvPr>
        </p:nvSpPr>
        <p:spPr/>
        <p:txBody>
          <a:bodyPr/>
          <a:lstStyle/>
          <a:p>
            <a:r>
              <a:rPr lang="en-US" sz="3000" dirty="0">
                <a:solidFill>
                  <a:schemeClr val="accent1"/>
                </a:solidFill>
                <a:latin typeface="Open Sans"/>
              </a:rPr>
              <a:t>The Existential Quantifier</a:t>
            </a:r>
            <a:endParaRPr lang="en-US" sz="3000" dirty="0"/>
          </a:p>
        </p:txBody>
      </p:sp>
      <p:sp>
        <p:nvSpPr>
          <p:cNvPr id="3" name="Content Placeholder 2">
            <a:extLst>
              <a:ext uri="{FF2B5EF4-FFF2-40B4-BE49-F238E27FC236}">
                <a16:creationId xmlns:a16="http://schemas.microsoft.com/office/drawing/2014/main" id="{A7871ABA-99A0-49DF-A24A-400119D2DD4A}"/>
              </a:ext>
            </a:extLst>
          </p:cNvPr>
          <p:cNvSpPr>
            <a:spLocks noGrp="1"/>
          </p:cNvSpPr>
          <p:nvPr>
            <p:ph idx="1"/>
          </p:nvPr>
        </p:nvSpPr>
        <p:spPr>
          <a:xfrm>
            <a:off x="1346662" y="2261063"/>
            <a:ext cx="9164176" cy="5020886"/>
          </a:xfrm>
        </p:spPr>
        <p:txBody>
          <a:bodyPr/>
          <a:lstStyle/>
          <a:p>
            <a:pPr marL="0" indent="0" algn="just">
              <a:spcBef>
                <a:spcPts val="600"/>
              </a:spcBef>
              <a:buNone/>
            </a:pPr>
            <a:r>
              <a:rPr lang="en-US" sz="2000" b="1" dirty="0">
                <a:solidFill>
                  <a:schemeClr val="accent1"/>
                </a:solidFill>
                <a:latin typeface="Open Sans"/>
              </a:rPr>
              <a:t>Example 01 :</a:t>
            </a:r>
          </a:p>
          <a:p>
            <a:pPr marL="0" indent="0" algn="just">
              <a:spcBef>
                <a:spcPts val="600"/>
              </a:spcBef>
              <a:buNone/>
            </a:pPr>
            <a:r>
              <a:rPr lang="en-US" sz="2000" dirty="0">
                <a:latin typeface="Open Sans"/>
              </a:rPr>
              <a:t>Let </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 denote the statement “</a:t>
            </a:r>
            <a:r>
              <a:rPr lang="en-US" sz="2000" i="1" dirty="0">
                <a:latin typeface="Open Sans"/>
              </a:rPr>
              <a:t>x &gt; </a:t>
            </a:r>
            <a:r>
              <a:rPr lang="en-US" sz="2000" dirty="0">
                <a:latin typeface="Open Sans"/>
              </a:rPr>
              <a:t>3.” What is the truth value of the quantification ∃</a:t>
            </a:r>
            <a:r>
              <a:rPr lang="en-US" sz="2000" i="1" dirty="0" err="1">
                <a:latin typeface="Open Sans"/>
              </a:rPr>
              <a:t>xP</a:t>
            </a:r>
            <a:r>
              <a:rPr lang="en-US" sz="2000" dirty="0">
                <a:latin typeface="Open Sans"/>
              </a:rPr>
              <a:t>(</a:t>
            </a:r>
            <a:r>
              <a:rPr lang="en-US" sz="2000" i="1" dirty="0">
                <a:latin typeface="Open Sans"/>
              </a:rPr>
              <a:t>x</a:t>
            </a:r>
            <a:r>
              <a:rPr lang="en-US" sz="2000" dirty="0">
                <a:latin typeface="Open Sans"/>
              </a:rPr>
              <a:t>), where the domain consists of all real numbers?</a:t>
            </a:r>
          </a:p>
          <a:p>
            <a:pPr marL="0" indent="0" algn="just">
              <a:spcBef>
                <a:spcPts val="600"/>
              </a:spcBef>
              <a:buNone/>
            </a:pPr>
            <a:r>
              <a:rPr lang="en-US" sz="2000" b="1" i="1" dirty="0">
                <a:solidFill>
                  <a:srgbClr val="00B050"/>
                </a:solidFill>
                <a:latin typeface="Open Sans"/>
              </a:rPr>
              <a:t>Solution: </a:t>
            </a:r>
          </a:p>
          <a:p>
            <a:pPr marL="0" indent="0" algn="just">
              <a:spcBef>
                <a:spcPts val="600"/>
              </a:spcBef>
              <a:buNone/>
            </a:pPr>
            <a:r>
              <a:rPr lang="en-US" sz="2000" dirty="0">
                <a:latin typeface="Open Sans"/>
              </a:rPr>
              <a:t>Because “</a:t>
            </a:r>
            <a:r>
              <a:rPr lang="en-US" sz="2000" i="1" dirty="0">
                <a:latin typeface="Open Sans"/>
              </a:rPr>
              <a:t>x &gt; </a:t>
            </a:r>
            <a:r>
              <a:rPr lang="en-US" sz="2000" dirty="0">
                <a:latin typeface="Open Sans"/>
              </a:rPr>
              <a:t>3” is sometimes true, for instance, when </a:t>
            </a:r>
            <a:r>
              <a:rPr lang="en-US" sz="2000" i="1" dirty="0">
                <a:latin typeface="Open Sans"/>
              </a:rPr>
              <a:t>x </a:t>
            </a:r>
            <a:r>
              <a:rPr lang="en-US" sz="2000" dirty="0">
                <a:latin typeface="Open Sans"/>
              </a:rPr>
              <a:t>= 4, the existential quantification of </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 which is ∃</a:t>
            </a:r>
            <a:r>
              <a:rPr lang="en-US" sz="2000" i="1" dirty="0" err="1">
                <a:latin typeface="Open Sans"/>
              </a:rPr>
              <a:t>xP</a:t>
            </a:r>
            <a:r>
              <a:rPr lang="en-US" sz="2000" dirty="0">
                <a:latin typeface="Open Sans"/>
              </a:rPr>
              <a:t>(</a:t>
            </a:r>
            <a:r>
              <a:rPr lang="en-US" sz="2000" i="1" dirty="0">
                <a:latin typeface="Open Sans"/>
              </a:rPr>
              <a:t>x</a:t>
            </a:r>
            <a:r>
              <a:rPr lang="en-US" sz="2000" dirty="0">
                <a:latin typeface="Open Sans"/>
              </a:rPr>
              <a:t>), is true.</a:t>
            </a:r>
          </a:p>
          <a:p>
            <a:pPr marL="0" indent="0" algn="just">
              <a:spcBef>
                <a:spcPts val="600"/>
              </a:spcBef>
              <a:buNone/>
            </a:pPr>
            <a:endParaRPr lang="en-US" sz="2000" dirty="0">
              <a:latin typeface="Open Sans"/>
            </a:endParaRPr>
          </a:p>
          <a:p>
            <a:pPr marL="0" indent="0" algn="just">
              <a:spcBef>
                <a:spcPts val="600"/>
              </a:spcBef>
              <a:buNone/>
            </a:pPr>
            <a:r>
              <a:rPr lang="en-US" sz="2000" b="1" dirty="0">
                <a:solidFill>
                  <a:schemeClr val="accent1"/>
                </a:solidFill>
                <a:latin typeface="Open Sans"/>
              </a:rPr>
              <a:t>Example 02 </a:t>
            </a:r>
            <a:r>
              <a:rPr lang="en-US" sz="2000" dirty="0">
                <a:latin typeface="Open Sans"/>
              </a:rPr>
              <a:t>:</a:t>
            </a:r>
          </a:p>
          <a:p>
            <a:pPr marL="0" indent="0" algn="just">
              <a:spcBef>
                <a:spcPts val="600"/>
              </a:spcBef>
              <a:buNone/>
            </a:pPr>
            <a:r>
              <a:rPr lang="en-US" sz="2000" dirty="0">
                <a:latin typeface="Open Sans"/>
              </a:rPr>
              <a:t>Let </a:t>
            </a:r>
            <a:r>
              <a:rPr lang="en-US" sz="2000" i="1" dirty="0">
                <a:latin typeface="Open Sans"/>
              </a:rPr>
              <a:t>Q</a:t>
            </a:r>
            <a:r>
              <a:rPr lang="en-US" sz="2000" dirty="0">
                <a:latin typeface="Open Sans"/>
              </a:rPr>
              <a:t>(</a:t>
            </a:r>
            <a:r>
              <a:rPr lang="en-US" sz="2000" i="1" dirty="0">
                <a:latin typeface="Open Sans"/>
              </a:rPr>
              <a:t>x</a:t>
            </a:r>
            <a:r>
              <a:rPr lang="en-US" sz="2000" dirty="0">
                <a:latin typeface="Open Sans"/>
              </a:rPr>
              <a:t>) denote the statement “</a:t>
            </a:r>
            <a:r>
              <a:rPr lang="en-US" sz="2000" i="1" dirty="0">
                <a:latin typeface="Open Sans"/>
              </a:rPr>
              <a:t>x</a:t>
            </a:r>
            <a:r>
              <a:rPr lang="en-US" sz="2000" dirty="0">
                <a:latin typeface="Open Sans"/>
              </a:rPr>
              <a:t>=</a:t>
            </a:r>
            <a:r>
              <a:rPr lang="en-US" sz="2000" i="1" dirty="0">
                <a:latin typeface="Open Sans"/>
              </a:rPr>
              <a:t>x</a:t>
            </a:r>
            <a:r>
              <a:rPr lang="en-US" sz="2000" dirty="0">
                <a:latin typeface="Open Sans"/>
              </a:rPr>
              <a:t>+1.” What is the truth value of the quantification ∃</a:t>
            </a:r>
            <a:r>
              <a:rPr lang="en-US" sz="2000" i="1" dirty="0" err="1">
                <a:latin typeface="Open Sans"/>
              </a:rPr>
              <a:t>xQ</a:t>
            </a:r>
            <a:r>
              <a:rPr lang="en-US" sz="2000" dirty="0">
                <a:latin typeface="Open Sans"/>
              </a:rPr>
              <a:t>(</a:t>
            </a:r>
            <a:r>
              <a:rPr lang="en-US" sz="2000" i="1" dirty="0">
                <a:latin typeface="Open Sans"/>
              </a:rPr>
              <a:t>x</a:t>
            </a:r>
            <a:r>
              <a:rPr lang="en-US" sz="2000" dirty="0">
                <a:latin typeface="Open Sans"/>
              </a:rPr>
              <a:t>), where the domain consists of all real numbers?</a:t>
            </a:r>
          </a:p>
          <a:p>
            <a:pPr marL="0" indent="0" algn="just">
              <a:spcBef>
                <a:spcPts val="600"/>
              </a:spcBef>
              <a:buNone/>
            </a:pPr>
            <a:endParaRPr lang="en-US" sz="2000" dirty="0">
              <a:latin typeface="Open Sans"/>
            </a:endParaRPr>
          </a:p>
          <a:p>
            <a:pPr marL="0" indent="0" algn="just">
              <a:spcBef>
                <a:spcPts val="600"/>
              </a:spcBef>
              <a:buNone/>
            </a:pPr>
            <a:r>
              <a:rPr lang="en-US" sz="2000" b="1" i="1" dirty="0">
                <a:solidFill>
                  <a:srgbClr val="00B050"/>
                </a:solidFill>
                <a:latin typeface="Open Sans"/>
              </a:rPr>
              <a:t>Solution:</a:t>
            </a:r>
            <a:r>
              <a:rPr lang="en-US" sz="2000" i="1" dirty="0">
                <a:latin typeface="Open Sans"/>
              </a:rPr>
              <a:t> </a:t>
            </a:r>
            <a:r>
              <a:rPr lang="en-US" sz="2000" dirty="0">
                <a:latin typeface="Open Sans"/>
              </a:rPr>
              <a:t>Because </a:t>
            </a:r>
            <a:r>
              <a:rPr lang="en-US" sz="2000" i="1" dirty="0">
                <a:latin typeface="Open Sans"/>
              </a:rPr>
              <a:t>Q</a:t>
            </a:r>
            <a:r>
              <a:rPr lang="en-US" sz="2000" dirty="0">
                <a:latin typeface="Open Sans"/>
              </a:rPr>
              <a:t>(</a:t>
            </a:r>
            <a:r>
              <a:rPr lang="en-US" sz="2000" i="1" dirty="0">
                <a:latin typeface="Open Sans"/>
              </a:rPr>
              <a:t>x</a:t>
            </a:r>
            <a:r>
              <a:rPr lang="en-US" sz="2000" dirty="0">
                <a:latin typeface="Open Sans"/>
              </a:rPr>
              <a:t>) is false for every real number </a:t>
            </a:r>
            <a:r>
              <a:rPr lang="en-US" sz="2000" i="1" dirty="0">
                <a:latin typeface="Open Sans"/>
              </a:rPr>
              <a:t>x</a:t>
            </a:r>
            <a:r>
              <a:rPr lang="en-US" sz="2000" dirty="0">
                <a:latin typeface="Open Sans"/>
              </a:rPr>
              <a:t>, the existential quantification of </a:t>
            </a:r>
            <a:r>
              <a:rPr lang="en-US" sz="2000" i="1" dirty="0">
                <a:latin typeface="Open Sans"/>
              </a:rPr>
              <a:t>Q</a:t>
            </a:r>
            <a:r>
              <a:rPr lang="en-US" sz="2000" dirty="0">
                <a:latin typeface="Open Sans"/>
              </a:rPr>
              <a:t>(</a:t>
            </a:r>
            <a:r>
              <a:rPr lang="en-US" sz="2000" i="1" dirty="0">
                <a:latin typeface="Open Sans"/>
              </a:rPr>
              <a:t>x</a:t>
            </a:r>
            <a:r>
              <a:rPr lang="en-US" sz="2000" dirty="0">
                <a:latin typeface="Open Sans"/>
              </a:rPr>
              <a:t>), which is ∃</a:t>
            </a:r>
            <a:r>
              <a:rPr lang="en-US" sz="2000" i="1" dirty="0" err="1">
                <a:latin typeface="Open Sans"/>
              </a:rPr>
              <a:t>xQ</a:t>
            </a:r>
            <a:r>
              <a:rPr lang="en-US" sz="2000" dirty="0">
                <a:latin typeface="Open Sans"/>
              </a:rPr>
              <a:t>(</a:t>
            </a:r>
            <a:r>
              <a:rPr lang="en-US" sz="2000" i="1" dirty="0">
                <a:latin typeface="Open Sans"/>
              </a:rPr>
              <a:t>x</a:t>
            </a:r>
            <a:r>
              <a:rPr lang="en-US" sz="2000" dirty="0">
                <a:latin typeface="Open Sans"/>
              </a:rPr>
              <a:t>), is false.</a:t>
            </a:r>
          </a:p>
          <a:p>
            <a:pPr marL="0" indent="0" algn="just">
              <a:spcBef>
                <a:spcPts val="600"/>
              </a:spcBef>
              <a:buNone/>
            </a:pPr>
            <a:endParaRPr lang="en-US" sz="2000" dirty="0">
              <a:latin typeface="Open Sans"/>
            </a:endParaRPr>
          </a:p>
        </p:txBody>
      </p:sp>
    </p:spTree>
    <p:extLst>
      <p:ext uri="{BB962C8B-B14F-4D97-AF65-F5344CB8AC3E}">
        <p14:creationId xmlns:p14="http://schemas.microsoft.com/office/powerpoint/2010/main" val="571962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a:extLst>
              <a:ext uri="{FF2B5EF4-FFF2-40B4-BE49-F238E27FC236}">
                <a16:creationId xmlns:a16="http://schemas.microsoft.com/office/drawing/2014/main" id="{5AB79FC1-0F26-429B-B35D-855D00229B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88638" cy="755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Subtitle 2">
            <a:extLst>
              <a:ext uri="{FF2B5EF4-FFF2-40B4-BE49-F238E27FC236}">
                <a16:creationId xmlns:a16="http://schemas.microsoft.com/office/drawing/2014/main" id="{264422D7-9FB9-44A0-85C7-EB85B539708A}"/>
              </a:ext>
            </a:extLst>
          </p:cNvPr>
          <p:cNvSpPr txBox="1">
            <a:spLocks/>
          </p:cNvSpPr>
          <p:nvPr/>
        </p:nvSpPr>
        <p:spPr bwMode="auto">
          <a:xfrm>
            <a:off x="1296785" y="3181350"/>
            <a:ext cx="7954733"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a:defRPr sz="2100">
                <a:solidFill>
                  <a:schemeClr val="tx1"/>
                </a:solidFill>
                <a:latin typeface="Calibri" panose="020F0502020204030204" pitchFamily="34" charset="0"/>
                <a:ea typeface="MS PGothic" panose="020B0600070205080204" pitchFamily="34" charset="-128"/>
              </a:defRPr>
            </a:lvl1pPr>
            <a:lvl2pPr marL="742950" indent="-285750">
              <a:defRPr sz="2100">
                <a:solidFill>
                  <a:schemeClr val="tx1"/>
                </a:solidFill>
                <a:latin typeface="Calibri" panose="020F0502020204030204" pitchFamily="34" charset="0"/>
                <a:ea typeface="MS PGothic" panose="020B0600070205080204" pitchFamily="34" charset="-128"/>
              </a:defRPr>
            </a:lvl2pPr>
            <a:lvl3pPr marL="1143000" indent="-228600">
              <a:defRPr sz="2100">
                <a:solidFill>
                  <a:schemeClr val="tx1"/>
                </a:solidFill>
                <a:latin typeface="Calibri" panose="020F0502020204030204" pitchFamily="34" charset="0"/>
                <a:ea typeface="MS PGothic" panose="020B0600070205080204" pitchFamily="34" charset="-128"/>
              </a:defRPr>
            </a:lvl3pPr>
            <a:lvl4pPr marL="1600200" indent="-228600">
              <a:defRPr sz="2100">
                <a:solidFill>
                  <a:schemeClr val="tx1"/>
                </a:solidFill>
                <a:latin typeface="Calibri" panose="020F0502020204030204" pitchFamily="34" charset="0"/>
                <a:ea typeface="MS PGothic" panose="020B0600070205080204" pitchFamily="34" charset="-128"/>
              </a:defRPr>
            </a:lvl4pPr>
            <a:lvl5pPr marL="2057400" indent="-228600">
              <a:defRPr sz="2100">
                <a:solidFill>
                  <a:schemeClr val="tx1"/>
                </a:solidFill>
                <a:latin typeface="Calibri" panose="020F0502020204030204" pitchFamily="34" charset="0"/>
                <a:ea typeface="MS PGothic"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9pPr>
          </a:lstStyle>
          <a:p>
            <a:pPr algn="ctr"/>
            <a:r>
              <a:rPr lang="en-US" sz="4000" b="1" dirty="0">
                <a:solidFill>
                  <a:schemeClr val="bg2"/>
                </a:solidFill>
                <a:latin typeface="Open Sans"/>
              </a:rPr>
              <a:t>Quantifiers Over Finite Domains</a:t>
            </a:r>
            <a:endParaRPr lang="en-US" sz="4000" b="1" dirty="0">
              <a:solidFill>
                <a:schemeClr val="bg2"/>
              </a:solidFill>
            </a:endParaRPr>
          </a:p>
        </p:txBody>
      </p:sp>
    </p:spTree>
    <p:extLst>
      <p:ext uri="{BB962C8B-B14F-4D97-AF65-F5344CB8AC3E}">
        <p14:creationId xmlns:p14="http://schemas.microsoft.com/office/powerpoint/2010/main" val="2897347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B32F-8DBA-4952-A83E-EC7B87CD24F9}"/>
              </a:ext>
            </a:extLst>
          </p:cNvPr>
          <p:cNvSpPr>
            <a:spLocks noGrp="1"/>
          </p:cNvSpPr>
          <p:nvPr>
            <p:ph type="title"/>
          </p:nvPr>
        </p:nvSpPr>
        <p:spPr/>
        <p:txBody>
          <a:bodyPr/>
          <a:lstStyle/>
          <a:p>
            <a:r>
              <a:rPr lang="en-US" sz="3000" dirty="0">
                <a:solidFill>
                  <a:schemeClr val="accent1"/>
                </a:solidFill>
                <a:latin typeface="Open Sans"/>
              </a:rPr>
              <a:t>Quantifiers Over Finite Domains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563C7B-7D30-4238-94CE-788755C225E2}"/>
                  </a:ext>
                </a:extLst>
              </p:cNvPr>
              <p:cNvSpPr>
                <a:spLocks noGrp="1"/>
              </p:cNvSpPr>
              <p:nvPr>
                <p:ph idx="1"/>
              </p:nvPr>
            </p:nvSpPr>
            <p:spPr>
              <a:xfrm>
                <a:off x="1157288" y="2184399"/>
                <a:ext cx="9353550" cy="5164051"/>
              </a:xfrm>
            </p:spPr>
            <p:txBody>
              <a:bodyPr/>
              <a:lstStyle/>
              <a:p>
                <a:pPr marL="0" indent="0" algn="just">
                  <a:buNone/>
                </a:pPr>
                <a:r>
                  <a:rPr lang="en-US" sz="2000" dirty="0">
                    <a:solidFill>
                      <a:schemeClr val="accent1"/>
                    </a:solidFill>
                    <a:latin typeface="Open Sans"/>
                  </a:rPr>
                  <a:t>1</a:t>
                </a:r>
                <a:r>
                  <a:rPr lang="en-US" sz="2000" dirty="0">
                    <a:latin typeface="Open Sans"/>
                  </a:rPr>
                  <a:t>. </a:t>
                </a:r>
                <a:r>
                  <a:rPr lang="en-US" sz="2200" b="1" dirty="0">
                    <a:solidFill>
                      <a:schemeClr val="accent1"/>
                    </a:solidFill>
                    <a:latin typeface="Open Sans"/>
                  </a:rPr>
                  <a:t>Universal Quantification </a:t>
                </a:r>
              </a:p>
              <a:p>
                <a:pPr marL="0" indent="0" algn="just">
                  <a:buNone/>
                </a:pPr>
                <a:r>
                  <a:rPr lang="en-US" sz="2000" dirty="0">
                    <a:latin typeface="Open Sans"/>
                  </a:rPr>
                  <a:t>	When the elements of the domain are </a:t>
                </a:r>
                <a:r>
                  <a:rPr lang="en-US" sz="2000" i="1" dirty="0">
                    <a:latin typeface="Open Sans"/>
                  </a:rPr>
                  <a:t>x</a:t>
                </a:r>
                <a:r>
                  <a:rPr lang="en-US" sz="2000" dirty="0">
                    <a:latin typeface="Open Sans"/>
                  </a:rPr>
                  <a:t>1, </a:t>
                </a:r>
                <a:r>
                  <a:rPr lang="en-US" sz="2000" i="1" dirty="0">
                    <a:latin typeface="Open Sans"/>
                  </a:rPr>
                  <a:t>x</a:t>
                </a:r>
                <a:r>
                  <a:rPr lang="en-US" sz="2000" dirty="0">
                    <a:latin typeface="Open Sans"/>
                  </a:rPr>
                  <a:t>2</a:t>
                </a:r>
                <a:r>
                  <a:rPr lang="en-US" sz="2000" i="1" dirty="0">
                    <a:latin typeface="Open Sans"/>
                  </a:rPr>
                  <a:t>,</a:t>
                </a:r>
                <a:r>
                  <a:rPr lang="en-US" sz="2000" dirty="0">
                    <a:latin typeface="Open Sans"/>
                  </a:rPr>
                  <a:t>…, </a:t>
                </a:r>
                <a:r>
                  <a:rPr lang="en-US" sz="2000" i="1" dirty="0" err="1">
                    <a:latin typeface="Open Sans"/>
                  </a:rPr>
                  <a:t>xn</a:t>
                </a:r>
                <a:r>
                  <a:rPr lang="en-US" sz="2000" dirty="0">
                    <a:latin typeface="Open Sans"/>
                  </a:rPr>
                  <a:t>, where </a:t>
                </a:r>
                <a:r>
                  <a:rPr lang="en-US" sz="2000" i="1" dirty="0">
                    <a:latin typeface="Open Sans"/>
                  </a:rPr>
                  <a:t>n </a:t>
                </a:r>
                <a:r>
                  <a:rPr lang="en-US" sz="2000" dirty="0">
                    <a:latin typeface="Open Sans"/>
                  </a:rPr>
                  <a:t>is a positive integer, the universal quantification ∀</a:t>
                </a:r>
                <a:r>
                  <a:rPr lang="en-US" sz="2000" i="1" dirty="0" err="1">
                    <a:latin typeface="Open Sans"/>
                  </a:rPr>
                  <a:t>xP</a:t>
                </a:r>
                <a:r>
                  <a:rPr lang="en-US" sz="2000" dirty="0">
                    <a:latin typeface="Open Sans"/>
                  </a:rPr>
                  <a:t>(</a:t>
                </a:r>
                <a:r>
                  <a:rPr lang="en-US" sz="2000" i="1" dirty="0">
                    <a:latin typeface="Open Sans"/>
                  </a:rPr>
                  <a:t>x</a:t>
                </a:r>
                <a:r>
                  <a:rPr lang="en-US" sz="2000" dirty="0">
                    <a:latin typeface="Open Sans"/>
                  </a:rPr>
                  <a:t>) is the same as the conjunction</a:t>
                </a:r>
              </a:p>
              <a:p>
                <a:pPr marL="0" indent="0" algn="just">
                  <a:buNone/>
                </a:pPr>
                <a:r>
                  <a:rPr lang="en-US" sz="2000" i="1" dirty="0">
                    <a:latin typeface="Open Sans"/>
                  </a:rPr>
                  <a:t>                P</a:t>
                </a:r>
                <a:r>
                  <a:rPr lang="en-US" sz="2000" dirty="0">
                    <a:latin typeface="Open Sans"/>
                  </a:rPr>
                  <a:t>(</a:t>
                </a:r>
                <a:r>
                  <a:rPr lang="en-US" sz="2000" i="1" dirty="0">
                    <a:latin typeface="Open Sans"/>
                  </a:rPr>
                  <a:t>x</a:t>
                </a:r>
                <a:r>
                  <a:rPr lang="en-US" sz="2000" dirty="0">
                    <a:latin typeface="Open Sans"/>
                  </a:rPr>
                  <a:t>1) ∧ </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2) ∧⋯∧ </a:t>
                </a:r>
                <a:r>
                  <a:rPr lang="en-US" sz="2000" i="1" dirty="0">
                    <a:latin typeface="Open Sans"/>
                  </a:rPr>
                  <a:t>P</a:t>
                </a:r>
                <a:r>
                  <a:rPr lang="en-US" sz="2000" dirty="0">
                    <a:latin typeface="Open Sans"/>
                  </a:rPr>
                  <a:t>(</a:t>
                </a:r>
                <a:r>
                  <a:rPr lang="en-US" sz="2000" i="1" dirty="0" err="1">
                    <a:latin typeface="Open Sans"/>
                  </a:rPr>
                  <a:t>xn</a:t>
                </a:r>
                <a:r>
                  <a:rPr lang="en-US" sz="2000" dirty="0">
                    <a:latin typeface="Open Sans"/>
                  </a:rPr>
                  <a:t>)</a:t>
                </a:r>
                <a:r>
                  <a:rPr lang="en-US" sz="2000" i="1" dirty="0">
                    <a:latin typeface="Open Sans"/>
                  </a:rPr>
                  <a:t>,</a:t>
                </a:r>
              </a:p>
              <a:p>
                <a:pPr marL="0" indent="0" algn="just">
                  <a:buNone/>
                </a:pPr>
                <a:r>
                  <a:rPr lang="en-US" sz="2000" dirty="0">
                    <a:latin typeface="Open Sans"/>
                  </a:rPr>
                  <a:t>because this conjunction is true if and only if </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1)</a:t>
                </a:r>
                <a:r>
                  <a:rPr lang="en-US" sz="2000" i="1" dirty="0">
                    <a:latin typeface="Open Sans"/>
                  </a:rPr>
                  <a:t>, P</a:t>
                </a:r>
                <a:r>
                  <a:rPr lang="en-US" sz="2000" dirty="0">
                    <a:latin typeface="Open Sans"/>
                  </a:rPr>
                  <a:t>(</a:t>
                </a:r>
                <a:r>
                  <a:rPr lang="en-US" sz="2000" i="1" dirty="0">
                    <a:latin typeface="Open Sans"/>
                  </a:rPr>
                  <a:t>x</a:t>
                </a:r>
                <a:r>
                  <a:rPr lang="en-US" sz="2000" dirty="0">
                    <a:latin typeface="Open Sans"/>
                  </a:rPr>
                  <a:t>2)</a:t>
                </a:r>
                <a:r>
                  <a:rPr lang="en-US" sz="2000" i="1" dirty="0">
                    <a:latin typeface="Open Sans"/>
                  </a:rPr>
                  <a:t>,</a:t>
                </a:r>
                <a:r>
                  <a:rPr lang="en-US" sz="2000" dirty="0">
                    <a:latin typeface="Open Sans"/>
                  </a:rPr>
                  <a:t>…</a:t>
                </a:r>
                <a:r>
                  <a:rPr lang="en-US" sz="2000" i="1" dirty="0">
                    <a:latin typeface="Open Sans"/>
                  </a:rPr>
                  <a:t>, P</a:t>
                </a:r>
                <a:r>
                  <a:rPr lang="en-US" sz="2000" dirty="0">
                    <a:latin typeface="Open Sans"/>
                  </a:rPr>
                  <a:t>(</a:t>
                </a:r>
                <a:r>
                  <a:rPr lang="en-US" sz="2000" i="1" dirty="0" err="1">
                    <a:latin typeface="Open Sans"/>
                  </a:rPr>
                  <a:t>xn</a:t>
                </a:r>
                <a:r>
                  <a:rPr lang="en-US" sz="2000" dirty="0">
                    <a:latin typeface="Open Sans"/>
                  </a:rPr>
                  <a:t>) are all true.</a:t>
                </a:r>
              </a:p>
              <a:p>
                <a:pPr algn="just"/>
                <a:endParaRPr lang="en-US" sz="2000" dirty="0">
                  <a:latin typeface="Open Sans"/>
                </a:endParaRPr>
              </a:p>
              <a:p>
                <a:pPr marL="0" indent="0" algn="just">
                  <a:buNone/>
                </a:pPr>
                <a:r>
                  <a:rPr lang="en-US" sz="2000" b="1" dirty="0">
                    <a:solidFill>
                      <a:srgbClr val="00B050"/>
                    </a:solidFill>
                    <a:latin typeface="Open Sans"/>
                  </a:rPr>
                  <a:t>Example:</a:t>
                </a:r>
              </a:p>
              <a:p>
                <a:pPr marL="0" indent="0" algn="just">
                  <a:buNone/>
                </a:pPr>
                <a:r>
                  <a:rPr lang="en-US" sz="2000" dirty="0">
                    <a:latin typeface="Open Sans"/>
                  </a:rPr>
                  <a:t>What is the truth value of ∀</a:t>
                </a:r>
                <a:r>
                  <a:rPr lang="en-US" sz="2000" i="1" dirty="0" err="1">
                    <a:latin typeface="Open Sans"/>
                  </a:rPr>
                  <a:t>xP</a:t>
                </a:r>
                <a:r>
                  <a:rPr lang="en-US" sz="2000" dirty="0">
                    <a:latin typeface="Open Sans"/>
                  </a:rPr>
                  <a:t>(</a:t>
                </a:r>
                <a:r>
                  <a:rPr lang="en-US" sz="2000" i="1" dirty="0">
                    <a:latin typeface="Open Sans"/>
                  </a:rPr>
                  <a:t>x</a:t>
                </a:r>
                <a:r>
                  <a:rPr lang="en-US" sz="2000" dirty="0">
                    <a:latin typeface="Open Sans"/>
                  </a:rPr>
                  <a:t>), where </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 is the statement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𝑥</m:t>
                        </m:r>
                      </m:e>
                      <m:sup>
                        <m:r>
                          <a:rPr lang="en-US" sz="2000" i="1" dirty="0">
                            <a:latin typeface="Cambria Math" panose="02040503050406030204" pitchFamily="18" charset="0"/>
                          </a:rPr>
                          <m:t>2</m:t>
                        </m:r>
                      </m:sup>
                    </m:sSup>
                  </m:oMath>
                </a14:m>
                <a:r>
                  <a:rPr lang="en-US" sz="2000" dirty="0">
                    <a:latin typeface="Open Sans"/>
                  </a:rPr>
                  <a:t> </a:t>
                </a:r>
                <a:r>
                  <a:rPr lang="en-US" sz="2000" i="1" dirty="0">
                    <a:latin typeface="Open Sans"/>
                  </a:rPr>
                  <a:t>&lt; </a:t>
                </a:r>
                <a:r>
                  <a:rPr lang="en-US" sz="2000" dirty="0">
                    <a:latin typeface="Open Sans"/>
                  </a:rPr>
                  <a:t>10” and the domain consists of the </a:t>
                </a:r>
                <a:r>
                  <a:rPr lang="en-US" sz="2000" b="1" dirty="0">
                    <a:solidFill>
                      <a:srgbClr val="FF0000"/>
                    </a:solidFill>
                    <a:latin typeface="Open Sans"/>
                  </a:rPr>
                  <a:t>positive integers not exceeding 4</a:t>
                </a:r>
                <a:r>
                  <a:rPr lang="en-US" sz="2000" dirty="0">
                    <a:latin typeface="Open Sans"/>
                  </a:rPr>
                  <a:t>?</a:t>
                </a:r>
              </a:p>
              <a:p>
                <a:pPr algn="just"/>
                <a:endParaRPr lang="en-US" sz="2000" i="1" dirty="0">
                  <a:latin typeface="Open Sans"/>
                </a:endParaRPr>
              </a:p>
              <a:p>
                <a:pPr marL="0" indent="0" algn="just">
                  <a:buNone/>
                </a:pPr>
                <a:r>
                  <a:rPr lang="en-US" sz="2000" b="1" i="1" dirty="0">
                    <a:solidFill>
                      <a:srgbClr val="00B050"/>
                    </a:solidFill>
                    <a:latin typeface="Open Sans"/>
                  </a:rPr>
                  <a:t>Solution</a:t>
                </a:r>
                <a:r>
                  <a:rPr lang="en-US" sz="2000" i="1" dirty="0">
                    <a:latin typeface="Open Sans"/>
                  </a:rPr>
                  <a:t>: </a:t>
                </a:r>
                <a:r>
                  <a:rPr lang="en-US" sz="2000" dirty="0">
                    <a:latin typeface="Open Sans"/>
                  </a:rPr>
                  <a:t>The statement ∀</a:t>
                </a:r>
                <a:r>
                  <a:rPr lang="en-US" sz="2000" i="1" dirty="0" err="1">
                    <a:latin typeface="Open Sans"/>
                  </a:rPr>
                  <a:t>xP</a:t>
                </a:r>
                <a:r>
                  <a:rPr lang="en-US" sz="2000" dirty="0">
                    <a:latin typeface="Open Sans"/>
                  </a:rPr>
                  <a:t>(</a:t>
                </a:r>
                <a:r>
                  <a:rPr lang="en-US" sz="2000" i="1" dirty="0">
                    <a:latin typeface="Open Sans"/>
                  </a:rPr>
                  <a:t>x</a:t>
                </a:r>
                <a:r>
                  <a:rPr lang="en-US" sz="2000" dirty="0">
                    <a:latin typeface="Open Sans"/>
                  </a:rPr>
                  <a:t>) is the same as the conjunction</a:t>
                </a:r>
              </a:p>
              <a:p>
                <a:pPr marL="0" indent="0" algn="just">
                  <a:buNone/>
                </a:pPr>
                <a:r>
                  <a:rPr lang="en-US" sz="2000" i="1" dirty="0">
                    <a:latin typeface="Open Sans"/>
                  </a:rPr>
                  <a:t>              P</a:t>
                </a:r>
                <a:r>
                  <a:rPr lang="en-US" sz="2000" dirty="0">
                    <a:latin typeface="Open Sans"/>
                  </a:rPr>
                  <a:t>(1) ∧ </a:t>
                </a:r>
                <a:r>
                  <a:rPr lang="en-US" sz="2000" i="1" dirty="0">
                    <a:latin typeface="Open Sans"/>
                  </a:rPr>
                  <a:t>P</a:t>
                </a:r>
                <a:r>
                  <a:rPr lang="en-US" sz="2000" dirty="0">
                    <a:latin typeface="Open Sans"/>
                  </a:rPr>
                  <a:t>(2) ∧ </a:t>
                </a:r>
                <a:r>
                  <a:rPr lang="en-US" sz="2000" i="1" dirty="0">
                    <a:latin typeface="Open Sans"/>
                  </a:rPr>
                  <a:t>P</a:t>
                </a:r>
                <a:r>
                  <a:rPr lang="en-US" sz="2000" dirty="0">
                    <a:latin typeface="Open Sans"/>
                  </a:rPr>
                  <a:t>(3) ∧ </a:t>
                </a:r>
                <a:r>
                  <a:rPr lang="en-US" sz="2000" i="1" dirty="0">
                    <a:latin typeface="Open Sans"/>
                  </a:rPr>
                  <a:t>P</a:t>
                </a:r>
                <a:r>
                  <a:rPr lang="en-US" sz="2000" dirty="0">
                    <a:latin typeface="Open Sans"/>
                  </a:rPr>
                  <a:t>(4)</a:t>
                </a:r>
                <a:endParaRPr lang="en-US" sz="2000" i="1" dirty="0">
                  <a:latin typeface="Open Sans"/>
                </a:endParaRPr>
              </a:p>
              <a:p>
                <a:pPr marL="0" indent="0" algn="just">
                  <a:buNone/>
                </a:pPr>
                <a:r>
                  <a:rPr lang="en-US" sz="2000" dirty="0">
                    <a:latin typeface="Open Sans"/>
                  </a:rPr>
                  <a:t>because the domain consists of the integers 1, 2, 3, and 4. Because </a:t>
                </a:r>
                <a:r>
                  <a:rPr lang="en-US" sz="2000" i="1" dirty="0">
                    <a:latin typeface="Open Sans"/>
                  </a:rPr>
                  <a:t>P</a:t>
                </a:r>
                <a:r>
                  <a:rPr lang="en-US" sz="2000" dirty="0">
                    <a:latin typeface="Open Sans"/>
                  </a:rPr>
                  <a:t>(4), which is the statement  “</a:t>
                </a:r>
                <a14:m>
                  <m:oMath xmlns:m="http://schemas.openxmlformats.org/officeDocument/2006/math">
                    <m:sSup>
                      <m:sSupPr>
                        <m:ctrlPr>
                          <a:rPr lang="en-US" sz="2000" i="1" dirty="0">
                            <a:latin typeface="Cambria Math" panose="02040503050406030204" pitchFamily="18" charset="0"/>
                          </a:rPr>
                        </m:ctrlPr>
                      </m:sSupPr>
                      <m:e>
                        <m:r>
                          <a:rPr lang="en-US" sz="2000" b="0" i="1" dirty="0" smtClean="0">
                            <a:latin typeface="Cambria Math" panose="02040503050406030204" pitchFamily="18" charset="0"/>
                          </a:rPr>
                          <m:t>4</m:t>
                        </m:r>
                      </m:e>
                      <m:sup>
                        <m:r>
                          <a:rPr lang="en-US" sz="2000" i="1" dirty="0">
                            <a:latin typeface="Cambria Math" panose="02040503050406030204" pitchFamily="18" charset="0"/>
                          </a:rPr>
                          <m:t>2</m:t>
                        </m:r>
                      </m:sup>
                    </m:sSup>
                  </m:oMath>
                </a14:m>
                <a:r>
                  <a:rPr lang="en-US" sz="2000" dirty="0">
                    <a:latin typeface="Open Sans"/>
                  </a:rPr>
                  <a:t> </a:t>
                </a:r>
                <a:r>
                  <a:rPr lang="en-US" sz="2000" i="1" dirty="0">
                    <a:latin typeface="Open Sans"/>
                  </a:rPr>
                  <a:t>&lt; </a:t>
                </a:r>
                <a:r>
                  <a:rPr lang="en-US" sz="2000" dirty="0">
                    <a:latin typeface="Open Sans"/>
                  </a:rPr>
                  <a:t>10,” is false, it follows that ∀</a:t>
                </a:r>
                <a:r>
                  <a:rPr lang="en-US" sz="2000" i="1" dirty="0" err="1">
                    <a:latin typeface="Open Sans"/>
                  </a:rPr>
                  <a:t>xP</a:t>
                </a:r>
                <a:r>
                  <a:rPr lang="en-US" sz="2000" dirty="0">
                    <a:latin typeface="Open Sans"/>
                  </a:rPr>
                  <a:t>(</a:t>
                </a:r>
                <a:r>
                  <a:rPr lang="en-US" sz="2000" i="1" dirty="0">
                    <a:latin typeface="Open Sans"/>
                  </a:rPr>
                  <a:t>x</a:t>
                </a:r>
                <a:r>
                  <a:rPr lang="en-US" sz="2000" dirty="0">
                    <a:latin typeface="Open Sans"/>
                  </a:rPr>
                  <a:t>) is false.</a:t>
                </a:r>
              </a:p>
            </p:txBody>
          </p:sp>
        </mc:Choice>
        <mc:Fallback xmlns="">
          <p:sp>
            <p:nvSpPr>
              <p:cNvPr id="3" name="Content Placeholder 2">
                <a:extLst>
                  <a:ext uri="{FF2B5EF4-FFF2-40B4-BE49-F238E27FC236}">
                    <a16:creationId xmlns:a16="http://schemas.microsoft.com/office/drawing/2014/main" id="{BD563C7B-7D30-4238-94CE-788755C225E2}"/>
                  </a:ext>
                </a:extLst>
              </p:cNvPr>
              <p:cNvSpPr>
                <a:spLocks noGrp="1" noRot="1" noChangeAspect="1" noMove="1" noResize="1" noEditPoints="1" noAdjustHandles="1" noChangeArrowheads="1" noChangeShapeType="1" noTextEdit="1"/>
              </p:cNvSpPr>
              <p:nvPr>
                <p:ph idx="1"/>
              </p:nvPr>
            </p:nvSpPr>
            <p:spPr>
              <a:xfrm>
                <a:off x="1157288" y="2184399"/>
                <a:ext cx="9353550" cy="5164051"/>
              </a:xfrm>
              <a:blipFill>
                <a:blip r:embed="rId2"/>
                <a:stretch>
                  <a:fillRect l="-587" t="-472" r="-522"/>
                </a:stretch>
              </a:blipFill>
            </p:spPr>
            <p:txBody>
              <a:bodyPr/>
              <a:lstStyle/>
              <a:p>
                <a:r>
                  <a:rPr lang="en-US">
                    <a:noFill/>
                  </a:rPr>
                  <a:t> </a:t>
                </a:r>
              </a:p>
            </p:txBody>
          </p:sp>
        </mc:Fallback>
      </mc:AlternateContent>
    </p:spTree>
    <p:extLst>
      <p:ext uri="{BB962C8B-B14F-4D97-AF65-F5344CB8AC3E}">
        <p14:creationId xmlns:p14="http://schemas.microsoft.com/office/powerpoint/2010/main" val="2926165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DB4383C-1588-481F-9C31-7E2EA301D51A}"/>
                  </a:ext>
                </a:extLst>
              </p:cNvPr>
              <p:cNvSpPr>
                <a:spLocks noGrp="1"/>
              </p:cNvSpPr>
              <p:nvPr>
                <p:ph idx="1"/>
              </p:nvPr>
            </p:nvSpPr>
            <p:spPr>
              <a:xfrm>
                <a:off x="1107413" y="2134524"/>
                <a:ext cx="9353550" cy="5213927"/>
              </a:xfrm>
            </p:spPr>
            <p:txBody>
              <a:bodyPr/>
              <a:lstStyle/>
              <a:p>
                <a:pPr marL="0" indent="0" algn="just">
                  <a:buNone/>
                </a:pPr>
                <a:r>
                  <a:rPr lang="en-US" sz="2000" dirty="0">
                    <a:latin typeface="Open Sans"/>
                  </a:rPr>
                  <a:t>2. </a:t>
                </a:r>
                <a:r>
                  <a:rPr lang="en-US" sz="2200" b="1" dirty="0">
                    <a:solidFill>
                      <a:schemeClr val="accent1"/>
                    </a:solidFill>
                    <a:latin typeface="Open Sans"/>
                  </a:rPr>
                  <a:t>Existential quantification </a:t>
                </a:r>
              </a:p>
              <a:p>
                <a:pPr marL="0" indent="0" algn="just">
                  <a:buNone/>
                </a:pPr>
                <a:r>
                  <a:rPr lang="en-US" sz="2000" dirty="0">
                    <a:latin typeface="Open Sans"/>
                  </a:rPr>
                  <a:t>	When the elements of the domain are </a:t>
                </a:r>
                <a:r>
                  <a:rPr lang="en-US" sz="2000" i="1" dirty="0">
                    <a:latin typeface="Open Sans"/>
                  </a:rPr>
                  <a:t>x</a:t>
                </a:r>
                <a:r>
                  <a:rPr lang="en-US" sz="2000" dirty="0">
                    <a:latin typeface="Open Sans"/>
                  </a:rPr>
                  <a:t>1</a:t>
                </a:r>
                <a:r>
                  <a:rPr lang="en-US" sz="2000" i="1" dirty="0">
                    <a:latin typeface="Open Sans"/>
                  </a:rPr>
                  <a:t>, x</a:t>
                </a:r>
                <a:r>
                  <a:rPr lang="en-US" sz="2000" dirty="0">
                    <a:latin typeface="Open Sans"/>
                  </a:rPr>
                  <a:t>2</a:t>
                </a:r>
                <a:r>
                  <a:rPr lang="en-US" sz="2000" i="1" dirty="0">
                    <a:latin typeface="Open Sans"/>
                  </a:rPr>
                  <a:t>,</a:t>
                </a:r>
                <a:r>
                  <a:rPr lang="en-US" sz="2000" dirty="0">
                    <a:latin typeface="Open Sans"/>
                  </a:rPr>
                  <a:t>…</a:t>
                </a:r>
                <a:r>
                  <a:rPr lang="en-US" sz="2000" i="1" dirty="0">
                    <a:latin typeface="Open Sans"/>
                  </a:rPr>
                  <a:t>, </a:t>
                </a:r>
                <a:r>
                  <a:rPr lang="en-US" sz="2000" i="1" dirty="0" err="1">
                    <a:latin typeface="Open Sans"/>
                  </a:rPr>
                  <a:t>xn</a:t>
                </a:r>
                <a:r>
                  <a:rPr lang="en-US" sz="2000" dirty="0">
                    <a:latin typeface="Open Sans"/>
                  </a:rPr>
                  <a:t>, where </a:t>
                </a:r>
                <a:r>
                  <a:rPr lang="en-US" sz="2000" i="1" dirty="0">
                    <a:latin typeface="Open Sans"/>
                  </a:rPr>
                  <a:t>n </a:t>
                </a:r>
                <a:r>
                  <a:rPr lang="en-US" sz="2000" dirty="0">
                    <a:latin typeface="Open Sans"/>
                  </a:rPr>
                  <a:t>is a positive integer, the existential quantification ∃</a:t>
                </a:r>
                <a:r>
                  <a:rPr lang="en-US" sz="2000" i="1" dirty="0" err="1">
                    <a:latin typeface="Open Sans"/>
                  </a:rPr>
                  <a:t>xP</a:t>
                </a:r>
                <a:r>
                  <a:rPr lang="en-US" sz="2000" dirty="0">
                    <a:latin typeface="Open Sans"/>
                  </a:rPr>
                  <a:t>(</a:t>
                </a:r>
                <a:r>
                  <a:rPr lang="en-US" sz="2000" i="1" dirty="0">
                    <a:latin typeface="Open Sans"/>
                  </a:rPr>
                  <a:t>x</a:t>
                </a:r>
                <a:r>
                  <a:rPr lang="en-US" sz="2000" dirty="0">
                    <a:latin typeface="Open Sans"/>
                  </a:rPr>
                  <a:t>) is the same as the disjunction</a:t>
                </a:r>
              </a:p>
              <a:p>
                <a:pPr marL="0" indent="0" algn="just">
                  <a:buNone/>
                </a:pPr>
                <a:r>
                  <a:rPr lang="en-US" sz="2000" i="1" dirty="0">
                    <a:latin typeface="Open Sans"/>
                  </a:rPr>
                  <a:t>                                  P</a:t>
                </a:r>
                <a:r>
                  <a:rPr lang="en-US" sz="2000" dirty="0">
                    <a:latin typeface="Open Sans"/>
                  </a:rPr>
                  <a:t>(</a:t>
                </a:r>
                <a:r>
                  <a:rPr lang="en-US" sz="2000" i="1" dirty="0">
                    <a:latin typeface="Open Sans"/>
                  </a:rPr>
                  <a:t>x</a:t>
                </a:r>
                <a:r>
                  <a:rPr lang="en-US" sz="2000" dirty="0">
                    <a:latin typeface="Open Sans"/>
                  </a:rPr>
                  <a:t>1) ∨ </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2) ∨⋯∨ </a:t>
                </a:r>
                <a:r>
                  <a:rPr lang="en-US" sz="2000" i="1" dirty="0">
                    <a:latin typeface="Open Sans"/>
                  </a:rPr>
                  <a:t>P</a:t>
                </a:r>
                <a:r>
                  <a:rPr lang="en-US" sz="2000" dirty="0">
                    <a:latin typeface="Open Sans"/>
                  </a:rPr>
                  <a:t>(</a:t>
                </a:r>
                <a:r>
                  <a:rPr lang="en-US" sz="2000" i="1" dirty="0" err="1">
                    <a:latin typeface="Open Sans"/>
                  </a:rPr>
                  <a:t>xn</a:t>
                </a:r>
                <a:r>
                  <a:rPr lang="en-US" sz="2000" dirty="0">
                    <a:latin typeface="Open Sans"/>
                  </a:rPr>
                  <a:t>)</a:t>
                </a:r>
                <a:r>
                  <a:rPr lang="en-US" sz="2000" i="1" dirty="0">
                    <a:latin typeface="Open Sans"/>
                  </a:rPr>
                  <a:t>,</a:t>
                </a:r>
              </a:p>
              <a:p>
                <a:pPr marL="0" indent="0" algn="just">
                  <a:buNone/>
                </a:pPr>
                <a:r>
                  <a:rPr lang="en-US" sz="2000" dirty="0">
                    <a:latin typeface="Open Sans"/>
                  </a:rPr>
                  <a:t>because this disjunction is true if and only if at least one of </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1)</a:t>
                </a:r>
                <a:r>
                  <a:rPr lang="en-US" sz="2000" i="1" dirty="0">
                    <a:latin typeface="Open Sans"/>
                  </a:rPr>
                  <a:t>, P</a:t>
                </a:r>
                <a:r>
                  <a:rPr lang="en-US" sz="2000" dirty="0">
                    <a:latin typeface="Open Sans"/>
                  </a:rPr>
                  <a:t>(</a:t>
                </a:r>
                <a:r>
                  <a:rPr lang="en-US" sz="2000" i="1" dirty="0">
                    <a:latin typeface="Open Sans"/>
                  </a:rPr>
                  <a:t>x</a:t>
                </a:r>
                <a:r>
                  <a:rPr lang="en-US" sz="2000" dirty="0">
                    <a:latin typeface="Open Sans"/>
                  </a:rPr>
                  <a:t>2)</a:t>
                </a:r>
                <a:r>
                  <a:rPr lang="en-US" sz="2000" i="1" dirty="0">
                    <a:latin typeface="Open Sans"/>
                  </a:rPr>
                  <a:t>,</a:t>
                </a:r>
                <a:r>
                  <a:rPr lang="en-US" sz="2000" dirty="0">
                    <a:latin typeface="Open Sans"/>
                  </a:rPr>
                  <a:t>…</a:t>
                </a:r>
                <a:r>
                  <a:rPr lang="en-US" sz="2000" i="1" dirty="0">
                    <a:latin typeface="Open Sans"/>
                  </a:rPr>
                  <a:t>, P</a:t>
                </a:r>
                <a:r>
                  <a:rPr lang="en-US" sz="2000" dirty="0">
                    <a:latin typeface="Open Sans"/>
                  </a:rPr>
                  <a:t>(</a:t>
                </a:r>
                <a:r>
                  <a:rPr lang="en-US" sz="2000" i="1" dirty="0" err="1">
                    <a:latin typeface="Open Sans"/>
                  </a:rPr>
                  <a:t>xn</a:t>
                </a:r>
                <a:r>
                  <a:rPr lang="en-US" sz="2000" dirty="0">
                    <a:latin typeface="Open Sans"/>
                  </a:rPr>
                  <a:t>) is true.</a:t>
                </a:r>
              </a:p>
              <a:p>
                <a:pPr marL="0" indent="0" algn="just">
                  <a:buNone/>
                </a:pPr>
                <a:r>
                  <a:rPr lang="en-US" sz="2000" b="1" dirty="0">
                    <a:solidFill>
                      <a:srgbClr val="00B050"/>
                    </a:solidFill>
                    <a:latin typeface="Open Sans"/>
                  </a:rPr>
                  <a:t>Example</a:t>
                </a:r>
                <a:r>
                  <a:rPr lang="en-US" sz="2000" dirty="0">
                    <a:latin typeface="Open Sans"/>
                  </a:rPr>
                  <a:t> </a:t>
                </a:r>
              </a:p>
              <a:p>
                <a:pPr marL="0" indent="0" algn="just">
                  <a:buNone/>
                </a:pPr>
                <a:r>
                  <a:rPr lang="en-US" sz="2000" dirty="0">
                    <a:latin typeface="Open Sans"/>
                  </a:rPr>
                  <a:t>What is the truth value of ∃</a:t>
                </a:r>
                <a:r>
                  <a:rPr lang="en-US" sz="2000" i="1" dirty="0" err="1">
                    <a:latin typeface="Open Sans"/>
                  </a:rPr>
                  <a:t>xP</a:t>
                </a:r>
                <a:r>
                  <a:rPr lang="en-US" sz="2000" dirty="0">
                    <a:latin typeface="Open Sans"/>
                  </a:rPr>
                  <a:t>(</a:t>
                </a:r>
                <a:r>
                  <a:rPr lang="en-US" sz="2000" i="1" dirty="0">
                    <a:latin typeface="Open Sans"/>
                  </a:rPr>
                  <a:t>x</a:t>
                </a:r>
                <a:r>
                  <a:rPr lang="en-US" sz="2000" dirty="0">
                    <a:latin typeface="Open Sans"/>
                  </a:rPr>
                  <a:t>), where </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 is the statement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𝑥</m:t>
                        </m:r>
                      </m:e>
                      <m:sup>
                        <m:r>
                          <a:rPr lang="en-US" sz="2000" i="1" dirty="0">
                            <a:latin typeface="Cambria Math" panose="02040503050406030204" pitchFamily="18" charset="0"/>
                          </a:rPr>
                          <m:t>2</m:t>
                        </m:r>
                      </m:sup>
                    </m:sSup>
                  </m:oMath>
                </a14:m>
                <a:r>
                  <a:rPr lang="en-US" sz="2000" dirty="0">
                    <a:latin typeface="Open Sans"/>
                  </a:rPr>
                  <a:t> </a:t>
                </a:r>
                <a:r>
                  <a:rPr lang="en-US" sz="2000" i="1" dirty="0">
                    <a:latin typeface="Open Sans"/>
                  </a:rPr>
                  <a:t>&gt; </a:t>
                </a:r>
                <a:r>
                  <a:rPr lang="en-US" sz="2000" dirty="0">
                    <a:latin typeface="Open Sans"/>
                  </a:rPr>
                  <a:t>10” and the universe of discourse consists of the positive integers not exceeding 4?</a:t>
                </a:r>
              </a:p>
              <a:p>
                <a:pPr marL="0" indent="0" algn="just">
                  <a:buNone/>
                </a:pPr>
                <a:r>
                  <a:rPr lang="en-US" sz="2000" b="1" i="1" dirty="0">
                    <a:solidFill>
                      <a:srgbClr val="00B050"/>
                    </a:solidFill>
                    <a:latin typeface="Open Sans"/>
                  </a:rPr>
                  <a:t>Solution:</a:t>
                </a:r>
                <a:r>
                  <a:rPr lang="en-US" sz="2000" i="1" dirty="0">
                    <a:latin typeface="Open Sans"/>
                  </a:rPr>
                  <a:t> </a:t>
                </a:r>
              </a:p>
              <a:p>
                <a:pPr marL="0" indent="0" algn="just">
                  <a:buNone/>
                </a:pPr>
                <a:r>
                  <a:rPr lang="en-US" sz="2000" dirty="0">
                    <a:latin typeface="Open Sans"/>
                  </a:rPr>
                  <a:t>Because the domain is {1</a:t>
                </a:r>
                <a:r>
                  <a:rPr lang="en-US" sz="2000" i="1" dirty="0">
                    <a:latin typeface="Open Sans"/>
                  </a:rPr>
                  <a:t>, </a:t>
                </a:r>
                <a:r>
                  <a:rPr lang="en-US" sz="2000" dirty="0">
                    <a:latin typeface="Open Sans"/>
                  </a:rPr>
                  <a:t>2</a:t>
                </a:r>
                <a:r>
                  <a:rPr lang="en-US" sz="2000" i="1" dirty="0">
                    <a:latin typeface="Open Sans"/>
                  </a:rPr>
                  <a:t>, </a:t>
                </a:r>
                <a:r>
                  <a:rPr lang="en-US" sz="2000" dirty="0">
                    <a:latin typeface="Open Sans"/>
                  </a:rPr>
                  <a:t>3</a:t>
                </a:r>
                <a:r>
                  <a:rPr lang="en-US" sz="2000" i="1" dirty="0">
                    <a:latin typeface="Open Sans"/>
                  </a:rPr>
                  <a:t>, </a:t>
                </a:r>
                <a:r>
                  <a:rPr lang="en-US" sz="2000" dirty="0">
                    <a:latin typeface="Open Sans"/>
                  </a:rPr>
                  <a:t>4}, the proposition ∃</a:t>
                </a:r>
                <a:r>
                  <a:rPr lang="en-US" sz="2000" i="1" dirty="0" err="1">
                    <a:latin typeface="Open Sans"/>
                  </a:rPr>
                  <a:t>xP</a:t>
                </a:r>
                <a:r>
                  <a:rPr lang="en-US" sz="2000" dirty="0">
                    <a:latin typeface="Open Sans"/>
                  </a:rPr>
                  <a:t>(</a:t>
                </a:r>
                <a:r>
                  <a:rPr lang="en-US" sz="2000" i="1" dirty="0">
                    <a:latin typeface="Open Sans"/>
                  </a:rPr>
                  <a:t>x</a:t>
                </a:r>
                <a:r>
                  <a:rPr lang="en-US" sz="2000" dirty="0">
                    <a:latin typeface="Open Sans"/>
                  </a:rPr>
                  <a:t>) is the same as the disjunction  </a:t>
                </a:r>
              </a:p>
              <a:p>
                <a:pPr marL="0" indent="0" algn="just">
                  <a:buNone/>
                </a:pPr>
                <a:r>
                  <a:rPr lang="en-US" sz="2000" i="1" dirty="0">
                    <a:latin typeface="Open Sans"/>
                  </a:rPr>
                  <a:t>                P</a:t>
                </a:r>
                <a:r>
                  <a:rPr lang="en-US" sz="2000" dirty="0">
                    <a:latin typeface="Open Sans"/>
                  </a:rPr>
                  <a:t>(1) ∨ </a:t>
                </a:r>
                <a:r>
                  <a:rPr lang="en-US" sz="2000" i="1" dirty="0">
                    <a:latin typeface="Open Sans"/>
                  </a:rPr>
                  <a:t>P</a:t>
                </a:r>
                <a:r>
                  <a:rPr lang="en-US" sz="2000" dirty="0">
                    <a:latin typeface="Open Sans"/>
                  </a:rPr>
                  <a:t>(2) ∨ </a:t>
                </a:r>
                <a:r>
                  <a:rPr lang="en-US" sz="2000" i="1" dirty="0">
                    <a:latin typeface="Open Sans"/>
                  </a:rPr>
                  <a:t>P</a:t>
                </a:r>
                <a:r>
                  <a:rPr lang="en-US" sz="2000" dirty="0">
                    <a:latin typeface="Open Sans"/>
                  </a:rPr>
                  <a:t>(3) ∨ </a:t>
                </a:r>
                <a:r>
                  <a:rPr lang="en-US" sz="2000" i="1" dirty="0">
                    <a:latin typeface="Open Sans"/>
                  </a:rPr>
                  <a:t>P</a:t>
                </a:r>
                <a:r>
                  <a:rPr lang="en-US" sz="2000" dirty="0">
                    <a:latin typeface="Open Sans"/>
                  </a:rPr>
                  <a:t>(4)</a:t>
                </a:r>
                <a:r>
                  <a:rPr lang="en-US" sz="2000" i="1" dirty="0">
                    <a:latin typeface="Open Sans"/>
                  </a:rPr>
                  <a:t>.</a:t>
                </a:r>
              </a:p>
              <a:p>
                <a:pPr marL="0" indent="0" algn="just">
                  <a:buNone/>
                </a:pPr>
                <a:r>
                  <a:rPr lang="en-US" sz="2000" dirty="0">
                    <a:latin typeface="Open Sans"/>
                  </a:rPr>
                  <a:t>Because </a:t>
                </a:r>
                <a:r>
                  <a:rPr lang="en-US" sz="2000" i="1" dirty="0">
                    <a:latin typeface="Open Sans"/>
                  </a:rPr>
                  <a:t>P</a:t>
                </a:r>
                <a:r>
                  <a:rPr lang="en-US" sz="2000" dirty="0">
                    <a:latin typeface="Open Sans"/>
                  </a:rPr>
                  <a:t>(4), which is the statement “</a:t>
                </a:r>
                <a14:m>
                  <m:oMath xmlns:m="http://schemas.openxmlformats.org/officeDocument/2006/math">
                    <m:sSup>
                      <m:sSupPr>
                        <m:ctrlPr>
                          <a:rPr lang="en-US" sz="2000" i="1" dirty="0">
                            <a:latin typeface="Cambria Math" panose="02040503050406030204" pitchFamily="18" charset="0"/>
                          </a:rPr>
                        </m:ctrlPr>
                      </m:sSupPr>
                      <m:e>
                        <m:r>
                          <a:rPr lang="en-US" sz="2000" b="0" i="1" dirty="0" smtClean="0">
                            <a:latin typeface="Cambria Math" panose="02040503050406030204" pitchFamily="18" charset="0"/>
                          </a:rPr>
                          <m:t>4</m:t>
                        </m:r>
                      </m:e>
                      <m:sup>
                        <m:r>
                          <a:rPr lang="en-US" sz="2000" i="1" dirty="0">
                            <a:latin typeface="Cambria Math" panose="02040503050406030204" pitchFamily="18" charset="0"/>
                          </a:rPr>
                          <m:t>2</m:t>
                        </m:r>
                      </m:sup>
                    </m:sSup>
                  </m:oMath>
                </a14:m>
                <a:r>
                  <a:rPr lang="en-US" sz="2000" dirty="0">
                    <a:latin typeface="Open Sans"/>
                  </a:rPr>
                  <a:t> </a:t>
                </a:r>
                <a:r>
                  <a:rPr lang="en-US" sz="2000" i="1" dirty="0">
                    <a:latin typeface="Open Sans"/>
                  </a:rPr>
                  <a:t>&gt; </a:t>
                </a:r>
                <a:r>
                  <a:rPr lang="en-US" sz="2000" dirty="0">
                    <a:latin typeface="Open Sans"/>
                  </a:rPr>
                  <a:t>10,” is true, it follows that ∃</a:t>
                </a:r>
                <a:r>
                  <a:rPr lang="en-US" sz="2000" i="1" dirty="0" err="1">
                    <a:latin typeface="Open Sans"/>
                  </a:rPr>
                  <a:t>xP</a:t>
                </a:r>
                <a:r>
                  <a:rPr lang="en-US" sz="2000" dirty="0">
                    <a:latin typeface="Open Sans"/>
                  </a:rPr>
                  <a:t>(</a:t>
                </a:r>
                <a:r>
                  <a:rPr lang="en-US" sz="2000" i="1" dirty="0">
                    <a:latin typeface="Open Sans"/>
                  </a:rPr>
                  <a:t>x</a:t>
                </a:r>
                <a:r>
                  <a:rPr lang="en-US" sz="2000" dirty="0">
                    <a:latin typeface="Open Sans"/>
                  </a:rPr>
                  <a:t>) is true. </a:t>
                </a:r>
              </a:p>
            </p:txBody>
          </p:sp>
        </mc:Choice>
        <mc:Fallback>
          <p:sp>
            <p:nvSpPr>
              <p:cNvPr id="3" name="Content Placeholder 2">
                <a:extLst>
                  <a:ext uri="{FF2B5EF4-FFF2-40B4-BE49-F238E27FC236}">
                    <a16:creationId xmlns:a16="http://schemas.microsoft.com/office/drawing/2014/main" id="{6DB4383C-1588-481F-9C31-7E2EA301D51A}"/>
                  </a:ext>
                </a:extLst>
              </p:cNvPr>
              <p:cNvSpPr>
                <a:spLocks noGrp="1" noRot="1" noChangeAspect="1" noMove="1" noResize="1" noEditPoints="1" noAdjustHandles="1" noChangeArrowheads="1" noChangeShapeType="1" noTextEdit="1"/>
              </p:cNvSpPr>
              <p:nvPr>
                <p:ph idx="1"/>
              </p:nvPr>
            </p:nvSpPr>
            <p:spPr>
              <a:xfrm>
                <a:off x="1107413" y="2134524"/>
                <a:ext cx="9353550" cy="5213927"/>
              </a:xfrm>
              <a:blipFill>
                <a:blip r:embed="rId2"/>
                <a:stretch>
                  <a:fillRect l="-587" t="-585" r="-522" b="-2924"/>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496DB7D4-E9A1-4161-9B40-366B742CEA93}"/>
              </a:ext>
            </a:extLst>
          </p:cNvPr>
          <p:cNvSpPr/>
          <p:nvPr/>
        </p:nvSpPr>
        <p:spPr>
          <a:xfrm>
            <a:off x="4540742" y="1021629"/>
            <a:ext cx="5970096" cy="553998"/>
          </a:xfrm>
          <a:prstGeom prst="rect">
            <a:avLst/>
          </a:prstGeom>
        </p:spPr>
        <p:txBody>
          <a:bodyPr wrap="none">
            <a:spAutoFit/>
          </a:bodyPr>
          <a:lstStyle/>
          <a:p>
            <a:r>
              <a:rPr lang="en-US" sz="3000" b="1" dirty="0">
                <a:solidFill>
                  <a:schemeClr val="accent1"/>
                </a:solidFill>
                <a:latin typeface="Open Sans"/>
              </a:rPr>
              <a:t>Quantifiers Over Finite Domains</a:t>
            </a:r>
            <a:endParaRPr lang="en-US" sz="3000" b="1" dirty="0"/>
          </a:p>
        </p:txBody>
      </p:sp>
    </p:spTree>
    <p:extLst>
      <p:ext uri="{BB962C8B-B14F-4D97-AF65-F5344CB8AC3E}">
        <p14:creationId xmlns:p14="http://schemas.microsoft.com/office/powerpoint/2010/main" val="2882723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61C3ED-B6B7-405C-97E6-EF5F3EE44D5D}"/>
                  </a:ext>
                </a:extLst>
              </p:cNvPr>
              <p:cNvSpPr>
                <a:spLocks noGrp="1"/>
              </p:cNvSpPr>
              <p:nvPr>
                <p:ph idx="1"/>
              </p:nvPr>
            </p:nvSpPr>
            <p:spPr>
              <a:xfrm>
                <a:off x="1446414" y="2184401"/>
                <a:ext cx="9064423" cy="2138218"/>
              </a:xfrm>
            </p:spPr>
            <p:txBody>
              <a:bodyPr/>
              <a:lstStyle/>
              <a:p>
                <a:pPr marL="0" indent="0" algn="just">
                  <a:spcBef>
                    <a:spcPts val="800"/>
                  </a:spcBef>
                  <a:buNone/>
                </a:pPr>
                <a:r>
                  <a:rPr lang="en-US" sz="2000" b="1" dirty="0">
                    <a:solidFill>
                      <a:srgbClr val="00B050"/>
                    </a:solidFill>
                    <a:latin typeface="Open Sans"/>
                  </a:rPr>
                  <a:t>Example :</a:t>
                </a:r>
              </a:p>
              <a:p>
                <a:pPr marL="0" indent="0">
                  <a:buNone/>
                </a:pPr>
                <a:r>
                  <a:rPr lang="en-US" sz="2000" dirty="0">
                    <a:latin typeface="Open Sans"/>
                  </a:rPr>
                  <a:t>What do the statements mean where the domain in each case consists of the real numbers?</a:t>
                </a:r>
              </a:p>
              <a:p>
                <a:pPr marL="457200" indent="-457200">
                  <a:buAutoNum type="alphaLcPeriod"/>
                </a:pPr>
                <a:r>
                  <a:rPr lang="en-US" sz="2000" dirty="0">
                    <a:latin typeface="Open Sans"/>
                  </a:rPr>
                  <a:t>∀</a:t>
                </a:r>
                <a:r>
                  <a:rPr lang="en-US" sz="2000" i="1" dirty="0">
                    <a:latin typeface="Open Sans"/>
                  </a:rPr>
                  <a:t>x &lt; </a:t>
                </a:r>
                <a:r>
                  <a:rPr lang="en-US" sz="2000" dirty="0">
                    <a:latin typeface="Open Sans"/>
                  </a:rPr>
                  <a:t>0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𝑥</m:t>
                        </m:r>
                      </m:e>
                      <m:sup>
                        <m:r>
                          <a:rPr lang="en-US" sz="2000" i="1" dirty="0">
                            <a:latin typeface="Cambria Math" panose="02040503050406030204" pitchFamily="18" charset="0"/>
                          </a:rPr>
                          <m:t>2</m:t>
                        </m:r>
                      </m:sup>
                    </m:sSup>
                  </m:oMath>
                </a14:m>
                <a:r>
                  <a:rPr lang="en-US" sz="2000" dirty="0">
                    <a:latin typeface="Open Sans"/>
                  </a:rPr>
                  <a:t> </a:t>
                </a:r>
                <a:r>
                  <a:rPr lang="en-US" sz="2000" i="1" dirty="0">
                    <a:latin typeface="Open Sans"/>
                  </a:rPr>
                  <a:t>&gt; </a:t>
                </a:r>
                <a:r>
                  <a:rPr lang="en-US" sz="2000" dirty="0">
                    <a:latin typeface="Open Sans"/>
                  </a:rPr>
                  <a:t>0), </a:t>
                </a:r>
              </a:p>
              <a:p>
                <a:pPr marL="457200" indent="-457200">
                  <a:buAutoNum type="alphaLcPeriod"/>
                </a:pPr>
                <a:r>
                  <a:rPr lang="en-US" sz="2000" dirty="0">
                    <a:latin typeface="Open Sans"/>
                  </a:rPr>
                  <a:t>∀</a:t>
                </a:r>
                <a:r>
                  <a:rPr lang="en-US" sz="2000" i="1" dirty="0">
                    <a:latin typeface="Open Sans"/>
                  </a:rPr>
                  <a:t>y </a:t>
                </a:r>
                <a:r>
                  <a:rPr lang="en-US" sz="2000" dirty="0">
                    <a:latin typeface="Open Sans"/>
                  </a:rPr>
                  <a:t>≠ 0 (</a:t>
                </a:r>
                <a14:m>
                  <m:oMath xmlns:m="http://schemas.openxmlformats.org/officeDocument/2006/math">
                    <m:sSup>
                      <m:sSupPr>
                        <m:ctrlPr>
                          <a:rPr lang="en-US" sz="2000" i="1" dirty="0">
                            <a:latin typeface="Cambria Math" panose="02040503050406030204" pitchFamily="18" charset="0"/>
                          </a:rPr>
                        </m:ctrlPr>
                      </m:sSupPr>
                      <m:e>
                        <m:r>
                          <a:rPr lang="en-US" sz="2000" b="0" i="1" dirty="0" smtClean="0">
                            <a:latin typeface="Cambria Math" panose="02040503050406030204" pitchFamily="18" charset="0"/>
                          </a:rPr>
                          <m:t>𝑦</m:t>
                        </m:r>
                      </m:e>
                      <m:sup>
                        <m:r>
                          <a:rPr lang="en-US" sz="2000" b="0" i="1" dirty="0" smtClean="0">
                            <a:latin typeface="Cambria Math" panose="02040503050406030204" pitchFamily="18" charset="0"/>
                          </a:rPr>
                          <m:t>3</m:t>
                        </m:r>
                      </m:sup>
                    </m:sSup>
                  </m:oMath>
                </a14:m>
                <a:r>
                  <a:rPr lang="en-US" sz="2000" dirty="0">
                    <a:latin typeface="Open Sans"/>
                  </a:rPr>
                  <a:t> ≠ 0), and </a:t>
                </a:r>
              </a:p>
              <a:p>
                <a:pPr marL="457200" indent="-457200">
                  <a:buAutoNum type="alphaLcPeriod"/>
                </a:pPr>
                <a:r>
                  <a:rPr lang="en-US" sz="2000" dirty="0">
                    <a:latin typeface="Open Sans"/>
                  </a:rPr>
                  <a:t>∃</a:t>
                </a:r>
                <a:r>
                  <a:rPr lang="en-US" sz="2000" i="1" dirty="0">
                    <a:latin typeface="Open Sans"/>
                  </a:rPr>
                  <a:t>z &gt; </a:t>
                </a:r>
                <a:r>
                  <a:rPr lang="en-US" sz="2000" dirty="0">
                    <a:latin typeface="Open Sans"/>
                  </a:rPr>
                  <a:t>0 (</a:t>
                </a:r>
                <a14:m>
                  <m:oMath xmlns:m="http://schemas.openxmlformats.org/officeDocument/2006/math">
                    <m:sSup>
                      <m:sSupPr>
                        <m:ctrlPr>
                          <a:rPr lang="en-US" sz="2000" i="1" dirty="0">
                            <a:latin typeface="Cambria Math" panose="02040503050406030204" pitchFamily="18" charset="0"/>
                          </a:rPr>
                        </m:ctrlPr>
                      </m:sSupPr>
                      <m:e>
                        <m:r>
                          <a:rPr lang="en-US" sz="2000" b="0" i="1" dirty="0" smtClean="0">
                            <a:latin typeface="Cambria Math" panose="02040503050406030204" pitchFamily="18" charset="0"/>
                          </a:rPr>
                          <m:t>𝑧</m:t>
                        </m:r>
                      </m:e>
                      <m:sup>
                        <m:r>
                          <a:rPr lang="en-US" sz="2000" i="1" dirty="0">
                            <a:latin typeface="Cambria Math" panose="02040503050406030204" pitchFamily="18" charset="0"/>
                          </a:rPr>
                          <m:t>2</m:t>
                        </m:r>
                      </m:sup>
                    </m:sSup>
                  </m:oMath>
                </a14:m>
                <a:r>
                  <a:rPr lang="en-US" sz="2000" dirty="0">
                    <a:latin typeface="Open Sans"/>
                  </a:rPr>
                  <a:t> = 2) </a:t>
                </a:r>
              </a:p>
            </p:txBody>
          </p:sp>
        </mc:Choice>
        <mc:Fallback xmlns="">
          <p:sp>
            <p:nvSpPr>
              <p:cNvPr id="3" name="Content Placeholder 2">
                <a:extLst>
                  <a:ext uri="{FF2B5EF4-FFF2-40B4-BE49-F238E27FC236}">
                    <a16:creationId xmlns:a16="http://schemas.microsoft.com/office/drawing/2014/main" id="{AF61C3ED-B6B7-405C-97E6-EF5F3EE44D5D}"/>
                  </a:ext>
                </a:extLst>
              </p:cNvPr>
              <p:cNvSpPr>
                <a:spLocks noGrp="1" noRot="1" noChangeAspect="1" noMove="1" noResize="1" noEditPoints="1" noAdjustHandles="1" noChangeArrowheads="1" noChangeShapeType="1" noTextEdit="1"/>
              </p:cNvSpPr>
              <p:nvPr>
                <p:ph idx="1"/>
              </p:nvPr>
            </p:nvSpPr>
            <p:spPr>
              <a:xfrm>
                <a:off x="1446414" y="2184401"/>
                <a:ext cx="9064423" cy="2138218"/>
              </a:xfrm>
              <a:blipFill>
                <a:blip r:embed="rId2"/>
                <a:stretch>
                  <a:fillRect l="-740" t="-855" b="-7977"/>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09874E14-AAE9-435D-9A55-D57E1F098BC2}"/>
              </a:ext>
            </a:extLst>
          </p:cNvPr>
          <p:cNvSpPr>
            <a:spLocks noGrp="1"/>
          </p:cNvSpPr>
          <p:nvPr>
            <p:ph type="title"/>
          </p:nvPr>
        </p:nvSpPr>
        <p:spPr>
          <a:xfrm>
            <a:off x="3919538" y="839788"/>
            <a:ext cx="6591300" cy="1260475"/>
          </a:xfrm>
        </p:spPr>
        <p:txBody>
          <a:bodyPr/>
          <a:lstStyle/>
          <a:p>
            <a:r>
              <a:rPr lang="en-US" sz="3000" dirty="0">
                <a:solidFill>
                  <a:schemeClr val="accent1"/>
                </a:solidFill>
                <a:latin typeface="Open Sans"/>
              </a:rPr>
              <a:t>Quantifiers with Restricted Domains</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D877257-5055-4FD3-A243-91C7DAD78545}"/>
                  </a:ext>
                </a:extLst>
              </p:cNvPr>
              <p:cNvSpPr/>
              <p:nvPr/>
            </p:nvSpPr>
            <p:spPr>
              <a:xfrm>
                <a:off x="1446414" y="4406757"/>
                <a:ext cx="9064424" cy="2862322"/>
              </a:xfrm>
              <a:prstGeom prst="rect">
                <a:avLst/>
              </a:prstGeom>
            </p:spPr>
            <p:txBody>
              <a:bodyPr wrap="square">
                <a:spAutoFit/>
              </a:bodyPr>
              <a:lstStyle/>
              <a:p>
                <a:pPr algn="just">
                  <a:spcBef>
                    <a:spcPts val="1200"/>
                  </a:spcBef>
                </a:pPr>
                <a:r>
                  <a:rPr lang="en-US" sz="2000" b="1" i="1" dirty="0">
                    <a:solidFill>
                      <a:srgbClr val="00B050"/>
                    </a:solidFill>
                    <a:latin typeface="Open Sans"/>
                  </a:rPr>
                  <a:t>Solution:</a:t>
                </a:r>
              </a:p>
              <a:p>
                <a:pPr algn="just">
                  <a:spcBef>
                    <a:spcPts val="1200"/>
                  </a:spcBef>
                </a:pPr>
                <a:r>
                  <a:rPr lang="en-US" sz="2000" dirty="0">
                    <a:latin typeface="Open Sans"/>
                  </a:rPr>
                  <a:t>a. The statement ∀</a:t>
                </a:r>
                <a:r>
                  <a:rPr lang="en-US" sz="2000" i="1" dirty="0">
                    <a:latin typeface="Open Sans"/>
                  </a:rPr>
                  <a:t>x &lt; </a:t>
                </a:r>
                <a:r>
                  <a:rPr lang="en-US" sz="2000" dirty="0">
                    <a:latin typeface="Open Sans"/>
                  </a:rPr>
                  <a:t>0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𝑥</m:t>
                        </m:r>
                      </m:e>
                      <m:sup>
                        <m:r>
                          <a:rPr lang="en-US" sz="2000" i="1" dirty="0">
                            <a:latin typeface="Cambria Math" panose="02040503050406030204" pitchFamily="18" charset="0"/>
                          </a:rPr>
                          <m:t>2</m:t>
                        </m:r>
                      </m:sup>
                    </m:sSup>
                  </m:oMath>
                </a14:m>
                <a:r>
                  <a:rPr lang="en-US" sz="2000" dirty="0">
                    <a:latin typeface="Open Sans"/>
                  </a:rPr>
                  <a:t> </a:t>
                </a:r>
                <a:r>
                  <a:rPr lang="en-US" sz="2000" i="1" dirty="0">
                    <a:latin typeface="Open Sans"/>
                  </a:rPr>
                  <a:t>&gt; </a:t>
                </a:r>
                <a:r>
                  <a:rPr lang="en-US" sz="2000" dirty="0">
                    <a:latin typeface="Open Sans"/>
                  </a:rPr>
                  <a:t>0) states that for every real number </a:t>
                </a:r>
                <a:r>
                  <a:rPr lang="en-US" sz="2000" i="1" dirty="0">
                    <a:latin typeface="Open Sans"/>
                  </a:rPr>
                  <a:t>x </a:t>
                </a:r>
                <a:r>
                  <a:rPr lang="en-US" sz="2000" dirty="0">
                    <a:latin typeface="Open Sans"/>
                  </a:rPr>
                  <a:t>with </a:t>
                </a:r>
                <a:r>
                  <a:rPr lang="en-US" sz="2000" i="1" dirty="0">
                    <a:latin typeface="Open Sans"/>
                  </a:rPr>
                  <a:t>x &lt; </a:t>
                </a:r>
                <a:r>
                  <a:rPr lang="en-US" sz="2000" dirty="0">
                    <a:latin typeface="Open Sans"/>
                  </a:rPr>
                  <a:t>0,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𝑥</m:t>
                        </m:r>
                      </m:e>
                      <m:sup>
                        <m:r>
                          <a:rPr lang="en-US" sz="2000" i="1" dirty="0">
                            <a:latin typeface="Cambria Math" panose="02040503050406030204" pitchFamily="18" charset="0"/>
                          </a:rPr>
                          <m:t>2</m:t>
                        </m:r>
                      </m:sup>
                    </m:sSup>
                  </m:oMath>
                </a14:m>
                <a:r>
                  <a:rPr lang="en-US" sz="2000" dirty="0">
                    <a:latin typeface="Open Sans"/>
                  </a:rPr>
                  <a:t> </a:t>
                </a:r>
                <a:r>
                  <a:rPr lang="en-US" sz="2000" i="1" dirty="0">
                    <a:latin typeface="Open Sans"/>
                  </a:rPr>
                  <a:t>&gt; </a:t>
                </a:r>
                <a:r>
                  <a:rPr lang="en-US" sz="2000" dirty="0">
                    <a:latin typeface="Open Sans"/>
                  </a:rPr>
                  <a:t>0. This statement is the same </a:t>
                </a:r>
                <a:r>
                  <a:rPr lang="pt-BR" sz="2000" dirty="0">
                    <a:latin typeface="Open Sans"/>
                  </a:rPr>
                  <a:t>as ∀</a:t>
                </a:r>
                <a:r>
                  <a:rPr lang="pt-BR" sz="2000" i="1" dirty="0">
                    <a:latin typeface="Open Sans"/>
                  </a:rPr>
                  <a:t>x</a:t>
                </a:r>
                <a:r>
                  <a:rPr lang="pt-BR" sz="2000" dirty="0">
                    <a:latin typeface="Open Sans"/>
                  </a:rPr>
                  <a:t>(</a:t>
                </a:r>
                <a:r>
                  <a:rPr lang="pt-BR" sz="2000" i="1" dirty="0">
                    <a:latin typeface="Open Sans"/>
                  </a:rPr>
                  <a:t>x &lt; </a:t>
                </a:r>
                <a:r>
                  <a:rPr lang="pt-BR" sz="2000" dirty="0">
                    <a:latin typeface="Open Sans"/>
                  </a:rPr>
                  <a:t>0 →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𝑥</m:t>
                        </m:r>
                      </m:e>
                      <m:sup>
                        <m:r>
                          <a:rPr lang="en-US" sz="2000" i="1" dirty="0">
                            <a:latin typeface="Cambria Math" panose="02040503050406030204" pitchFamily="18" charset="0"/>
                          </a:rPr>
                          <m:t>2</m:t>
                        </m:r>
                      </m:sup>
                    </m:sSup>
                  </m:oMath>
                </a14:m>
                <a:r>
                  <a:rPr lang="pt-BR" sz="2000" dirty="0">
                    <a:latin typeface="Open Sans"/>
                  </a:rPr>
                  <a:t> </a:t>
                </a:r>
                <a:r>
                  <a:rPr lang="pt-BR" sz="2000" i="1" dirty="0">
                    <a:latin typeface="Open Sans"/>
                  </a:rPr>
                  <a:t>&gt; </a:t>
                </a:r>
                <a:r>
                  <a:rPr lang="pt-BR" sz="2000" dirty="0">
                    <a:latin typeface="Open Sans"/>
                  </a:rPr>
                  <a:t>0).</a:t>
                </a:r>
              </a:p>
              <a:p>
                <a:pPr algn="just">
                  <a:spcBef>
                    <a:spcPts val="1200"/>
                  </a:spcBef>
                </a:pPr>
                <a:r>
                  <a:rPr lang="en-US" sz="2000" dirty="0">
                    <a:latin typeface="Open Sans"/>
                  </a:rPr>
                  <a:t>b. The statement ∀</a:t>
                </a:r>
                <a:r>
                  <a:rPr lang="en-US" sz="2000" i="1" dirty="0">
                    <a:latin typeface="Open Sans"/>
                  </a:rPr>
                  <a:t>y </a:t>
                </a:r>
                <a:r>
                  <a:rPr lang="en-US" sz="2000" dirty="0">
                    <a:latin typeface="Open Sans"/>
                  </a:rPr>
                  <a:t>≠ 0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𝑦</m:t>
                        </m:r>
                      </m:e>
                      <m:sup>
                        <m:r>
                          <a:rPr lang="en-US" sz="2000" i="1" dirty="0">
                            <a:latin typeface="Cambria Math" panose="02040503050406030204" pitchFamily="18" charset="0"/>
                          </a:rPr>
                          <m:t>3</m:t>
                        </m:r>
                      </m:sup>
                    </m:sSup>
                  </m:oMath>
                </a14:m>
                <a:r>
                  <a:rPr lang="en-US" sz="2000" dirty="0">
                    <a:latin typeface="Open Sans"/>
                  </a:rPr>
                  <a:t> ≠ 0) states that for every real number </a:t>
                </a:r>
                <a:r>
                  <a:rPr lang="en-US" sz="2000" i="1" dirty="0">
                    <a:latin typeface="Open Sans"/>
                  </a:rPr>
                  <a:t>y </a:t>
                </a:r>
                <a:r>
                  <a:rPr lang="en-US" sz="2000" dirty="0">
                    <a:latin typeface="Open Sans"/>
                  </a:rPr>
                  <a:t>with </a:t>
                </a:r>
                <a:r>
                  <a:rPr lang="en-US" sz="2000" i="1" dirty="0">
                    <a:latin typeface="Open Sans"/>
                  </a:rPr>
                  <a:t>y </a:t>
                </a:r>
                <a:r>
                  <a:rPr lang="en-US" sz="2000" dirty="0">
                    <a:latin typeface="Open Sans"/>
                  </a:rPr>
                  <a:t>≠ 0, we have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𝑦</m:t>
                        </m:r>
                      </m:e>
                      <m:sup>
                        <m:r>
                          <a:rPr lang="en-US" sz="2000" i="1" dirty="0">
                            <a:latin typeface="Cambria Math" panose="02040503050406030204" pitchFamily="18" charset="0"/>
                          </a:rPr>
                          <m:t>3</m:t>
                        </m:r>
                      </m:sup>
                    </m:sSup>
                  </m:oMath>
                </a14:m>
                <a:r>
                  <a:rPr lang="en-US" sz="2000" dirty="0">
                    <a:latin typeface="Open Sans"/>
                  </a:rPr>
                  <a:t> ≠ 0.” This statement is </a:t>
                </a:r>
                <a:r>
                  <a:rPr lang="es-ES" sz="2000" dirty="0" err="1">
                    <a:latin typeface="Open Sans"/>
                  </a:rPr>
                  <a:t>equivalent</a:t>
                </a:r>
                <a:r>
                  <a:rPr lang="es-ES" sz="2000" dirty="0">
                    <a:latin typeface="Open Sans"/>
                  </a:rPr>
                  <a:t> </a:t>
                </a:r>
                <a:r>
                  <a:rPr lang="es-ES" sz="2000" dirty="0" err="1">
                    <a:latin typeface="Open Sans"/>
                  </a:rPr>
                  <a:t>to</a:t>
                </a:r>
                <a:r>
                  <a:rPr lang="es-ES" sz="2000" dirty="0">
                    <a:latin typeface="Open Sans"/>
                  </a:rPr>
                  <a:t> ∀</a:t>
                </a:r>
                <a:r>
                  <a:rPr lang="es-ES" sz="2000" i="1" dirty="0">
                    <a:latin typeface="Open Sans"/>
                  </a:rPr>
                  <a:t>y</a:t>
                </a:r>
                <a:r>
                  <a:rPr lang="es-ES" sz="2000" dirty="0">
                    <a:latin typeface="Open Sans"/>
                  </a:rPr>
                  <a:t>(</a:t>
                </a:r>
                <a:r>
                  <a:rPr lang="es-ES" sz="2000" i="1" dirty="0">
                    <a:latin typeface="Open Sans"/>
                  </a:rPr>
                  <a:t>y </a:t>
                </a:r>
                <a:r>
                  <a:rPr lang="es-ES" sz="2000" dirty="0">
                    <a:latin typeface="Open Sans"/>
                  </a:rPr>
                  <a:t>≠ 0 →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𝑦</m:t>
                        </m:r>
                      </m:e>
                      <m:sup>
                        <m:r>
                          <a:rPr lang="en-US" sz="2000" i="1" dirty="0">
                            <a:latin typeface="Cambria Math" panose="02040503050406030204" pitchFamily="18" charset="0"/>
                          </a:rPr>
                          <m:t>3</m:t>
                        </m:r>
                      </m:sup>
                    </m:sSup>
                  </m:oMath>
                </a14:m>
                <a:r>
                  <a:rPr lang="es-ES" sz="2000" dirty="0">
                    <a:latin typeface="Open Sans"/>
                  </a:rPr>
                  <a:t> ≠ 0).</a:t>
                </a:r>
              </a:p>
              <a:p>
                <a:pPr algn="just">
                  <a:spcBef>
                    <a:spcPts val="1200"/>
                  </a:spcBef>
                </a:pPr>
                <a:r>
                  <a:rPr lang="en-US" sz="2000" dirty="0">
                    <a:latin typeface="Open Sans"/>
                  </a:rPr>
                  <a:t>c. The statement ∃ </a:t>
                </a:r>
                <a:r>
                  <a:rPr lang="en-US" sz="2000" i="1" dirty="0">
                    <a:latin typeface="Open Sans"/>
                  </a:rPr>
                  <a:t>z&gt; </a:t>
                </a:r>
                <a:r>
                  <a:rPr lang="en-US" sz="2000" dirty="0">
                    <a:latin typeface="Open Sans"/>
                  </a:rPr>
                  <a:t>0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𝑧</m:t>
                        </m:r>
                      </m:e>
                      <m:sup>
                        <m:r>
                          <a:rPr lang="en-US" sz="2000" i="1" dirty="0">
                            <a:latin typeface="Cambria Math" panose="02040503050406030204" pitchFamily="18" charset="0"/>
                          </a:rPr>
                          <m:t>2</m:t>
                        </m:r>
                      </m:sup>
                    </m:sSup>
                  </m:oMath>
                </a14:m>
                <a:r>
                  <a:rPr lang="en-US" sz="2000" dirty="0">
                    <a:latin typeface="Open Sans"/>
                  </a:rPr>
                  <a:t> = 2) states that there exists a real number </a:t>
                </a:r>
                <a:r>
                  <a:rPr lang="en-US" sz="2000" i="1" dirty="0">
                    <a:latin typeface="Open Sans"/>
                  </a:rPr>
                  <a:t>z </a:t>
                </a:r>
                <a:r>
                  <a:rPr lang="en-US" sz="2000">
                    <a:latin typeface="Open Sans"/>
                  </a:rPr>
                  <a:t>with </a:t>
                </a:r>
              </a:p>
              <a:p>
                <a:pPr algn="just">
                  <a:spcBef>
                    <a:spcPts val="1200"/>
                  </a:spcBef>
                </a:pPr>
                <a:r>
                  <a:rPr lang="en-US" sz="2000" i="1">
                    <a:latin typeface="Open Sans"/>
                  </a:rPr>
                  <a:t>z </a:t>
                </a:r>
                <a:r>
                  <a:rPr lang="en-US" sz="2000" i="1" dirty="0">
                    <a:latin typeface="Open Sans"/>
                  </a:rPr>
                  <a:t>&gt; </a:t>
                </a:r>
                <a:r>
                  <a:rPr lang="en-US" sz="2000" dirty="0">
                    <a:latin typeface="Open Sans"/>
                  </a:rPr>
                  <a:t>0 such that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𝑧</m:t>
                        </m:r>
                      </m:e>
                      <m:sup>
                        <m:r>
                          <a:rPr lang="en-US" sz="2000" i="1" dirty="0">
                            <a:latin typeface="Cambria Math" panose="02040503050406030204" pitchFamily="18" charset="0"/>
                          </a:rPr>
                          <m:t>2</m:t>
                        </m:r>
                      </m:sup>
                    </m:sSup>
                  </m:oMath>
                </a14:m>
                <a:r>
                  <a:rPr lang="en-US" sz="2000" dirty="0">
                    <a:latin typeface="Open Sans"/>
                  </a:rPr>
                  <a:t> = 2.” This statement is equivalent </a:t>
                </a:r>
                <a:r>
                  <a:rPr lang="pl-PL" sz="2000" dirty="0"/>
                  <a:t>to ∃</a:t>
                </a:r>
                <a:r>
                  <a:rPr lang="pl-PL" sz="2000" i="1" dirty="0"/>
                  <a:t>z</a:t>
                </a:r>
                <a:r>
                  <a:rPr lang="pl-PL" sz="2000" dirty="0"/>
                  <a:t>(</a:t>
                </a:r>
                <a:r>
                  <a:rPr lang="pl-PL" sz="2000" i="1" dirty="0"/>
                  <a:t>z &gt; </a:t>
                </a:r>
                <a:r>
                  <a:rPr lang="pl-PL" sz="2000" dirty="0"/>
                  <a:t>0 ∧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𝑧</m:t>
                        </m:r>
                      </m:e>
                      <m:sup>
                        <m:r>
                          <a:rPr lang="en-US" sz="2000" i="1" dirty="0">
                            <a:latin typeface="Cambria Math" panose="02040503050406030204" pitchFamily="18" charset="0"/>
                          </a:rPr>
                          <m:t>2</m:t>
                        </m:r>
                      </m:sup>
                    </m:sSup>
                  </m:oMath>
                </a14:m>
                <a:r>
                  <a:rPr lang="pl-PL" sz="2000" dirty="0"/>
                  <a:t> = 2).</a:t>
                </a:r>
                <a:endParaRPr lang="en-US" sz="2000" b="1" dirty="0">
                  <a:solidFill>
                    <a:schemeClr val="accent1"/>
                  </a:solidFill>
                  <a:latin typeface="Open Sans"/>
                </a:endParaRPr>
              </a:p>
            </p:txBody>
          </p:sp>
        </mc:Choice>
        <mc:Fallback xmlns="">
          <p:sp>
            <p:nvSpPr>
              <p:cNvPr id="5" name="Rectangle 4">
                <a:extLst>
                  <a:ext uri="{FF2B5EF4-FFF2-40B4-BE49-F238E27FC236}">
                    <a16:creationId xmlns:a16="http://schemas.microsoft.com/office/drawing/2014/main" id="{9D877257-5055-4FD3-A243-91C7DAD78545}"/>
                  </a:ext>
                </a:extLst>
              </p:cNvPr>
              <p:cNvSpPr>
                <a:spLocks noRot="1" noChangeAspect="1" noMove="1" noResize="1" noEditPoints="1" noAdjustHandles="1" noChangeArrowheads="1" noChangeShapeType="1" noTextEdit="1"/>
              </p:cNvSpPr>
              <p:nvPr/>
            </p:nvSpPr>
            <p:spPr>
              <a:xfrm>
                <a:off x="1446414" y="4406757"/>
                <a:ext cx="9064424" cy="2862322"/>
              </a:xfrm>
              <a:prstGeom prst="rect">
                <a:avLst/>
              </a:prstGeom>
              <a:blipFill>
                <a:blip r:embed="rId3"/>
                <a:stretch>
                  <a:fillRect l="-672" t="-1066" r="-740" b="-2985"/>
                </a:stretch>
              </a:blipFill>
            </p:spPr>
            <p:txBody>
              <a:bodyPr/>
              <a:lstStyle/>
              <a:p>
                <a:r>
                  <a:rPr lang="en-US">
                    <a:noFill/>
                  </a:rPr>
                  <a:t> </a:t>
                </a:r>
              </a:p>
            </p:txBody>
          </p:sp>
        </mc:Fallback>
      </mc:AlternateContent>
    </p:spTree>
    <p:extLst>
      <p:ext uri="{BB962C8B-B14F-4D97-AF65-F5344CB8AC3E}">
        <p14:creationId xmlns:p14="http://schemas.microsoft.com/office/powerpoint/2010/main" val="1034921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6421-26EF-4067-82BE-4F9A9C814B30}"/>
              </a:ext>
            </a:extLst>
          </p:cNvPr>
          <p:cNvSpPr>
            <a:spLocks noGrp="1"/>
          </p:cNvSpPr>
          <p:nvPr>
            <p:ph type="title"/>
          </p:nvPr>
        </p:nvSpPr>
        <p:spPr/>
        <p:txBody>
          <a:bodyPr/>
          <a:lstStyle/>
          <a:p>
            <a:r>
              <a:rPr lang="en-US" sz="3000" dirty="0">
                <a:solidFill>
                  <a:schemeClr val="accent1"/>
                </a:solidFill>
                <a:latin typeface="Open Sans"/>
              </a:rPr>
              <a:t>Logical Equivalences Involving Quantifiers</a:t>
            </a:r>
          </a:p>
        </p:txBody>
      </p:sp>
      <p:sp>
        <p:nvSpPr>
          <p:cNvPr id="3" name="Content Placeholder 2">
            <a:extLst>
              <a:ext uri="{FF2B5EF4-FFF2-40B4-BE49-F238E27FC236}">
                <a16:creationId xmlns:a16="http://schemas.microsoft.com/office/drawing/2014/main" id="{43D62FFA-ABF9-4CBE-846B-3403A119B536}"/>
              </a:ext>
            </a:extLst>
          </p:cNvPr>
          <p:cNvSpPr>
            <a:spLocks noGrp="1"/>
          </p:cNvSpPr>
          <p:nvPr>
            <p:ph idx="1"/>
          </p:nvPr>
        </p:nvSpPr>
        <p:spPr>
          <a:xfrm>
            <a:off x="1379913" y="2234277"/>
            <a:ext cx="8977746" cy="2370975"/>
          </a:xfrm>
        </p:spPr>
        <p:style>
          <a:lnRef idx="2">
            <a:schemeClr val="accent5"/>
          </a:lnRef>
          <a:fillRef idx="1">
            <a:schemeClr val="lt1"/>
          </a:fillRef>
          <a:effectRef idx="0">
            <a:schemeClr val="accent5"/>
          </a:effectRef>
          <a:fontRef idx="minor">
            <a:schemeClr val="dk1"/>
          </a:fontRef>
        </p:style>
        <p:txBody>
          <a:bodyPr/>
          <a:lstStyle/>
          <a:p>
            <a:pPr marL="0" indent="0" algn="just">
              <a:buNone/>
            </a:pPr>
            <a:r>
              <a:rPr lang="en-US" sz="2200" b="1" dirty="0">
                <a:solidFill>
                  <a:schemeClr val="accent1"/>
                </a:solidFill>
                <a:latin typeface="Open Sans"/>
              </a:rPr>
              <a:t>Definition :</a:t>
            </a:r>
          </a:p>
          <a:p>
            <a:pPr marL="0" indent="0" algn="just">
              <a:buNone/>
            </a:pPr>
            <a:r>
              <a:rPr lang="en-US" sz="2000" dirty="0">
                <a:latin typeface="Open Sans"/>
              </a:rPr>
              <a:t>	Statements involving predicates and quantifiers are </a:t>
            </a:r>
            <a:r>
              <a:rPr lang="en-US" sz="2000" b="1" i="1" dirty="0">
                <a:solidFill>
                  <a:srgbClr val="FF0000"/>
                </a:solidFill>
                <a:latin typeface="Open Sans"/>
              </a:rPr>
              <a:t>logically equivalent </a:t>
            </a:r>
            <a:r>
              <a:rPr lang="en-US" sz="2000" dirty="0">
                <a:latin typeface="Open Sans"/>
              </a:rPr>
              <a:t>if and only if they have the same truth value no matter which predicates are substituted into these statements and which domain of discourse is used for the variables in these propositional functions. We use the notation </a:t>
            </a:r>
            <a:r>
              <a:rPr lang="en-US" sz="2000" i="1" dirty="0">
                <a:latin typeface="Open Sans"/>
              </a:rPr>
              <a:t>S </a:t>
            </a:r>
            <a:r>
              <a:rPr lang="en-US" sz="2000" dirty="0">
                <a:latin typeface="Open Sans"/>
              </a:rPr>
              <a:t>≡ </a:t>
            </a:r>
            <a:r>
              <a:rPr lang="en-US" sz="2000" i="1" dirty="0">
                <a:latin typeface="Open Sans"/>
              </a:rPr>
              <a:t>T </a:t>
            </a:r>
            <a:r>
              <a:rPr lang="en-US" sz="2000" dirty="0">
                <a:latin typeface="Open Sans"/>
              </a:rPr>
              <a:t>to indicate that two statements </a:t>
            </a:r>
            <a:r>
              <a:rPr lang="en-US" sz="2000" i="1" dirty="0">
                <a:latin typeface="Open Sans"/>
              </a:rPr>
              <a:t>S </a:t>
            </a:r>
            <a:r>
              <a:rPr lang="en-US" sz="2000" dirty="0">
                <a:latin typeface="Open Sans"/>
              </a:rPr>
              <a:t>and </a:t>
            </a:r>
            <a:r>
              <a:rPr lang="en-US" sz="2000" i="1" dirty="0">
                <a:latin typeface="Open Sans"/>
              </a:rPr>
              <a:t>T </a:t>
            </a:r>
            <a:r>
              <a:rPr lang="en-US" sz="2000" dirty="0">
                <a:latin typeface="Open Sans"/>
              </a:rPr>
              <a:t>involving predicates and quantifiers are logically equivalent.</a:t>
            </a:r>
          </a:p>
        </p:txBody>
      </p:sp>
      <p:sp>
        <p:nvSpPr>
          <p:cNvPr id="4" name="TextBox 3">
            <a:extLst>
              <a:ext uri="{FF2B5EF4-FFF2-40B4-BE49-F238E27FC236}">
                <a16:creationId xmlns:a16="http://schemas.microsoft.com/office/drawing/2014/main" id="{AAB1D3B6-4232-495B-948A-E93FD8E2E551}"/>
              </a:ext>
            </a:extLst>
          </p:cNvPr>
          <p:cNvSpPr txBox="1"/>
          <p:nvPr/>
        </p:nvSpPr>
        <p:spPr>
          <a:xfrm>
            <a:off x="1379913" y="4754885"/>
            <a:ext cx="8977745" cy="2431435"/>
          </a:xfrm>
          <a:prstGeom prst="rect">
            <a:avLst/>
          </a:prstGeom>
          <a:noFill/>
        </p:spPr>
        <p:txBody>
          <a:bodyPr wrap="square" rtlCol="0">
            <a:spAutoFit/>
          </a:bodyPr>
          <a:lstStyle/>
          <a:p>
            <a:pPr algn="just">
              <a:spcBef>
                <a:spcPts val="1200"/>
              </a:spcBef>
            </a:pPr>
            <a:r>
              <a:rPr lang="en-US" sz="2000" b="1" dirty="0">
                <a:solidFill>
                  <a:srgbClr val="00B050"/>
                </a:solidFill>
                <a:latin typeface="Open Sans"/>
              </a:rPr>
              <a:t>Example : </a:t>
            </a:r>
          </a:p>
          <a:p>
            <a:r>
              <a:rPr lang="en-US" sz="2000" dirty="0">
                <a:latin typeface="Open Sans"/>
              </a:rPr>
              <a:t>Show that ∀</a:t>
            </a:r>
            <a:r>
              <a:rPr lang="en-US" sz="2000" i="1" dirty="0">
                <a:latin typeface="Open Sans"/>
              </a:rPr>
              <a:t>x</a:t>
            </a:r>
            <a:r>
              <a:rPr lang="en-US" sz="2000" dirty="0">
                <a:latin typeface="Open Sans"/>
              </a:rPr>
              <a:t>(</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 ∧ </a:t>
            </a:r>
            <a:r>
              <a:rPr lang="en-US" sz="2000" i="1" dirty="0">
                <a:latin typeface="Open Sans"/>
              </a:rPr>
              <a:t>Q</a:t>
            </a:r>
            <a:r>
              <a:rPr lang="en-US" sz="2000" dirty="0">
                <a:latin typeface="Open Sans"/>
              </a:rPr>
              <a:t>(</a:t>
            </a:r>
            <a:r>
              <a:rPr lang="en-US" sz="2000" i="1" dirty="0">
                <a:latin typeface="Open Sans"/>
              </a:rPr>
              <a:t>x</a:t>
            </a:r>
            <a:r>
              <a:rPr lang="en-US" sz="2000" dirty="0">
                <a:latin typeface="Open Sans"/>
              </a:rPr>
              <a:t>)) and ∀</a:t>
            </a:r>
            <a:r>
              <a:rPr lang="en-US" sz="2000" i="1" dirty="0" err="1">
                <a:latin typeface="Open Sans"/>
              </a:rPr>
              <a:t>xP</a:t>
            </a:r>
            <a:r>
              <a:rPr lang="en-US" sz="2000" dirty="0">
                <a:latin typeface="Open Sans"/>
              </a:rPr>
              <a:t>(</a:t>
            </a:r>
            <a:r>
              <a:rPr lang="en-US" sz="2000" i="1" dirty="0">
                <a:latin typeface="Open Sans"/>
              </a:rPr>
              <a:t>x</a:t>
            </a:r>
            <a:r>
              <a:rPr lang="en-US" sz="2000" dirty="0">
                <a:latin typeface="Open Sans"/>
              </a:rPr>
              <a:t>) ∧ ∀</a:t>
            </a:r>
            <a:r>
              <a:rPr lang="en-US" sz="2000" i="1" dirty="0" err="1">
                <a:latin typeface="Open Sans"/>
              </a:rPr>
              <a:t>xQ</a:t>
            </a:r>
            <a:r>
              <a:rPr lang="en-US" sz="2000" dirty="0">
                <a:latin typeface="Open Sans"/>
              </a:rPr>
              <a:t>(</a:t>
            </a:r>
            <a:r>
              <a:rPr lang="en-US" sz="2000" i="1" dirty="0">
                <a:latin typeface="Open Sans"/>
              </a:rPr>
              <a:t>x</a:t>
            </a:r>
            <a:r>
              <a:rPr lang="en-US" sz="2000" dirty="0">
                <a:latin typeface="Open Sans"/>
              </a:rPr>
              <a:t>) are logically equivalent </a:t>
            </a:r>
            <a:r>
              <a:rPr lang="en-US" dirty="0"/>
              <a:t>(where the same domain is used throughout).</a:t>
            </a:r>
            <a:endParaRPr lang="en-US" sz="2000" dirty="0">
              <a:latin typeface="Open Sans"/>
            </a:endParaRPr>
          </a:p>
          <a:p>
            <a:pPr marL="0" indent="0" algn="just">
              <a:spcBef>
                <a:spcPts val="1200"/>
              </a:spcBef>
              <a:buNone/>
            </a:pPr>
            <a:r>
              <a:rPr lang="en-US" sz="2000" b="1" dirty="0">
                <a:solidFill>
                  <a:srgbClr val="00B050"/>
                </a:solidFill>
                <a:latin typeface="Open Sans"/>
              </a:rPr>
              <a:t>Solution :</a:t>
            </a:r>
          </a:p>
          <a:p>
            <a:pPr algn="just">
              <a:spcBef>
                <a:spcPts val="1200"/>
              </a:spcBef>
            </a:pPr>
            <a:r>
              <a:rPr lang="en-US" sz="2000" dirty="0">
                <a:latin typeface="Open Sans"/>
              </a:rPr>
              <a:t>Suppose we have particular predicates </a:t>
            </a:r>
            <a:r>
              <a:rPr lang="en-US" sz="2000" i="1" dirty="0">
                <a:latin typeface="Open Sans"/>
              </a:rPr>
              <a:t>P </a:t>
            </a:r>
            <a:r>
              <a:rPr lang="en-US" sz="2000" dirty="0">
                <a:latin typeface="Open Sans"/>
              </a:rPr>
              <a:t>and </a:t>
            </a:r>
            <a:r>
              <a:rPr lang="en-US" sz="2000" i="1" dirty="0">
                <a:latin typeface="Open Sans"/>
              </a:rPr>
              <a:t>Q</a:t>
            </a:r>
            <a:r>
              <a:rPr lang="en-US" sz="2000" dirty="0">
                <a:latin typeface="Open Sans"/>
              </a:rPr>
              <a:t>, with a common domain. </a:t>
            </a:r>
          </a:p>
          <a:p>
            <a:pPr algn="just">
              <a:spcBef>
                <a:spcPts val="1200"/>
              </a:spcBef>
            </a:pPr>
            <a:endParaRPr lang="en-US" sz="2000" dirty="0">
              <a:latin typeface="Open Sans"/>
            </a:endParaRPr>
          </a:p>
        </p:txBody>
      </p:sp>
    </p:spTree>
    <p:extLst>
      <p:ext uri="{BB962C8B-B14F-4D97-AF65-F5344CB8AC3E}">
        <p14:creationId xmlns:p14="http://schemas.microsoft.com/office/powerpoint/2010/main" val="1571655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AC54E-D5A7-41F7-99FD-7BCA98D6C319}"/>
              </a:ext>
            </a:extLst>
          </p:cNvPr>
          <p:cNvSpPr>
            <a:spLocks noGrp="1"/>
          </p:cNvSpPr>
          <p:nvPr>
            <p:ph type="title"/>
          </p:nvPr>
        </p:nvSpPr>
        <p:spPr/>
        <p:txBody>
          <a:bodyPr/>
          <a:lstStyle/>
          <a:p>
            <a:r>
              <a:rPr lang="en-US" sz="3000" dirty="0">
                <a:solidFill>
                  <a:schemeClr val="accent1"/>
                </a:solidFill>
                <a:latin typeface="Open Sans"/>
              </a:rPr>
              <a:t>Logical Equivalences Involving Quantifiers</a:t>
            </a:r>
            <a:endParaRPr lang="en-US" sz="3000" dirty="0"/>
          </a:p>
        </p:txBody>
      </p:sp>
      <p:sp>
        <p:nvSpPr>
          <p:cNvPr id="3" name="Content Placeholder 2">
            <a:extLst>
              <a:ext uri="{FF2B5EF4-FFF2-40B4-BE49-F238E27FC236}">
                <a16:creationId xmlns:a16="http://schemas.microsoft.com/office/drawing/2014/main" id="{587E25F8-7491-4DE3-8AEC-E4368D613D79}"/>
              </a:ext>
            </a:extLst>
          </p:cNvPr>
          <p:cNvSpPr>
            <a:spLocks noGrp="1"/>
          </p:cNvSpPr>
          <p:nvPr>
            <p:ph idx="1"/>
          </p:nvPr>
        </p:nvSpPr>
        <p:spPr>
          <a:xfrm>
            <a:off x="1363287" y="2100263"/>
            <a:ext cx="8927869" cy="4904509"/>
          </a:xfrm>
        </p:spPr>
        <p:txBody>
          <a:bodyPr/>
          <a:lstStyle/>
          <a:p>
            <a:pPr marL="0" indent="0" algn="just">
              <a:spcBef>
                <a:spcPts val="1200"/>
              </a:spcBef>
              <a:buNone/>
            </a:pPr>
            <a:r>
              <a:rPr lang="en-US" sz="2000" b="1" dirty="0">
                <a:solidFill>
                  <a:srgbClr val="00B050"/>
                </a:solidFill>
                <a:latin typeface="Open Sans"/>
              </a:rPr>
              <a:t>Solution :</a:t>
            </a:r>
          </a:p>
          <a:p>
            <a:pPr marL="0" indent="0" algn="just">
              <a:spcBef>
                <a:spcPts val="1200"/>
              </a:spcBef>
              <a:buNone/>
            </a:pPr>
            <a:r>
              <a:rPr lang="en-US" sz="2000" dirty="0">
                <a:latin typeface="Open Sans"/>
              </a:rPr>
              <a:t>1.  We show that if ∀</a:t>
            </a:r>
            <a:r>
              <a:rPr lang="en-US" sz="2000" i="1" dirty="0">
                <a:latin typeface="Open Sans"/>
              </a:rPr>
              <a:t>x</a:t>
            </a:r>
            <a:r>
              <a:rPr lang="en-US" sz="2000" dirty="0">
                <a:latin typeface="Open Sans"/>
              </a:rPr>
              <a:t>(</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 ∧ </a:t>
            </a:r>
            <a:r>
              <a:rPr lang="en-US" sz="2000" i="1" dirty="0">
                <a:latin typeface="Open Sans"/>
              </a:rPr>
              <a:t>Q</a:t>
            </a:r>
            <a:r>
              <a:rPr lang="en-US" sz="2000" dirty="0">
                <a:latin typeface="Open Sans"/>
              </a:rPr>
              <a:t>(</a:t>
            </a:r>
            <a:r>
              <a:rPr lang="en-US" sz="2000" i="1" dirty="0">
                <a:latin typeface="Open Sans"/>
              </a:rPr>
              <a:t>x</a:t>
            </a:r>
            <a:r>
              <a:rPr lang="en-US" sz="2000" dirty="0">
                <a:latin typeface="Open Sans"/>
              </a:rPr>
              <a:t>)) is true, then ∀</a:t>
            </a:r>
            <a:r>
              <a:rPr lang="en-US" sz="2000" i="1" dirty="0" err="1">
                <a:latin typeface="Open Sans"/>
              </a:rPr>
              <a:t>xP</a:t>
            </a:r>
            <a:r>
              <a:rPr lang="en-US" sz="2000" dirty="0">
                <a:latin typeface="Open Sans"/>
              </a:rPr>
              <a:t>(</a:t>
            </a:r>
            <a:r>
              <a:rPr lang="en-US" sz="2000" i="1" dirty="0">
                <a:latin typeface="Open Sans"/>
              </a:rPr>
              <a:t>x</a:t>
            </a:r>
            <a:r>
              <a:rPr lang="en-US" sz="2000" dirty="0">
                <a:latin typeface="Open Sans"/>
              </a:rPr>
              <a:t>) ∧ ∀</a:t>
            </a:r>
            <a:r>
              <a:rPr lang="en-US" sz="2000" i="1" dirty="0" err="1">
                <a:latin typeface="Open Sans"/>
              </a:rPr>
              <a:t>xQ</a:t>
            </a:r>
            <a:r>
              <a:rPr lang="en-US" sz="2000" dirty="0">
                <a:latin typeface="Open Sans"/>
              </a:rPr>
              <a:t>(</a:t>
            </a:r>
            <a:r>
              <a:rPr lang="en-US" sz="2000" i="1" dirty="0">
                <a:latin typeface="Open Sans"/>
              </a:rPr>
              <a:t>x</a:t>
            </a:r>
            <a:r>
              <a:rPr lang="en-US" sz="2000" dirty="0">
                <a:latin typeface="Open Sans"/>
              </a:rPr>
              <a:t>) is true.</a:t>
            </a:r>
          </a:p>
          <a:p>
            <a:pPr marL="349250" indent="0" algn="just">
              <a:spcBef>
                <a:spcPts val="1200"/>
              </a:spcBef>
              <a:buNone/>
            </a:pPr>
            <a:r>
              <a:rPr lang="en-US" sz="2000" dirty="0">
                <a:latin typeface="Open Sans"/>
              </a:rPr>
              <a:t>Suppose that ∀</a:t>
            </a:r>
            <a:r>
              <a:rPr lang="en-US" sz="2000" i="1" dirty="0">
                <a:latin typeface="Open Sans"/>
              </a:rPr>
              <a:t>x</a:t>
            </a:r>
            <a:r>
              <a:rPr lang="en-US" sz="2000" dirty="0">
                <a:latin typeface="Open Sans"/>
              </a:rPr>
              <a:t>(</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 ∧ </a:t>
            </a:r>
            <a:r>
              <a:rPr lang="en-US" sz="2000" i="1" dirty="0">
                <a:latin typeface="Open Sans"/>
              </a:rPr>
              <a:t>Q</a:t>
            </a:r>
            <a:r>
              <a:rPr lang="en-US" sz="2000" dirty="0">
                <a:latin typeface="Open Sans"/>
              </a:rPr>
              <a:t>(</a:t>
            </a:r>
            <a:r>
              <a:rPr lang="en-US" sz="2000" i="1" dirty="0">
                <a:latin typeface="Open Sans"/>
              </a:rPr>
              <a:t>x</a:t>
            </a:r>
            <a:r>
              <a:rPr lang="en-US" sz="2000" dirty="0">
                <a:latin typeface="Open Sans"/>
              </a:rPr>
              <a:t>)) is true. This means that if </a:t>
            </a:r>
            <a:r>
              <a:rPr lang="en-US" sz="2000" i="1" dirty="0">
                <a:latin typeface="Open Sans"/>
              </a:rPr>
              <a:t>a </a:t>
            </a:r>
            <a:r>
              <a:rPr lang="en-US" sz="2000" dirty="0">
                <a:latin typeface="Open Sans"/>
              </a:rPr>
              <a:t>is in the domain, then </a:t>
            </a:r>
            <a:r>
              <a:rPr lang="en-US" sz="2000" i="1" dirty="0">
                <a:latin typeface="Open Sans"/>
              </a:rPr>
              <a:t>P</a:t>
            </a:r>
            <a:r>
              <a:rPr lang="en-US" sz="2000" dirty="0">
                <a:latin typeface="Open Sans"/>
              </a:rPr>
              <a:t>(</a:t>
            </a:r>
            <a:r>
              <a:rPr lang="en-US" sz="2000" i="1" dirty="0">
                <a:latin typeface="Open Sans"/>
              </a:rPr>
              <a:t>a</a:t>
            </a:r>
            <a:r>
              <a:rPr lang="en-US" sz="2000" dirty="0">
                <a:latin typeface="Open Sans"/>
              </a:rPr>
              <a:t>) ∧ </a:t>
            </a:r>
            <a:r>
              <a:rPr lang="en-US" sz="2000" i="1" dirty="0">
                <a:latin typeface="Open Sans"/>
              </a:rPr>
              <a:t>Q</a:t>
            </a:r>
            <a:r>
              <a:rPr lang="en-US" sz="2000" dirty="0">
                <a:latin typeface="Open Sans"/>
              </a:rPr>
              <a:t>(</a:t>
            </a:r>
            <a:r>
              <a:rPr lang="en-US" sz="2000" i="1" dirty="0">
                <a:latin typeface="Open Sans"/>
              </a:rPr>
              <a:t>a</a:t>
            </a:r>
            <a:r>
              <a:rPr lang="en-US" sz="2000" dirty="0">
                <a:latin typeface="Open Sans"/>
              </a:rPr>
              <a:t>) is true. Hence, </a:t>
            </a:r>
            <a:r>
              <a:rPr lang="en-US" sz="2000" i="1" dirty="0">
                <a:latin typeface="Open Sans"/>
              </a:rPr>
              <a:t>P</a:t>
            </a:r>
            <a:r>
              <a:rPr lang="en-US" sz="2000" dirty="0">
                <a:latin typeface="Open Sans"/>
              </a:rPr>
              <a:t>(</a:t>
            </a:r>
            <a:r>
              <a:rPr lang="en-US" sz="2000" i="1" dirty="0">
                <a:latin typeface="Open Sans"/>
              </a:rPr>
              <a:t>a</a:t>
            </a:r>
            <a:r>
              <a:rPr lang="en-US" sz="2000" dirty="0">
                <a:latin typeface="Open Sans"/>
              </a:rPr>
              <a:t>) is true and </a:t>
            </a:r>
            <a:r>
              <a:rPr lang="en-US" sz="2000" i="1" dirty="0">
                <a:latin typeface="Open Sans"/>
              </a:rPr>
              <a:t>Q</a:t>
            </a:r>
            <a:r>
              <a:rPr lang="en-US" sz="2000" dirty="0">
                <a:latin typeface="Open Sans"/>
              </a:rPr>
              <a:t>(</a:t>
            </a:r>
            <a:r>
              <a:rPr lang="en-US" sz="2000" i="1" dirty="0">
                <a:latin typeface="Open Sans"/>
              </a:rPr>
              <a:t>a</a:t>
            </a:r>
            <a:r>
              <a:rPr lang="en-US" sz="2000" dirty="0">
                <a:latin typeface="Open Sans"/>
              </a:rPr>
              <a:t>) is true. Because </a:t>
            </a:r>
            <a:r>
              <a:rPr lang="en-US" sz="2000" i="1" dirty="0">
                <a:latin typeface="Open Sans"/>
              </a:rPr>
              <a:t>P</a:t>
            </a:r>
            <a:r>
              <a:rPr lang="en-US" sz="2000" dirty="0">
                <a:latin typeface="Open Sans"/>
              </a:rPr>
              <a:t>(</a:t>
            </a:r>
            <a:r>
              <a:rPr lang="en-US" sz="2000" i="1" dirty="0">
                <a:latin typeface="Open Sans"/>
              </a:rPr>
              <a:t>a</a:t>
            </a:r>
            <a:r>
              <a:rPr lang="en-US" sz="2000" dirty="0">
                <a:latin typeface="Open Sans"/>
              </a:rPr>
              <a:t>) is true and </a:t>
            </a:r>
            <a:r>
              <a:rPr lang="en-US" sz="2000" i="1" dirty="0">
                <a:latin typeface="Open Sans"/>
              </a:rPr>
              <a:t>Q</a:t>
            </a:r>
            <a:r>
              <a:rPr lang="en-US" sz="2000" dirty="0">
                <a:latin typeface="Open Sans"/>
              </a:rPr>
              <a:t>(</a:t>
            </a:r>
            <a:r>
              <a:rPr lang="en-US" sz="2000" i="1" dirty="0">
                <a:latin typeface="Open Sans"/>
              </a:rPr>
              <a:t>a</a:t>
            </a:r>
            <a:r>
              <a:rPr lang="en-US" sz="2000" dirty="0">
                <a:latin typeface="Open Sans"/>
              </a:rPr>
              <a:t>) is true for every element </a:t>
            </a:r>
            <a:r>
              <a:rPr lang="en-US" sz="2000" i="1" dirty="0">
                <a:latin typeface="Open Sans"/>
              </a:rPr>
              <a:t>a </a:t>
            </a:r>
            <a:r>
              <a:rPr lang="en-US" sz="2000" dirty="0">
                <a:latin typeface="Open Sans"/>
              </a:rPr>
              <a:t>in the domain, we can conclude that ∀</a:t>
            </a:r>
            <a:r>
              <a:rPr lang="en-US" sz="2000" i="1" dirty="0" err="1">
                <a:latin typeface="Open Sans"/>
              </a:rPr>
              <a:t>xP</a:t>
            </a:r>
            <a:r>
              <a:rPr lang="en-US" sz="2000" dirty="0">
                <a:latin typeface="Open Sans"/>
              </a:rPr>
              <a:t>(</a:t>
            </a:r>
            <a:r>
              <a:rPr lang="en-US" sz="2000" i="1" dirty="0">
                <a:latin typeface="Open Sans"/>
              </a:rPr>
              <a:t>x</a:t>
            </a:r>
            <a:r>
              <a:rPr lang="en-US" sz="2000" dirty="0">
                <a:latin typeface="Open Sans"/>
              </a:rPr>
              <a:t>) and ∀</a:t>
            </a:r>
            <a:r>
              <a:rPr lang="en-US" sz="2000" i="1" dirty="0" err="1">
                <a:latin typeface="Open Sans"/>
              </a:rPr>
              <a:t>xQ</a:t>
            </a:r>
            <a:r>
              <a:rPr lang="en-US" sz="2000" dirty="0">
                <a:latin typeface="Open Sans"/>
              </a:rPr>
              <a:t>(</a:t>
            </a:r>
            <a:r>
              <a:rPr lang="en-US" sz="2000" i="1" dirty="0">
                <a:latin typeface="Open Sans"/>
              </a:rPr>
              <a:t>x</a:t>
            </a:r>
            <a:r>
              <a:rPr lang="en-US" sz="2000" dirty="0">
                <a:latin typeface="Open Sans"/>
              </a:rPr>
              <a:t>) are both true. This means that ∀</a:t>
            </a:r>
            <a:r>
              <a:rPr lang="en-US" sz="2000" i="1" dirty="0" err="1">
                <a:latin typeface="Open Sans"/>
              </a:rPr>
              <a:t>xP</a:t>
            </a:r>
            <a:r>
              <a:rPr lang="en-US" sz="2000" dirty="0">
                <a:latin typeface="Open Sans"/>
              </a:rPr>
              <a:t>(</a:t>
            </a:r>
            <a:r>
              <a:rPr lang="en-US" sz="2000" i="1" dirty="0">
                <a:latin typeface="Open Sans"/>
              </a:rPr>
              <a:t>x</a:t>
            </a:r>
            <a:r>
              <a:rPr lang="en-US" sz="2000" dirty="0">
                <a:latin typeface="Open Sans"/>
              </a:rPr>
              <a:t>) ∧ ∀</a:t>
            </a:r>
            <a:r>
              <a:rPr lang="en-US" sz="2000" i="1" dirty="0" err="1">
                <a:latin typeface="Open Sans"/>
              </a:rPr>
              <a:t>xQ</a:t>
            </a:r>
            <a:r>
              <a:rPr lang="en-US" sz="2000" dirty="0">
                <a:latin typeface="Open Sans"/>
              </a:rPr>
              <a:t>(</a:t>
            </a:r>
            <a:r>
              <a:rPr lang="en-US" sz="2000" i="1" dirty="0">
                <a:latin typeface="Open Sans"/>
              </a:rPr>
              <a:t>x</a:t>
            </a:r>
            <a:r>
              <a:rPr lang="en-US" sz="2000" dirty="0">
                <a:latin typeface="Open Sans"/>
              </a:rPr>
              <a:t>) is true.</a:t>
            </a:r>
            <a:endParaRPr lang="en-US" sz="2000" b="1" dirty="0">
              <a:solidFill>
                <a:srgbClr val="00B050"/>
              </a:solidFill>
              <a:latin typeface="Open Sans"/>
            </a:endParaRPr>
          </a:p>
          <a:p>
            <a:pPr marL="282575" indent="-282575" algn="just">
              <a:spcBef>
                <a:spcPts val="1200"/>
              </a:spcBef>
              <a:buNone/>
            </a:pPr>
            <a:r>
              <a:rPr lang="en-US" sz="2000" dirty="0">
                <a:latin typeface="Open Sans"/>
              </a:rPr>
              <a:t>2.  We show that if ∀</a:t>
            </a:r>
            <a:r>
              <a:rPr lang="en-US" sz="2000" i="1" dirty="0" err="1">
                <a:latin typeface="Open Sans"/>
              </a:rPr>
              <a:t>xP</a:t>
            </a:r>
            <a:r>
              <a:rPr lang="en-US" sz="2000" dirty="0">
                <a:latin typeface="Open Sans"/>
              </a:rPr>
              <a:t>(</a:t>
            </a:r>
            <a:r>
              <a:rPr lang="en-US" sz="2000" i="1" dirty="0">
                <a:latin typeface="Open Sans"/>
              </a:rPr>
              <a:t>x</a:t>
            </a:r>
            <a:r>
              <a:rPr lang="en-US" sz="2000" dirty="0">
                <a:latin typeface="Open Sans"/>
              </a:rPr>
              <a:t>) ∧ ∀</a:t>
            </a:r>
            <a:r>
              <a:rPr lang="en-US" sz="2000" i="1" dirty="0" err="1">
                <a:latin typeface="Open Sans"/>
              </a:rPr>
              <a:t>xQ</a:t>
            </a:r>
            <a:r>
              <a:rPr lang="en-US" sz="2000" dirty="0">
                <a:latin typeface="Open Sans"/>
              </a:rPr>
              <a:t>(</a:t>
            </a:r>
            <a:r>
              <a:rPr lang="en-US" sz="2000" i="1" dirty="0">
                <a:latin typeface="Open Sans"/>
              </a:rPr>
              <a:t>x</a:t>
            </a:r>
            <a:r>
              <a:rPr lang="en-US" sz="2000" dirty="0">
                <a:latin typeface="Open Sans"/>
              </a:rPr>
              <a:t>) is true, then ∀</a:t>
            </a:r>
            <a:r>
              <a:rPr lang="en-US" sz="2000" i="1" dirty="0">
                <a:latin typeface="Open Sans"/>
              </a:rPr>
              <a:t>x</a:t>
            </a:r>
            <a:r>
              <a:rPr lang="en-US" sz="2000" dirty="0">
                <a:latin typeface="Open Sans"/>
              </a:rPr>
              <a:t>(</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 ∧ </a:t>
            </a:r>
            <a:r>
              <a:rPr lang="en-US" sz="2000" i="1" dirty="0">
                <a:latin typeface="Open Sans"/>
              </a:rPr>
              <a:t>Q</a:t>
            </a:r>
            <a:r>
              <a:rPr lang="en-US" sz="2000" dirty="0">
                <a:latin typeface="Open Sans"/>
              </a:rPr>
              <a:t>(</a:t>
            </a:r>
            <a:r>
              <a:rPr lang="en-US" sz="2000" i="1" dirty="0">
                <a:latin typeface="Open Sans"/>
              </a:rPr>
              <a:t>x</a:t>
            </a:r>
            <a:r>
              <a:rPr lang="en-US" sz="2000" dirty="0">
                <a:latin typeface="Open Sans"/>
              </a:rPr>
              <a:t>)) is true.</a:t>
            </a:r>
          </a:p>
          <a:p>
            <a:pPr marL="282575" indent="0" algn="just">
              <a:spcBef>
                <a:spcPts val="1200"/>
              </a:spcBef>
              <a:buNone/>
            </a:pPr>
            <a:r>
              <a:rPr lang="en-US" sz="2000" dirty="0">
                <a:latin typeface="Open Sans"/>
              </a:rPr>
              <a:t>Suppose that ∀</a:t>
            </a:r>
            <a:r>
              <a:rPr lang="en-US" sz="2000" i="1" dirty="0" err="1">
                <a:latin typeface="Open Sans"/>
              </a:rPr>
              <a:t>xP</a:t>
            </a:r>
            <a:r>
              <a:rPr lang="en-US" sz="2000" dirty="0">
                <a:latin typeface="Open Sans"/>
              </a:rPr>
              <a:t>(</a:t>
            </a:r>
            <a:r>
              <a:rPr lang="en-US" sz="2000" i="1" dirty="0">
                <a:latin typeface="Open Sans"/>
              </a:rPr>
              <a:t>x</a:t>
            </a:r>
            <a:r>
              <a:rPr lang="en-US" sz="2000" dirty="0">
                <a:latin typeface="Open Sans"/>
              </a:rPr>
              <a:t>) ∧ ∀</a:t>
            </a:r>
            <a:r>
              <a:rPr lang="en-US" sz="2000" i="1" dirty="0" err="1">
                <a:latin typeface="Open Sans"/>
              </a:rPr>
              <a:t>xQ</a:t>
            </a:r>
            <a:r>
              <a:rPr lang="en-US" sz="2000" dirty="0">
                <a:latin typeface="Open Sans"/>
              </a:rPr>
              <a:t>(</a:t>
            </a:r>
            <a:r>
              <a:rPr lang="en-US" sz="2000" i="1" dirty="0">
                <a:latin typeface="Open Sans"/>
              </a:rPr>
              <a:t>x</a:t>
            </a:r>
            <a:r>
              <a:rPr lang="en-US" sz="2000" dirty="0">
                <a:latin typeface="Open Sans"/>
              </a:rPr>
              <a:t>) is true. It follows that ∀</a:t>
            </a:r>
            <a:r>
              <a:rPr lang="en-US" sz="2000" i="1" dirty="0" err="1">
                <a:latin typeface="Open Sans"/>
              </a:rPr>
              <a:t>xP</a:t>
            </a:r>
            <a:r>
              <a:rPr lang="en-US" sz="2000" dirty="0">
                <a:latin typeface="Open Sans"/>
              </a:rPr>
              <a:t>(</a:t>
            </a:r>
            <a:r>
              <a:rPr lang="en-US" sz="2000" i="1" dirty="0">
                <a:latin typeface="Open Sans"/>
              </a:rPr>
              <a:t>x</a:t>
            </a:r>
            <a:r>
              <a:rPr lang="en-US" sz="2000" dirty="0">
                <a:latin typeface="Open Sans"/>
              </a:rPr>
              <a:t>) is true and ∀</a:t>
            </a:r>
            <a:r>
              <a:rPr lang="en-US" sz="2000" i="1" dirty="0" err="1">
                <a:latin typeface="Open Sans"/>
              </a:rPr>
              <a:t>xQ</a:t>
            </a:r>
            <a:r>
              <a:rPr lang="en-US" sz="2000" dirty="0">
                <a:latin typeface="Open Sans"/>
              </a:rPr>
              <a:t>(</a:t>
            </a:r>
            <a:r>
              <a:rPr lang="en-US" sz="2000" i="1" dirty="0">
                <a:latin typeface="Open Sans"/>
              </a:rPr>
              <a:t>x</a:t>
            </a:r>
            <a:r>
              <a:rPr lang="en-US" sz="2000" dirty="0">
                <a:latin typeface="Open Sans"/>
              </a:rPr>
              <a:t>) is true. Hence, if </a:t>
            </a:r>
            <a:r>
              <a:rPr lang="en-US" sz="2000" i="1" dirty="0">
                <a:latin typeface="Open Sans"/>
              </a:rPr>
              <a:t>a </a:t>
            </a:r>
            <a:r>
              <a:rPr lang="en-US" sz="2000" dirty="0">
                <a:latin typeface="Open Sans"/>
              </a:rPr>
              <a:t>is in the domain, then </a:t>
            </a:r>
            <a:r>
              <a:rPr lang="en-US" sz="2000" i="1" dirty="0">
                <a:latin typeface="Open Sans"/>
              </a:rPr>
              <a:t>P</a:t>
            </a:r>
            <a:r>
              <a:rPr lang="en-US" sz="2000" dirty="0">
                <a:latin typeface="Open Sans"/>
              </a:rPr>
              <a:t>(</a:t>
            </a:r>
            <a:r>
              <a:rPr lang="en-US" sz="2000" i="1" dirty="0">
                <a:latin typeface="Open Sans"/>
              </a:rPr>
              <a:t>a</a:t>
            </a:r>
            <a:r>
              <a:rPr lang="en-US" sz="2000" dirty="0">
                <a:latin typeface="Open Sans"/>
              </a:rPr>
              <a:t>) is true and </a:t>
            </a:r>
            <a:r>
              <a:rPr lang="en-US" sz="2000" i="1" dirty="0">
                <a:latin typeface="Open Sans"/>
              </a:rPr>
              <a:t>Q</a:t>
            </a:r>
            <a:r>
              <a:rPr lang="en-US" sz="2000" dirty="0">
                <a:latin typeface="Open Sans"/>
              </a:rPr>
              <a:t>(</a:t>
            </a:r>
            <a:r>
              <a:rPr lang="en-US" sz="2000" i="1" dirty="0">
                <a:latin typeface="Open Sans"/>
              </a:rPr>
              <a:t>a</a:t>
            </a:r>
            <a:r>
              <a:rPr lang="en-US" sz="2000" dirty="0">
                <a:latin typeface="Open Sans"/>
              </a:rPr>
              <a:t>) is true [because </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 and </a:t>
            </a:r>
            <a:r>
              <a:rPr lang="en-US" sz="2000" i="1" dirty="0">
                <a:latin typeface="Open Sans"/>
              </a:rPr>
              <a:t>Q</a:t>
            </a:r>
            <a:r>
              <a:rPr lang="en-US" sz="2000" dirty="0">
                <a:latin typeface="Open Sans"/>
              </a:rPr>
              <a:t>(</a:t>
            </a:r>
            <a:r>
              <a:rPr lang="en-US" sz="2000" i="1" dirty="0">
                <a:latin typeface="Open Sans"/>
              </a:rPr>
              <a:t>x</a:t>
            </a:r>
            <a:r>
              <a:rPr lang="en-US" sz="2000" dirty="0">
                <a:latin typeface="Open Sans"/>
              </a:rPr>
              <a:t>) are both true for all elements in the domain, there is no conflict using the same value of </a:t>
            </a:r>
            <a:r>
              <a:rPr lang="en-US" sz="2000" i="1" dirty="0">
                <a:latin typeface="Open Sans"/>
              </a:rPr>
              <a:t>a </a:t>
            </a:r>
            <a:r>
              <a:rPr lang="en-US" sz="2000" dirty="0">
                <a:latin typeface="Open Sans"/>
              </a:rPr>
              <a:t>here]. It follows that for all </a:t>
            </a:r>
            <a:r>
              <a:rPr lang="en-US" sz="2000" i="1" dirty="0">
                <a:latin typeface="Open Sans"/>
              </a:rPr>
              <a:t>a</a:t>
            </a:r>
            <a:r>
              <a:rPr lang="en-US" sz="2000" dirty="0">
                <a:latin typeface="Open Sans"/>
              </a:rPr>
              <a:t>, </a:t>
            </a:r>
            <a:r>
              <a:rPr lang="en-US" sz="2000" i="1" dirty="0">
                <a:latin typeface="Open Sans"/>
              </a:rPr>
              <a:t>P</a:t>
            </a:r>
            <a:r>
              <a:rPr lang="en-US" sz="2000" dirty="0">
                <a:latin typeface="Open Sans"/>
              </a:rPr>
              <a:t>(</a:t>
            </a:r>
            <a:r>
              <a:rPr lang="en-US" sz="2000" i="1" dirty="0">
                <a:latin typeface="Open Sans"/>
              </a:rPr>
              <a:t>a</a:t>
            </a:r>
            <a:r>
              <a:rPr lang="en-US" sz="2000" dirty="0">
                <a:latin typeface="Open Sans"/>
              </a:rPr>
              <a:t>) ∧ </a:t>
            </a:r>
            <a:r>
              <a:rPr lang="en-US" sz="2000" i="1" dirty="0">
                <a:latin typeface="Open Sans"/>
              </a:rPr>
              <a:t>Q</a:t>
            </a:r>
            <a:r>
              <a:rPr lang="en-US" sz="2000" dirty="0">
                <a:latin typeface="Open Sans"/>
              </a:rPr>
              <a:t>(</a:t>
            </a:r>
            <a:r>
              <a:rPr lang="en-US" sz="2000" i="1" dirty="0">
                <a:latin typeface="Open Sans"/>
              </a:rPr>
              <a:t>a</a:t>
            </a:r>
            <a:r>
              <a:rPr lang="en-US" sz="2000" dirty="0">
                <a:latin typeface="Open Sans"/>
              </a:rPr>
              <a:t>) is true. It follows that ∀</a:t>
            </a:r>
            <a:r>
              <a:rPr lang="en-US" sz="2000" i="1" dirty="0">
                <a:latin typeface="Open Sans"/>
              </a:rPr>
              <a:t>x</a:t>
            </a:r>
            <a:r>
              <a:rPr lang="en-US" sz="2000" dirty="0">
                <a:latin typeface="Open Sans"/>
              </a:rPr>
              <a:t>(</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 ∧ </a:t>
            </a:r>
            <a:r>
              <a:rPr lang="en-US" sz="2000" i="1" dirty="0">
                <a:latin typeface="Open Sans"/>
              </a:rPr>
              <a:t>Q</a:t>
            </a:r>
            <a:r>
              <a:rPr lang="en-US" sz="2000" dirty="0">
                <a:latin typeface="Open Sans"/>
              </a:rPr>
              <a:t>(</a:t>
            </a:r>
            <a:r>
              <a:rPr lang="en-US" sz="2000" i="1" dirty="0">
                <a:latin typeface="Open Sans"/>
              </a:rPr>
              <a:t>x</a:t>
            </a:r>
            <a:r>
              <a:rPr lang="en-US" sz="2000" dirty="0">
                <a:latin typeface="Open Sans"/>
              </a:rPr>
              <a:t>)) is true. We can now conclude that</a:t>
            </a:r>
          </a:p>
          <a:p>
            <a:pPr marL="0" indent="0" algn="just">
              <a:spcBef>
                <a:spcPts val="1200"/>
              </a:spcBef>
              <a:buNone/>
            </a:pPr>
            <a:r>
              <a:rPr lang="en-US" sz="2000" dirty="0">
                <a:latin typeface="Open Sans"/>
              </a:rPr>
              <a:t>                                        </a:t>
            </a:r>
            <a:r>
              <a:rPr lang="en-US" sz="2000" b="1" dirty="0">
                <a:solidFill>
                  <a:srgbClr val="FF0000"/>
                </a:solidFill>
                <a:latin typeface="Open Sans"/>
              </a:rPr>
              <a:t>∀</a:t>
            </a:r>
            <a:r>
              <a:rPr lang="en-US" sz="2000" b="1" i="1" dirty="0">
                <a:solidFill>
                  <a:srgbClr val="FF0000"/>
                </a:solidFill>
                <a:latin typeface="Open Sans"/>
              </a:rPr>
              <a:t>x</a:t>
            </a:r>
            <a:r>
              <a:rPr lang="en-US" sz="2000" b="1" dirty="0">
                <a:solidFill>
                  <a:srgbClr val="FF0000"/>
                </a:solidFill>
                <a:latin typeface="Open Sans"/>
              </a:rPr>
              <a:t>(</a:t>
            </a:r>
            <a:r>
              <a:rPr lang="en-US" sz="2000" b="1" i="1" dirty="0">
                <a:solidFill>
                  <a:srgbClr val="FF0000"/>
                </a:solidFill>
                <a:latin typeface="Open Sans"/>
              </a:rPr>
              <a:t>P</a:t>
            </a:r>
            <a:r>
              <a:rPr lang="en-US" sz="2000" b="1" dirty="0">
                <a:solidFill>
                  <a:srgbClr val="FF0000"/>
                </a:solidFill>
                <a:latin typeface="Open Sans"/>
              </a:rPr>
              <a:t>(</a:t>
            </a:r>
            <a:r>
              <a:rPr lang="en-US" sz="2000" b="1" i="1" dirty="0">
                <a:solidFill>
                  <a:srgbClr val="FF0000"/>
                </a:solidFill>
                <a:latin typeface="Open Sans"/>
              </a:rPr>
              <a:t>x</a:t>
            </a:r>
            <a:r>
              <a:rPr lang="en-US" sz="2000" b="1" dirty="0">
                <a:solidFill>
                  <a:srgbClr val="FF0000"/>
                </a:solidFill>
                <a:latin typeface="Open Sans"/>
              </a:rPr>
              <a:t>) ∧ </a:t>
            </a:r>
            <a:r>
              <a:rPr lang="en-US" sz="2000" b="1" i="1" dirty="0">
                <a:solidFill>
                  <a:srgbClr val="FF0000"/>
                </a:solidFill>
                <a:latin typeface="Open Sans"/>
              </a:rPr>
              <a:t>Q</a:t>
            </a:r>
            <a:r>
              <a:rPr lang="en-US" sz="2000" b="1" dirty="0">
                <a:solidFill>
                  <a:srgbClr val="FF0000"/>
                </a:solidFill>
                <a:latin typeface="Open Sans"/>
              </a:rPr>
              <a:t>(</a:t>
            </a:r>
            <a:r>
              <a:rPr lang="en-US" sz="2000" b="1" i="1" dirty="0">
                <a:solidFill>
                  <a:srgbClr val="FF0000"/>
                </a:solidFill>
                <a:latin typeface="Open Sans"/>
              </a:rPr>
              <a:t>x</a:t>
            </a:r>
            <a:r>
              <a:rPr lang="en-US" sz="2000" b="1" dirty="0">
                <a:solidFill>
                  <a:srgbClr val="FF0000"/>
                </a:solidFill>
                <a:latin typeface="Open Sans"/>
              </a:rPr>
              <a:t>)) ≡ ∀</a:t>
            </a:r>
            <a:r>
              <a:rPr lang="en-US" sz="2000" b="1" i="1" dirty="0" err="1">
                <a:solidFill>
                  <a:srgbClr val="FF0000"/>
                </a:solidFill>
                <a:latin typeface="Open Sans"/>
              </a:rPr>
              <a:t>xP</a:t>
            </a:r>
            <a:r>
              <a:rPr lang="en-US" sz="2000" b="1" dirty="0">
                <a:solidFill>
                  <a:srgbClr val="FF0000"/>
                </a:solidFill>
                <a:latin typeface="Open Sans"/>
              </a:rPr>
              <a:t>(</a:t>
            </a:r>
            <a:r>
              <a:rPr lang="en-US" sz="2000" b="1" i="1" dirty="0">
                <a:solidFill>
                  <a:srgbClr val="FF0000"/>
                </a:solidFill>
                <a:latin typeface="Open Sans"/>
              </a:rPr>
              <a:t>x</a:t>
            </a:r>
            <a:r>
              <a:rPr lang="en-US" sz="2000" b="1" dirty="0">
                <a:solidFill>
                  <a:srgbClr val="FF0000"/>
                </a:solidFill>
                <a:latin typeface="Open Sans"/>
              </a:rPr>
              <a:t>) ∧ ∀</a:t>
            </a:r>
            <a:r>
              <a:rPr lang="en-US" sz="2000" b="1" i="1" dirty="0" err="1">
                <a:solidFill>
                  <a:srgbClr val="FF0000"/>
                </a:solidFill>
                <a:latin typeface="Open Sans"/>
              </a:rPr>
              <a:t>xQ</a:t>
            </a:r>
            <a:r>
              <a:rPr lang="en-US" sz="2000" b="1" dirty="0">
                <a:solidFill>
                  <a:srgbClr val="FF0000"/>
                </a:solidFill>
                <a:latin typeface="Open Sans"/>
              </a:rPr>
              <a:t>(</a:t>
            </a:r>
            <a:r>
              <a:rPr lang="en-US" sz="2000" b="1" i="1" dirty="0">
                <a:solidFill>
                  <a:srgbClr val="FF0000"/>
                </a:solidFill>
                <a:latin typeface="Open Sans"/>
              </a:rPr>
              <a:t>x</a:t>
            </a:r>
            <a:r>
              <a:rPr lang="en-US" sz="2000" b="1" dirty="0">
                <a:solidFill>
                  <a:srgbClr val="FF0000"/>
                </a:solidFill>
                <a:latin typeface="Open Sans"/>
              </a:rPr>
              <a:t>)</a:t>
            </a:r>
            <a:r>
              <a:rPr lang="en-US" sz="2000" b="1" i="1" dirty="0">
                <a:solidFill>
                  <a:srgbClr val="FF0000"/>
                </a:solidFill>
                <a:latin typeface="Open Sans"/>
              </a:rPr>
              <a:t>.</a:t>
            </a:r>
            <a:endParaRPr lang="en-US" sz="2000" b="1" dirty="0">
              <a:solidFill>
                <a:srgbClr val="FF0000"/>
              </a:solidFill>
              <a:latin typeface="Open Sans"/>
            </a:endParaRPr>
          </a:p>
        </p:txBody>
      </p:sp>
    </p:spTree>
    <p:extLst>
      <p:ext uri="{BB962C8B-B14F-4D97-AF65-F5344CB8AC3E}">
        <p14:creationId xmlns:p14="http://schemas.microsoft.com/office/powerpoint/2010/main" val="1308310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a:extLst>
              <a:ext uri="{FF2B5EF4-FFF2-40B4-BE49-F238E27FC236}">
                <a16:creationId xmlns:a16="http://schemas.microsoft.com/office/drawing/2014/main" id="{5AB79FC1-0F26-429B-B35D-855D00229B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88638" cy="755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Subtitle 2">
            <a:extLst>
              <a:ext uri="{FF2B5EF4-FFF2-40B4-BE49-F238E27FC236}">
                <a16:creationId xmlns:a16="http://schemas.microsoft.com/office/drawing/2014/main" id="{264422D7-9FB9-44A0-85C7-EB85B539708A}"/>
              </a:ext>
            </a:extLst>
          </p:cNvPr>
          <p:cNvSpPr txBox="1">
            <a:spLocks/>
          </p:cNvSpPr>
          <p:nvPr/>
        </p:nvSpPr>
        <p:spPr bwMode="auto">
          <a:xfrm>
            <a:off x="1267200" y="3181350"/>
            <a:ext cx="8154238"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a:defRPr sz="2100">
                <a:solidFill>
                  <a:schemeClr val="tx1"/>
                </a:solidFill>
                <a:latin typeface="Calibri" panose="020F0502020204030204" pitchFamily="34" charset="0"/>
                <a:ea typeface="MS PGothic" panose="020B0600070205080204" pitchFamily="34" charset="-128"/>
              </a:defRPr>
            </a:lvl1pPr>
            <a:lvl2pPr marL="742950" indent="-285750">
              <a:defRPr sz="2100">
                <a:solidFill>
                  <a:schemeClr val="tx1"/>
                </a:solidFill>
                <a:latin typeface="Calibri" panose="020F0502020204030204" pitchFamily="34" charset="0"/>
                <a:ea typeface="MS PGothic" panose="020B0600070205080204" pitchFamily="34" charset="-128"/>
              </a:defRPr>
            </a:lvl2pPr>
            <a:lvl3pPr marL="1143000" indent="-228600">
              <a:defRPr sz="2100">
                <a:solidFill>
                  <a:schemeClr val="tx1"/>
                </a:solidFill>
                <a:latin typeface="Calibri" panose="020F0502020204030204" pitchFamily="34" charset="0"/>
                <a:ea typeface="MS PGothic" panose="020B0600070205080204" pitchFamily="34" charset="-128"/>
              </a:defRPr>
            </a:lvl3pPr>
            <a:lvl4pPr marL="1600200" indent="-228600">
              <a:defRPr sz="2100">
                <a:solidFill>
                  <a:schemeClr val="tx1"/>
                </a:solidFill>
                <a:latin typeface="Calibri" panose="020F0502020204030204" pitchFamily="34" charset="0"/>
                <a:ea typeface="MS PGothic" panose="020B0600070205080204" pitchFamily="34" charset="-128"/>
              </a:defRPr>
            </a:lvl4pPr>
            <a:lvl5pPr marL="2057400" indent="-228600">
              <a:defRPr sz="2100">
                <a:solidFill>
                  <a:schemeClr val="tx1"/>
                </a:solidFill>
                <a:latin typeface="Calibri" panose="020F0502020204030204" pitchFamily="34" charset="0"/>
                <a:ea typeface="MS PGothic"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9pPr>
          </a:lstStyle>
          <a:p>
            <a:pPr algn="ctr" eaLnBrk="1" hangingPunct="1">
              <a:spcBef>
                <a:spcPct val="20000"/>
              </a:spcBef>
              <a:buFont typeface="Arial" panose="020B0604020202020204" pitchFamily="34" charset="0"/>
              <a:buNone/>
            </a:pPr>
            <a:r>
              <a:rPr lang="en-US" sz="4000" b="1" dirty="0">
                <a:solidFill>
                  <a:schemeClr val="bg1"/>
                </a:solidFill>
                <a:latin typeface="Open Sans"/>
              </a:rPr>
              <a:t>Negating Quantified Expressions</a:t>
            </a:r>
            <a:endParaRPr lang="en-US" altLang="en-US" sz="4000" b="1" dirty="0">
              <a:solidFill>
                <a:schemeClr val="bg1"/>
              </a:solidFill>
              <a:latin typeface="Open Sans"/>
            </a:endParaRPr>
          </a:p>
        </p:txBody>
      </p:sp>
    </p:spTree>
    <p:extLst>
      <p:ext uri="{BB962C8B-B14F-4D97-AF65-F5344CB8AC3E}">
        <p14:creationId xmlns:p14="http://schemas.microsoft.com/office/powerpoint/2010/main" val="3318276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F3427-E3D2-4431-8117-CB778B4887B9}"/>
              </a:ext>
            </a:extLst>
          </p:cNvPr>
          <p:cNvSpPr>
            <a:spLocks noGrp="1"/>
          </p:cNvSpPr>
          <p:nvPr>
            <p:ph type="title"/>
          </p:nvPr>
        </p:nvSpPr>
        <p:spPr/>
        <p:txBody>
          <a:bodyPr/>
          <a:lstStyle/>
          <a:p>
            <a:r>
              <a:rPr lang="en-US" sz="3000" dirty="0">
                <a:solidFill>
                  <a:schemeClr val="accent1"/>
                </a:solidFill>
                <a:latin typeface="Open Sans"/>
              </a:rPr>
              <a:t>Negating Quantified Expressions</a:t>
            </a:r>
          </a:p>
        </p:txBody>
      </p:sp>
      <p:pic>
        <p:nvPicPr>
          <p:cNvPr id="4" name="Picture 3">
            <a:extLst>
              <a:ext uri="{FF2B5EF4-FFF2-40B4-BE49-F238E27FC236}">
                <a16:creationId xmlns:a16="http://schemas.microsoft.com/office/drawing/2014/main" id="{1EB667D8-CDD6-43DA-8077-F2ADFDDFCEC3}"/>
              </a:ext>
            </a:extLst>
          </p:cNvPr>
          <p:cNvPicPr>
            <a:picLocks noChangeAspect="1"/>
          </p:cNvPicPr>
          <p:nvPr/>
        </p:nvPicPr>
        <p:blipFill rotWithShape="1">
          <a:blip r:embed="rId2"/>
          <a:srcRect/>
          <a:stretch/>
        </p:blipFill>
        <p:spPr>
          <a:xfrm>
            <a:off x="1147156" y="2669512"/>
            <a:ext cx="9363681" cy="2902268"/>
          </a:xfrm>
          <a:prstGeom prst="rect">
            <a:avLst/>
          </a:prstGeom>
        </p:spPr>
      </p:pic>
    </p:spTree>
    <p:extLst>
      <p:ext uri="{BB962C8B-B14F-4D97-AF65-F5344CB8AC3E}">
        <p14:creationId xmlns:p14="http://schemas.microsoft.com/office/powerpoint/2010/main" val="815497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55DD8-3F79-451E-9624-F3B46118B66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71CCD1F-D3BC-4768-B0A0-4FF0D66281DD}"/>
              </a:ext>
            </a:extLst>
          </p:cNvPr>
          <p:cNvSpPr>
            <a:spLocks noGrp="1"/>
          </p:cNvSpPr>
          <p:nvPr>
            <p:ph idx="1"/>
          </p:nvPr>
        </p:nvSpPr>
        <p:spPr>
          <a:xfrm>
            <a:off x="1330034" y="2161313"/>
            <a:ext cx="9027623" cy="5037513"/>
          </a:xfrm>
        </p:spPr>
        <p:txBody>
          <a:bodyPr/>
          <a:lstStyle/>
          <a:p>
            <a:pPr algn="just">
              <a:spcBef>
                <a:spcPts val="600"/>
              </a:spcBef>
              <a:buFont typeface="Wingdings" panose="05000000000000000000" pitchFamily="2" charset="2"/>
              <a:buChar char="q"/>
            </a:pPr>
            <a:r>
              <a:rPr lang="en-US" sz="2000" b="1" dirty="0">
                <a:solidFill>
                  <a:schemeClr val="accent1"/>
                </a:solidFill>
                <a:latin typeface="Open Sans"/>
              </a:rPr>
              <a:t>Predicates</a:t>
            </a:r>
            <a:r>
              <a:rPr lang="en-US" sz="2000" dirty="0">
                <a:latin typeface="Open Sans"/>
              </a:rPr>
              <a:t> : statements are neither true nor false when the values of the variables are not specified.</a:t>
            </a:r>
          </a:p>
          <a:p>
            <a:pPr marL="0" indent="0" algn="just">
              <a:spcBef>
                <a:spcPts val="600"/>
              </a:spcBef>
              <a:buNone/>
            </a:pPr>
            <a:r>
              <a:rPr lang="en-US" sz="2000" dirty="0">
                <a:latin typeface="Open Sans"/>
              </a:rPr>
              <a:t>     Example :</a:t>
            </a:r>
          </a:p>
          <a:p>
            <a:pPr marL="349250" indent="0" algn="just">
              <a:spcBef>
                <a:spcPts val="600"/>
              </a:spcBef>
              <a:buNone/>
            </a:pPr>
            <a:r>
              <a:rPr lang="es-ES" sz="2000" i="1" dirty="0">
                <a:latin typeface="Open Sans"/>
              </a:rPr>
              <a:t>1.  x &gt; </a:t>
            </a:r>
            <a:r>
              <a:rPr lang="es-ES" sz="2000" dirty="0">
                <a:latin typeface="Open Sans"/>
              </a:rPr>
              <a:t>3</a:t>
            </a:r>
            <a:endParaRPr lang="es-ES" sz="2000" i="1" dirty="0">
              <a:latin typeface="Open Sans"/>
            </a:endParaRPr>
          </a:p>
          <a:p>
            <a:pPr marL="349250" indent="0" algn="just">
              <a:spcBef>
                <a:spcPts val="600"/>
              </a:spcBef>
              <a:buNone/>
            </a:pPr>
            <a:r>
              <a:rPr lang="es-ES" sz="2000" i="1" dirty="0">
                <a:latin typeface="Open Sans"/>
              </a:rPr>
              <a:t>2.  x </a:t>
            </a:r>
            <a:r>
              <a:rPr lang="es-ES" sz="2000" dirty="0">
                <a:latin typeface="Open Sans"/>
              </a:rPr>
              <a:t>= </a:t>
            </a:r>
            <a:r>
              <a:rPr lang="es-ES" sz="2000" i="1" dirty="0">
                <a:latin typeface="Open Sans"/>
              </a:rPr>
              <a:t>y </a:t>
            </a:r>
            <a:r>
              <a:rPr lang="es-ES" sz="2000" dirty="0">
                <a:latin typeface="Open Sans"/>
              </a:rPr>
              <a:t>+ 3</a:t>
            </a:r>
          </a:p>
          <a:p>
            <a:pPr marL="349250" indent="0" algn="just">
              <a:spcBef>
                <a:spcPts val="600"/>
              </a:spcBef>
              <a:buNone/>
            </a:pPr>
            <a:r>
              <a:rPr lang="es-ES" sz="2000" i="1" dirty="0">
                <a:latin typeface="Open Sans"/>
              </a:rPr>
              <a:t>3.  x </a:t>
            </a:r>
            <a:r>
              <a:rPr lang="es-ES" sz="2000" dirty="0">
                <a:latin typeface="Open Sans"/>
              </a:rPr>
              <a:t>+ </a:t>
            </a:r>
            <a:r>
              <a:rPr lang="es-ES" sz="2000" i="1" dirty="0">
                <a:latin typeface="Open Sans"/>
              </a:rPr>
              <a:t>y </a:t>
            </a:r>
            <a:r>
              <a:rPr lang="es-ES" sz="2000" dirty="0">
                <a:latin typeface="Open Sans"/>
              </a:rPr>
              <a:t>= </a:t>
            </a:r>
            <a:r>
              <a:rPr lang="es-ES" sz="2000" i="1" dirty="0">
                <a:latin typeface="Open Sans"/>
              </a:rPr>
              <a:t>z</a:t>
            </a:r>
            <a:endParaRPr lang="es-ES" sz="2000" dirty="0">
              <a:latin typeface="Open Sans"/>
            </a:endParaRPr>
          </a:p>
          <a:p>
            <a:pPr marL="349250" indent="0" algn="just">
              <a:spcBef>
                <a:spcPts val="600"/>
              </a:spcBef>
              <a:buNone/>
            </a:pPr>
            <a:r>
              <a:rPr lang="en-US" sz="2000" dirty="0">
                <a:latin typeface="Open Sans"/>
              </a:rPr>
              <a:t>4.  Computer </a:t>
            </a:r>
            <a:r>
              <a:rPr lang="en-US" sz="2000" i="1" dirty="0">
                <a:latin typeface="Open Sans"/>
              </a:rPr>
              <a:t>x </a:t>
            </a:r>
            <a:r>
              <a:rPr lang="en-US" sz="2000" dirty="0">
                <a:latin typeface="Open Sans"/>
              </a:rPr>
              <a:t>is functioning properly.</a:t>
            </a:r>
          </a:p>
          <a:p>
            <a:pPr algn="just">
              <a:spcBef>
                <a:spcPts val="600"/>
              </a:spcBef>
              <a:buFont typeface="Wingdings" panose="05000000000000000000" pitchFamily="2" charset="2"/>
              <a:buChar char="q"/>
            </a:pPr>
            <a:r>
              <a:rPr lang="en-US" sz="2000" dirty="0">
                <a:latin typeface="Open Sans"/>
              </a:rPr>
              <a:t>The statement “</a:t>
            </a:r>
            <a:r>
              <a:rPr lang="en-US" sz="2000" i="1" dirty="0">
                <a:latin typeface="Open Sans"/>
              </a:rPr>
              <a:t>x </a:t>
            </a:r>
            <a:r>
              <a:rPr lang="en-US" sz="2000" dirty="0">
                <a:latin typeface="Open Sans"/>
              </a:rPr>
              <a:t>is greater than 3” has two parts. The first part, the variable </a:t>
            </a:r>
            <a:r>
              <a:rPr lang="en-US" sz="2000" i="1" dirty="0">
                <a:latin typeface="Open Sans"/>
              </a:rPr>
              <a:t>x</a:t>
            </a:r>
            <a:r>
              <a:rPr lang="en-US" sz="2000" dirty="0">
                <a:latin typeface="Open Sans"/>
              </a:rPr>
              <a:t>, is the </a:t>
            </a:r>
            <a:r>
              <a:rPr lang="en-US" sz="2000" b="1" dirty="0">
                <a:solidFill>
                  <a:srgbClr val="FF0000"/>
                </a:solidFill>
                <a:latin typeface="Open Sans"/>
              </a:rPr>
              <a:t>subject of the statement</a:t>
            </a:r>
            <a:r>
              <a:rPr lang="en-US" sz="2000" dirty="0">
                <a:latin typeface="Open Sans"/>
              </a:rPr>
              <a:t>. The second part—the </a:t>
            </a:r>
            <a:r>
              <a:rPr lang="en-US" sz="2000" b="1" dirty="0">
                <a:solidFill>
                  <a:srgbClr val="FF0000"/>
                </a:solidFill>
                <a:latin typeface="Open Sans"/>
              </a:rPr>
              <a:t>predicate</a:t>
            </a:r>
            <a:r>
              <a:rPr lang="en-US" sz="2000" b="1" dirty="0">
                <a:latin typeface="Open Sans"/>
              </a:rPr>
              <a:t>. </a:t>
            </a:r>
            <a:r>
              <a:rPr lang="en-US" sz="2000" dirty="0">
                <a:latin typeface="Open Sans"/>
              </a:rPr>
              <a:t>“is greater than 3”—refers to a property that the subject of the statement can have. Denote by </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a:t>
            </a:r>
          </a:p>
          <a:p>
            <a:pPr algn="just">
              <a:spcBef>
                <a:spcPts val="600"/>
              </a:spcBef>
              <a:buFont typeface="Wingdings" panose="05000000000000000000" pitchFamily="2" charset="2"/>
              <a:buChar char="q"/>
            </a:pP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 : value of the </a:t>
            </a:r>
            <a:r>
              <a:rPr lang="en-US" sz="2000" b="1" dirty="0">
                <a:latin typeface="Open Sans"/>
              </a:rPr>
              <a:t>propositional function </a:t>
            </a:r>
            <a:r>
              <a:rPr lang="en-US" sz="2000" i="1" dirty="0">
                <a:latin typeface="Open Sans"/>
              </a:rPr>
              <a:t>P </a:t>
            </a:r>
            <a:r>
              <a:rPr lang="en-US" sz="2000" dirty="0">
                <a:latin typeface="Open Sans"/>
              </a:rPr>
              <a:t>at </a:t>
            </a:r>
            <a:r>
              <a:rPr lang="en-US" sz="2000" i="1" dirty="0">
                <a:latin typeface="Open Sans"/>
              </a:rPr>
              <a:t>x</a:t>
            </a:r>
            <a:r>
              <a:rPr lang="en-US" sz="2000" dirty="0">
                <a:latin typeface="Open Sans"/>
              </a:rPr>
              <a:t>. Once a value has been assigned to the variable </a:t>
            </a:r>
            <a:r>
              <a:rPr lang="en-US" sz="2000" i="1" dirty="0">
                <a:latin typeface="Open Sans"/>
              </a:rPr>
              <a:t>x</a:t>
            </a:r>
            <a:r>
              <a:rPr lang="en-US" sz="2000" dirty="0">
                <a:latin typeface="Open Sans"/>
              </a:rPr>
              <a:t>, the statement </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 becomes a proposition and has a truth value. </a:t>
            </a:r>
          </a:p>
        </p:txBody>
      </p:sp>
    </p:spTree>
    <p:extLst>
      <p:ext uri="{BB962C8B-B14F-4D97-AF65-F5344CB8AC3E}">
        <p14:creationId xmlns:p14="http://schemas.microsoft.com/office/powerpoint/2010/main" val="624447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63F7-6D44-4D73-BD7E-9CB25952B86C}"/>
              </a:ext>
            </a:extLst>
          </p:cNvPr>
          <p:cNvSpPr>
            <a:spLocks noGrp="1"/>
          </p:cNvSpPr>
          <p:nvPr>
            <p:ph type="title"/>
          </p:nvPr>
        </p:nvSpPr>
        <p:spPr/>
        <p:txBody>
          <a:bodyPr/>
          <a:lstStyle/>
          <a:p>
            <a:r>
              <a:rPr lang="en-US" sz="3000" dirty="0">
                <a:solidFill>
                  <a:schemeClr val="accent1"/>
                </a:solidFill>
                <a:latin typeface="Open Sans"/>
              </a:rPr>
              <a:t>Negating Quantified Expressions</a:t>
            </a:r>
            <a:endParaRPr lang="en-US"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253BA8-3947-4585-BEF6-8A0FF1D76807}"/>
                  </a:ext>
                </a:extLst>
              </p:cNvPr>
              <p:cNvSpPr>
                <a:spLocks noGrp="1"/>
              </p:cNvSpPr>
              <p:nvPr>
                <p:ph idx="1"/>
              </p:nvPr>
            </p:nvSpPr>
            <p:spPr>
              <a:xfrm>
                <a:off x="1346662" y="2184400"/>
                <a:ext cx="9164176" cy="4706938"/>
              </a:xfrm>
            </p:spPr>
            <p:txBody>
              <a:bodyPr/>
              <a:lstStyle/>
              <a:p>
                <a:pPr marL="0" indent="0" algn="just">
                  <a:buNone/>
                </a:pPr>
                <a:r>
                  <a:rPr lang="en-US" sz="2000" b="1" dirty="0">
                    <a:solidFill>
                      <a:srgbClr val="00B050"/>
                    </a:solidFill>
                    <a:latin typeface="Open Sans"/>
                  </a:rPr>
                  <a:t>Example 01:</a:t>
                </a:r>
              </a:p>
              <a:p>
                <a:pPr marL="0" indent="0" algn="just">
                  <a:buNone/>
                </a:pPr>
                <a:r>
                  <a:rPr lang="en-US" sz="2000" dirty="0">
                    <a:latin typeface="Open Sans"/>
                  </a:rPr>
                  <a:t>What are the negations of the statements</a:t>
                </a:r>
              </a:p>
              <a:p>
                <a:pPr marL="0" indent="0" algn="just">
                  <a:buNone/>
                </a:pPr>
                <a:r>
                  <a:rPr lang="en-US" sz="2000" dirty="0">
                    <a:latin typeface="Open Sans"/>
                  </a:rPr>
                  <a:t>a.  “There is an honest politician” and</a:t>
                </a:r>
              </a:p>
              <a:p>
                <a:pPr marL="0" indent="0" algn="just">
                  <a:buNone/>
                </a:pPr>
                <a:r>
                  <a:rPr lang="en-US" sz="2000" dirty="0">
                    <a:latin typeface="Open Sans"/>
                  </a:rPr>
                  <a:t>b.  “All Americans eat cheeseburgers”?</a:t>
                </a:r>
              </a:p>
              <a:p>
                <a:pPr marL="0" indent="0" algn="just">
                  <a:buNone/>
                </a:pPr>
                <a:r>
                  <a:rPr lang="en-US" sz="2000" b="1" dirty="0">
                    <a:solidFill>
                      <a:srgbClr val="00B050"/>
                    </a:solidFill>
                    <a:latin typeface="Open Sans"/>
                  </a:rPr>
                  <a:t>Solution :</a:t>
                </a:r>
              </a:p>
              <a:p>
                <a:pPr marL="0" indent="0" algn="just">
                  <a:buNone/>
                </a:pPr>
                <a:r>
                  <a:rPr lang="en-US" sz="2000" dirty="0">
                    <a:latin typeface="Open Sans"/>
                  </a:rPr>
                  <a:t>a.   Let   </a:t>
                </a:r>
                <a:r>
                  <a:rPr lang="en-US" sz="2000" i="1" dirty="0">
                    <a:latin typeface="Open Sans"/>
                  </a:rPr>
                  <a:t>H</a:t>
                </a:r>
                <a:r>
                  <a:rPr lang="en-US" sz="2000" dirty="0">
                    <a:latin typeface="Open Sans"/>
                  </a:rPr>
                  <a:t>(</a:t>
                </a:r>
                <a:r>
                  <a:rPr lang="en-US" sz="2000" i="1" dirty="0">
                    <a:latin typeface="Open Sans"/>
                  </a:rPr>
                  <a:t>x</a:t>
                </a:r>
                <a:r>
                  <a:rPr lang="en-US" sz="2000" dirty="0">
                    <a:latin typeface="Open Sans"/>
                  </a:rPr>
                  <a:t>) : “</a:t>
                </a:r>
                <a:r>
                  <a:rPr lang="en-US" sz="2000" i="1" dirty="0">
                    <a:latin typeface="Open Sans"/>
                  </a:rPr>
                  <a:t>x </a:t>
                </a:r>
                <a:r>
                  <a:rPr lang="en-US" sz="2000" dirty="0">
                    <a:latin typeface="Open Sans"/>
                  </a:rPr>
                  <a:t>is honest.” </a:t>
                </a:r>
              </a:p>
              <a:p>
                <a:pPr marL="0" indent="0" algn="just">
                  <a:buNone/>
                </a:pPr>
                <a:r>
                  <a:rPr lang="en-US" sz="2000" dirty="0">
                    <a:latin typeface="Open Sans"/>
                  </a:rPr>
                  <a:t>       ∃</a:t>
                </a:r>
                <a:r>
                  <a:rPr lang="en-US" sz="2000" i="1" dirty="0" err="1">
                    <a:latin typeface="Open Sans"/>
                  </a:rPr>
                  <a:t>xH</a:t>
                </a:r>
                <a:r>
                  <a:rPr lang="en-US" sz="2000" dirty="0">
                    <a:latin typeface="Open Sans"/>
                  </a:rPr>
                  <a:t>(</a:t>
                </a:r>
                <a:r>
                  <a:rPr lang="en-US" sz="2000" i="1" dirty="0">
                    <a:latin typeface="Open Sans"/>
                  </a:rPr>
                  <a:t>x</a:t>
                </a:r>
                <a:r>
                  <a:rPr lang="en-US" sz="2000" dirty="0">
                    <a:latin typeface="Open Sans"/>
                  </a:rPr>
                  <a:t>) : “There is an honest politician”, </a:t>
                </a:r>
              </a:p>
              <a:p>
                <a:pPr marL="0" indent="0" algn="just">
                  <a:buNone/>
                </a:pPr>
                <a:r>
                  <a:rPr lang="en-US" sz="2000" dirty="0">
                    <a:latin typeface="Open Sans"/>
                  </a:rPr>
                  <a:t>       The negation is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m:t>
                    </m:r>
                  </m:oMath>
                </a14:m>
                <a:r>
                  <a:rPr lang="en-US" sz="2000" dirty="0">
                    <a:latin typeface="Open Sans"/>
                  </a:rPr>
                  <a:t>∃</a:t>
                </a:r>
                <a:r>
                  <a:rPr lang="en-US" sz="2000" i="1" dirty="0" err="1">
                    <a:latin typeface="Open Sans"/>
                  </a:rPr>
                  <a:t>xH</a:t>
                </a:r>
                <a:r>
                  <a:rPr lang="en-US" sz="2000" dirty="0">
                    <a:latin typeface="Open Sans"/>
                  </a:rPr>
                  <a:t>(</a:t>
                </a:r>
                <a:r>
                  <a:rPr lang="en-US" sz="2000" i="1" dirty="0">
                    <a:latin typeface="Open Sans"/>
                  </a:rPr>
                  <a:t>x</a:t>
                </a:r>
                <a:r>
                  <a:rPr lang="en-US" sz="2000" dirty="0">
                    <a:latin typeface="Open Sans"/>
                  </a:rPr>
                  <a:t>) </a:t>
                </a:r>
                <a:r>
                  <a:rPr lang="en-US" sz="2000" b="1" dirty="0">
                    <a:latin typeface="Open Sans"/>
                  </a:rPr>
                  <a:t>≡</a:t>
                </a:r>
                <a:r>
                  <a:rPr lang="en-US" sz="2000" b="1" dirty="0">
                    <a:solidFill>
                      <a:srgbClr val="FF0000"/>
                    </a:solidFill>
                    <a:latin typeface="Open Sans"/>
                  </a:rPr>
                  <a:t> </a:t>
                </a:r>
                <a:r>
                  <a:rPr lang="en-US" sz="2000" dirty="0">
                    <a:latin typeface="Open Sans"/>
                  </a:rPr>
                  <a:t>∀</a:t>
                </a:r>
                <a:r>
                  <a:rPr lang="en-US" sz="2000" i="1" dirty="0">
                    <a:latin typeface="Open Sans"/>
                  </a:rPr>
                  <a:t>x</a:t>
                </a:r>
                <a:r>
                  <a:rPr lang="en-US" sz="2000" dirty="0">
                    <a:latin typeface="Open Sans"/>
                    <a:ea typeface="Cambria Math" panose="02040503050406030204" pitchFamily="18" charset="0"/>
                  </a:rPr>
                  <a:t> </a:t>
                </a:r>
                <a14:m>
                  <m:oMath xmlns:m="http://schemas.openxmlformats.org/officeDocument/2006/math">
                    <m:r>
                      <a:rPr lang="en-US" sz="2000" i="1" dirty="0">
                        <a:latin typeface="Cambria Math" panose="02040503050406030204" pitchFamily="18" charset="0"/>
                        <a:ea typeface="Cambria Math" panose="02040503050406030204" pitchFamily="18" charset="0"/>
                      </a:rPr>
                      <m:t>¬ </m:t>
                    </m:r>
                  </m:oMath>
                </a14:m>
                <a:r>
                  <a:rPr lang="en-US" sz="2000" i="1" dirty="0">
                    <a:latin typeface="Open Sans"/>
                  </a:rPr>
                  <a:t>H</a:t>
                </a:r>
                <a:r>
                  <a:rPr lang="en-US" sz="2000" dirty="0">
                    <a:latin typeface="Open Sans"/>
                  </a:rPr>
                  <a:t>(</a:t>
                </a:r>
                <a:r>
                  <a:rPr lang="en-US" sz="2000" i="1" dirty="0">
                    <a:latin typeface="Open Sans"/>
                  </a:rPr>
                  <a:t>x</a:t>
                </a:r>
                <a:r>
                  <a:rPr lang="en-US" sz="2000" dirty="0">
                    <a:latin typeface="Open Sans"/>
                  </a:rPr>
                  <a:t>) : “Every politician is dishonest.”</a:t>
                </a:r>
              </a:p>
              <a:p>
                <a:pPr marL="0" indent="0" algn="just">
                  <a:buNone/>
                </a:pPr>
                <a:endParaRPr lang="en-US" sz="2000" dirty="0">
                  <a:latin typeface="Open Sans"/>
                </a:endParaRPr>
              </a:p>
              <a:p>
                <a:pPr marL="465138" indent="-465138" algn="just">
                  <a:buNone/>
                </a:pPr>
                <a:r>
                  <a:rPr lang="en-US" sz="2000" dirty="0">
                    <a:latin typeface="Open Sans"/>
                  </a:rPr>
                  <a:t>b.   Let </a:t>
                </a:r>
                <a:r>
                  <a:rPr lang="en-US" sz="2000" i="1" dirty="0">
                    <a:latin typeface="Open Sans"/>
                  </a:rPr>
                  <a:t>C</a:t>
                </a:r>
                <a:r>
                  <a:rPr lang="en-US" sz="2000" dirty="0">
                    <a:latin typeface="Open Sans"/>
                  </a:rPr>
                  <a:t>(</a:t>
                </a:r>
                <a:r>
                  <a:rPr lang="en-US" sz="2000" i="1" dirty="0">
                    <a:latin typeface="Open Sans"/>
                  </a:rPr>
                  <a:t>x</a:t>
                </a:r>
                <a:r>
                  <a:rPr lang="en-US" sz="2000" dirty="0">
                    <a:latin typeface="Open Sans"/>
                  </a:rPr>
                  <a:t>) : “</a:t>
                </a:r>
                <a:r>
                  <a:rPr lang="en-US" sz="2000" i="1" dirty="0">
                    <a:latin typeface="Open Sans"/>
                  </a:rPr>
                  <a:t>x </a:t>
                </a:r>
                <a:r>
                  <a:rPr lang="en-US" sz="2000" dirty="0">
                    <a:latin typeface="Open Sans"/>
                  </a:rPr>
                  <a:t>eats cheeseburgers.” </a:t>
                </a:r>
              </a:p>
              <a:p>
                <a:pPr marL="465138" indent="-465138" algn="just">
                  <a:buNone/>
                </a:pPr>
                <a:r>
                  <a:rPr lang="en-US" sz="2000" dirty="0">
                    <a:latin typeface="Open Sans"/>
                  </a:rPr>
                  <a:t>      ∀</a:t>
                </a:r>
                <a:r>
                  <a:rPr lang="en-US" sz="2000" i="1" dirty="0" err="1">
                    <a:latin typeface="Open Sans"/>
                  </a:rPr>
                  <a:t>xC</a:t>
                </a:r>
                <a:r>
                  <a:rPr lang="en-US" sz="2000" dirty="0">
                    <a:latin typeface="Open Sans"/>
                  </a:rPr>
                  <a:t>(</a:t>
                </a:r>
                <a:r>
                  <a:rPr lang="en-US" sz="2000" i="1" dirty="0">
                    <a:latin typeface="Open Sans"/>
                  </a:rPr>
                  <a:t>x</a:t>
                </a:r>
                <a:r>
                  <a:rPr lang="en-US" sz="2000" dirty="0">
                    <a:latin typeface="Open Sans"/>
                  </a:rPr>
                  <a:t>) : “All Americans eat cheeseburgers”. </a:t>
                </a:r>
              </a:p>
              <a:p>
                <a:pPr marL="465138" indent="-465138" algn="just">
                  <a:buNone/>
                </a:pPr>
                <a:r>
                  <a:rPr lang="en-US" sz="2000" dirty="0">
                    <a:latin typeface="Open Sans"/>
                  </a:rPr>
                  <a:t>      The negation is </a:t>
                </a:r>
                <a14:m>
                  <m:oMath xmlns:m="http://schemas.openxmlformats.org/officeDocument/2006/math">
                    <m:r>
                      <a:rPr lang="en-US" sz="2000" i="1" dirty="0">
                        <a:latin typeface="Cambria Math" panose="02040503050406030204" pitchFamily="18" charset="0"/>
                        <a:ea typeface="Cambria Math" panose="02040503050406030204" pitchFamily="18" charset="0"/>
                      </a:rPr>
                      <m:t>¬ </m:t>
                    </m:r>
                  </m:oMath>
                </a14:m>
                <a:r>
                  <a:rPr lang="en-US" sz="2000" dirty="0">
                    <a:latin typeface="Open Sans"/>
                  </a:rPr>
                  <a:t>∀</a:t>
                </a:r>
                <a:r>
                  <a:rPr lang="en-US" sz="2000" i="1" dirty="0" err="1">
                    <a:latin typeface="Open Sans"/>
                  </a:rPr>
                  <a:t>xC</a:t>
                </a:r>
                <a:r>
                  <a:rPr lang="en-US" sz="2000" dirty="0">
                    <a:latin typeface="Open Sans"/>
                  </a:rPr>
                  <a:t>(</a:t>
                </a:r>
                <a:r>
                  <a:rPr lang="en-US" sz="2000" i="1" dirty="0">
                    <a:latin typeface="Open Sans"/>
                  </a:rPr>
                  <a:t>x</a:t>
                </a:r>
                <a:r>
                  <a:rPr lang="en-US" sz="2000" dirty="0">
                    <a:latin typeface="Open Sans"/>
                  </a:rPr>
                  <a:t>) </a:t>
                </a:r>
                <a:r>
                  <a:rPr lang="en-US" sz="2000" b="1" dirty="0">
                    <a:latin typeface="Open Sans"/>
                  </a:rPr>
                  <a:t>≡ </a:t>
                </a:r>
                <a:r>
                  <a:rPr lang="en-US" sz="2000" dirty="0">
                    <a:latin typeface="Open Sans"/>
                  </a:rPr>
                  <a:t>∃</a:t>
                </a:r>
                <a:r>
                  <a:rPr lang="en-US" sz="2000" i="1" dirty="0" err="1">
                    <a:latin typeface="Open Sans"/>
                  </a:rPr>
                  <a:t>x</a:t>
                </a:r>
                <a14:m>
                  <m:oMath xmlns:m="http://schemas.openxmlformats.org/officeDocument/2006/math">
                    <m:r>
                      <a:rPr lang="en-US" sz="2000" i="1" dirty="0">
                        <a:latin typeface="Cambria Math" panose="02040503050406030204" pitchFamily="18" charset="0"/>
                        <a:ea typeface="Cambria Math" panose="02040503050406030204" pitchFamily="18" charset="0"/>
                      </a:rPr>
                      <m:t>¬</m:t>
                    </m:r>
                  </m:oMath>
                </a14:m>
                <a:r>
                  <a:rPr lang="en-US" sz="2000" i="1" dirty="0">
                    <a:latin typeface="Open Sans"/>
                  </a:rPr>
                  <a:t>C</a:t>
                </a:r>
                <a:r>
                  <a:rPr lang="en-US" sz="2000" dirty="0">
                    <a:latin typeface="Open Sans"/>
                  </a:rPr>
                  <a:t>(</a:t>
                </a:r>
                <a:r>
                  <a:rPr lang="en-US" sz="2000" i="1" dirty="0">
                    <a:latin typeface="Open Sans"/>
                  </a:rPr>
                  <a:t>x</a:t>
                </a:r>
                <a:r>
                  <a:rPr lang="en-US" sz="2000" dirty="0">
                    <a:latin typeface="Open Sans"/>
                  </a:rPr>
                  <a:t>) : “</a:t>
                </a:r>
              </a:p>
              <a:p>
                <a:pPr marL="465138" indent="-465138" algn="just">
                  <a:buNone/>
                </a:pPr>
                <a:r>
                  <a:rPr lang="en-US" sz="2000" dirty="0">
                    <a:latin typeface="Open Sans"/>
                  </a:rPr>
                  <a:t>       Some American does not eat cheeseburgers” or “There is an American who does not eat cheeseburgers.”</a:t>
                </a:r>
                <a:endParaRPr lang="en-US" sz="2000" b="1" dirty="0">
                  <a:solidFill>
                    <a:srgbClr val="00B050"/>
                  </a:solidFill>
                  <a:latin typeface="Open Sans"/>
                </a:endParaRPr>
              </a:p>
            </p:txBody>
          </p:sp>
        </mc:Choice>
        <mc:Fallback xmlns="">
          <p:sp>
            <p:nvSpPr>
              <p:cNvPr id="3" name="Content Placeholder 2">
                <a:extLst>
                  <a:ext uri="{FF2B5EF4-FFF2-40B4-BE49-F238E27FC236}">
                    <a16:creationId xmlns:a16="http://schemas.microsoft.com/office/drawing/2014/main" id="{EE253BA8-3947-4585-BEF6-8A0FF1D76807}"/>
                  </a:ext>
                </a:extLst>
              </p:cNvPr>
              <p:cNvSpPr>
                <a:spLocks noGrp="1" noRot="1" noChangeAspect="1" noMove="1" noResize="1" noEditPoints="1" noAdjustHandles="1" noChangeArrowheads="1" noChangeShapeType="1" noTextEdit="1"/>
              </p:cNvSpPr>
              <p:nvPr>
                <p:ph idx="1"/>
              </p:nvPr>
            </p:nvSpPr>
            <p:spPr>
              <a:xfrm>
                <a:off x="1346662" y="2184400"/>
                <a:ext cx="9164176" cy="4706938"/>
              </a:xfrm>
              <a:blipFill>
                <a:blip r:embed="rId2"/>
                <a:stretch>
                  <a:fillRect l="-532" t="-389" r="-599" b="-10751"/>
                </a:stretch>
              </a:blipFill>
            </p:spPr>
            <p:txBody>
              <a:bodyPr/>
              <a:lstStyle/>
              <a:p>
                <a:r>
                  <a:rPr lang="en-US">
                    <a:noFill/>
                  </a:rPr>
                  <a:t> </a:t>
                </a:r>
              </a:p>
            </p:txBody>
          </p:sp>
        </mc:Fallback>
      </mc:AlternateContent>
    </p:spTree>
    <p:extLst>
      <p:ext uri="{BB962C8B-B14F-4D97-AF65-F5344CB8AC3E}">
        <p14:creationId xmlns:p14="http://schemas.microsoft.com/office/powerpoint/2010/main" val="3900294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74A0D-16CA-4B96-A588-D62F15C3069E}"/>
              </a:ext>
            </a:extLst>
          </p:cNvPr>
          <p:cNvSpPr>
            <a:spLocks noGrp="1"/>
          </p:cNvSpPr>
          <p:nvPr>
            <p:ph type="title"/>
          </p:nvPr>
        </p:nvSpPr>
        <p:spPr/>
        <p:txBody>
          <a:bodyPr/>
          <a:lstStyle/>
          <a:p>
            <a:r>
              <a:rPr lang="en-US" sz="3000" dirty="0">
                <a:solidFill>
                  <a:schemeClr val="accent1"/>
                </a:solidFill>
                <a:latin typeface="Open Sans"/>
              </a:rPr>
              <a:t>Negating Quantified Expressions</a:t>
            </a:r>
            <a:endParaRPr lang="en-US"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C1108A-E3D9-4DEF-A9B8-9D7FE22B7E72}"/>
                  </a:ext>
                </a:extLst>
              </p:cNvPr>
              <p:cNvSpPr>
                <a:spLocks noGrp="1"/>
              </p:cNvSpPr>
              <p:nvPr>
                <p:ph idx="1"/>
              </p:nvPr>
            </p:nvSpPr>
            <p:spPr>
              <a:xfrm>
                <a:off x="1446415" y="2410690"/>
                <a:ext cx="8944494" cy="4312371"/>
              </a:xfrm>
            </p:spPr>
            <p:txBody>
              <a:bodyPr/>
              <a:lstStyle/>
              <a:p>
                <a:pPr marL="0" indent="0" algn="just">
                  <a:spcBef>
                    <a:spcPts val="1200"/>
                  </a:spcBef>
                  <a:buNone/>
                </a:pPr>
                <a:r>
                  <a:rPr lang="en-US" sz="2000" b="1" dirty="0">
                    <a:solidFill>
                      <a:srgbClr val="00B050"/>
                    </a:solidFill>
                    <a:latin typeface="Open Sans"/>
                  </a:rPr>
                  <a:t>Example 02 :</a:t>
                </a:r>
              </a:p>
              <a:p>
                <a:pPr marL="0" indent="0" algn="just">
                  <a:spcBef>
                    <a:spcPts val="1200"/>
                  </a:spcBef>
                  <a:buNone/>
                </a:pPr>
                <a:r>
                  <a:rPr lang="en-US" sz="2000" dirty="0">
                    <a:latin typeface="Open Sans"/>
                  </a:rPr>
                  <a:t>What are the negations of the statements :</a:t>
                </a:r>
              </a:p>
              <a:p>
                <a:pPr marL="457200" indent="-457200" algn="just">
                  <a:spcBef>
                    <a:spcPts val="1200"/>
                  </a:spcBef>
                  <a:buAutoNum type="alphaLcPeriod"/>
                </a:pPr>
                <a:r>
                  <a:rPr lang="en-US" sz="2000" dirty="0">
                    <a:latin typeface="Open Sans"/>
                  </a:rPr>
                  <a:t>∀</a:t>
                </a:r>
                <a:r>
                  <a:rPr lang="en-US" sz="2000" i="1" dirty="0">
                    <a:latin typeface="Open Sans"/>
                  </a:rPr>
                  <a:t>x</a:t>
                </a:r>
                <a:r>
                  <a:rPr lang="en-US" sz="2000" dirty="0">
                    <a:latin typeface="Open Sans"/>
                  </a:rPr>
                  <a:t>(</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𝑥</m:t>
                        </m:r>
                      </m:e>
                      <m:sup>
                        <m:r>
                          <a:rPr lang="en-US" sz="2000" i="1" dirty="0">
                            <a:latin typeface="Cambria Math" panose="02040503050406030204" pitchFamily="18" charset="0"/>
                          </a:rPr>
                          <m:t>2</m:t>
                        </m:r>
                      </m:sup>
                    </m:sSup>
                  </m:oMath>
                </a14:m>
                <a:r>
                  <a:rPr lang="en-US" sz="2000" dirty="0">
                    <a:latin typeface="Open Sans"/>
                  </a:rPr>
                  <a:t> </a:t>
                </a:r>
                <a:r>
                  <a:rPr lang="en-US" sz="2000" i="1" dirty="0">
                    <a:latin typeface="Open Sans"/>
                  </a:rPr>
                  <a:t>&gt; x</a:t>
                </a:r>
                <a:r>
                  <a:rPr lang="en-US" sz="2000" dirty="0">
                    <a:latin typeface="Open Sans"/>
                  </a:rPr>
                  <a:t>) and </a:t>
                </a:r>
              </a:p>
              <a:p>
                <a:pPr marL="457200" indent="-457200" algn="just">
                  <a:spcBef>
                    <a:spcPts val="1200"/>
                  </a:spcBef>
                  <a:buAutoNum type="alphaLcPeriod"/>
                </a:pPr>
                <a:r>
                  <a:rPr lang="en-US" sz="2000" dirty="0">
                    <a:latin typeface="Open Sans"/>
                  </a:rPr>
                  <a:t>∃</a:t>
                </a:r>
                <a:r>
                  <a:rPr lang="en-US" sz="2000" i="1" dirty="0">
                    <a:latin typeface="Open Sans"/>
                  </a:rPr>
                  <a:t>x</a:t>
                </a:r>
                <a:r>
                  <a:rPr lang="en-US" sz="2000" dirty="0">
                    <a:latin typeface="Open Sans"/>
                  </a:rPr>
                  <a:t>(</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𝑥</m:t>
                        </m:r>
                      </m:e>
                      <m:sup>
                        <m:r>
                          <a:rPr lang="en-US" sz="2000" i="1" dirty="0">
                            <a:latin typeface="Cambria Math" panose="02040503050406030204" pitchFamily="18" charset="0"/>
                          </a:rPr>
                          <m:t>2</m:t>
                        </m:r>
                      </m:sup>
                    </m:sSup>
                  </m:oMath>
                </a14:m>
                <a:r>
                  <a:rPr lang="en-US" sz="2000" dirty="0">
                    <a:latin typeface="Open Sans"/>
                  </a:rPr>
                  <a:t> = 2)?</a:t>
                </a:r>
              </a:p>
              <a:p>
                <a:pPr marL="0" indent="0" algn="just">
                  <a:spcBef>
                    <a:spcPts val="1200"/>
                  </a:spcBef>
                  <a:buNone/>
                </a:pPr>
                <a:r>
                  <a:rPr lang="en-US" sz="2000" b="1" i="1" dirty="0">
                    <a:solidFill>
                      <a:srgbClr val="00B050"/>
                    </a:solidFill>
                    <a:latin typeface="Open Sans"/>
                  </a:rPr>
                  <a:t>Solution: </a:t>
                </a:r>
              </a:p>
              <a:p>
                <a:pPr marL="457200" indent="-457200" algn="just">
                  <a:spcBef>
                    <a:spcPts val="1200"/>
                  </a:spcBef>
                  <a:buAutoNum type="alphaLcPeriod"/>
                </a:pPr>
                <a:r>
                  <a:rPr lang="en-US" sz="2000" dirty="0">
                    <a:latin typeface="Open Sans"/>
                  </a:rPr>
                  <a:t>The negation of ∀</a:t>
                </a:r>
                <a:r>
                  <a:rPr lang="en-US" sz="2000" i="1" dirty="0">
                    <a:latin typeface="Open Sans"/>
                  </a:rPr>
                  <a:t>x</a:t>
                </a:r>
                <a:r>
                  <a:rPr lang="en-US" sz="2000" dirty="0">
                    <a:latin typeface="Open Sans"/>
                  </a:rPr>
                  <a:t>(</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𝑥</m:t>
                        </m:r>
                      </m:e>
                      <m:sup>
                        <m:r>
                          <a:rPr lang="en-US" sz="2000" i="1" dirty="0">
                            <a:latin typeface="Cambria Math" panose="02040503050406030204" pitchFamily="18" charset="0"/>
                          </a:rPr>
                          <m:t>2</m:t>
                        </m:r>
                      </m:sup>
                    </m:sSup>
                  </m:oMath>
                </a14:m>
                <a:r>
                  <a:rPr lang="en-US" sz="2000" dirty="0">
                    <a:latin typeface="Open Sans"/>
                  </a:rPr>
                  <a:t> </a:t>
                </a:r>
                <a:r>
                  <a:rPr lang="en-US" sz="2000" i="1" dirty="0">
                    <a:latin typeface="Open Sans"/>
                  </a:rPr>
                  <a:t>&gt; x</a:t>
                </a:r>
                <a:r>
                  <a:rPr lang="en-US" sz="2000" dirty="0">
                    <a:latin typeface="Open Sans"/>
                  </a:rPr>
                  <a:t>) is </a:t>
                </a:r>
              </a:p>
              <a:p>
                <a:pPr marL="0" indent="0" algn="just">
                  <a:spcBef>
                    <a:spcPts val="1200"/>
                  </a:spcBef>
                  <a:buNone/>
                </a:pPr>
                <a:r>
                  <a:rPr lang="en-US" sz="2000" dirty="0">
                    <a:latin typeface="Open Sans"/>
                    <a:ea typeface="Cambria Math" panose="02040503050406030204" pitchFamily="18" charset="0"/>
                  </a:rPr>
                  <a:t>                           </a:t>
                </a:r>
                <a14:m>
                  <m:oMath xmlns:m="http://schemas.openxmlformats.org/officeDocument/2006/math">
                    <m:r>
                      <a:rPr lang="en-US" sz="2000" i="1" dirty="0">
                        <a:latin typeface="Cambria Math" panose="02040503050406030204" pitchFamily="18" charset="0"/>
                        <a:ea typeface="Cambria Math" panose="02040503050406030204" pitchFamily="18" charset="0"/>
                      </a:rPr>
                      <m:t>¬ </m:t>
                    </m:r>
                  </m:oMath>
                </a14:m>
                <a:r>
                  <a:rPr lang="en-US" sz="2000" dirty="0">
                    <a:latin typeface="Open Sans"/>
                  </a:rPr>
                  <a:t>∀</a:t>
                </a:r>
                <a:r>
                  <a:rPr lang="en-US" sz="2000" i="1" dirty="0">
                    <a:latin typeface="Open Sans"/>
                  </a:rPr>
                  <a:t>x</a:t>
                </a:r>
                <a:r>
                  <a:rPr lang="en-US" sz="2000" dirty="0">
                    <a:latin typeface="Open Sans"/>
                  </a:rPr>
                  <a:t>(</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𝑥</m:t>
                        </m:r>
                      </m:e>
                      <m:sup>
                        <m:r>
                          <a:rPr lang="en-US" sz="2000" i="1" dirty="0">
                            <a:latin typeface="Cambria Math" panose="02040503050406030204" pitchFamily="18" charset="0"/>
                          </a:rPr>
                          <m:t>2</m:t>
                        </m:r>
                      </m:sup>
                    </m:sSup>
                  </m:oMath>
                </a14:m>
                <a:r>
                  <a:rPr lang="en-US" sz="2000" dirty="0">
                    <a:latin typeface="Open Sans"/>
                  </a:rPr>
                  <a:t> </a:t>
                </a:r>
                <a:r>
                  <a:rPr lang="en-US" sz="2000" i="1" dirty="0">
                    <a:latin typeface="Open Sans"/>
                  </a:rPr>
                  <a:t>&gt; x</a:t>
                </a:r>
                <a:r>
                  <a:rPr lang="en-US" sz="2000" dirty="0">
                    <a:latin typeface="Open Sans"/>
                  </a:rPr>
                  <a:t>) </a:t>
                </a:r>
                <a:r>
                  <a:rPr lang="en-US" sz="2000" b="1" dirty="0">
                    <a:latin typeface="Open Sans"/>
                  </a:rPr>
                  <a:t>≡ </a:t>
                </a:r>
                <a:r>
                  <a:rPr lang="en-US" sz="2000" dirty="0">
                    <a:latin typeface="Open Sans"/>
                  </a:rPr>
                  <a:t>∃</a:t>
                </a:r>
                <a:r>
                  <a:rPr lang="en-US" sz="2000" i="1" dirty="0">
                    <a:latin typeface="Open Sans"/>
                  </a:rPr>
                  <a:t>x</a:t>
                </a:r>
                <a:r>
                  <a:rPr lang="en-US" sz="2000" dirty="0">
                    <a:ea typeface="Cambria Math" panose="02040503050406030204" pitchFamily="18" charset="0"/>
                  </a:rPr>
                  <a:t> </a:t>
                </a:r>
                <a14:m>
                  <m:oMath xmlns:m="http://schemas.openxmlformats.org/officeDocument/2006/math">
                    <m:r>
                      <a:rPr lang="en-US" sz="2000" i="1" dirty="0">
                        <a:latin typeface="Cambria Math" panose="02040503050406030204" pitchFamily="18" charset="0"/>
                        <a:ea typeface="Cambria Math" panose="02040503050406030204" pitchFamily="18" charset="0"/>
                      </a:rPr>
                      <m:t>¬</m:t>
                    </m:r>
                  </m:oMath>
                </a14:m>
                <a:r>
                  <a:rPr lang="en-US" sz="2000" dirty="0">
                    <a:latin typeface="Open Sans"/>
                  </a:rPr>
                  <a:t>(</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𝑥</m:t>
                        </m:r>
                      </m:e>
                      <m:sup>
                        <m:r>
                          <a:rPr lang="en-US" sz="2000" i="1" dirty="0">
                            <a:latin typeface="Cambria Math" panose="02040503050406030204" pitchFamily="18" charset="0"/>
                          </a:rPr>
                          <m:t>2</m:t>
                        </m:r>
                      </m:sup>
                    </m:sSup>
                  </m:oMath>
                </a14:m>
                <a:r>
                  <a:rPr lang="en-US" sz="2000" dirty="0">
                    <a:latin typeface="Open Sans"/>
                  </a:rPr>
                  <a:t> </a:t>
                </a:r>
                <a:r>
                  <a:rPr lang="en-US" sz="2000" i="1" dirty="0">
                    <a:latin typeface="Open Sans"/>
                  </a:rPr>
                  <a:t>&gt; x</a:t>
                </a:r>
                <a:r>
                  <a:rPr lang="en-US" sz="2000" dirty="0">
                    <a:latin typeface="Open Sans"/>
                  </a:rPr>
                  <a:t>) </a:t>
                </a:r>
                <a:r>
                  <a:rPr lang="en-US" sz="2000" b="1" dirty="0">
                    <a:latin typeface="Open Sans"/>
                  </a:rPr>
                  <a:t>≡ </a:t>
                </a:r>
                <a:r>
                  <a:rPr lang="en-US" sz="2000" dirty="0">
                    <a:latin typeface="Open Sans"/>
                  </a:rPr>
                  <a:t>∃</a:t>
                </a:r>
                <a:r>
                  <a:rPr lang="en-US" sz="2000" i="1" dirty="0">
                    <a:latin typeface="Open Sans"/>
                  </a:rPr>
                  <a:t>x</a:t>
                </a:r>
                <a:r>
                  <a:rPr lang="en-US" sz="2000" dirty="0">
                    <a:latin typeface="Open Sans"/>
                  </a:rPr>
                  <a:t>(</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𝑥</m:t>
                        </m:r>
                      </m:e>
                      <m:sup>
                        <m:r>
                          <a:rPr lang="en-US" sz="2000" i="1" dirty="0">
                            <a:latin typeface="Cambria Math" panose="02040503050406030204" pitchFamily="18" charset="0"/>
                          </a:rPr>
                          <m:t>2</m:t>
                        </m:r>
                      </m:sup>
                    </m:sSup>
                  </m:oMath>
                </a14:m>
                <a:r>
                  <a:rPr lang="en-US" sz="2000" dirty="0">
                    <a:latin typeface="Open Sans"/>
                  </a:rPr>
                  <a:t> ≤ </a:t>
                </a:r>
                <a:r>
                  <a:rPr lang="en-US" sz="2000" i="1" dirty="0">
                    <a:latin typeface="Open Sans"/>
                  </a:rPr>
                  <a:t>x</a:t>
                </a:r>
                <a:r>
                  <a:rPr lang="en-US" sz="2000" dirty="0">
                    <a:latin typeface="Open Sans"/>
                  </a:rPr>
                  <a:t>). </a:t>
                </a:r>
              </a:p>
              <a:p>
                <a:pPr marL="457200" indent="-457200" algn="just">
                  <a:spcBef>
                    <a:spcPts val="1200"/>
                  </a:spcBef>
                  <a:buAutoNum type="alphaLcPeriod"/>
                </a:pPr>
                <a:r>
                  <a:rPr lang="en-US" sz="2000" dirty="0">
                    <a:latin typeface="Open Sans"/>
                  </a:rPr>
                  <a:t>The negation of ∃</a:t>
                </a:r>
                <a:r>
                  <a:rPr lang="en-US" sz="2000" i="1" dirty="0">
                    <a:latin typeface="Open Sans"/>
                  </a:rPr>
                  <a:t>x</a:t>
                </a:r>
                <a:r>
                  <a:rPr lang="en-US" sz="2000" dirty="0">
                    <a:latin typeface="Open Sans"/>
                  </a:rPr>
                  <a:t>(</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𝑥</m:t>
                        </m:r>
                      </m:e>
                      <m:sup>
                        <m:r>
                          <a:rPr lang="en-US" sz="2000" i="1" dirty="0">
                            <a:latin typeface="Cambria Math" panose="02040503050406030204" pitchFamily="18" charset="0"/>
                          </a:rPr>
                          <m:t>2</m:t>
                        </m:r>
                      </m:sup>
                    </m:sSup>
                  </m:oMath>
                </a14:m>
                <a:r>
                  <a:rPr lang="en-US" sz="2000" dirty="0">
                    <a:latin typeface="Open Sans"/>
                  </a:rPr>
                  <a:t> = 2) is </a:t>
                </a:r>
              </a:p>
              <a:p>
                <a:pPr marL="0" indent="0" algn="just">
                  <a:spcBef>
                    <a:spcPts val="1200"/>
                  </a:spcBef>
                  <a:buNone/>
                </a:pPr>
                <a14:m>
                  <m:oMath xmlns:m="http://schemas.openxmlformats.org/officeDocument/2006/math">
                    <m:r>
                      <a:rPr lang="en-US" sz="2000" b="0" i="1" dirty="0" smtClean="0">
                        <a:latin typeface="Cambria Math" panose="02040503050406030204" pitchFamily="18" charset="0"/>
                        <a:ea typeface="Cambria Math" panose="02040503050406030204" pitchFamily="18" charset="0"/>
                      </a:rPr>
                      <m:t>                                  </m:t>
                    </m:r>
                    <m:r>
                      <a:rPr lang="en-US" sz="2000" i="1" dirty="0">
                        <a:latin typeface="Cambria Math" panose="02040503050406030204" pitchFamily="18" charset="0"/>
                        <a:ea typeface="Cambria Math" panose="02040503050406030204" pitchFamily="18" charset="0"/>
                      </a:rPr>
                      <m:t>¬ </m:t>
                    </m:r>
                  </m:oMath>
                </a14:m>
                <a:r>
                  <a:rPr lang="en-US" sz="2000" dirty="0">
                    <a:latin typeface="Open Sans"/>
                  </a:rPr>
                  <a:t>∃</a:t>
                </a:r>
                <a:r>
                  <a:rPr lang="en-US" sz="2000" i="1" dirty="0">
                    <a:latin typeface="Open Sans"/>
                  </a:rPr>
                  <a:t>x</a:t>
                </a:r>
                <a:r>
                  <a:rPr lang="en-US" sz="2000" dirty="0">
                    <a:latin typeface="Open Sans"/>
                  </a:rPr>
                  <a:t>(</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𝑥</m:t>
                        </m:r>
                      </m:e>
                      <m:sup>
                        <m:r>
                          <a:rPr lang="en-US" sz="2000" i="1" dirty="0">
                            <a:latin typeface="Cambria Math" panose="02040503050406030204" pitchFamily="18" charset="0"/>
                          </a:rPr>
                          <m:t>2</m:t>
                        </m:r>
                      </m:sup>
                    </m:sSup>
                  </m:oMath>
                </a14:m>
                <a:r>
                  <a:rPr lang="en-US" sz="2000" dirty="0">
                    <a:latin typeface="Open Sans"/>
                  </a:rPr>
                  <a:t> = 2) </a:t>
                </a:r>
                <a:r>
                  <a:rPr lang="en-US" sz="2000" b="1" dirty="0">
                    <a:latin typeface="Open Sans"/>
                  </a:rPr>
                  <a:t>≡ </a:t>
                </a:r>
                <a:r>
                  <a:rPr lang="en-US" sz="2000" dirty="0">
                    <a:latin typeface="Open Sans"/>
                  </a:rPr>
                  <a:t>∀</a:t>
                </a:r>
                <a:r>
                  <a:rPr lang="en-US" sz="2000" i="1" dirty="0">
                    <a:latin typeface="Open Sans"/>
                  </a:rPr>
                  <a:t>x</a:t>
                </a:r>
                <a:r>
                  <a:rPr lang="en-US" sz="2000" dirty="0">
                    <a:ea typeface="Cambria Math" panose="02040503050406030204" pitchFamily="18" charset="0"/>
                  </a:rPr>
                  <a:t> </a:t>
                </a:r>
                <a14:m>
                  <m:oMath xmlns:m="http://schemas.openxmlformats.org/officeDocument/2006/math">
                    <m:r>
                      <a:rPr lang="en-US" sz="2000" i="1" dirty="0">
                        <a:latin typeface="Cambria Math" panose="02040503050406030204" pitchFamily="18" charset="0"/>
                        <a:ea typeface="Cambria Math" panose="02040503050406030204" pitchFamily="18" charset="0"/>
                      </a:rPr>
                      <m:t>¬</m:t>
                    </m:r>
                  </m:oMath>
                </a14:m>
                <a:r>
                  <a:rPr lang="en-US" sz="2000" dirty="0">
                    <a:latin typeface="Open Sans"/>
                  </a:rPr>
                  <a:t>(</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𝑥</m:t>
                        </m:r>
                      </m:e>
                      <m:sup>
                        <m:r>
                          <a:rPr lang="en-US" sz="2000" i="1" dirty="0">
                            <a:latin typeface="Cambria Math" panose="02040503050406030204" pitchFamily="18" charset="0"/>
                          </a:rPr>
                          <m:t>2</m:t>
                        </m:r>
                      </m:sup>
                    </m:sSup>
                  </m:oMath>
                </a14:m>
                <a:r>
                  <a:rPr lang="en-US" sz="2000" dirty="0">
                    <a:latin typeface="Open Sans"/>
                  </a:rPr>
                  <a:t> = 2) </a:t>
                </a:r>
                <a:r>
                  <a:rPr lang="en-US" sz="2000" b="1" dirty="0">
                    <a:latin typeface="Open Sans"/>
                  </a:rPr>
                  <a:t>≡ </a:t>
                </a:r>
                <a:r>
                  <a:rPr lang="en-US" sz="2000" dirty="0">
                    <a:latin typeface="Open Sans"/>
                  </a:rPr>
                  <a:t>∀</a:t>
                </a:r>
                <a:r>
                  <a:rPr lang="en-US" sz="2000" i="1" dirty="0">
                    <a:latin typeface="Open Sans"/>
                  </a:rPr>
                  <a:t>x</a:t>
                </a:r>
                <a:r>
                  <a:rPr lang="en-US" sz="2000" dirty="0">
                    <a:latin typeface="Open Sans"/>
                  </a:rPr>
                  <a:t>(</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𝑥</m:t>
                        </m:r>
                      </m:e>
                      <m:sup>
                        <m:r>
                          <a:rPr lang="en-US" sz="2000" i="1" dirty="0">
                            <a:latin typeface="Cambria Math" panose="02040503050406030204" pitchFamily="18" charset="0"/>
                          </a:rPr>
                          <m:t>2</m:t>
                        </m:r>
                      </m:sup>
                    </m:sSup>
                  </m:oMath>
                </a14:m>
                <a:r>
                  <a:rPr lang="en-US" sz="2000" dirty="0">
                    <a:latin typeface="Open Sans"/>
                  </a:rPr>
                  <a:t> ≠ 2). </a:t>
                </a:r>
              </a:p>
              <a:p>
                <a:pPr marL="0" indent="0" algn="just">
                  <a:spcBef>
                    <a:spcPts val="1200"/>
                  </a:spcBef>
                  <a:buNone/>
                </a:pPr>
                <a:r>
                  <a:rPr lang="en-US" sz="2000" dirty="0">
                    <a:latin typeface="Open Sans"/>
                  </a:rPr>
                  <a:t>The truth values of these statements depend on the domain.</a:t>
                </a:r>
              </a:p>
            </p:txBody>
          </p:sp>
        </mc:Choice>
        <mc:Fallback xmlns="">
          <p:sp>
            <p:nvSpPr>
              <p:cNvPr id="3" name="Content Placeholder 2">
                <a:extLst>
                  <a:ext uri="{FF2B5EF4-FFF2-40B4-BE49-F238E27FC236}">
                    <a16:creationId xmlns:a16="http://schemas.microsoft.com/office/drawing/2014/main" id="{A3C1108A-E3D9-4DEF-A9B8-9D7FE22B7E72}"/>
                  </a:ext>
                </a:extLst>
              </p:cNvPr>
              <p:cNvSpPr>
                <a:spLocks noGrp="1" noRot="1" noChangeAspect="1" noMove="1" noResize="1" noEditPoints="1" noAdjustHandles="1" noChangeArrowheads="1" noChangeShapeType="1" noTextEdit="1"/>
              </p:cNvSpPr>
              <p:nvPr>
                <p:ph idx="1"/>
              </p:nvPr>
            </p:nvSpPr>
            <p:spPr>
              <a:xfrm>
                <a:off x="1446415" y="2410690"/>
                <a:ext cx="8944494" cy="4312371"/>
              </a:xfrm>
              <a:blipFill>
                <a:blip r:embed="rId2"/>
                <a:stretch>
                  <a:fillRect l="-749" t="-424" b="-7486"/>
                </a:stretch>
              </a:blipFill>
            </p:spPr>
            <p:txBody>
              <a:bodyPr/>
              <a:lstStyle/>
              <a:p>
                <a:r>
                  <a:rPr lang="en-US">
                    <a:noFill/>
                  </a:rPr>
                  <a:t> </a:t>
                </a:r>
              </a:p>
            </p:txBody>
          </p:sp>
        </mc:Fallback>
      </mc:AlternateContent>
    </p:spTree>
    <p:extLst>
      <p:ext uri="{BB962C8B-B14F-4D97-AF65-F5344CB8AC3E}">
        <p14:creationId xmlns:p14="http://schemas.microsoft.com/office/powerpoint/2010/main" val="675437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F545A-37F7-45AD-962D-FCEAC453E3DA}"/>
              </a:ext>
            </a:extLst>
          </p:cNvPr>
          <p:cNvSpPr>
            <a:spLocks noGrp="1"/>
          </p:cNvSpPr>
          <p:nvPr>
            <p:ph type="title"/>
          </p:nvPr>
        </p:nvSpPr>
        <p:spPr/>
        <p:txBody>
          <a:bodyPr/>
          <a:lstStyle/>
          <a:p>
            <a:r>
              <a:rPr lang="en-US" sz="3000" dirty="0">
                <a:solidFill>
                  <a:schemeClr val="accent1"/>
                </a:solidFill>
                <a:latin typeface="Open Sans"/>
              </a:rPr>
              <a:t>Using Quantifiers in System Specifications</a:t>
            </a:r>
          </a:p>
        </p:txBody>
      </p:sp>
      <p:sp>
        <p:nvSpPr>
          <p:cNvPr id="3" name="Content Placeholder 2">
            <a:extLst>
              <a:ext uri="{FF2B5EF4-FFF2-40B4-BE49-F238E27FC236}">
                <a16:creationId xmlns:a16="http://schemas.microsoft.com/office/drawing/2014/main" id="{7173304C-5592-4C05-95A3-803B4A9C4695}"/>
              </a:ext>
            </a:extLst>
          </p:cNvPr>
          <p:cNvSpPr>
            <a:spLocks noGrp="1"/>
          </p:cNvSpPr>
          <p:nvPr>
            <p:ph idx="1"/>
          </p:nvPr>
        </p:nvSpPr>
        <p:spPr>
          <a:xfrm>
            <a:off x="1479665" y="2360814"/>
            <a:ext cx="8877994" cy="4821382"/>
          </a:xfrm>
        </p:spPr>
        <p:txBody>
          <a:bodyPr/>
          <a:lstStyle/>
          <a:p>
            <a:pPr marL="0" indent="0" algn="just">
              <a:spcBef>
                <a:spcPts val="600"/>
              </a:spcBef>
              <a:buNone/>
            </a:pPr>
            <a:r>
              <a:rPr lang="en-US" sz="2000" b="1" dirty="0">
                <a:solidFill>
                  <a:schemeClr val="accent1"/>
                </a:solidFill>
                <a:latin typeface="Open Sans"/>
              </a:rPr>
              <a:t>Example 01 :</a:t>
            </a:r>
          </a:p>
          <a:p>
            <a:pPr marL="0" indent="0" algn="just">
              <a:spcBef>
                <a:spcPts val="600"/>
              </a:spcBef>
              <a:buNone/>
            </a:pPr>
            <a:r>
              <a:rPr lang="en-US" sz="2000" dirty="0">
                <a:latin typeface="Open Sans"/>
              </a:rPr>
              <a:t>Use predicates and quantifiers to express the system specifications </a:t>
            </a:r>
          </a:p>
          <a:p>
            <a:pPr marL="457200" indent="-457200" algn="just">
              <a:spcBef>
                <a:spcPts val="600"/>
              </a:spcBef>
              <a:buAutoNum type="alphaLcPeriod"/>
            </a:pPr>
            <a:r>
              <a:rPr lang="en-US" sz="2000" dirty="0">
                <a:latin typeface="Open Sans"/>
              </a:rPr>
              <a:t>“Every mail message larger than one megabyte will be compressed” </a:t>
            </a:r>
          </a:p>
          <a:p>
            <a:pPr marL="457200" indent="-457200" algn="just">
              <a:spcBef>
                <a:spcPts val="600"/>
              </a:spcBef>
              <a:buAutoNum type="alphaLcPeriod"/>
            </a:pPr>
            <a:r>
              <a:rPr lang="en-US" sz="2000" dirty="0">
                <a:latin typeface="Open Sans"/>
              </a:rPr>
              <a:t>“If a user is active, at least one network link will be available.”</a:t>
            </a:r>
          </a:p>
          <a:p>
            <a:pPr marL="0" indent="0" algn="just">
              <a:spcBef>
                <a:spcPts val="600"/>
              </a:spcBef>
              <a:buNone/>
            </a:pPr>
            <a:endParaRPr lang="en-US" sz="2000" dirty="0">
              <a:latin typeface="Open Sans"/>
            </a:endParaRPr>
          </a:p>
          <a:p>
            <a:pPr marL="0" indent="0" algn="just">
              <a:spcBef>
                <a:spcPts val="600"/>
              </a:spcBef>
              <a:buNone/>
            </a:pPr>
            <a:r>
              <a:rPr lang="en-US" sz="2000" b="1" dirty="0">
                <a:solidFill>
                  <a:srgbClr val="00B050"/>
                </a:solidFill>
                <a:latin typeface="Open Sans"/>
              </a:rPr>
              <a:t>Solution :</a:t>
            </a:r>
          </a:p>
          <a:p>
            <a:pPr marL="1379538" indent="-1379538" algn="just">
              <a:spcBef>
                <a:spcPts val="600"/>
              </a:spcBef>
              <a:buNone/>
            </a:pPr>
            <a:r>
              <a:rPr lang="en-US" sz="2000" dirty="0">
                <a:latin typeface="Open Sans"/>
              </a:rPr>
              <a:t>a. Let </a:t>
            </a:r>
            <a:r>
              <a:rPr lang="en-US" sz="2000" i="1" dirty="0">
                <a:latin typeface="Open Sans"/>
              </a:rPr>
              <a:t>S</a:t>
            </a:r>
            <a:r>
              <a:rPr lang="en-US" sz="2000" dirty="0">
                <a:latin typeface="Open Sans"/>
              </a:rPr>
              <a:t>(</a:t>
            </a:r>
            <a:r>
              <a:rPr lang="en-US" sz="2000" i="1" dirty="0">
                <a:latin typeface="Open Sans"/>
              </a:rPr>
              <a:t>m, y</a:t>
            </a:r>
            <a:r>
              <a:rPr lang="en-US" sz="2000" dirty="0">
                <a:latin typeface="Open Sans"/>
              </a:rPr>
              <a:t>) : “Mail message </a:t>
            </a:r>
            <a:r>
              <a:rPr lang="en-US" sz="2000" i="1" dirty="0">
                <a:latin typeface="Open Sans"/>
              </a:rPr>
              <a:t>m </a:t>
            </a:r>
            <a:r>
              <a:rPr lang="en-US" sz="2000" dirty="0">
                <a:latin typeface="Open Sans"/>
              </a:rPr>
              <a:t>is larger than </a:t>
            </a:r>
            <a:r>
              <a:rPr lang="en-US" sz="2000" i="1" dirty="0">
                <a:latin typeface="Open Sans"/>
              </a:rPr>
              <a:t>y </a:t>
            </a:r>
            <a:r>
              <a:rPr lang="en-US" sz="2000" dirty="0">
                <a:latin typeface="Open Sans"/>
              </a:rPr>
              <a:t>megabytes,” </a:t>
            </a:r>
          </a:p>
          <a:p>
            <a:pPr marL="1662113" indent="-1662113" algn="just">
              <a:spcBef>
                <a:spcPts val="600"/>
              </a:spcBef>
              <a:buNone/>
            </a:pPr>
            <a:r>
              <a:rPr lang="en-US" sz="2000" dirty="0">
                <a:latin typeface="Open Sans"/>
              </a:rPr>
              <a:t>                        where the variable </a:t>
            </a:r>
            <a:r>
              <a:rPr lang="en-US" sz="2000" i="1" dirty="0">
                <a:latin typeface="Open Sans"/>
              </a:rPr>
              <a:t>x </a:t>
            </a:r>
            <a:r>
              <a:rPr lang="en-US" sz="2000" dirty="0">
                <a:latin typeface="Open Sans"/>
              </a:rPr>
              <a:t>has the domain of all mail messages and the variable </a:t>
            </a:r>
            <a:r>
              <a:rPr lang="en-US" sz="2000" i="1" dirty="0">
                <a:latin typeface="Open Sans"/>
              </a:rPr>
              <a:t>y </a:t>
            </a:r>
            <a:r>
              <a:rPr lang="en-US" sz="2000" dirty="0">
                <a:latin typeface="Open Sans"/>
              </a:rPr>
              <a:t>is a positive real number, </a:t>
            </a:r>
          </a:p>
          <a:p>
            <a:pPr marL="1430338" indent="-1430338" algn="just">
              <a:spcBef>
                <a:spcPts val="600"/>
              </a:spcBef>
              <a:buNone/>
            </a:pPr>
            <a:r>
              <a:rPr lang="en-US" sz="2000" i="1" dirty="0">
                <a:latin typeface="Open Sans"/>
              </a:rPr>
              <a:t>        C</a:t>
            </a:r>
            <a:r>
              <a:rPr lang="en-US" sz="2000" dirty="0">
                <a:latin typeface="Open Sans"/>
              </a:rPr>
              <a:t>(</a:t>
            </a:r>
            <a:r>
              <a:rPr lang="en-US" sz="2000" i="1" dirty="0">
                <a:latin typeface="Open Sans"/>
              </a:rPr>
              <a:t>m</a:t>
            </a:r>
            <a:r>
              <a:rPr lang="en-US" sz="2000" dirty="0">
                <a:latin typeface="Open Sans"/>
              </a:rPr>
              <a:t>) : “Mail message </a:t>
            </a:r>
            <a:r>
              <a:rPr lang="en-US" sz="2000" i="1" dirty="0">
                <a:latin typeface="Open Sans"/>
              </a:rPr>
              <a:t>m </a:t>
            </a:r>
            <a:r>
              <a:rPr lang="en-US" sz="2000" dirty="0">
                <a:latin typeface="Open Sans"/>
              </a:rPr>
              <a:t>will be compressed.” </a:t>
            </a:r>
          </a:p>
          <a:p>
            <a:pPr marL="1430338" indent="-1430338" algn="just">
              <a:spcBef>
                <a:spcPts val="600"/>
              </a:spcBef>
              <a:buNone/>
            </a:pPr>
            <a:r>
              <a:rPr lang="en-US" sz="2000" dirty="0">
                <a:latin typeface="Open Sans"/>
              </a:rPr>
              <a:t>Then the specification :</a:t>
            </a:r>
          </a:p>
          <a:p>
            <a:pPr marL="49213" indent="-49213" algn="just">
              <a:spcBef>
                <a:spcPts val="600"/>
              </a:spcBef>
              <a:buNone/>
            </a:pPr>
            <a:r>
              <a:rPr lang="en-US" sz="2000" dirty="0">
                <a:latin typeface="Open Sans"/>
              </a:rPr>
              <a:t>“Every mail message larger than one megabyte will be compressed” </a:t>
            </a:r>
          </a:p>
          <a:p>
            <a:pPr marL="49213" indent="-49213" algn="just">
              <a:spcBef>
                <a:spcPts val="600"/>
              </a:spcBef>
              <a:buNone/>
            </a:pPr>
            <a:r>
              <a:rPr lang="en-US" sz="2000" b="1" dirty="0">
                <a:solidFill>
                  <a:srgbClr val="FF0000"/>
                </a:solidFill>
                <a:latin typeface="Open Sans"/>
              </a:rPr>
              <a:t> = ∀</a:t>
            </a:r>
            <a:r>
              <a:rPr lang="en-US" sz="2000" b="1" i="1" dirty="0">
                <a:solidFill>
                  <a:srgbClr val="FF0000"/>
                </a:solidFill>
                <a:latin typeface="Open Sans"/>
              </a:rPr>
              <a:t>m</a:t>
            </a:r>
            <a:r>
              <a:rPr lang="en-US" sz="2000" b="1" dirty="0">
                <a:solidFill>
                  <a:srgbClr val="FF0000"/>
                </a:solidFill>
                <a:latin typeface="Open Sans"/>
              </a:rPr>
              <a:t>(</a:t>
            </a:r>
            <a:r>
              <a:rPr lang="en-US" sz="2000" b="1" i="1" dirty="0">
                <a:solidFill>
                  <a:srgbClr val="FF0000"/>
                </a:solidFill>
                <a:latin typeface="Open Sans"/>
              </a:rPr>
              <a:t>S</a:t>
            </a:r>
            <a:r>
              <a:rPr lang="en-US" sz="2000" b="1" dirty="0">
                <a:solidFill>
                  <a:srgbClr val="FF0000"/>
                </a:solidFill>
                <a:latin typeface="Open Sans"/>
              </a:rPr>
              <a:t>(</a:t>
            </a:r>
            <a:r>
              <a:rPr lang="en-US" sz="2000" b="1" i="1" dirty="0">
                <a:solidFill>
                  <a:srgbClr val="FF0000"/>
                </a:solidFill>
                <a:latin typeface="Open Sans"/>
              </a:rPr>
              <a:t>m, </a:t>
            </a:r>
            <a:r>
              <a:rPr lang="en-US" sz="2000" b="1" dirty="0">
                <a:solidFill>
                  <a:srgbClr val="FF0000"/>
                </a:solidFill>
                <a:latin typeface="Open Sans"/>
              </a:rPr>
              <a:t>1) → </a:t>
            </a:r>
            <a:r>
              <a:rPr lang="en-US" sz="2000" b="1" i="1" dirty="0">
                <a:solidFill>
                  <a:srgbClr val="FF0000"/>
                </a:solidFill>
                <a:latin typeface="Open Sans"/>
              </a:rPr>
              <a:t>C</a:t>
            </a:r>
            <a:r>
              <a:rPr lang="en-US" sz="2000" b="1" dirty="0">
                <a:solidFill>
                  <a:srgbClr val="FF0000"/>
                </a:solidFill>
                <a:latin typeface="Open Sans"/>
              </a:rPr>
              <a:t>(</a:t>
            </a:r>
            <a:r>
              <a:rPr lang="en-US" sz="2000" b="1" i="1" dirty="0">
                <a:solidFill>
                  <a:srgbClr val="FF0000"/>
                </a:solidFill>
                <a:latin typeface="Open Sans"/>
              </a:rPr>
              <a:t>m</a:t>
            </a:r>
            <a:r>
              <a:rPr lang="en-US" sz="2000" b="1" dirty="0">
                <a:solidFill>
                  <a:srgbClr val="FF0000"/>
                </a:solidFill>
                <a:latin typeface="Open Sans"/>
              </a:rPr>
              <a:t>)).</a:t>
            </a:r>
          </a:p>
        </p:txBody>
      </p:sp>
    </p:spTree>
    <p:extLst>
      <p:ext uri="{BB962C8B-B14F-4D97-AF65-F5344CB8AC3E}">
        <p14:creationId xmlns:p14="http://schemas.microsoft.com/office/powerpoint/2010/main" val="1624586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E9E3EE-6033-496B-BF3F-748F17A4642D}"/>
              </a:ext>
            </a:extLst>
          </p:cNvPr>
          <p:cNvSpPr>
            <a:spLocks noGrp="1"/>
          </p:cNvSpPr>
          <p:nvPr>
            <p:ph type="title"/>
          </p:nvPr>
        </p:nvSpPr>
        <p:spPr>
          <a:xfrm>
            <a:off x="3919538" y="839788"/>
            <a:ext cx="6591300" cy="1260475"/>
          </a:xfrm>
        </p:spPr>
        <p:txBody>
          <a:bodyPr/>
          <a:lstStyle/>
          <a:p>
            <a:r>
              <a:rPr lang="en-US" sz="3000" dirty="0">
                <a:solidFill>
                  <a:schemeClr val="accent1"/>
                </a:solidFill>
                <a:latin typeface="Open Sans"/>
              </a:rPr>
              <a:t>Using Quantifiers in System Specifications</a:t>
            </a:r>
          </a:p>
        </p:txBody>
      </p:sp>
      <p:sp>
        <p:nvSpPr>
          <p:cNvPr id="5" name="Content Placeholder 2">
            <a:extLst>
              <a:ext uri="{FF2B5EF4-FFF2-40B4-BE49-F238E27FC236}">
                <a16:creationId xmlns:a16="http://schemas.microsoft.com/office/drawing/2014/main" id="{FD5040AF-34A5-4B6F-8F98-85E643EE7259}"/>
              </a:ext>
            </a:extLst>
          </p:cNvPr>
          <p:cNvSpPr>
            <a:spLocks noGrp="1"/>
          </p:cNvSpPr>
          <p:nvPr>
            <p:ph idx="1"/>
          </p:nvPr>
        </p:nvSpPr>
        <p:spPr>
          <a:xfrm>
            <a:off x="1479665" y="2360814"/>
            <a:ext cx="8877994" cy="4821382"/>
          </a:xfrm>
        </p:spPr>
        <p:txBody>
          <a:bodyPr/>
          <a:lstStyle/>
          <a:p>
            <a:pPr marL="0" indent="0" algn="just">
              <a:spcBef>
                <a:spcPts val="600"/>
              </a:spcBef>
              <a:buNone/>
            </a:pPr>
            <a:r>
              <a:rPr lang="en-US" sz="2000" b="1" dirty="0">
                <a:solidFill>
                  <a:srgbClr val="00B050"/>
                </a:solidFill>
                <a:latin typeface="Open Sans"/>
              </a:rPr>
              <a:t>Solution :</a:t>
            </a:r>
          </a:p>
          <a:p>
            <a:pPr marL="457200" indent="-457200" algn="just">
              <a:buAutoNum type="alphaLcPeriod" startAt="2"/>
            </a:pPr>
            <a:r>
              <a:rPr lang="en-US" sz="2000" dirty="0">
                <a:latin typeface="Open Sans"/>
              </a:rPr>
              <a:t>Let  </a:t>
            </a:r>
            <a:r>
              <a:rPr lang="en-US" sz="2000" i="1" dirty="0">
                <a:latin typeface="Open Sans"/>
              </a:rPr>
              <a:t>A</a:t>
            </a:r>
            <a:r>
              <a:rPr lang="en-US" sz="2000" dirty="0">
                <a:latin typeface="Open Sans"/>
              </a:rPr>
              <a:t>(</a:t>
            </a:r>
            <a:r>
              <a:rPr lang="en-US" sz="2000" i="1" dirty="0">
                <a:latin typeface="Open Sans"/>
              </a:rPr>
              <a:t>u</a:t>
            </a:r>
            <a:r>
              <a:rPr lang="en-US" sz="2000" dirty="0">
                <a:latin typeface="Open Sans"/>
              </a:rPr>
              <a:t>) : “User </a:t>
            </a:r>
            <a:r>
              <a:rPr lang="en-US" sz="2000" i="1" dirty="0">
                <a:latin typeface="Open Sans"/>
              </a:rPr>
              <a:t>u </a:t>
            </a:r>
            <a:r>
              <a:rPr lang="en-US" sz="2000" dirty="0">
                <a:latin typeface="Open Sans"/>
              </a:rPr>
              <a:t>is active,” </a:t>
            </a:r>
          </a:p>
          <a:p>
            <a:pPr marL="0" indent="0" algn="just">
              <a:buNone/>
            </a:pPr>
            <a:r>
              <a:rPr lang="en-US" sz="2000" dirty="0">
                <a:latin typeface="Open Sans"/>
              </a:rPr>
              <a:t>                        where the variable </a:t>
            </a:r>
            <a:r>
              <a:rPr lang="en-US" sz="2000" i="1" dirty="0">
                <a:latin typeface="Open Sans"/>
              </a:rPr>
              <a:t>u </a:t>
            </a:r>
            <a:r>
              <a:rPr lang="en-US" sz="2000" dirty="0">
                <a:latin typeface="Open Sans"/>
              </a:rPr>
              <a:t>has the domain of all users,</a:t>
            </a:r>
          </a:p>
          <a:p>
            <a:pPr marL="0" indent="0" algn="just">
              <a:buNone/>
            </a:pPr>
            <a:r>
              <a:rPr lang="en-US" sz="2000" dirty="0">
                <a:latin typeface="Open Sans"/>
              </a:rPr>
              <a:t>          </a:t>
            </a:r>
            <a:r>
              <a:rPr lang="en-US" sz="2000" i="1" dirty="0">
                <a:latin typeface="Open Sans"/>
              </a:rPr>
              <a:t>S</a:t>
            </a:r>
            <a:r>
              <a:rPr lang="en-US" sz="2000" dirty="0">
                <a:latin typeface="Open Sans"/>
              </a:rPr>
              <a:t>(</a:t>
            </a:r>
            <a:r>
              <a:rPr lang="en-US" sz="2000" i="1" dirty="0">
                <a:latin typeface="Open Sans"/>
              </a:rPr>
              <a:t>n, x</a:t>
            </a:r>
            <a:r>
              <a:rPr lang="en-US" sz="2000" dirty="0">
                <a:latin typeface="Open Sans"/>
              </a:rPr>
              <a:t>) : “Network link </a:t>
            </a:r>
            <a:r>
              <a:rPr lang="en-US" sz="2000" i="1" dirty="0">
                <a:latin typeface="Open Sans"/>
              </a:rPr>
              <a:t>n </a:t>
            </a:r>
            <a:r>
              <a:rPr lang="en-US" sz="2000" dirty="0">
                <a:latin typeface="Open Sans"/>
              </a:rPr>
              <a:t>is in state </a:t>
            </a:r>
            <a:r>
              <a:rPr lang="en-US" sz="2000" i="1" dirty="0">
                <a:latin typeface="Open Sans"/>
              </a:rPr>
              <a:t>x</a:t>
            </a:r>
            <a:r>
              <a:rPr lang="en-US" sz="2000" dirty="0">
                <a:latin typeface="Open Sans"/>
              </a:rPr>
              <a:t>,” </a:t>
            </a:r>
          </a:p>
          <a:p>
            <a:pPr marL="1595438" indent="-1595438" algn="just">
              <a:buNone/>
            </a:pPr>
            <a:r>
              <a:rPr lang="en-US" sz="2000" dirty="0">
                <a:latin typeface="Open Sans"/>
              </a:rPr>
              <a:t>                       where </a:t>
            </a:r>
            <a:r>
              <a:rPr lang="en-US" sz="2000" i="1" dirty="0">
                <a:latin typeface="Open Sans"/>
              </a:rPr>
              <a:t>n </a:t>
            </a:r>
            <a:r>
              <a:rPr lang="en-US" sz="2000" dirty="0">
                <a:latin typeface="Open Sans"/>
              </a:rPr>
              <a:t>has the domain of all network links and </a:t>
            </a:r>
            <a:r>
              <a:rPr lang="en-US" sz="2000" i="1" dirty="0">
                <a:latin typeface="Open Sans"/>
              </a:rPr>
              <a:t>x </a:t>
            </a:r>
            <a:r>
              <a:rPr lang="en-US" sz="2000" dirty="0">
                <a:latin typeface="Open Sans"/>
              </a:rPr>
              <a:t>has the domain of all possible states for a network link. </a:t>
            </a:r>
          </a:p>
          <a:p>
            <a:pPr marL="1595438" indent="-1595438" algn="just">
              <a:buNone/>
            </a:pPr>
            <a:r>
              <a:rPr lang="en-US" sz="2000" dirty="0">
                <a:latin typeface="Open Sans"/>
              </a:rPr>
              <a:t>Then the specification :</a:t>
            </a:r>
          </a:p>
          <a:p>
            <a:pPr marL="0" indent="0" algn="just">
              <a:buNone/>
            </a:pPr>
            <a:r>
              <a:rPr lang="en-US" sz="2000" dirty="0">
                <a:latin typeface="Open Sans"/>
              </a:rPr>
              <a:t>“If a user is active, at least one network link will be available” </a:t>
            </a:r>
          </a:p>
          <a:p>
            <a:pPr marL="0" indent="0" algn="just">
              <a:buNone/>
            </a:pPr>
            <a:r>
              <a:rPr lang="en-US" sz="2000" b="1" dirty="0">
                <a:solidFill>
                  <a:srgbClr val="FF0000"/>
                </a:solidFill>
                <a:latin typeface="Open Sans"/>
              </a:rPr>
              <a:t>  = </a:t>
            </a:r>
            <a:r>
              <a:rPr lang="fr-FR" sz="2000" b="1" dirty="0">
                <a:solidFill>
                  <a:srgbClr val="FF0000"/>
                </a:solidFill>
                <a:latin typeface="Open Sans"/>
              </a:rPr>
              <a:t>∃</a:t>
            </a:r>
            <a:r>
              <a:rPr lang="fr-FR" sz="2000" b="1" i="1" dirty="0" err="1">
                <a:solidFill>
                  <a:srgbClr val="FF0000"/>
                </a:solidFill>
                <a:latin typeface="Open Sans"/>
              </a:rPr>
              <a:t>uA</a:t>
            </a:r>
            <a:r>
              <a:rPr lang="fr-FR" sz="2000" b="1" dirty="0">
                <a:solidFill>
                  <a:srgbClr val="FF0000"/>
                </a:solidFill>
                <a:latin typeface="Open Sans"/>
              </a:rPr>
              <a:t>(</a:t>
            </a:r>
            <a:r>
              <a:rPr lang="fr-FR" sz="2000" b="1" i="1" dirty="0">
                <a:solidFill>
                  <a:srgbClr val="FF0000"/>
                </a:solidFill>
                <a:latin typeface="Open Sans"/>
              </a:rPr>
              <a:t>u</a:t>
            </a:r>
            <a:r>
              <a:rPr lang="fr-FR" sz="2000" b="1" dirty="0">
                <a:solidFill>
                  <a:srgbClr val="FF0000"/>
                </a:solidFill>
                <a:latin typeface="Open Sans"/>
              </a:rPr>
              <a:t>) → ∃</a:t>
            </a:r>
            <a:r>
              <a:rPr lang="fr-FR" sz="2000" b="1" i="1" dirty="0" err="1">
                <a:solidFill>
                  <a:srgbClr val="FF0000"/>
                </a:solidFill>
                <a:latin typeface="Open Sans"/>
              </a:rPr>
              <a:t>nS</a:t>
            </a:r>
            <a:r>
              <a:rPr lang="fr-FR" sz="2000" b="1" dirty="0">
                <a:solidFill>
                  <a:srgbClr val="FF0000"/>
                </a:solidFill>
                <a:latin typeface="Open Sans"/>
              </a:rPr>
              <a:t>(</a:t>
            </a:r>
            <a:r>
              <a:rPr lang="fr-FR" sz="2000" b="1" i="1" dirty="0">
                <a:solidFill>
                  <a:srgbClr val="FF0000"/>
                </a:solidFill>
                <a:latin typeface="Open Sans"/>
              </a:rPr>
              <a:t>n, </a:t>
            </a:r>
            <a:r>
              <a:rPr lang="fr-FR" sz="2000" b="1" dirty="0" err="1">
                <a:solidFill>
                  <a:srgbClr val="FF0000"/>
                </a:solidFill>
                <a:latin typeface="Open Sans"/>
              </a:rPr>
              <a:t>available</a:t>
            </a:r>
            <a:r>
              <a:rPr lang="fr-FR" sz="2000" b="1" dirty="0">
                <a:solidFill>
                  <a:srgbClr val="FF0000"/>
                </a:solidFill>
                <a:latin typeface="Open Sans"/>
              </a:rPr>
              <a:t>).</a:t>
            </a:r>
            <a:endParaRPr lang="en-US" sz="2000" b="1" dirty="0">
              <a:solidFill>
                <a:srgbClr val="FF0000"/>
              </a:solidFill>
              <a:latin typeface="Open Sans"/>
            </a:endParaRPr>
          </a:p>
        </p:txBody>
      </p:sp>
    </p:spTree>
    <p:extLst>
      <p:ext uri="{BB962C8B-B14F-4D97-AF65-F5344CB8AC3E}">
        <p14:creationId xmlns:p14="http://schemas.microsoft.com/office/powerpoint/2010/main" val="3857613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5B61A3-CEBF-4347-A2CA-EBC211018531}"/>
              </a:ext>
            </a:extLst>
          </p:cNvPr>
          <p:cNvSpPr>
            <a:spLocks noGrp="1"/>
          </p:cNvSpPr>
          <p:nvPr>
            <p:ph idx="1"/>
          </p:nvPr>
        </p:nvSpPr>
        <p:spPr>
          <a:xfrm>
            <a:off x="1446414" y="2344188"/>
            <a:ext cx="8944495" cy="4547149"/>
          </a:xfrm>
        </p:spPr>
        <p:txBody>
          <a:bodyPr/>
          <a:lstStyle/>
          <a:p>
            <a:pPr marL="0" indent="0">
              <a:spcBef>
                <a:spcPts val="1200"/>
              </a:spcBef>
              <a:buNone/>
            </a:pPr>
            <a:r>
              <a:rPr lang="en-US" sz="2000" b="1" dirty="0">
                <a:solidFill>
                  <a:schemeClr val="accent1"/>
                </a:solidFill>
                <a:latin typeface="Open Sans"/>
              </a:rPr>
              <a:t>Example 02: </a:t>
            </a:r>
          </a:p>
          <a:p>
            <a:pPr marL="0" indent="0">
              <a:spcBef>
                <a:spcPts val="1200"/>
              </a:spcBef>
              <a:buNone/>
            </a:pPr>
            <a:r>
              <a:rPr lang="en-US" sz="2000" dirty="0">
                <a:latin typeface="Open Sans"/>
              </a:rPr>
              <a:t>Consider these statements. The first two are called </a:t>
            </a:r>
            <a:r>
              <a:rPr lang="en-US" sz="2000" b="1" i="1" dirty="0">
                <a:solidFill>
                  <a:srgbClr val="FF0000"/>
                </a:solidFill>
                <a:latin typeface="Open Sans"/>
              </a:rPr>
              <a:t>premises</a:t>
            </a:r>
            <a:r>
              <a:rPr lang="en-US" sz="2000" i="1" dirty="0">
                <a:latin typeface="Open Sans"/>
              </a:rPr>
              <a:t> </a:t>
            </a:r>
            <a:r>
              <a:rPr lang="en-US" sz="2000" dirty="0">
                <a:latin typeface="Open Sans"/>
              </a:rPr>
              <a:t>and the third is called the </a:t>
            </a:r>
            <a:r>
              <a:rPr lang="en-US" sz="2000" b="1" i="1" dirty="0">
                <a:solidFill>
                  <a:srgbClr val="FF0000"/>
                </a:solidFill>
                <a:latin typeface="Open Sans"/>
              </a:rPr>
              <a:t>conclusion</a:t>
            </a:r>
            <a:r>
              <a:rPr lang="en-US" sz="2000" dirty="0">
                <a:latin typeface="Open Sans"/>
              </a:rPr>
              <a:t>. The entire set is called an </a:t>
            </a:r>
            <a:r>
              <a:rPr lang="en-US" sz="2000" b="1" i="1" dirty="0">
                <a:solidFill>
                  <a:srgbClr val="FF0000"/>
                </a:solidFill>
                <a:latin typeface="Open Sans"/>
              </a:rPr>
              <a:t>argument</a:t>
            </a:r>
            <a:r>
              <a:rPr lang="en-US" sz="2000" b="1" dirty="0">
                <a:solidFill>
                  <a:srgbClr val="FF0000"/>
                </a:solidFill>
                <a:latin typeface="Open Sans"/>
              </a:rPr>
              <a:t>.</a:t>
            </a:r>
          </a:p>
          <a:p>
            <a:pPr marL="0" indent="0">
              <a:spcBef>
                <a:spcPts val="1200"/>
              </a:spcBef>
              <a:buNone/>
            </a:pPr>
            <a:r>
              <a:rPr lang="en-US" sz="2000" dirty="0">
                <a:latin typeface="Open Sans"/>
              </a:rPr>
              <a:t>    “All lions are fierce.”</a:t>
            </a:r>
          </a:p>
          <a:p>
            <a:pPr marL="0" indent="0">
              <a:spcBef>
                <a:spcPts val="1200"/>
              </a:spcBef>
              <a:buNone/>
            </a:pPr>
            <a:r>
              <a:rPr lang="en-US" sz="2000" dirty="0">
                <a:latin typeface="Open Sans"/>
              </a:rPr>
              <a:t>    “Some lions do not drink coffee.”</a:t>
            </a:r>
          </a:p>
          <a:p>
            <a:pPr marL="0" indent="0">
              <a:spcBef>
                <a:spcPts val="1200"/>
              </a:spcBef>
              <a:buNone/>
            </a:pPr>
            <a:r>
              <a:rPr lang="en-US" sz="2000" dirty="0">
                <a:latin typeface="Open Sans"/>
              </a:rPr>
              <a:t>    “Some fierce creatures do not drink coffee.”</a:t>
            </a:r>
          </a:p>
          <a:p>
            <a:pPr marL="0" indent="0">
              <a:spcBef>
                <a:spcPts val="1200"/>
              </a:spcBef>
              <a:buNone/>
            </a:pPr>
            <a:r>
              <a:rPr lang="en-US" sz="2000" b="1" dirty="0">
                <a:solidFill>
                  <a:srgbClr val="00B050"/>
                </a:solidFill>
                <a:latin typeface="Open Sans"/>
              </a:rPr>
              <a:t>Solution :</a:t>
            </a:r>
          </a:p>
          <a:p>
            <a:pPr marL="0" indent="0">
              <a:buNone/>
            </a:pPr>
            <a:r>
              <a:rPr lang="en-US" sz="2000" dirty="0">
                <a:latin typeface="Open Sans"/>
              </a:rPr>
              <a:t>Let </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 : “</a:t>
            </a:r>
            <a:r>
              <a:rPr lang="en-US" sz="2000" i="1" dirty="0">
                <a:latin typeface="Open Sans"/>
              </a:rPr>
              <a:t>x </a:t>
            </a:r>
            <a:r>
              <a:rPr lang="en-US" sz="2000" dirty="0">
                <a:latin typeface="Open Sans"/>
              </a:rPr>
              <a:t>is a lion,” </a:t>
            </a:r>
          </a:p>
          <a:p>
            <a:pPr marL="0" indent="0">
              <a:buNone/>
            </a:pPr>
            <a:r>
              <a:rPr lang="en-US" sz="2000" i="1" dirty="0">
                <a:latin typeface="Open Sans"/>
              </a:rPr>
              <a:t>     Q</a:t>
            </a:r>
            <a:r>
              <a:rPr lang="en-US" sz="2000" dirty="0">
                <a:latin typeface="Open Sans"/>
              </a:rPr>
              <a:t>(</a:t>
            </a:r>
            <a:r>
              <a:rPr lang="en-US" sz="2000" i="1" dirty="0">
                <a:latin typeface="Open Sans"/>
              </a:rPr>
              <a:t>x</a:t>
            </a:r>
            <a:r>
              <a:rPr lang="en-US" sz="2000" dirty="0">
                <a:latin typeface="Open Sans"/>
              </a:rPr>
              <a:t>) : “</a:t>
            </a:r>
            <a:r>
              <a:rPr lang="en-US" sz="2000" i="1" dirty="0">
                <a:latin typeface="Open Sans"/>
              </a:rPr>
              <a:t>x </a:t>
            </a:r>
            <a:r>
              <a:rPr lang="en-US" sz="2000" dirty="0">
                <a:latin typeface="Open Sans"/>
              </a:rPr>
              <a:t>is fierce,” </a:t>
            </a:r>
          </a:p>
          <a:p>
            <a:pPr marL="0" indent="0">
              <a:buNone/>
            </a:pPr>
            <a:r>
              <a:rPr lang="en-US" sz="2000" i="1" dirty="0">
                <a:latin typeface="Open Sans"/>
              </a:rPr>
              <a:t>     R</a:t>
            </a:r>
            <a:r>
              <a:rPr lang="en-US" sz="2000" dirty="0">
                <a:latin typeface="Open Sans"/>
              </a:rPr>
              <a:t>(</a:t>
            </a:r>
            <a:r>
              <a:rPr lang="en-US" sz="2000" i="1" dirty="0">
                <a:latin typeface="Open Sans"/>
              </a:rPr>
              <a:t>x</a:t>
            </a:r>
            <a:r>
              <a:rPr lang="en-US" sz="2000" dirty="0">
                <a:latin typeface="Open Sans"/>
              </a:rPr>
              <a:t>) : “</a:t>
            </a:r>
            <a:r>
              <a:rPr lang="en-US" sz="2000" i="1" dirty="0">
                <a:latin typeface="Open Sans"/>
              </a:rPr>
              <a:t>x </a:t>
            </a:r>
            <a:r>
              <a:rPr lang="en-US" sz="2000" dirty="0">
                <a:latin typeface="Open Sans"/>
              </a:rPr>
              <a:t>drinks coffee”</a:t>
            </a:r>
          </a:p>
        </p:txBody>
      </p:sp>
      <p:sp>
        <p:nvSpPr>
          <p:cNvPr id="4" name="Title 1">
            <a:extLst>
              <a:ext uri="{FF2B5EF4-FFF2-40B4-BE49-F238E27FC236}">
                <a16:creationId xmlns:a16="http://schemas.microsoft.com/office/drawing/2014/main" id="{EB1754E0-5971-48F5-81D0-59DD3354E5EB}"/>
              </a:ext>
            </a:extLst>
          </p:cNvPr>
          <p:cNvSpPr>
            <a:spLocks noGrp="1"/>
          </p:cNvSpPr>
          <p:nvPr>
            <p:ph type="title"/>
          </p:nvPr>
        </p:nvSpPr>
        <p:spPr>
          <a:xfrm>
            <a:off x="3919538" y="839788"/>
            <a:ext cx="6591300" cy="1260475"/>
          </a:xfrm>
        </p:spPr>
        <p:txBody>
          <a:bodyPr/>
          <a:lstStyle/>
          <a:p>
            <a:r>
              <a:rPr lang="en-US" sz="3000" dirty="0">
                <a:solidFill>
                  <a:schemeClr val="accent1"/>
                </a:solidFill>
                <a:latin typeface="Open Sans"/>
              </a:rPr>
              <a:t>Using Quantifiers in System Specifications</a:t>
            </a:r>
          </a:p>
        </p:txBody>
      </p:sp>
    </p:spTree>
    <p:extLst>
      <p:ext uri="{BB962C8B-B14F-4D97-AF65-F5344CB8AC3E}">
        <p14:creationId xmlns:p14="http://schemas.microsoft.com/office/powerpoint/2010/main" val="3284631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BA4E23-DA37-4AB8-9A80-65EA6675A62E}"/>
                  </a:ext>
                </a:extLst>
              </p:cNvPr>
              <p:cNvSpPr>
                <a:spLocks noGrp="1"/>
              </p:cNvSpPr>
              <p:nvPr>
                <p:ph idx="1"/>
              </p:nvPr>
            </p:nvSpPr>
            <p:spPr>
              <a:xfrm>
                <a:off x="1446414" y="2344188"/>
                <a:ext cx="9242223" cy="4547149"/>
              </a:xfrm>
            </p:spPr>
            <p:txBody>
              <a:bodyPr/>
              <a:lstStyle/>
              <a:p>
                <a:pPr marL="0" indent="0">
                  <a:spcBef>
                    <a:spcPts val="1000"/>
                  </a:spcBef>
                  <a:buNone/>
                </a:pPr>
                <a:r>
                  <a:rPr lang="en-US" sz="2000" b="1" dirty="0">
                    <a:solidFill>
                      <a:srgbClr val="00B050"/>
                    </a:solidFill>
                    <a:latin typeface="Open Sans"/>
                  </a:rPr>
                  <a:t>Solution:</a:t>
                </a:r>
              </a:p>
              <a:p>
                <a:pPr marL="0" indent="0">
                  <a:spcBef>
                    <a:spcPts val="1000"/>
                  </a:spcBef>
                  <a:buNone/>
                </a:pPr>
                <a:r>
                  <a:rPr lang="en-US" sz="2000" dirty="0">
                    <a:latin typeface="Open Sans"/>
                  </a:rPr>
                  <a:t>We can express these statements as</a:t>
                </a:r>
              </a:p>
              <a:p>
                <a:pPr marL="0" indent="0">
                  <a:spcBef>
                    <a:spcPts val="1000"/>
                  </a:spcBef>
                  <a:buNone/>
                </a:pPr>
                <a:r>
                  <a:rPr lang="en-US" sz="2000" dirty="0">
                    <a:latin typeface="Open Sans"/>
                  </a:rPr>
                  <a:t>      ∀</a:t>
                </a:r>
                <a:r>
                  <a:rPr lang="en-US" sz="2000" i="1" dirty="0">
                    <a:latin typeface="Open Sans"/>
                  </a:rPr>
                  <a:t>x</a:t>
                </a:r>
                <a:r>
                  <a:rPr lang="en-US" sz="2000" dirty="0">
                    <a:latin typeface="Open Sans"/>
                  </a:rPr>
                  <a:t>(</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 → </a:t>
                </a:r>
                <a:r>
                  <a:rPr lang="en-US" sz="2000" i="1" dirty="0">
                    <a:latin typeface="Open Sans"/>
                  </a:rPr>
                  <a:t>Q</a:t>
                </a:r>
                <a:r>
                  <a:rPr lang="en-US" sz="2000" dirty="0">
                    <a:latin typeface="Open Sans"/>
                  </a:rPr>
                  <a:t>(</a:t>
                </a:r>
                <a:r>
                  <a:rPr lang="en-US" sz="2000" i="1" dirty="0">
                    <a:latin typeface="Open Sans"/>
                  </a:rPr>
                  <a:t>x</a:t>
                </a:r>
                <a:r>
                  <a:rPr lang="en-US" sz="2000" dirty="0">
                    <a:latin typeface="Open Sans"/>
                  </a:rPr>
                  <a:t>))</a:t>
                </a:r>
                <a:r>
                  <a:rPr lang="en-US" sz="2000" i="1" dirty="0">
                    <a:latin typeface="Open Sans"/>
                  </a:rPr>
                  <a:t>.</a:t>
                </a:r>
              </a:p>
              <a:p>
                <a:pPr marL="0" indent="0">
                  <a:spcBef>
                    <a:spcPts val="1000"/>
                  </a:spcBef>
                  <a:buNone/>
                </a:pPr>
                <a:r>
                  <a:rPr lang="en-US" sz="2000" i="1" dirty="0">
                    <a:latin typeface="Open Sans"/>
                  </a:rPr>
                  <a:t>      </a:t>
                </a:r>
                <a:r>
                  <a:rPr lang="pt-BR" sz="2000" dirty="0">
                    <a:latin typeface="Open Sans"/>
                  </a:rPr>
                  <a:t>∃</a:t>
                </a:r>
                <a:r>
                  <a:rPr lang="pt-BR" sz="2000" i="1" dirty="0">
                    <a:latin typeface="Open Sans"/>
                  </a:rPr>
                  <a:t>x</a:t>
                </a:r>
                <a:r>
                  <a:rPr lang="pt-BR" sz="2000" dirty="0">
                    <a:latin typeface="Open Sans"/>
                  </a:rPr>
                  <a:t>(</a:t>
                </a:r>
                <a:r>
                  <a:rPr lang="pt-BR" sz="2000" i="1" dirty="0">
                    <a:latin typeface="Open Sans"/>
                  </a:rPr>
                  <a:t>P</a:t>
                </a:r>
                <a:r>
                  <a:rPr lang="pt-BR" sz="2000" dirty="0">
                    <a:latin typeface="Open Sans"/>
                  </a:rPr>
                  <a:t>(</a:t>
                </a:r>
                <a:r>
                  <a:rPr lang="pt-BR" sz="2000" i="1" dirty="0">
                    <a:latin typeface="Open Sans"/>
                  </a:rPr>
                  <a:t>x</a:t>
                </a:r>
                <a:r>
                  <a:rPr lang="pt-BR" sz="2000" dirty="0">
                    <a:latin typeface="Open Sans"/>
                  </a:rPr>
                  <a:t>) ∧ </a:t>
                </a:r>
                <a14:m>
                  <m:oMath xmlns:m="http://schemas.openxmlformats.org/officeDocument/2006/math">
                    <m:r>
                      <a:rPr lang="en-US" sz="2000" i="1" dirty="0">
                        <a:latin typeface="Cambria Math" panose="02040503050406030204" pitchFamily="18" charset="0"/>
                        <a:ea typeface="Cambria Math" panose="02040503050406030204" pitchFamily="18" charset="0"/>
                      </a:rPr>
                      <m:t>¬</m:t>
                    </m:r>
                  </m:oMath>
                </a14:m>
                <a:r>
                  <a:rPr lang="pt-BR" sz="2000" i="1" dirty="0">
                    <a:latin typeface="Open Sans"/>
                  </a:rPr>
                  <a:t>R</a:t>
                </a:r>
                <a:r>
                  <a:rPr lang="pt-BR" sz="2000" dirty="0">
                    <a:latin typeface="Open Sans"/>
                  </a:rPr>
                  <a:t>(</a:t>
                </a:r>
                <a:r>
                  <a:rPr lang="pt-BR" sz="2000" i="1" dirty="0">
                    <a:latin typeface="Open Sans"/>
                  </a:rPr>
                  <a:t>x</a:t>
                </a:r>
                <a:r>
                  <a:rPr lang="pt-BR" sz="2000" dirty="0">
                    <a:latin typeface="Open Sans"/>
                  </a:rPr>
                  <a:t>))</a:t>
                </a:r>
                <a:r>
                  <a:rPr lang="pt-BR" sz="2000" i="1" dirty="0">
                    <a:latin typeface="Open Sans"/>
                  </a:rPr>
                  <a:t>.</a:t>
                </a:r>
              </a:p>
              <a:p>
                <a:pPr marL="0" indent="0">
                  <a:spcBef>
                    <a:spcPts val="1000"/>
                  </a:spcBef>
                  <a:buNone/>
                </a:pPr>
                <a:r>
                  <a:rPr lang="pt-BR" sz="2000" dirty="0">
                    <a:latin typeface="Open Sans"/>
                  </a:rPr>
                  <a:t>      ∃</a:t>
                </a:r>
                <a:r>
                  <a:rPr lang="pt-BR" sz="2000" i="1" dirty="0">
                    <a:latin typeface="Open Sans"/>
                  </a:rPr>
                  <a:t>x</a:t>
                </a:r>
                <a:r>
                  <a:rPr lang="pt-BR" sz="2000" dirty="0">
                    <a:latin typeface="Open Sans"/>
                  </a:rPr>
                  <a:t>(</a:t>
                </a:r>
                <a:r>
                  <a:rPr lang="pt-BR" sz="2000" i="1" dirty="0">
                    <a:latin typeface="Open Sans"/>
                  </a:rPr>
                  <a:t>Q</a:t>
                </a:r>
                <a:r>
                  <a:rPr lang="pt-BR" sz="2000" dirty="0">
                    <a:latin typeface="Open Sans"/>
                  </a:rPr>
                  <a:t>(</a:t>
                </a:r>
                <a:r>
                  <a:rPr lang="pt-BR" sz="2000" i="1" dirty="0">
                    <a:latin typeface="Open Sans"/>
                  </a:rPr>
                  <a:t>x</a:t>
                </a:r>
                <a:r>
                  <a:rPr lang="pt-BR" sz="2000" dirty="0">
                    <a:latin typeface="Open Sans"/>
                  </a:rPr>
                  <a:t>) ∧ </a:t>
                </a:r>
                <a14:m>
                  <m:oMath xmlns:m="http://schemas.openxmlformats.org/officeDocument/2006/math">
                    <m:r>
                      <a:rPr lang="en-US" sz="2000" i="1" dirty="0">
                        <a:latin typeface="Cambria Math" panose="02040503050406030204" pitchFamily="18" charset="0"/>
                        <a:ea typeface="Cambria Math" panose="02040503050406030204" pitchFamily="18" charset="0"/>
                      </a:rPr>
                      <m:t>¬</m:t>
                    </m:r>
                  </m:oMath>
                </a14:m>
                <a:r>
                  <a:rPr lang="pt-BR" sz="2000" i="1" dirty="0">
                    <a:latin typeface="Open Sans"/>
                  </a:rPr>
                  <a:t>R</a:t>
                </a:r>
                <a:r>
                  <a:rPr lang="pt-BR" sz="2000" dirty="0">
                    <a:latin typeface="Open Sans"/>
                  </a:rPr>
                  <a:t>(</a:t>
                </a:r>
                <a:r>
                  <a:rPr lang="pt-BR" sz="2000" i="1" dirty="0">
                    <a:latin typeface="Open Sans"/>
                  </a:rPr>
                  <a:t>x</a:t>
                </a:r>
                <a:r>
                  <a:rPr lang="pt-BR" sz="2000" dirty="0">
                    <a:latin typeface="Open Sans"/>
                  </a:rPr>
                  <a:t>))</a:t>
                </a:r>
                <a:r>
                  <a:rPr lang="pt-BR" sz="2000" i="1" dirty="0">
                    <a:latin typeface="Open Sans"/>
                  </a:rPr>
                  <a:t>.</a:t>
                </a:r>
              </a:p>
              <a:p>
                <a:pPr marL="0" indent="0">
                  <a:spcBef>
                    <a:spcPts val="1000"/>
                  </a:spcBef>
                  <a:buNone/>
                </a:pPr>
                <a:r>
                  <a:rPr lang="en-US" sz="2000" b="1" dirty="0">
                    <a:solidFill>
                      <a:srgbClr val="FF0000"/>
                    </a:solidFill>
                    <a:latin typeface="Open Sans"/>
                  </a:rPr>
                  <a:t>Note:</a:t>
                </a:r>
              </a:p>
              <a:p>
                <a:pPr>
                  <a:spcBef>
                    <a:spcPts val="1000"/>
                  </a:spcBef>
                  <a:buFont typeface="Wingdings" panose="05000000000000000000" pitchFamily="2" charset="2"/>
                  <a:buChar char="ü"/>
                </a:pPr>
                <a:r>
                  <a:rPr lang="en-US" sz="2000" dirty="0">
                    <a:latin typeface="Open Sans"/>
                  </a:rPr>
                  <a:t>Second statement cannot be written as </a:t>
                </a:r>
                <a:r>
                  <a:rPr lang="en-US" sz="2000" b="1" dirty="0">
                    <a:solidFill>
                      <a:srgbClr val="00B050"/>
                    </a:solidFill>
                    <a:latin typeface="Open Sans"/>
                  </a:rPr>
                  <a:t>∃</a:t>
                </a:r>
                <a:r>
                  <a:rPr lang="en-US" sz="2000" b="1" i="1" dirty="0">
                    <a:solidFill>
                      <a:srgbClr val="00B050"/>
                    </a:solidFill>
                    <a:latin typeface="Open Sans"/>
                  </a:rPr>
                  <a:t>x</a:t>
                </a:r>
                <a:r>
                  <a:rPr lang="en-US" sz="2000" b="1" dirty="0">
                    <a:solidFill>
                      <a:srgbClr val="00B050"/>
                    </a:solidFill>
                    <a:latin typeface="Open Sans"/>
                  </a:rPr>
                  <a:t>(</a:t>
                </a:r>
                <a:r>
                  <a:rPr lang="en-US" sz="2000" b="1" i="1" dirty="0">
                    <a:solidFill>
                      <a:srgbClr val="00B050"/>
                    </a:solidFill>
                    <a:latin typeface="Open Sans"/>
                  </a:rPr>
                  <a:t>P</a:t>
                </a:r>
                <a:r>
                  <a:rPr lang="en-US" sz="2000" b="1" dirty="0">
                    <a:solidFill>
                      <a:srgbClr val="00B050"/>
                    </a:solidFill>
                    <a:latin typeface="Open Sans"/>
                  </a:rPr>
                  <a:t>(</a:t>
                </a:r>
                <a:r>
                  <a:rPr lang="en-US" sz="2000" b="1" i="1" dirty="0">
                    <a:solidFill>
                      <a:srgbClr val="00B050"/>
                    </a:solidFill>
                    <a:latin typeface="Open Sans"/>
                  </a:rPr>
                  <a:t>x</a:t>
                </a:r>
                <a:r>
                  <a:rPr lang="en-US" sz="2000" b="1" dirty="0">
                    <a:solidFill>
                      <a:srgbClr val="00B050"/>
                    </a:solidFill>
                    <a:latin typeface="Open Sans"/>
                  </a:rPr>
                  <a:t>) → </a:t>
                </a:r>
                <a14:m>
                  <m:oMath xmlns:m="http://schemas.openxmlformats.org/officeDocument/2006/math">
                    <m:r>
                      <a:rPr lang="en-US" sz="2000" b="1" i="1" dirty="0">
                        <a:solidFill>
                          <a:srgbClr val="00B050"/>
                        </a:solidFill>
                        <a:latin typeface="Cambria Math" panose="02040503050406030204" pitchFamily="18" charset="0"/>
                        <a:ea typeface="Cambria Math" panose="02040503050406030204" pitchFamily="18" charset="0"/>
                      </a:rPr>
                      <m:t>¬</m:t>
                    </m:r>
                  </m:oMath>
                </a14:m>
                <a:r>
                  <a:rPr lang="en-US" sz="2000" b="1" i="1" dirty="0">
                    <a:solidFill>
                      <a:srgbClr val="00B050"/>
                    </a:solidFill>
                    <a:latin typeface="Open Sans"/>
                  </a:rPr>
                  <a:t>R</a:t>
                </a:r>
                <a:r>
                  <a:rPr lang="en-US" sz="2000" b="1" dirty="0">
                    <a:solidFill>
                      <a:srgbClr val="00B050"/>
                    </a:solidFill>
                    <a:latin typeface="Open Sans"/>
                  </a:rPr>
                  <a:t>(</a:t>
                </a:r>
                <a:r>
                  <a:rPr lang="en-US" sz="2000" b="1" i="1" dirty="0">
                    <a:solidFill>
                      <a:srgbClr val="00B050"/>
                    </a:solidFill>
                    <a:latin typeface="Open Sans"/>
                  </a:rPr>
                  <a:t>x</a:t>
                </a:r>
                <a:r>
                  <a:rPr lang="en-US" sz="2000" b="1" dirty="0">
                    <a:solidFill>
                      <a:srgbClr val="00B050"/>
                    </a:solidFill>
                    <a:latin typeface="Open Sans"/>
                  </a:rPr>
                  <a:t>))</a:t>
                </a:r>
                <a:r>
                  <a:rPr lang="en-US" sz="2000" b="1" i="1" dirty="0">
                    <a:solidFill>
                      <a:srgbClr val="00B050"/>
                    </a:solidFill>
                    <a:latin typeface="Open Sans"/>
                  </a:rPr>
                  <a:t>. </a:t>
                </a:r>
                <a:r>
                  <a:rPr lang="en-US" sz="2000" dirty="0">
                    <a:latin typeface="Open Sans"/>
                  </a:rPr>
                  <a:t>The reason is that </a:t>
                </a:r>
                <a:r>
                  <a:rPr lang="en-US" sz="2000" b="1" i="1" dirty="0">
                    <a:solidFill>
                      <a:srgbClr val="00B050"/>
                    </a:solidFill>
                    <a:latin typeface="Open Sans"/>
                  </a:rPr>
                  <a:t>P</a:t>
                </a:r>
                <a:r>
                  <a:rPr lang="en-US" sz="2000" b="1" dirty="0">
                    <a:solidFill>
                      <a:srgbClr val="00B050"/>
                    </a:solidFill>
                    <a:latin typeface="Open Sans"/>
                  </a:rPr>
                  <a:t>(</a:t>
                </a:r>
                <a:r>
                  <a:rPr lang="en-US" sz="2000" b="1" i="1" dirty="0">
                    <a:solidFill>
                      <a:srgbClr val="00B050"/>
                    </a:solidFill>
                    <a:latin typeface="Open Sans"/>
                  </a:rPr>
                  <a:t>x</a:t>
                </a:r>
                <a:r>
                  <a:rPr lang="en-US" sz="2000" b="1" dirty="0">
                    <a:solidFill>
                      <a:srgbClr val="00B050"/>
                    </a:solidFill>
                    <a:latin typeface="Open Sans"/>
                  </a:rPr>
                  <a:t>) → </a:t>
                </a:r>
                <a14:m>
                  <m:oMath xmlns:m="http://schemas.openxmlformats.org/officeDocument/2006/math">
                    <m:r>
                      <a:rPr lang="en-US" sz="2000" b="1" i="1" dirty="0">
                        <a:solidFill>
                          <a:srgbClr val="00B050"/>
                        </a:solidFill>
                        <a:latin typeface="Cambria Math" panose="02040503050406030204" pitchFamily="18" charset="0"/>
                        <a:ea typeface="Cambria Math" panose="02040503050406030204" pitchFamily="18" charset="0"/>
                      </a:rPr>
                      <m:t>¬</m:t>
                    </m:r>
                  </m:oMath>
                </a14:m>
                <a:r>
                  <a:rPr lang="en-US" sz="2000" b="1" i="1" dirty="0">
                    <a:solidFill>
                      <a:srgbClr val="00B050"/>
                    </a:solidFill>
                    <a:latin typeface="Open Sans"/>
                  </a:rPr>
                  <a:t>R</a:t>
                </a:r>
                <a:r>
                  <a:rPr lang="en-US" sz="2000" b="1" dirty="0">
                    <a:solidFill>
                      <a:srgbClr val="00B050"/>
                    </a:solidFill>
                    <a:latin typeface="Open Sans"/>
                  </a:rPr>
                  <a:t>(</a:t>
                </a:r>
                <a:r>
                  <a:rPr lang="en-US" sz="2000" b="1" i="1" dirty="0">
                    <a:solidFill>
                      <a:srgbClr val="00B050"/>
                    </a:solidFill>
                    <a:latin typeface="Open Sans"/>
                  </a:rPr>
                  <a:t>x</a:t>
                </a:r>
                <a:r>
                  <a:rPr lang="en-US" sz="2000" b="1" dirty="0">
                    <a:solidFill>
                      <a:srgbClr val="00B050"/>
                    </a:solidFill>
                    <a:latin typeface="Open Sans"/>
                  </a:rPr>
                  <a:t>)</a:t>
                </a:r>
                <a:r>
                  <a:rPr lang="en-US" sz="2000" dirty="0">
                    <a:latin typeface="Open Sans"/>
                  </a:rPr>
                  <a:t> is true whenever </a:t>
                </a:r>
                <a:r>
                  <a:rPr lang="en-US" sz="2000" i="1" dirty="0">
                    <a:latin typeface="Open Sans"/>
                  </a:rPr>
                  <a:t>x </a:t>
                </a:r>
                <a:r>
                  <a:rPr lang="en-US" sz="2000" dirty="0">
                    <a:latin typeface="Open Sans"/>
                  </a:rPr>
                  <a:t>is not a lion, so that </a:t>
                </a:r>
                <a:r>
                  <a:rPr lang="en-US" sz="2000" b="1" dirty="0">
                    <a:solidFill>
                      <a:srgbClr val="00B050"/>
                    </a:solidFill>
                    <a:latin typeface="Open Sans"/>
                  </a:rPr>
                  <a:t>∃</a:t>
                </a:r>
                <a:r>
                  <a:rPr lang="en-US" sz="2000" b="1" i="1" dirty="0">
                    <a:solidFill>
                      <a:srgbClr val="00B050"/>
                    </a:solidFill>
                    <a:latin typeface="Open Sans"/>
                  </a:rPr>
                  <a:t>x</a:t>
                </a:r>
                <a:r>
                  <a:rPr lang="en-US" sz="2000" b="1" dirty="0">
                    <a:solidFill>
                      <a:srgbClr val="00B050"/>
                    </a:solidFill>
                    <a:latin typeface="Open Sans"/>
                  </a:rPr>
                  <a:t>(</a:t>
                </a:r>
                <a:r>
                  <a:rPr lang="en-US" sz="2000" b="1" i="1" dirty="0">
                    <a:solidFill>
                      <a:srgbClr val="00B050"/>
                    </a:solidFill>
                    <a:latin typeface="Open Sans"/>
                  </a:rPr>
                  <a:t>P</a:t>
                </a:r>
                <a:r>
                  <a:rPr lang="en-US" sz="2000" b="1" dirty="0">
                    <a:solidFill>
                      <a:srgbClr val="00B050"/>
                    </a:solidFill>
                    <a:latin typeface="Open Sans"/>
                  </a:rPr>
                  <a:t>(</a:t>
                </a:r>
                <a:r>
                  <a:rPr lang="en-US" sz="2000" b="1" i="1" dirty="0">
                    <a:solidFill>
                      <a:srgbClr val="00B050"/>
                    </a:solidFill>
                    <a:latin typeface="Open Sans"/>
                  </a:rPr>
                  <a:t>x</a:t>
                </a:r>
                <a:r>
                  <a:rPr lang="en-US" sz="2000" b="1" dirty="0">
                    <a:solidFill>
                      <a:srgbClr val="00B050"/>
                    </a:solidFill>
                    <a:latin typeface="Open Sans"/>
                  </a:rPr>
                  <a:t>) → </a:t>
                </a:r>
                <a14:m>
                  <m:oMath xmlns:m="http://schemas.openxmlformats.org/officeDocument/2006/math">
                    <m:r>
                      <a:rPr lang="en-US" sz="2000" b="1" i="1" dirty="0">
                        <a:solidFill>
                          <a:srgbClr val="00B050"/>
                        </a:solidFill>
                        <a:latin typeface="Cambria Math" panose="02040503050406030204" pitchFamily="18" charset="0"/>
                        <a:ea typeface="Cambria Math" panose="02040503050406030204" pitchFamily="18" charset="0"/>
                      </a:rPr>
                      <m:t>¬</m:t>
                    </m:r>
                  </m:oMath>
                </a14:m>
                <a:r>
                  <a:rPr lang="en-US" sz="2000" b="1" i="1" dirty="0">
                    <a:solidFill>
                      <a:srgbClr val="00B050"/>
                    </a:solidFill>
                    <a:latin typeface="Open Sans"/>
                  </a:rPr>
                  <a:t>R</a:t>
                </a:r>
                <a:r>
                  <a:rPr lang="en-US" sz="2000" b="1" dirty="0">
                    <a:solidFill>
                      <a:srgbClr val="00B050"/>
                    </a:solidFill>
                    <a:latin typeface="Open Sans"/>
                  </a:rPr>
                  <a:t>(</a:t>
                </a:r>
                <a:r>
                  <a:rPr lang="en-US" sz="2000" b="1" i="1" dirty="0">
                    <a:solidFill>
                      <a:srgbClr val="00B050"/>
                    </a:solidFill>
                    <a:latin typeface="Open Sans"/>
                  </a:rPr>
                  <a:t>x</a:t>
                </a:r>
                <a:r>
                  <a:rPr lang="en-US" sz="2000" b="1" dirty="0">
                    <a:solidFill>
                      <a:srgbClr val="00B050"/>
                    </a:solidFill>
                    <a:latin typeface="Open Sans"/>
                  </a:rPr>
                  <a:t>)) </a:t>
                </a:r>
                <a:r>
                  <a:rPr lang="en-US" sz="2000" dirty="0">
                    <a:latin typeface="Open Sans"/>
                  </a:rPr>
                  <a:t>is true as long as there is at least one creature that is not a lion, even if every lion drinks coffee. </a:t>
                </a:r>
              </a:p>
              <a:p>
                <a:pPr>
                  <a:spcBef>
                    <a:spcPts val="1000"/>
                  </a:spcBef>
                  <a:buFont typeface="Wingdings" panose="05000000000000000000" pitchFamily="2" charset="2"/>
                  <a:buChar char="ü"/>
                </a:pPr>
                <a:r>
                  <a:rPr lang="en-US" sz="2000" dirty="0">
                    <a:latin typeface="Open Sans"/>
                  </a:rPr>
                  <a:t>The third statement cannot be written as </a:t>
                </a:r>
                <a:r>
                  <a:rPr lang="pt-BR" sz="2000" b="1" dirty="0">
                    <a:solidFill>
                      <a:srgbClr val="00B050"/>
                    </a:solidFill>
                    <a:latin typeface="Open Sans"/>
                  </a:rPr>
                  <a:t>∃</a:t>
                </a:r>
                <a:r>
                  <a:rPr lang="pt-BR" sz="2000" b="1" i="1" dirty="0">
                    <a:solidFill>
                      <a:srgbClr val="00B050"/>
                    </a:solidFill>
                    <a:latin typeface="Open Sans"/>
                  </a:rPr>
                  <a:t>x</a:t>
                </a:r>
                <a:r>
                  <a:rPr lang="pt-BR" sz="2000" b="1" dirty="0">
                    <a:solidFill>
                      <a:srgbClr val="00B050"/>
                    </a:solidFill>
                    <a:latin typeface="Open Sans"/>
                  </a:rPr>
                  <a:t>(</a:t>
                </a:r>
                <a:r>
                  <a:rPr lang="pt-BR" sz="2000" b="1" i="1" dirty="0">
                    <a:solidFill>
                      <a:srgbClr val="00B050"/>
                    </a:solidFill>
                    <a:latin typeface="Open Sans"/>
                  </a:rPr>
                  <a:t>Q</a:t>
                </a:r>
                <a:r>
                  <a:rPr lang="pt-BR" sz="2000" b="1" dirty="0">
                    <a:solidFill>
                      <a:srgbClr val="00B050"/>
                    </a:solidFill>
                    <a:latin typeface="Open Sans"/>
                  </a:rPr>
                  <a:t>(</a:t>
                </a:r>
                <a:r>
                  <a:rPr lang="pt-BR" sz="2000" b="1" i="1" dirty="0">
                    <a:solidFill>
                      <a:srgbClr val="00B050"/>
                    </a:solidFill>
                    <a:latin typeface="Open Sans"/>
                  </a:rPr>
                  <a:t>x</a:t>
                </a:r>
                <a:r>
                  <a:rPr lang="pt-BR" sz="2000" b="1" dirty="0">
                    <a:solidFill>
                      <a:srgbClr val="00B050"/>
                    </a:solidFill>
                    <a:latin typeface="Open Sans"/>
                  </a:rPr>
                  <a:t>) → </a:t>
                </a:r>
                <a14:m>
                  <m:oMath xmlns:m="http://schemas.openxmlformats.org/officeDocument/2006/math">
                    <m:r>
                      <a:rPr lang="en-US" sz="2000" b="1" i="1" dirty="0">
                        <a:solidFill>
                          <a:srgbClr val="00B050"/>
                        </a:solidFill>
                        <a:latin typeface="Cambria Math" panose="02040503050406030204" pitchFamily="18" charset="0"/>
                        <a:ea typeface="Cambria Math" panose="02040503050406030204" pitchFamily="18" charset="0"/>
                      </a:rPr>
                      <m:t>¬ </m:t>
                    </m:r>
                  </m:oMath>
                </a14:m>
                <a:r>
                  <a:rPr lang="pt-BR" sz="2000" b="1" i="1" dirty="0">
                    <a:solidFill>
                      <a:srgbClr val="00B050"/>
                    </a:solidFill>
                    <a:latin typeface="Open Sans"/>
                  </a:rPr>
                  <a:t>R</a:t>
                </a:r>
                <a:r>
                  <a:rPr lang="pt-BR" sz="2000" b="1" dirty="0">
                    <a:solidFill>
                      <a:srgbClr val="00B050"/>
                    </a:solidFill>
                    <a:latin typeface="Open Sans"/>
                  </a:rPr>
                  <a:t>(</a:t>
                </a:r>
                <a:r>
                  <a:rPr lang="pt-BR" sz="2000" b="1" i="1" dirty="0">
                    <a:solidFill>
                      <a:srgbClr val="00B050"/>
                    </a:solidFill>
                    <a:latin typeface="Open Sans"/>
                  </a:rPr>
                  <a:t>x</a:t>
                </a:r>
                <a:r>
                  <a:rPr lang="pt-BR" sz="2000" b="1" dirty="0">
                    <a:solidFill>
                      <a:srgbClr val="00B050"/>
                    </a:solidFill>
                    <a:latin typeface="Open Sans"/>
                  </a:rPr>
                  <a:t>))</a:t>
                </a:r>
                <a:r>
                  <a:rPr lang="pt-BR" sz="2000" b="1" i="1" dirty="0">
                    <a:solidFill>
                      <a:srgbClr val="00B050"/>
                    </a:solidFill>
                    <a:latin typeface="Open Sans"/>
                  </a:rPr>
                  <a:t>.</a:t>
                </a:r>
                <a:endParaRPr lang="en-US" sz="2000" b="1" dirty="0">
                  <a:latin typeface="Open Sans"/>
                </a:endParaRPr>
              </a:p>
            </p:txBody>
          </p:sp>
        </mc:Choice>
        <mc:Fallback xmlns="">
          <p:sp>
            <p:nvSpPr>
              <p:cNvPr id="3" name="Content Placeholder 2">
                <a:extLst>
                  <a:ext uri="{FF2B5EF4-FFF2-40B4-BE49-F238E27FC236}">
                    <a16:creationId xmlns:a16="http://schemas.microsoft.com/office/drawing/2014/main" id="{BEBA4E23-DA37-4AB8-9A80-65EA6675A62E}"/>
                  </a:ext>
                </a:extLst>
              </p:cNvPr>
              <p:cNvSpPr>
                <a:spLocks noGrp="1" noRot="1" noChangeAspect="1" noMove="1" noResize="1" noEditPoints="1" noAdjustHandles="1" noChangeArrowheads="1" noChangeShapeType="1" noTextEdit="1"/>
              </p:cNvSpPr>
              <p:nvPr>
                <p:ph idx="1"/>
              </p:nvPr>
            </p:nvSpPr>
            <p:spPr>
              <a:xfrm>
                <a:off x="1446414" y="2344188"/>
                <a:ext cx="9242223" cy="4547149"/>
              </a:xfrm>
              <a:blipFill>
                <a:blip r:embed="rId2"/>
                <a:stretch>
                  <a:fillRect l="-528" t="-537" r="-462"/>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67F33819-814B-40B0-A49C-85FE855D4454}"/>
              </a:ext>
            </a:extLst>
          </p:cNvPr>
          <p:cNvSpPr>
            <a:spLocks noGrp="1"/>
          </p:cNvSpPr>
          <p:nvPr>
            <p:ph type="title"/>
          </p:nvPr>
        </p:nvSpPr>
        <p:spPr>
          <a:xfrm>
            <a:off x="3919538" y="839788"/>
            <a:ext cx="6591300" cy="1260475"/>
          </a:xfrm>
        </p:spPr>
        <p:txBody>
          <a:bodyPr/>
          <a:lstStyle/>
          <a:p>
            <a:r>
              <a:rPr lang="en-US" sz="3000" dirty="0">
                <a:solidFill>
                  <a:schemeClr val="accent1"/>
                </a:solidFill>
                <a:latin typeface="Open Sans"/>
              </a:rPr>
              <a:t>Using Quantifiers in System Specifications</a:t>
            </a:r>
          </a:p>
        </p:txBody>
      </p:sp>
    </p:spTree>
    <p:extLst>
      <p:ext uri="{BB962C8B-B14F-4D97-AF65-F5344CB8AC3E}">
        <p14:creationId xmlns:p14="http://schemas.microsoft.com/office/powerpoint/2010/main" val="2724946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5120795-9FFC-42AC-8132-9761B0EBB522}"/>
              </a:ext>
            </a:extLst>
          </p:cNvPr>
          <p:cNvSpPr>
            <a:spLocks noGrp="1"/>
          </p:cNvSpPr>
          <p:nvPr>
            <p:ph idx="1"/>
          </p:nvPr>
        </p:nvSpPr>
        <p:spPr>
          <a:xfrm>
            <a:off x="1446414" y="2344188"/>
            <a:ext cx="8944495" cy="4547149"/>
          </a:xfrm>
        </p:spPr>
        <p:txBody>
          <a:bodyPr/>
          <a:lstStyle/>
          <a:p>
            <a:pPr marL="0" indent="0" algn="just">
              <a:spcBef>
                <a:spcPts val="1200"/>
              </a:spcBef>
              <a:buNone/>
            </a:pPr>
            <a:r>
              <a:rPr lang="en-US" sz="2000" b="1" dirty="0">
                <a:solidFill>
                  <a:schemeClr val="accent1"/>
                </a:solidFill>
                <a:latin typeface="Open Sans"/>
              </a:rPr>
              <a:t>Example 03: </a:t>
            </a:r>
          </a:p>
          <a:p>
            <a:pPr marL="0" indent="0" algn="just">
              <a:buNone/>
            </a:pPr>
            <a:r>
              <a:rPr lang="en-US" sz="2000" dirty="0">
                <a:latin typeface="Open Sans"/>
              </a:rPr>
              <a:t>Consider these statements, of which the first three are premises and the fourth is a valid conclusion.</a:t>
            </a:r>
          </a:p>
          <a:p>
            <a:pPr marL="0" indent="0" algn="just">
              <a:buNone/>
            </a:pPr>
            <a:r>
              <a:rPr lang="en-US" sz="2000" dirty="0">
                <a:latin typeface="Open Sans"/>
              </a:rPr>
              <a:t>     “All hummingbirds are richly colored.”</a:t>
            </a:r>
          </a:p>
          <a:p>
            <a:pPr marL="0" indent="0" algn="just">
              <a:buNone/>
            </a:pPr>
            <a:r>
              <a:rPr lang="en-US" sz="2000" dirty="0">
                <a:latin typeface="Open Sans"/>
              </a:rPr>
              <a:t>     “No large birds live on honey.”</a:t>
            </a:r>
          </a:p>
          <a:p>
            <a:pPr marL="0" indent="0" algn="just">
              <a:buNone/>
            </a:pPr>
            <a:r>
              <a:rPr lang="en-US" sz="2000" dirty="0">
                <a:latin typeface="Open Sans"/>
              </a:rPr>
              <a:t>     “Birds that do not live on honey are dull in color.”</a:t>
            </a:r>
          </a:p>
          <a:p>
            <a:pPr marL="0" indent="0" algn="just">
              <a:buNone/>
            </a:pPr>
            <a:r>
              <a:rPr lang="en-US" sz="2000" dirty="0">
                <a:latin typeface="Open Sans"/>
              </a:rPr>
              <a:t>     “Hummingbirds are small.”</a:t>
            </a:r>
            <a:endParaRPr lang="en-US" sz="2000" b="1" dirty="0">
              <a:solidFill>
                <a:schemeClr val="accent1"/>
              </a:solidFill>
              <a:latin typeface="Open Sans"/>
            </a:endParaRPr>
          </a:p>
          <a:p>
            <a:pPr marL="0" indent="0" algn="just">
              <a:spcBef>
                <a:spcPts val="1200"/>
              </a:spcBef>
              <a:buNone/>
            </a:pPr>
            <a:r>
              <a:rPr lang="en-US" sz="2000" b="1" dirty="0">
                <a:solidFill>
                  <a:srgbClr val="00B050"/>
                </a:solidFill>
                <a:latin typeface="Open Sans"/>
              </a:rPr>
              <a:t>Solution :</a:t>
            </a:r>
          </a:p>
          <a:p>
            <a:pPr marL="0" indent="0" algn="just">
              <a:buNone/>
            </a:pPr>
            <a:r>
              <a:rPr lang="en-US" sz="2000" dirty="0">
                <a:latin typeface="Open Sans"/>
              </a:rPr>
              <a:t>Let </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 : “</a:t>
            </a:r>
            <a:r>
              <a:rPr lang="en-US" sz="2000" i="1" dirty="0">
                <a:latin typeface="Open Sans"/>
              </a:rPr>
              <a:t>x </a:t>
            </a:r>
            <a:r>
              <a:rPr lang="en-US" sz="2000" dirty="0">
                <a:latin typeface="Open Sans"/>
              </a:rPr>
              <a:t>is a hummingbird,” </a:t>
            </a:r>
          </a:p>
          <a:p>
            <a:pPr marL="0" indent="0" algn="just">
              <a:buNone/>
            </a:pPr>
            <a:r>
              <a:rPr lang="en-US" sz="2000" i="1" dirty="0">
                <a:latin typeface="Open Sans"/>
              </a:rPr>
              <a:t>     Q</a:t>
            </a:r>
            <a:r>
              <a:rPr lang="en-US" sz="2000" dirty="0">
                <a:latin typeface="Open Sans"/>
              </a:rPr>
              <a:t>(</a:t>
            </a:r>
            <a:r>
              <a:rPr lang="en-US" sz="2000" i="1" dirty="0">
                <a:latin typeface="Open Sans"/>
              </a:rPr>
              <a:t>x</a:t>
            </a:r>
            <a:r>
              <a:rPr lang="en-US" sz="2000" dirty="0">
                <a:latin typeface="Open Sans"/>
              </a:rPr>
              <a:t>) : “</a:t>
            </a:r>
            <a:r>
              <a:rPr lang="en-US" sz="2000" i="1" dirty="0">
                <a:latin typeface="Open Sans"/>
              </a:rPr>
              <a:t>x </a:t>
            </a:r>
            <a:r>
              <a:rPr lang="en-US" sz="2000" dirty="0">
                <a:latin typeface="Open Sans"/>
              </a:rPr>
              <a:t>is large” </a:t>
            </a:r>
          </a:p>
          <a:p>
            <a:pPr marL="0" indent="0">
              <a:buNone/>
            </a:pPr>
            <a:r>
              <a:rPr lang="en-US" sz="2000" i="1" dirty="0">
                <a:latin typeface="Open Sans"/>
              </a:rPr>
              <a:t>     R</a:t>
            </a:r>
            <a:r>
              <a:rPr lang="en-US" sz="2000" dirty="0">
                <a:latin typeface="Open Sans"/>
              </a:rPr>
              <a:t>(</a:t>
            </a:r>
            <a:r>
              <a:rPr lang="en-US" sz="2000" i="1" dirty="0">
                <a:latin typeface="Open Sans"/>
              </a:rPr>
              <a:t>x</a:t>
            </a:r>
            <a:r>
              <a:rPr lang="en-US" sz="2000" dirty="0">
                <a:latin typeface="Open Sans"/>
              </a:rPr>
              <a:t>) : “</a:t>
            </a:r>
            <a:r>
              <a:rPr lang="en-US" sz="2000" i="1" dirty="0">
                <a:latin typeface="Open Sans"/>
              </a:rPr>
              <a:t>x </a:t>
            </a:r>
            <a:r>
              <a:rPr lang="en-US" sz="2000" dirty="0">
                <a:latin typeface="Open Sans"/>
              </a:rPr>
              <a:t>lives on honey”</a:t>
            </a:r>
          </a:p>
          <a:p>
            <a:pPr marL="0" indent="0" algn="just">
              <a:buNone/>
            </a:pPr>
            <a:r>
              <a:rPr lang="en-US" sz="2000" dirty="0">
                <a:latin typeface="Open Sans"/>
              </a:rPr>
              <a:t>     </a:t>
            </a:r>
            <a:r>
              <a:rPr lang="en-US" sz="2000" i="1" dirty="0">
                <a:latin typeface="Open Sans"/>
              </a:rPr>
              <a:t>S</a:t>
            </a:r>
            <a:r>
              <a:rPr lang="en-US" sz="2000" dirty="0">
                <a:latin typeface="Open Sans"/>
              </a:rPr>
              <a:t>(</a:t>
            </a:r>
            <a:r>
              <a:rPr lang="en-US" sz="2000" i="1" dirty="0">
                <a:latin typeface="Open Sans"/>
              </a:rPr>
              <a:t>x</a:t>
            </a:r>
            <a:r>
              <a:rPr lang="en-US" sz="2000" dirty="0">
                <a:latin typeface="Open Sans"/>
              </a:rPr>
              <a:t>) : “</a:t>
            </a:r>
            <a:r>
              <a:rPr lang="en-US" sz="2000" i="1" dirty="0">
                <a:latin typeface="Open Sans"/>
              </a:rPr>
              <a:t>x </a:t>
            </a:r>
            <a:r>
              <a:rPr lang="en-US" sz="2000" dirty="0">
                <a:latin typeface="Open Sans"/>
              </a:rPr>
              <a:t>is richly colored</a:t>
            </a:r>
          </a:p>
        </p:txBody>
      </p:sp>
      <p:sp>
        <p:nvSpPr>
          <p:cNvPr id="5" name="Title 1">
            <a:extLst>
              <a:ext uri="{FF2B5EF4-FFF2-40B4-BE49-F238E27FC236}">
                <a16:creationId xmlns:a16="http://schemas.microsoft.com/office/drawing/2014/main" id="{2EBF82EA-BE5B-44A3-85CD-6B11FEAB2124}"/>
              </a:ext>
            </a:extLst>
          </p:cNvPr>
          <p:cNvSpPr>
            <a:spLocks noGrp="1"/>
          </p:cNvSpPr>
          <p:nvPr>
            <p:ph type="title"/>
          </p:nvPr>
        </p:nvSpPr>
        <p:spPr>
          <a:xfrm>
            <a:off x="3919538" y="839788"/>
            <a:ext cx="6591300" cy="1260475"/>
          </a:xfrm>
        </p:spPr>
        <p:txBody>
          <a:bodyPr/>
          <a:lstStyle/>
          <a:p>
            <a:r>
              <a:rPr lang="en-US" sz="3000" dirty="0">
                <a:solidFill>
                  <a:schemeClr val="accent1"/>
                </a:solidFill>
                <a:latin typeface="Open Sans"/>
              </a:rPr>
              <a:t>Using Quantifiers in System Specifications</a:t>
            </a:r>
          </a:p>
        </p:txBody>
      </p:sp>
    </p:spTree>
    <p:extLst>
      <p:ext uri="{BB962C8B-B14F-4D97-AF65-F5344CB8AC3E}">
        <p14:creationId xmlns:p14="http://schemas.microsoft.com/office/powerpoint/2010/main" val="1647117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2C9535C-CDC5-452F-A699-ED9A8B3126D4}"/>
                  </a:ext>
                </a:extLst>
              </p:cNvPr>
              <p:cNvSpPr>
                <a:spLocks noGrp="1"/>
              </p:cNvSpPr>
              <p:nvPr>
                <p:ph idx="1"/>
              </p:nvPr>
            </p:nvSpPr>
            <p:spPr>
              <a:xfrm>
                <a:off x="1446414" y="2344188"/>
                <a:ext cx="9242223" cy="4547149"/>
              </a:xfrm>
            </p:spPr>
            <p:txBody>
              <a:bodyPr/>
              <a:lstStyle/>
              <a:p>
                <a:pPr marL="0" indent="0" algn="just">
                  <a:spcBef>
                    <a:spcPts val="1000"/>
                  </a:spcBef>
                  <a:buNone/>
                </a:pPr>
                <a:r>
                  <a:rPr lang="en-US" sz="2000" b="1" dirty="0">
                    <a:solidFill>
                      <a:srgbClr val="00B050"/>
                    </a:solidFill>
                    <a:latin typeface="Open Sans"/>
                  </a:rPr>
                  <a:t>Solution:</a:t>
                </a:r>
              </a:p>
              <a:p>
                <a:pPr marL="0" indent="0" algn="just">
                  <a:buNone/>
                </a:pPr>
                <a:r>
                  <a:rPr lang="en-US" sz="2000" dirty="0">
                    <a:latin typeface="Open Sans"/>
                  </a:rPr>
                  <a:t>We can express the statements in the argument as</a:t>
                </a:r>
              </a:p>
              <a:p>
                <a:pPr marL="0" indent="0" algn="just">
                  <a:buNone/>
                </a:pPr>
                <a:r>
                  <a:rPr lang="en-US" sz="2000" dirty="0">
                    <a:latin typeface="Open Sans"/>
                  </a:rPr>
                  <a:t>         ∀</a:t>
                </a:r>
                <a:r>
                  <a:rPr lang="en-US" sz="2000" i="1" dirty="0">
                    <a:latin typeface="Open Sans"/>
                  </a:rPr>
                  <a:t>x</a:t>
                </a:r>
                <a:r>
                  <a:rPr lang="en-US" sz="2000" dirty="0">
                    <a:latin typeface="Open Sans"/>
                  </a:rPr>
                  <a:t>(</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 → </a:t>
                </a:r>
                <a:r>
                  <a:rPr lang="en-US" sz="2000" i="1" dirty="0">
                    <a:latin typeface="Open Sans"/>
                  </a:rPr>
                  <a:t>S</a:t>
                </a:r>
                <a:r>
                  <a:rPr lang="en-US" sz="2000" dirty="0">
                    <a:latin typeface="Open Sans"/>
                  </a:rPr>
                  <a:t>(</a:t>
                </a:r>
                <a:r>
                  <a:rPr lang="en-US" sz="2000" i="1" dirty="0">
                    <a:latin typeface="Open Sans"/>
                  </a:rPr>
                  <a:t>x</a:t>
                </a:r>
                <a:r>
                  <a:rPr lang="en-US" sz="2000" dirty="0">
                    <a:latin typeface="Open Sans"/>
                  </a:rPr>
                  <a:t>))</a:t>
                </a:r>
                <a:r>
                  <a:rPr lang="en-US" sz="2000" i="1" dirty="0">
                    <a:latin typeface="Open Sans"/>
                  </a:rPr>
                  <a:t>.</a:t>
                </a:r>
              </a:p>
              <a:p>
                <a:pPr marL="0" indent="0" algn="just">
                  <a:buNone/>
                </a:pPr>
                <a:r>
                  <a:rPr lang="pt-BR" sz="2000" dirty="0">
                    <a:latin typeface="Open Sans"/>
                  </a:rPr>
                  <a:t> </a:t>
                </a:r>
                <a14:m>
                  <m:oMath xmlns:m="http://schemas.openxmlformats.org/officeDocument/2006/math">
                    <m:r>
                      <a:rPr lang="en-US" sz="2000" b="0" i="0" dirty="0" smtClean="0">
                        <a:latin typeface="Cambria Math" panose="02040503050406030204" pitchFamily="18" charset="0"/>
                        <a:ea typeface="Cambria Math" panose="02040503050406030204" pitchFamily="18" charset="0"/>
                      </a:rPr>
                      <m:t>       </m:t>
                    </m:r>
                    <m:r>
                      <a:rPr lang="en-US" sz="2000" i="1" dirty="0">
                        <a:latin typeface="Cambria Math" panose="02040503050406030204" pitchFamily="18" charset="0"/>
                        <a:ea typeface="Cambria Math" panose="02040503050406030204" pitchFamily="18" charset="0"/>
                      </a:rPr>
                      <m:t>¬</m:t>
                    </m:r>
                  </m:oMath>
                </a14:m>
                <a:r>
                  <a:rPr lang="pt-BR" sz="2000" dirty="0">
                    <a:latin typeface="Open Sans"/>
                  </a:rPr>
                  <a:t>∃</a:t>
                </a:r>
                <a:r>
                  <a:rPr lang="pt-BR" sz="2000" i="1" dirty="0">
                    <a:latin typeface="Open Sans"/>
                  </a:rPr>
                  <a:t>x</a:t>
                </a:r>
                <a:r>
                  <a:rPr lang="pt-BR" sz="2000" dirty="0">
                    <a:latin typeface="Open Sans"/>
                  </a:rPr>
                  <a:t>(</a:t>
                </a:r>
                <a:r>
                  <a:rPr lang="pt-BR" sz="2000" i="1" dirty="0">
                    <a:latin typeface="Open Sans"/>
                  </a:rPr>
                  <a:t>Q</a:t>
                </a:r>
                <a:r>
                  <a:rPr lang="pt-BR" sz="2000" dirty="0">
                    <a:latin typeface="Open Sans"/>
                  </a:rPr>
                  <a:t>(</a:t>
                </a:r>
                <a:r>
                  <a:rPr lang="pt-BR" sz="2000" i="1" dirty="0">
                    <a:latin typeface="Open Sans"/>
                  </a:rPr>
                  <a:t>x</a:t>
                </a:r>
                <a:r>
                  <a:rPr lang="pt-BR" sz="2000" dirty="0">
                    <a:latin typeface="Open Sans"/>
                  </a:rPr>
                  <a:t>) ∧ </a:t>
                </a:r>
                <a:r>
                  <a:rPr lang="pt-BR" sz="2000" i="1" dirty="0">
                    <a:latin typeface="Open Sans"/>
                  </a:rPr>
                  <a:t>R</a:t>
                </a:r>
                <a:r>
                  <a:rPr lang="pt-BR" sz="2000" dirty="0">
                    <a:latin typeface="Open Sans"/>
                  </a:rPr>
                  <a:t>(</a:t>
                </a:r>
                <a:r>
                  <a:rPr lang="pt-BR" sz="2000" i="1" dirty="0">
                    <a:latin typeface="Open Sans"/>
                  </a:rPr>
                  <a:t>x</a:t>
                </a:r>
                <a:r>
                  <a:rPr lang="pt-BR" sz="2000" dirty="0">
                    <a:latin typeface="Open Sans"/>
                  </a:rPr>
                  <a:t>))</a:t>
                </a:r>
                <a:r>
                  <a:rPr lang="pt-BR" sz="2000" i="1" dirty="0">
                    <a:latin typeface="Open Sans"/>
                  </a:rPr>
                  <a:t>.</a:t>
                </a:r>
              </a:p>
              <a:p>
                <a:pPr marL="0" indent="0" algn="just">
                  <a:buNone/>
                </a:pPr>
                <a:r>
                  <a:rPr lang="pt-BR" sz="2000" dirty="0">
                    <a:latin typeface="Open Sans"/>
                  </a:rPr>
                  <a:t>         ∀</a:t>
                </a:r>
                <a:r>
                  <a:rPr lang="pt-BR" sz="2000" i="1" dirty="0">
                    <a:latin typeface="Open Sans"/>
                  </a:rPr>
                  <a:t>x</a:t>
                </a:r>
                <a:r>
                  <a:rPr lang="pt-BR" sz="2000" dirty="0">
                    <a:latin typeface="Open Sans"/>
                  </a:rPr>
                  <a:t>(</a:t>
                </a:r>
                <a14:m>
                  <m:oMath xmlns:m="http://schemas.openxmlformats.org/officeDocument/2006/math">
                    <m:r>
                      <a:rPr lang="en-US" sz="2000" i="1" dirty="0">
                        <a:latin typeface="Cambria Math" panose="02040503050406030204" pitchFamily="18" charset="0"/>
                        <a:ea typeface="Cambria Math" panose="02040503050406030204" pitchFamily="18" charset="0"/>
                      </a:rPr>
                      <m:t>¬ </m:t>
                    </m:r>
                  </m:oMath>
                </a14:m>
                <a:r>
                  <a:rPr lang="pt-BR" sz="2000" i="1" dirty="0">
                    <a:latin typeface="Open Sans"/>
                  </a:rPr>
                  <a:t>R</a:t>
                </a:r>
                <a:r>
                  <a:rPr lang="pt-BR" sz="2000" dirty="0">
                    <a:latin typeface="Open Sans"/>
                  </a:rPr>
                  <a:t>(</a:t>
                </a:r>
                <a:r>
                  <a:rPr lang="pt-BR" sz="2000" i="1" dirty="0">
                    <a:latin typeface="Open Sans"/>
                  </a:rPr>
                  <a:t>x</a:t>
                </a:r>
                <a:r>
                  <a:rPr lang="pt-BR" sz="2000" dirty="0">
                    <a:latin typeface="Open Sans"/>
                  </a:rPr>
                  <a:t>) → </a:t>
                </a:r>
                <a14:m>
                  <m:oMath xmlns:m="http://schemas.openxmlformats.org/officeDocument/2006/math">
                    <m:r>
                      <a:rPr lang="en-US" sz="2000" i="1" dirty="0">
                        <a:latin typeface="Cambria Math" panose="02040503050406030204" pitchFamily="18" charset="0"/>
                        <a:ea typeface="Cambria Math" panose="02040503050406030204" pitchFamily="18" charset="0"/>
                      </a:rPr>
                      <m:t>¬ </m:t>
                    </m:r>
                  </m:oMath>
                </a14:m>
                <a:r>
                  <a:rPr lang="pt-BR" sz="2000" i="1" dirty="0">
                    <a:latin typeface="Open Sans"/>
                  </a:rPr>
                  <a:t>S</a:t>
                </a:r>
                <a:r>
                  <a:rPr lang="pt-BR" sz="2000" dirty="0">
                    <a:latin typeface="Open Sans"/>
                  </a:rPr>
                  <a:t>(</a:t>
                </a:r>
                <a:r>
                  <a:rPr lang="pt-BR" sz="2000" i="1" dirty="0">
                    <a:latin typeface="Open Sans"/>
                  </a:rPr>
                  <a:t>x</a:t>
                </a:r>
                <a:r>
                  <a:rPr lang="pt-BR" sz="2000" dirty="0">
                    <a:latin typeface="Open Sans"/>
                  </a:rPr>
                  <a:t>))</a:t>
                </a:r>
                <a:r>
                  <a:rPr lang="pt-BR" sz="2000" i="1" dirty="0">
                    <a:latin typeface="Open Sans"/>
                  </a:rPr>
                  <a:t>.</a:t>
                </a:r>
              </a:p>
              <a:p>
                <a:pPr marL="0" indent="0" algn="just">
                  <a:buNone/>
                </a:pPr>
                <a:r>
                  <a:rPr lang="en-US" sz="2000" dirty="0">
                    <a:latin typeface="Open Sans"/>
                  </a:rPr>
                  <a:t>         ∀</a:t>
                </a:r>
                <a:r>
                  <a:rPr lang="en-US" sz="2000" i="1" dirty="0">
                    <a:latin typeface="Open Sans"/>
                  </a:rPr>
                  <a:t>x</a:t>
                </a:r>
                <a:r>
                  <a:rPr lang="en-US" sz="2000" dirty="0">
                    <a:latin typeface="Open Sans"/>
                  </a:rPr>
                  <a:t>(</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 → </a:t>
                </a:r>
                <a14:m>
                  <m:oMath xmlns:m="http://schemas.openxmlformats.org/officeDocument/2006/math">
                    <m:r>
                      <a:rPr lang="en-US" sz="2000" i="1" dirty="0">
                        <a:latin typeface="Cambria Math" panose="02040503050406030204" pitchFamily="18" charset="0"/>
                        <a:ea typeface="Cambria Math" panose="02040503050406030204" pitchFamily="18" charset="0"/>
                      </a:rPr>
                      <m:t>¬ </m:t>
                    </m:r>
                  </m:oMath>
                </a14:m>
                <a:r>
                  <a:rPr lang="en-US" sz="2000" i="1" dirty="0">
                    <a:latin typeface="Open Sans"/>
                  </a:rPr>
                  <a:t>Q</a:t>
                </a:r>
                <a:r>
                  <a:rPr lang="en-US" sz="2000" dirty="0">
                    <a:latin typeface="Open Sans"/>
                  </a:rPr>
                  <a:t>(</a:t>
                </a:r>
                <a:r>
                  <a:rPr lang="en-US" sz="2000" i="1" dirty="0">
                    <a:latin typeface="Open Sans"/>
                  </a:rPr>
                  <a:t>x</a:t>
                </a:r>
                <a:r>
                  <a:rPr lang="en-US" sz="2000" dirty="0">
                    <a:latin typeface="Open Sans"/>
                  </a:rPr>
                  <a:t>))</a:t>
                </a:r>
                <a:r>
                  <a:rPr lang="en-US" sz="2000" i="1" dirty="0">
                    <a:latin typeface="Open Sans"/>
                  </a:rPr>
                  <a:t>.</a:t>
                </a:r>
              </a:p>
              <a:p>
                <a:pPr marL="0" indent="0" algn="just">
                  <a:buNone/>
                </a:pPr>
                <a:endParaRPr lang="en-US" sz="2000" b="1" dirty="0">
                  <a:solidFill>
                    <a:srgbClr val="FF0000"/>
                  </a:solidFill>
                  <a:latin typeface="Open Sans"/>
                </a:endParaRPr>
              </a:p>
              <a:p>
                <a:pPr marL="0" indent="0" algn="just">
                  <a:buNone/>
                </a:pPr>
                <a:r>
                  <a:rPr lang="en-US" sz="2000" b="1" dirty="0">
                    <a:solidFill>
                      <a:srgbClr val="FF0000"/>
                    </a:solidFill>
                    <a:latin typeface="Open Sans"/>
                  </a:rPr>
                  <a:t>Note:</a:t>
                </a:r>
              </a:p>
              <a:p>
                <a:pPr marL="0" indent="0" algn="just">
                  <a:buNone/>
                </a:pPr>
                <a:r>
                  <a:rPr lang="en-US" sz="2000" dirty="0">
                    <a:latin typeface="Open Sans"/>
                  </a:rPr>
                  <a:t>assumed that </a:t>
                </a:r>
                <a:r>
                  <a:rPr lang="en-US" sz="2000" b="1" dirty="0">
                    <a:solidFill>
                      <a:srgbClr val="00B050"/>
                    </a:solidFill>
                    <a:latin typeface="Open Sans"/>
                  </a:rPr>
                  <a:t>“small</a:t>
                </a:r>
                <a:r>
                  <a:rPr lang="en-US" sz="2000" dirty="0">
                    <a:latin typeface="Open Sans"/>
                  </a:rPr>
                  <a:t>” is the same as “</a:t>
                </a:r>
                <a:r>
                  <a:rPr lang="en-US" sz="2000" b="1" dirty="0">
                    <a:solidFill>
                      <a:srgbClr val="00B050"/>
                    </a:solidFill>
                    <a:latin typeface="Open Sans"/>
                  </a:rPr>
                  <a:t>not large</a:t>
                </a:r>
                <a:r>
                  <a:rPr lang="en-US" sz="2000" dirty="0">
                    <a:latin typeface="Open Sans"/>
                  </a:rPr>
                  <a:t>” and that “</a:t>
                </a:r>
                <a:r>
                  <a:rPr lang="en-US" sz="2000" b="1" dirty="0">
                    <a:solidFill>
                      <a:srgbClr val="00B050"/>
                    </a:solidFill>
                    <a:latin typeface="Open Sans"/>
                  </a:rPr>
                  <a:t>dull in color</a:t>
                </a:r>
                <a:r>
                  <a:rPr lang="en-US" sz="2000" dirty="0">
                    <a:latin typeface="Open Sans"/>
                  </a:rPr>
                  <a:t>” is the same as “</a:t>
                </a:r>
                <a:r>
                  <a:rPr lang="en-US" sz="2000" b="1" dirty="0">
                    <a:solidFill>
                      <a:srgbClr val="00B050"/>
                    </a:solidFill>
                    <a:latin typeface="Open Sans"/>
                  </a:rPr>
                  <a:t>not richly colored</a:t>
                </a:r>
                <a:r>
                  <a:rPr lang="en-US" sz="2000" dirty="0">
                    <a:latin typeface="Open Sans"/>
                  </a:rPr>
                  <a:t>.”</a:t>
                </a:r>
                <a:endParaRPr lang="en-US" sz="2000" b="1" dirty="0">
                  <a:latin typeface="Open Sans"/>
                </a:endParaRPr>
              </a:p>
            </p:txBody>
          </p:sp>
        </mc:Choice>
        <mc:Fallback xmlns="">
          <p:sp>
            <p:nvSpPr>
              <p:cNvPr id="4" name="Content Placeholder 2">
                <a:extLst>
                  <a:ext uri="{FF2B5EF4-FFF2-40B4-BE49-F238E27FC236}">
                    <a16:creationId xmlns:a16="http://schemas.microsoft.com/office/drawing/2014/main" id="{D2C9535C-CDC5-452F-A699-ED9A8B3126D4}"/>
                  </a:ext>
                </a:extLst>
              </p:cNvPr>
              <p:cNvSpPr>
                <a:spLocks noGrp="1" noRot="1" noChangeAspect="1" noMove="1" noResize="1" noEditPoints="1" noAdjustHandles="1" noChangeArrowheads="1" noChangeShapeType="1" noTextEdit="1"/>
              </p:cNvSpPr>
              <p:nvPr>
                <p:ph idx="1"/>
              </p:nvPr>
            </p:nvSpPr>
            <p:spPr>
              <a:xfrm>
                <a:off x="1446414" y="2344188"/>
                <a:ext cx="9242223" cy="4547149"/>
              </a:xfrm>
              <a:blipFill>
                <a:blip r:embed="rId2"/>
                <a:stretch>
                  <a:fillRect l="-528" t="-537" r="-594"/>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77557719-CC9C-4076-8391-151E69D16AD5}"/>
              </a:ext>
            </a:extLst>
          </p:cNvPr>
          <p:cNvSpPr>
            <a:spLocks noGrp="1"/>
          </p:cNvSpPr>
          <p:nvPr>
            <p:ph type="title"/>
          </p:nvPr>
        </p:nvSpPr>
        <p:spPr>
          <a:xfrm>
            <a:off x="3919538" y="839788"/>
            <a:ext cx="6591300" cy="1260475"/>
          </a:xfrm>
        </p:spPr>
        <p:txBody>
          <a:bodyPr/>
          <a:lstStyle/>
          <a:p>
            <a:r>
              <a:rPr lang="en-US" sz="3000" dirty="0">
                <a:solidFill>
                  <a:schemeClr val="accent1"/>
                </a:solidFill>
                <a:latin typeface="Open Sans"/>
              </a:rPr>
              <a:t>Using Quantifiers in System Specifications</a:t>
            </a:r>
          </a:p>
        </p:txBody>
      </p:sp>
    </p:spTree>
    <p:extLst>
      <p:ext uri="{BB962C8B-B14F-4D97-AF65-F5344CB8AC3E}">
        <p14:creationId xmlns:p14="http://schemas.microsoft.com/office/powerpoint/2010/main" val="2765162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a:extLst>
              <a:ext uri="{FF2B5EF4-FFF2-40B4-BE49-F238E27FC236}">
                <a16:creationId xmlns:a16="http://schemas.microsoft.com/office/drawing/2014/main" id="{5AB79FC1-0F26-429B-B35D-855D00229B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88638" cy="755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Subtitle 2">
            <a:extLst>
              <a:ext uri="{FF2B5EF4-FFF2-40B4-BE49-F238E27FC236}">
                <a16:creationId xmlns:a16="http://schemas.microsoft.com/office/drawing/2014/main" id="{264422D7-9FB9-44A0-85C7-EB85B539708A}"/>
              </a:ext>
            </a:extLst>
          </p:cNvPr>
          <p:cNvSpPr txBox="1">
            <a:spLocks/>
          </p:cNvSpPr>
          <p:nvPr/>
        </p:nvSpPr>
        <p:spPr bwMode="auto">
          <a:xfrm>
            <a:off x="1769630" y="3181350"/>
            <a:ext cx="7481888"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a:defRPr sz="2100">
                <a:solidFill>
                  <a:schemeClr val="tx1"/>
                </a:solidFill>
                <a:latin typeface="Calibri" panose="020F0502020204030204" pitchFamily="34" charset="0"/>
                <a:ea typeface="MS PGothic" panose="020B0600070205080204" pitchFamily="34" charset="-128"/>
              </a:defRPr>
            </a:lvl1pPr>
            <a:lvl2pPr marL="742950" indent="-285750">
              <a:defRPr sz="2100">
                <a:solidFill>
                  <a:schemeClr val="tx1"/>
                </a:solidFill>
                <a:latin typeface="Calibri" panose="020F0502020204030204" pitchFamily="34" charset="0"/>
                <a:ea typeface="MS PGothic" panose="020B0600070205080204" pitchFamily="34" charset="-128"/>
              </a:defRPr>
            </a:lvl2pPr>
            <a:lvl3pPr marL="1143000" indent="-228600">
              <a:defRPr sz="2100">
                <a:solidFill>
                  <a:schemeClr val="tx1"/>
                </a:solidFill>
                <a:latin typeface="Calibri" panose="020F0502020204030204" pitchFamily="34" charset="0"/>
                <a:ea typeface="MS PGothic" panose="020B0600070205080204" pitchFamily="34" charset="-128"/>
              </a:defRPr>
            </a:lvl3pPr>
            <a:lvl4pPr marL="1600200" indent="-228600">
              <a:defRPr sz="2100">
                <a:solidFill>
                  <a:schemeClr val="tx1"/>
                </a:solidFill>
                <a:latin typeface="Calibri" panose="020F0502020204030204" pitchFamily="34" charset="0"/>
                <a:ea typeface="MS PGothic" panose="020B0600070205080204" pitchFamily="34" charset="-128"/>
              </a:defRPr>
            </a:lvl4pPr>
            <a:lvl5pPr marL="2057400" indent="-228600">
              <a:defRPr sz="2100">
                <a:solidFill>
                  <a:schemeClr val="tx1"/>
                </a:solidFill>
                <a:latin typeface="Calibri" panose="020F0502020204030204" pitchFamily="34" charset="0"/>
                <a:ea typeface="MS PGothic"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9pPr>
          </a:lstStyle>
          <a:p>
            <a:pPr algn="ctr" eaLnBrk="1" hangingPunct="1">
              <a:spcBef>
                <a:spcPct val="20000"/>
              </a:spcBef>
              <a:buFont typeface="Arial" panose="020B0604020202020204" pitchFamily="34" charset="0"/>
              <a:buNone/>
            </a:pPr>
            <a:r>
              <a:rPr lang="en-US" sz="4000" b="1" dirty="0">
                <a:solidFill>
                  <a:schemeClr val="bg1"/>
                </a:solidFill>
                <a:latin typeface="Open Sans"/>
              </a:rPr>
              <a:t>Nested Quantifiers</a:t>
            </a:r>
            <a:endParaRPr lang="en-US" altLang="en-US" sz="4000" b="1" dirty="0">
              <a:solidFill>
                <a:schemeClr val="bg1"/>
              </a:solidFill>
              <a:latin typeface="Open Sans"/>
            </a:endParaRPr>
          </a:p>
        </p:txBody>
      </p:sp>
    </p:spTree>
    <p:extLst>
      <p:ext uri="{BB962C8B-B14F-4D97-AF65-F5344CB8AC3E}">
        <p14:creationId xmlns:p14="http://schemas.microsoft.com/office/powerpoint/2010/main" val="2535942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62AC-C5A4-42AF-80E0-576D4117DB8B}"/>
              </a:ext>
            </a:extLst>
          </p:cNvPr>
          <p:cNvSpPr>
            <a:spLocks noGrp="1"/>
          </p:cNvSpPr>
          <p:nvPr>
            <p:ph type="title"/>
          </p:nvPr>
        </p:nvSpPr>
        <p:spPr/>
        <p:txBody>
          <a:bodyPr/>
          <a:lstStyle/>
          <a:p>
            <a:r>
              <a:rPr lang="en-US" sz="3000" dirty="0">
                <a:solidFill>
                  <a:schemeClr val="accent1"/>
                </a:solidFill>
                <a:latin typeface="Open Sans"/>
              </a:rPr>
              <a:t>Understanding Statements Involving Nested Quantifiers</a:t>
            </a:r>
          </a:p>
        </p:txBody>
      </p:sp>
      <p:sp>
        <p:nvSpPr>
          <p:cNvPr id="3" name="Content Placeholder 2">
            <a:extLst>
              <a:ext uri="{FF2B5EF4-FFF2-40B4-BE49-F238E27FC236}">
                <a16:creationId xmlns:a16="http://schemas.microsoft.com/office/drawing/2014/main" id="{D616C2B1-B9B0-4742-93F9-74B70BB8F4D1}"/>
              </a:ext>
            </a:extLst>
          </p:cNvPr>
          <p:cNvSpPr>
            <a:spLocks noGrp="1"/>
          </p:cNvSpPr>
          <p:nvPr>
            <p:ph idx="1"/>
          </p:nvPr>
        </p:nvSpPr>
        <p:spPr>
          <a:xfrm>
            <a:off x="1429788" y="2427316"/>
            <a:ext cx="8894619" cy="4534958"/>
          </a:xfrm>
        </p:spPr>
        <p:txBody>
          <a:bodyPr/>
          <a:lstStyle/>
          <a:p>
            <a:pPr marL="0" indent="0" algn="just">
              <a:buNone/>
            </a:pPr>
            <a:r>
              <a:rPr lang="en-US" sz="2000" dirty="0">
                <a:latin typeface="Open Sans"/>
              </a:rPr>
              <a:t>Assume that the domain for the variables </a:t>
            </a:r>
            <a:r>
              <a:rPr lang="en-US" sz="2000" i="1" dirty="0">
                <a:latin typeface="Open Sans"/>
              </a:rPr>
              <a:t>x </a:t>
            </a:r>
            <a:r>
              <a:rPr lang="en-US" sz="2000" dirty="0">
                <a:latin typeface="Open Sans"/>
              </a:rPr>
              <a:t>and </a:t>
            </a:r>
            <a:r>
              <a:rPr lang="en-US" sz="2000" i="1" dirty="0">
                <a:latin typeface="Open Sans"/>
              </a:rPr>
              <a:t>y </a:t>
            </a:r>
            <a:r>
              <a:rPr lang="en-US" sz="2000" dirty="0">
                <a:latin typeface="Open Sans"/>
              </a:rPr>
              <a:t>consists of all real numbers. The statement</a:t>
            </a:r>
          </a:p>
          <a:p>
            <a:pPr marL="0" indent="0" algn="just">
              <a:buNone/>
            </a:pPr>
            <a:r>
              <a:rPr lang="es-ES" sz="2000" dirty="0">
                <a:latin typeface="Open Sans"/>
              </a:rPr>
              <a:t>         </a:t>
            </a:r>
            <a:r>
              <a:rPr lang="es-ES" sz="2000" b="1" dirty="0">
                <a:solidFill>
                  <a:srgbClr val="FF0000"/>
                </a:solidFill>
                <a:latin typeface="Open Sans"/>
              </a:rPr>
              <a:t>∀</a:t>
            </a:r>
            <a:r>
              <a:rPr lang="es-ES" sz="2000" b="1" i="1" dirty="0" err="1">
                <a:solidFill>
                  <a:srgbClr val="FF0000"/>
                </a:solidFill>
                <a:latin typeface="Open Sans"/>
              </a:rPr>
              <a:t>x</a:t>
            </a:r>
            <a:r>
              <a:rPr lang="es-ES" sz="2000" b="1" dirty="0" err="1">
                <a:solidFill>
                  <a:srgbClr val="FF0000"/>
                </a:solidFill>
                <a:latin typeface="Open Sans"/>
              </a:rPr>
              <a:t>∀</a:t>
            </a:r>
            <a:r>
              <a:rPr lang="es-ES" sz="2000" b="1" i="1" dirty="0" err="1">
                <a:solidFill>
                  <a:srgbClr val="FF0000"/>
                </a:solidFill>
                <a:latin typeface="Open Sans"/>
              </a:rPr>
              <a:t>y</a:t>
            </a:r>
            <a:r>
              <a:rPr lang="es-ES" sz="2000" b="1" i="1" dirty="0">
                <a:solidFill>
                  <a:srgbClr val="FF0000"/>
                </a:solidFill>
                <a:latin typeface="Open Sans"/>
              </a:rPr>
              <a:t> </a:t>
            </a:r>
            <a:r>
              <a:rPr lang="es-ES" sz="2000" b="1" dirty="0">
                <a:solidFill>
                  <a:srgbClr val="FF0000"/>
                </a:solidFill>
                <a:latin typeface="Open Sans"/>
              </a:rPr>
              <a:t>(</a:t>
            </a:r>
            <a:r>
              <a:rPr lang="es-ES" sz="2000" b="1" i="1" dirty="0">
                <a:solidFill>
                  <a:srgbClr val="FF0000"/>
                </a:solidFill>
                <a:latin typeface="Open Sans"/>
              </a:rPr>
              <a:t>x </a:t>
            </a:r>
            <a:r>
              <a:rPr lang="es-ES" sz="2000" b="1" dirty="0">
                <a:solidFill>
                  <a:srgbClr val="FF0000"/>
                </a:solidFill>
                <a:latin typeface="Open Sans"/>
              </a:rPr>
              <a:t>+ </a:t>
            </a:r>
            <a:r>
              <a:rPr lang="es-ES" sz="2000" b="1" i="1" dirty="0">
                <a:solidFill>
                  <a:srgbClr val="FF0000"/>
                </a:solidFill>
                <a:latin typeface="Open Sans"/>
              </a:rPr>
              <a:t>y </a:t>
            </a:r>
            <a:r>
              <a:rPr lang="es-ES" sz="2000" b="1" dirty="0">
                <a:solidFill>
                  <a:srgbClr val="FF0000"/>
                </a:solidFill>
                <a:latin typeface="Open Sans"/>
              </a:rPr>
              <a:t>= </a:t>
            </a:r>
            <a:r>
              <a:rPr lang="es-ES" sz="2000" b="1" i="1" dirty="0">
                <a:solidFill>
                  <a:srgbClr val="FF0000"/>
                </a:solidFill>
                <a:latin typeface="Open Sans"/>
              </a:rPr>
              <a:t>y </a:t>
            </a:r>
            <a:r>
              <a:rPr lang="es-ES" sz="2000" b="1" dirty="0">
                <a:solidFill>
                  <a:srgbClr val="FF0000"/>
                </a:solidFill>
                <a:latin typeface="Open Sans"/>
              </a:rPr>
              <a:t>+ </a:t>
            </a:r>
            <a:r>
              <a:rPr lang="es-ES" sz="2000" b="1" i="1" dirty="0">
                <a:solidFill>
                  <a:srgbClr val="FF0000"/>
                </a:solidFill>
                <a:latin typeface="Open Sans"/>
              </a:rPr>
              <a:t>x</a:t>
            </a:r>
            <a:r>
              <a:rPr lang="es-ES" sz="2000" b="1" dirty="0">
                <a:solidFill>
                  <a:srgbClr val="FF0000"/>
                </a:solidFill>
                <a:latin typeface="Open Sans"/>
              </a:rPr>
              <a:t>)</a:t>
            </a:r>
          </a:p>
          <a:p>
            <a:pPr marL="0" indent="0" algn="just">
              <a:buNone/>
            </a:pPr>
            <a:r>
              <a:rPr lang="en-US" sz="2000" dirty="0">
                <a:latin typeface="Open Sans"/>
              </a:rPr>
              <a:t>says that </a:t>
            </a:r>
            <a:r>
              <a:rPr lang="en-US" sz="2000" i="1" dirty="0">
                <a:latin typeface="Open Sans"/>
              </a:rPr>
              <a:t>x </a:t>
            </a:r>
            <a:r>
              <a:rPr lang="en-US" sz="2000" dirty="0">
                <a:latin typeface="Open Sans"/>
              </a:rPr>
              <a:t>+ </a:t>
            </a:r>
            <a:r>
              <a:rPr lang="en-US" sz="2000" i="1" dirty="0">
                <a:latin typeface="Open Sans"/>
              </a:rPr>
              <a:t>y </a:t>
            </a:r>
            <a:r>
              <a:rPr lang="en-US" sz="2000" dirty="0">
                <a:latin typeface="Open Sans"/>
              </a:rPr>
              <a:t>= </a:t>
            </a:r>
            <a:r>
              <a:rPr lang="en-US" sz="2000" i="1" dirty="0">
                <a:latin typeface="Open Sans"/>
              </a:rPr>
              <a:t>y </a:t>
            </a:r>
            <a:r>
              <a:rPr lang="en-US" sz="2000" dirty="0">
                <a:latin typeface="Open Sans"/>
              </a:rPr>
              <a:t>+ </a:t>
            </a:r>
            <a:r>
              <a:rPr lang="en-US" sz="2000" i="1" dirty="0">
                <a:latin typeface="Open Sans"/>
              </a:rPr>
              <a:t>x </a:t>
            </a:r>
            <a:r>
              <a:rPr lang="en-US" sz="2000" dirty="0">
                <a:latin typeface="Open Sans"/>
              </a:rPr>
              <a:t>for all real numbers </a:t>
            </a:r>
            <a:r>
              <a:rPr lang="en-US" sz="2000" i="1" dirty="0">
                <a:latin typeface="Open Sans"/>
              </a:rPr>
              <a:t>x </a:t>
            </a:r>
            <a:r>
              <a:rPr lang="en-US" sz="2000" dirty="0">
                <a:latin typeface="Open Sans"/>
              </a:rPr>
              <a:t>and </a:t>
            </a:r>
            <a:r>
              <a:rPr lang="en-US" sz="2000" i="1" dirty="0">
                <a:latin typeface="Open Sans"/>
              </a:rPr>
              <a:t>y</a:t>
            </a:r>
            <a:r>
              <a:rPr lang="en-US" sz="2000" dirty="0">
                <a:latin typeface="Open Sans"/>
              </a:rPr>
              <a:t>.  This is the commutative law for addition of real numbers. </a:t>
            </a:r>
          </a:p>
          <a:p>
            <a:pPr marL="0" indent="0" algn="just">
              <a:buNone/>
            </a:pPr>
            <a:r>
              <a:rPr lang="en-US" sz="2000" dirty="0">
                <a:latin typeface="Open Sans"/>
              </a:rPr>
              <a:t>The statement </a:t>
            </a:r>
          </a:p>
          <a:p>
            <a:pPr marL="0" indent="0" algn="just">
              <a:buNone/>
            </a:pPr>
            <a:r>
              <a:rPr lang="en-US" sz="2000" b="1" dirty="0">
                <a:solidFill>
                  <a:srgbClr val="FF0000"/>
                </a:solidFill>
                <a:latin typeface="Open Sans"/>
              </a:rPr>
              <a:t>          </a:t>
            </a:r>
            <a:r>
              <a:rPr lang="es-ES" sz="2000" b="1" dirty="0">
                <a:solidFill>
                  <a:srgbClr val="FF0000"/>
                </a:solidFill>
                <a:latin typeface="Open Sans"/>
              </a:rPr>
              <a:t>∀</a:t>
            </a:r>
            <a:r>
              <a:rPr lang="es-ES" sz="2000" b="1" i="1" dirty="0" err="1">
                <a:solidFill>
                  <a:srgbClr val="FF0000"/>
                </a:solidFill>
                <a:latin typeface="Open Sans"/>
              </a:rPr>
              <a:t>x</a:t>
            </a:r>
            <a:r>
              <a:rPr lang="es-ES" sz="2000" b="1" dirty="0" err="1">
                <a:solidFill>
                  <a:srgbClr val="FF0000"/>
                </a:solidFill>
                <a:latin typeface="Open Sans"/>
              </a:rPr>
              <a:t>∃</a:t>
            </a:r>
            <a:r>
              <a:rPr lang="es-ES" sz="2000" b="1" i="1" dirty="0" err="1">
                <a:solidFill>
                  <a:srgbClr val="FF0000"/>
                </a:solidFill>
                <a:latin typeface="Open Sans"/>
              </a:rPr>
              <a:t>y</a:t>
            </a:r>
            <a:r>
              <a:rPr lang="es-ES" sz="2000" b="1" i="1" dirty="0">
                <a:solidFill>
                  <a:srgbClr val="FF0000"/>
                </a:solidFill>
                <a:latin typeface="Open Sans"/>
              </a:rPr>
              <a:t> </a:t>
            </a:r>
            <a:r>
              <a:rPr lang="es-ES" sz="2000" b="1" dirty="0">
                <a:solidFill>
                  <a:srgbClr val="FF0000"/>
                </a:solidFill>
                <a:latin typeface="Open Sans"/>
              </a:rPr>
              <a:t>(</a:t>
            </a:r>
            <a:r>
              <a:rPr lang="es-ES" sz="2000" b="1" i="1" dirty="0">
                <a:solidFill>
                  <a:srgbClr val="FF0000"/>
                </a:solidFill>
                <a:latin typeface="Open Sans"/>
              </a:rPr>
              <a:t>x </a:t>
            </a:r>
            <a:r>
              <a:rPr lang="es-ES" sz="2000" b="1" dirty="0">
                <a:solidFill>
                  <a:srgbClr val="FF0000"/>
                </a:solidFill>
                <a:latin typeface="Open Sans"/>
              </a:rPr>
              <a:t>+ </a:t>
            </a:r>
            <a:r>
              <a:rPr lang="es-ES" sz="2000" b="1" i="1" dirty="0">
                <a:solidFill>
                  <a:srgbClr val="FF0000"/>
                </a:solidFill>
                <a:latin typeface="Open Sans"/>
              </a:rPr>
              <a:t>y </a:t>
            </a:r>
            <a:r>
              <a:rPr lang="es-ES" sz="2000" b="1" dirty="0">
                <a:solidFill>
                  <a:srgbClr val="FF0000"/>
                </a:solidFill>
                <a:latin typeface="Open Sans"/>
              </a:rPr>
              <a:t>= 0)</a:t>
            </a:r>
          </a:p>
          <a:p>
            <a:pPr marL="0" indent="0" algn="just">
              <a:buNone/>
            </a:pPr>
            <a:r>
              <a:rPr lang="en-US" sz="2000" dirty="0">
                <a:latin typeface="Open Sans"/>
              </a:rPr>
              <a:t>says that for every real number </a:t>
            </a:r>
            <a:r>
              <a:rPr lang="en-US" sz="2000" i="1" dirty="0">
                <a:latin typeface="Open Sans"/>
              </a:rPr>
              <a:t>x </a:t>
            </a:r>
            <a:r>
              <a:rPr lang="en-US" sz="2000" dirty="0">
                <a:latin typeface="Open Sans"/>
              </a:rPr>
              <a:t>there is a real number </a:t>
            </a:r>
            <a:r>
              <a:rPr lang="en-US" sz="2000" i="1" dirty="0">
                <a:latin typeface="Open Sans"/>
              </a:rPr>
              <a:t>y </a:t>
            </a:r>
            <a:r>
              <a:rPr lang="en-US" sz="2000" dirty="0">
                <a:latin typeface="Open Sans"/>
              </a:rPr>
              <a:t>such that </a:t>
            </a:r>
            <a:r>
              <a:rPr lang="en-US" sz="2000" i="1" dirty="0">
                <a:latin typeface="Open Sans"/>
              </a:rPr>
              <a:t>x </a:t>
            </a:r>
            <a:r>
              <a:rPr lang="en-US" sz="2000" dirty="0">
                <a:latin typeface="Open Sans"/>
              </a:rPr>
              <a:t>+ </a:t>
            </a:r>
            <a:r>
              <a:rPr lang="en-US" sz="2000" i="1" dirty="0">
                <a:latin typeface="Open Sans"/>
              </a:rPr>
              <a:t>y </a:t>
            </a:r>
            <a:r>
              <a:rPr lang="en-US" sz="2000" dirty="0">
                <a:latin typeface="Open Sans"/>
              </a:rPr>
              <a:t>= 0. </a:t>
            </a:r>
          </a:p>
          <a:p>
            <a:pPr marL="0" indent="0" algn="just">
              <a:buNone/>
            </a:pPr>
            <a:r>
              <a:rPr lang="en-US" sz="2000" dirty="0">
                <a:latin typeface="Open Sans"/>
              </a:rPr>
              <a:t>This states that every real number has an additive inverse. </a:t>
            </a:r>
          </a:p>
          <a:p>
            <a:pPr marL="0" indent="0" algn="just">
              <a:buNone/>
            </a:pPr>
            <a:r>
              <a:rPr lang="en-US" sz="2000" dirty="0">
                <a:latin typeface="Open Sans"/>
              </a:rPr>
              <a:t>Similarly, the statement</a:t>
            </a:r>
          </a:p>
          <a:p>
            <a:pPr marL="0" indent="0" algn="just">
              <a:buNone/>
            </a:pPr>
            <a:r>
              <a:rPr lang="en-US" sz="2000" b="1" dirty="0">
                <a:solidFill>
                  <a:srgbClr val="FF0000"/>
                </a:solidFill>
                <a:latin typeface="Open Sans"/>
              </a:rPr>
              <a:t>          ∀</a:t>
            </a:r>
            <a:r>
              <a:rPr lang="en-US" sz="2000" b="1" i="1" dirty="0" err="1">
                <a:solidFill>
                  <a:srgbClr val="FF0000"/>
                </a:solidFill>
                <a:latin typeface="Open Sans"/>
              </a:rPr>
              <a:t>x</a:t>
            </a:r>
            <a:r>
              <a:rPr lang="en-US" sz="2000" b="1" dirty="0" err="1">
                <a:solidFill>
                  <a:srgbClr val="FF0000"/>
                </a:solidFill>
                <a:latin typeface="Open Sans"/>
              </a:rPr>
              <a:t>∀</a:t>
            </a:r>
            <a:r>
              <a:rPr lang="en-US" sz="2000" b="1" i="1" dirty="0" err="1">
                <a:solidFill>
                  <a:srgbClr val="FF0000"/>
                </a:solidFill>
                <a:latin typeface="Open Sans"/>
              </a:rPr>
              <a:t>y</a:t>
            </a:r>
            <a:r>
              <a:rPr lang="en-US" sz="2000" b="1" dirty="0" err="1">
                <a:solidFill>
                  <a:srgbClr val="FF0000"/>
                </a:solidFill>
                <a:latin typeface="Open Sans"/>
              </a:rPr>
              <a:t>∀</a:t>
            </a:r>
            <a:r>
              <a:rPr lang="en-US" sz="2000" b="1" i="1" dirty="0" err="1">
                <a:solidFill>
                  <a:srgbClr val="FF0000"/>
                </a:solidFill>
                <a:latin typeface="Open Sans"/>
              </a:rPr>
              <a:t>z</a:t>
            </a:r>
            <a:r>
              <a:rPr lang="en-US" sz="2000" b="1" i="1" dirty="0">
                <a:solidFill>
                  <a:srgbClr val="FF0000"/>
                </a:solidFill>
                <a:latin typeface="Open Sans"/>
              </a:rPr>
              <a:t> </a:t>
            </a:r>
            <a:r>
              <a:rPr lang="en-US" sz="2000" b="1" dirty="0">
                <a:solidFill>
                  <a:srgbClr val="FF0000"/>
                </a:solidFill>
                <a:latin typeface="Open Sans"/>
              </a:rPr>
              <a:t>(</a:t>
            </a:r>
            <a:r>
              <a:rPr lang="en-US" sz="2000" b="1" i="1" dirty="0">
                <a:solidFill>
                  <a:srgbClr val="FF0000"/>
                </a:solidFill>
                <a:latin typeface="Open Sans"/>
              </a:rPr>
              <a:t>x </a:t>
            </a:r>
            <a:r>
              <a:rPr lang="en-US" sz="2000" b="1" dirty="0">
                <a:solidFill>
                  <a:srgbClr val="FF0000"/>
                </a:solidFill>
                <a:latin typeface="Open Sans"/>
              </a:rPr>
              <a:t>+ (</a:t>
            </a:r>
            <a:r>
              <a:rPr lang="en-US" sz="2000" b="1" i="1" dirty="0">
                <a:solidFill>
                  <a:srgbClr val="FF0000"/>
                </a:solidFill>
                <a:latin typeface="Open Sans"/>
              </a:rPr>
              <a:t>y </a:t>
            </a:r>
            <a:r>
              <a:rPr lang="en-US" sz="2000" b="1" dirty="0">
                <a:solidFill>
                  <a:srgbClr val="FF0000"/>
                </a:solidFill>
                <a:latin typeface="Open Sans"/>
              </a:rPr>
              <a:t>+ </a:t>
            </a:r>
            <a:r>
              <a:rPr lang="en-US" sz="2000" b="1" i="1" dirty="0">
                <a:solidFill>
                  <a:srgbClr val="FF0000"/>
                </a:solidFill>
                <a:latin typeface="Open Sans"/>
              </a:rPr>
              <a:t>z</a:t>
            </a:r>
            <a:r>
              <a:rPr lang="en-US" sz="2000" b="1" dirty="0">
                <a:solidFill>
                  <a:srgbClr val="FF0000"/>
                </a:solidFill>
                <a:latin typeface="Open Sans"/>
              </a:rPr>
              <a:t>) = (</a:t>
            </a:r>
            <a:r>
              <a:rPr lang="en-US" sz="2000" b="1" i="1" dirty="0">
                <a:solidFill>
                  <a:srgbClr val="FF0000"/>
                </a:solidFill>
                <a:latin typeface="Open Sans"/>
              </a:rPr>
              <a:t>x </a:t>
            </a:r>
            <a:r>
              <a:rPr lang="en-US" sz="2000" b="1" dirty="0">
                <a:solidFill>
                  <a:srgbClr val="FF0000"/>
                </a:solidFill>
                <a:latin typeface="Open Sans"/>
              </a:rPr>
              <a:t>+ </a:t>
            </a:r>
            <a:r>
              <a:rPr lang="en-US" sz="2000" b="1" i="1" dirty="0">
                <a:solidFill>
                  <a:srgbClr val="FF0000"/>
                </a:solidFill>
                <a:latin typeface="Open Sans"/>
              </a:rPr>
              <a:t>y</a:t>
            </a:r>
            <a:r>
              <a:rPr lang="en-US" sz="2000" b="1" dirty="0">
                <a:solidFill>
                  <a:srgbClr val="FF0000"/>
                </a:solidFill>
                <a:latin typeface="Open Sans"/>
              </a:rPr>
              <a:t>) + </a:t>
            </a:r>
            <a:r>
              <a:rPr lang="en-US" sz="2000" b="1" i="1" dirty="0">
                <a:solidFill>
                  <a:srgbClr val="FF0000"/>
                </a:solidFill>
                <a:latin typeface="Open Sans"/>
              </a:rPr>
              <a:t>z</a:t>
            </a:r>
            <a:r>
              <a:rPr lang="en-US" sz="2000" b="1" dirty="0">
                <a:solidFill>
                  <a:srgbClr val="FF0000"/>
                </a:solidFill>
                <a:latin typeface="Open Sans"/>
              </a:rPr>
              <a:t>)</a:t>
            </a:r>
          </a:p>
          <a:p>
            <a:pPr marL="0" indent="0" algn="just">
              <a:buNone/>
            </a:pPr>
            <a:r>
              <a:rPr lang="en-US" sz="2000" dirty="0">
                <a:latin typeface="Open Sans"/>
              </a:rPr>
              <a:t>is the associative law for addition of real numbers</a:t>
            </a:r>
          </a:p>
        </p:txBody>
      </p:sp>
    </p:spTree>
    <p:extLst>
      <p:ext uri="{BB962C8B-B14F-4D97-AF65-F5344CB8AC3E}">
        <p14:creationId xmlns:p14="http://schemas.microsoft.com/office/powerpoint/2010/main" val="1619099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a:extLst>
              <a:ext uri="{FF2B5EF4-FFF2-40B4-BE49-F238E27FC236}">
                <a16:creationId xmlns:a16="http://schemas.microsoft.com/office/drawing/2014/main" id="{5AB79FC1-0F26-429B-B35D-855D00229B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88638" cy="755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Subtitle 2">
            <a:extLst>
              <a:ext uri="{FF2B5EF4-FFF2-40B4-BE49-F238E27FC236}">
                <a16:creationId xmlns:a16="http://schemas.microsoft.com/office/drawing/2014/main" id="{264422D7-9FB9-44A0-85C7-EB85B539708A}"/>
              </a:ext>
            </a:extLst>
          </p:cNvPr>
          <p:cNvSpPr txBox="1">
            <a:spLocks/>
          </p:cNvSpPr>
          <p:nvPr/>
        </p:nvSpPr>
        <p:spPr bwMode="auto">
          <a:xfrm>
            <a:off x="1603375" y="3181350"/>
            <a:ext cx="7481888"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a:defRPr sz="2100">
                <a:solidFill>
                  <a:schemeClr val="tx1"/>
                </a:solidFill>
                <a:latin typeface="Calibri" panose="020F0502020204030204" pitchFamily="34" charset="0"/>
                <a:ea typeface="MS PGothic" panose="020B0600070205080204" pitchFamily="34" charset="-128"/>
              </a:defRPr>
            </a:lvl1pPr>
            <a:lvl2pPr marL="742950" indent="-285750">
              <a:defRPr sz="2100">
                <a:solidFill>
                  <a:schemeClr val="tx1"/>
                </a:solidFill>
                <a:latin typeface="Calibri" panose="020F0502020204030204" pitchFamily="34" charset="0"/>
                <a:ea typeface="MS PGothic" panose="020B0600070205080204" pitchFamily="34" charset="-128"/>
              </a:defRPr>
            </a:lvl2pPr>
            <a:lvl3pPr marL="1143000" indent="-228600">
              <a:defRPr sz="2100">
                <a:solidFill>
                  <a:schemeClr val="tx1"/>
                </a:solidFill>
                <a:latin typeface="Calibri" panose="020F0502020204030204" pitchFamily="34" charset="0"/>
                <a:ea typeface="MS PGothic" panose="020B0600070205080204" pitchFamily="34" charset="-128"/>
              </a:defRPr>
            </a:lvl3pPr>
            <a:lvl4pPr marL="1600200" indent="-228600">
              <a:defRPr sz="2100">
                <a:solidFill>
                  <a:schemeClr val="tx1"/>
                </a:solidFill>
                <a:latin typeface="Calibri" panose="020F0502020204030204" pitchFamily="34" charset="0"/>
                <a:ea typeface="MS PGothic" panose="020B0600070205080204" pitchFamily="34" charset="-128"/>
              </a:defRPr>
            </a:lvl4pPr>
            <a:lvl5pPr marL="2057400" indent="-228600">
              <a:defRPr sz="2100">
                <a:solidFill>
                  <a:schemeClr val="tx1"/>
                </a:solidFill>
                <a:latin typeface="Calibri" panose="020F0502020204030204" pitchFamily="34" charset="0"/>
                <a:ea typeface="MS PGothic"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9pPr>
          </a:lstStyle>
          <a:p>
            <a:pPr algn="ctr" eaLnBrk="1" hangingPunct="1">
              <a:spcBef>
                <a:spcPct val="20000"/>
              </a:spcBef>
              <a:buFont typeface="Arial" panose="020B0604020202020204" pitchFamily="34" charset="0"/>
              <a:buNone/>
            </a:pPr>
            <a:r>
              <a:rPr lang="en-US" altLang="en-US" sz="4000" b="1" dirty="0">
                <a:solidFill>
                  <a:schemeClr val="bg1"/>
                </a:solidFill>
                <a:latin typeface="Open Sans" pitchFamily="-84" charset="0"/>
              </a:rPr>
              <a:t>Predicate</a:t>
            </a:r>
          </a:p>
        </p:txBody>
      </p:sp>
    </p:spTree>
    <p:extLst>
      <p:ext uri="{BB962C8B-B14F-4D97-AF65-F5344CB8AC3E}">
        <p14:creationId xmlns:p14="http://schemas.microsoft.com/office/powerpoint/2010/main" val="3829505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74FB139-5BB4-4C37-9D4D-89ABFB86E2EB}"/>
              </a:ext>
            </a:extLst>
          </p:cNvPr>
          <p:cNvSpPr>
            <a:spLocks noGrp="1"/>
          </p:cNvSpPr>
          <p:nvPr>
            <p:ph type="title"/>
          </p:nvPr>
        </p:nvSpPr>
        <p:spPr>
          <a:xfrm>
            <a:off x="3919538" y="839788"/>
            <a:ext cx="6591300" cy="1260475"/>
          </a:xfrm>
        </p:spPr>
        <p:txBody>
          <a:bodyPr/>
          <a:lstStyle/>
          <a:p>
            <a:r>
              <a:rPr lang="en-US" sz="3000" dirty="0">
                <a:solidFill>
                  <a:schemeClr val="accent1"/>
                </a:solidFill>
                <a:latin typeface="Open Sans"/>
              </a:rPr>
              <a:t>Understanding Statements Involving Nested Quantifiers</a:t>
            </a:r>
          </a:p>
        </p:txBody>
      </p:sp>
      <p:sp>
        <p:nvSpPr>
          <p:cNvPr id="5" name="Content Placeholder 2">
            <a:extLst>
              <a:ext uri="{FF2B5EF4-FFF2-40B4-BE49-F238E27FC236}">
                <a16:creationId xmlns:a16="http://schemas.microsoft.com/office/drawing/2014/main" id="{381CFD9C-E503-4387-8C76-D32BBD18B0AD}"/>
              </a:ext>
            </a:extLst>
          </p:cNvPr>
          <p:cNvSpPr>
            <a:spLocks noGrp="1"/>
          </p:cNvSpPr>
          <p:nvPr>
            <p:ph idx="1"/>
          </p:nvPr>
        </p:nvSpPr>
        <p:spPr>
          <a:xfrm>
            <a:off x="1411705" y="2277689"/>
            <a:ext cx="8880618" cy="4838008"/>
          </a:xfrm>
        </p:spPr>
        <p:txBody>
          <a:bodyPr/>
          <a:lstStyle/>
          <a:p>
            <a:pPr marL="0" indent="0" algn="just">
              <a:spcBef>
                <a:spcPts val="1000"/>
              </a:spcBef>
              <a:buNone/>
            </a:pPr>
            <a:r>
              <a:rPr lang="en-US" sz="2000" b="1" dirty="0">
                <a:solidFill>
                  <a:schemeClr val="accent1"/>
                </a:solidFill>
                <a:latin typeface="Open Sans"/>
              </a:rPr>
              <a:t>Example :</a:t>
            </a:r>
          </a:p>
          <a:p>
            <a:pPr marL="0" indent="0" algn="just">
              <a:spcBef>
                <a:spcPts val="1000"/>
              </a:spcBef>
              <a:buNone/>
            </a:pPr>
            <a:r>
              <a:rPr lang="en-US" sz="2000" dirty="0">
                <a:latin typeface="Open Sans"/>
              </a:rPr>
              <a:t>Translate into English the statement :</a:t>
            </a:r>
          </a:p>
          <a:p>
            <a:pPr marL="0" indent="0" algn="just">
              <a:spcBef>
                <a:spcPts val="1000"/>
              </a:spcBef>
              <a:buNone/>
            </a:pPr>
            <a:r>
              <a:rPr lang="es-ES" sz="2000" dirty="0">
                <a:latin typeface="Open Sans"/>
              </a:rPr>
              <a:t>                    ∀</a:t>
            </a:r>
            <a:r>
              <a:rPr lang="es-ES" sz="2000" i="1" dirty="0" err="1">
                <a:latin typeface="Open Sans"/>
              </a:rPr>
              <a:t>x</a:t>
            </a:r>
            <a:r>
              <a:rPr lang="es-ES" sz="2000" dirty="0" err="1">
                <a:latin typeface="Open Sans"/>
              </a:rPr>
              <a:t>∀</a:t>
            </a:r>
            <a:r>
              <a:rPr lang="es-ES" sz="2000" i="1" dirty="0" err="1">
                <a:latin typeface="Open Sans"/>
              </a:rPr>
              <a:t>y</a:t>
            </a:r>
            <a:r>
              <a:rPr lang="es-ES" sz="2000" i="1" dirty="0">
                <a:latin typeface="Open Sans"/>
              </a:rPr>
              <a:t> </a:t>
            </a:r>
            <a:r>
              <a:rPr lang="es-ES" sz="2000" dirty="0">
                <a:latin typeface="Open Sans"/>
              </a:rPr>
              <a:t>((</a:t>
            </a:r>
            <a:r>
              <a:rPr lang="es-ES" sz="2000" i="1" dirty="0">
                <a:latin typeface="Open Sans"/>
              </a:rPr>
              <a:t>x &gt; </a:t>
            </a:r>
            <a:r>
              <a:rPr lang="es-ES" sz="2000" dirty="0">
                <a:latin typeface="Open Sans"/>
              </a:rPr>
              <a:t>0) ∧ (</a:t>
            </a:r>
            <a:r>
              <a:rPr lang="es-ES" sz="2000" i="1" dirty="0">
                <a:latin typeface="Open Sans"/>
              </a:rPr>
              <a:t>y &lt; </a:t>
            </a:r>
            <a:r>
              <a:rPr lang="es-ES" sz="2000" dirty="0">
                <a:latin typeface="Open Sans"/>
              </a:rPr>
              <a:t>0) → (</a:t>
            </a:r>
            <a:r>
              <a:rPr lang="es-ES" sz="2000" i="1" dirty="0" err="1">
                <a:latin typeface="Open Sans"/>
              </a:rPr>
              <a:t>xy</a:t>
            </a:r>
            <a:r>
              <a:rPr lang="es-ES" sz="2000" i="1" dirty="0">
                <a:latin typeface="Open Sans"/>
              </a:rPr>
              <a:t> &lt; </a:t>
            </a:r>
            <a:r>
              <a:rPr lang="es-ES" sz="2000" dirty="0">
                <a:latin typeface="Open Sans"/>
              </a:rPr>
              <a:t>0))</a:t>
            </a:r>
            <a:endParaRPr lang="es-ES" sz="2000" i="1" dirty="0">
              <a:latin typeface="Open Sans"/>
            </a:endParaRPr>
          </a:p>
          <a:p>
            <a:pPr marL="0" indent="0" algn="just">
              <a:spcBef>
                <a:spcPts val="1000"/>
              </a:spcBef>
              <a:buNone/>
            </a:pPr>
            <a:r>
              <a:rPr lang="en-US" sz="2000" dirty="0">
                <a:latin typeface="Open Sans"/>
              </a:rPr>
              <a:t>where the domain for both variables consists of all real numbers.</a:t>
            </a:r>
          </a:p>
          <a:p>
            <a:pPr marL="0" indent="0" algn="just">
              <a:spcBef>
                <a:spcPts val="1000"/>
              </a:spcBef>
              <a:buNone/>
            </a:pPr>
            <a:r>
              <a:rPr lang="en-US" sz="2000" b="1" dirty="0">
                <a:solidFill>
                  <a:srgbClr val="00B050"/>
                </a:solidFill>
                <a:latin typeface="Open Sans"/>
              </a:rPr>
              <a:t>Solution: </a:t>
            </a:r>
          </a:p>
          <a:p>
            <a:pPr marL="1379538" indent="-1379538" algn="just">
              <a:spcBef>
                <a:spcPts val="1000"/>
              </a:spcBef>
              <a:buNone/>
            </a:pPr>
            <a:r>
              <a:rPr lang="en-US" sz="2000" dirty="0">
                <a:latin typeface="Open Sans"/>
              </a:rPr>
              <a:t>This statement says that for every real number </a:t>
            </a:r>
            <a:r>
              <a:rPr lang="en-US" sz="2000" i="1" dirty="0">
                <a:latin typeface="Open Sans"/>
              </a:rPr>
              <a:t>x </a:t>
            </a:r>
            <a:r>
              <a:rPr lang="en-US" sz="2000" dirty="0">
                <a:latin typeface="Open Sans"/>
              </a:rPr>
              <a:t>and for every real number </a:t>
            </a:r>
            <a:r>
              <a:rPr lang="en-US" sz="2000" i="1" dirty="0">
                <a:latin typeface="Open Sans"/>
              </a:rPr>
              <a:t>y</a:t>
            </a:r>
            <a:r>
              <a:rPr lang="en-US" sz="2000" dirty="0">
                <a:latin typeface="Open Sans"/>
              </a:rPr>
              <a:t>,      if </a:t>
            </a:r>
            <a:r>
              <a:rPr lang="en-US" sz="2000" i="1" dirty="0">
                <a:latin typeface="Open Sans"/>
              </a:rPr>
              <a:t>x &gt; </a:t>
            </a:r>
            <a:r>
              <a:rPr lang="en-US" sz="2000" dirty="0">
                <a:latin typeface="Open Sans"/>
              </a:rPr>
              <a:t>0 and </a:t>
            </a:r>
            <a:r>
              <a:rPr lang="en-US" sz="2000" i="1" dirty="0">
                <a:latin typeface="Open Sans"/>
              </a:rPr>
              <a:t>y &lt; </a:t>
            </a:r>
            <a:r>
              <a:rPr lang="en-US" sz="2000" dirty="0">
                <a:latin typeface="Open Sans"/>
              </a:rPr>
              <a:t>0, then </a:t>
            </a:r>
            <a:r>
              <a:rPr lang="en-US" sz="2000" i="1" dirty="0" err="1">
                <a:latin typeface="Open Sans"/>
              </a:rPr>
              <a:t>xy</a:t>
            </a:r>
            <a:r>
              <a:rPr lang="en-US" sz="2000" i="1" dirty="0">
                <a:latin typeface="Open Sans"/>
              </a:rPr>
              <a:t> &lt; </a:t>
            </a:r>
            <a:r>
              <a:rPr lang="en-US" sz="2000" dirty="0">
                <a:latin typeface="Open Sans"/>
              </a:rPr>
              <a:t>0. </a:t>
            </a:r>
          </a:p>
          <a:p>
            <a:pPr marL="0" indent="0" algn="just">
              <a:spcBef>
                <a:spcPts val="1000"/>
              </a:spcBef>
              <a:buNone/>
            </a:pPr>
            <a:r>
              <a:rPr lang="en-US" sz="2000" dirty="0">
                <a:latin typeface="Open Sans"/>
              </a:rPr>
              <a:t>That is, this statement says that for real numbers </a:t>
            </a:r>
            <a:r>
              <a:rPr lang="en-US" sz="2000" i="1" dirty="0">
                <a:latin typeface="Open Sans"/>
              </a:rPr>
              <a:t>x </a:t>
            </a:r>
            <a:r>
              <a:rPr lang="en-US" sz="2000" dirty="0">
                <a:latin typeface="Open Sans"/>
              </a:rPr>
              <a:t>and </a:t>
            </a:r>
            <a:r>
              <a:rPr lang="en-US" sz="2000" i="1" dirty="0">
                <a:latin typeface="Open Sans"/>
              </a:rPr>
              <a:t>y</a:t>
            </a:r>
            <a:r>
              <a:rPr lang="en-US" sz="2000" dirty="0">
                <a:latin typeface="Open Sans"/>
              </a:rPr>
              <a:t>, if </a:t>
            </a:r>
            <a:r>
              <a:rPr lang="en-US" sz="2000" i="1" dirty="0">
                <a:latin typeface="Open Sans"/>
              </a:rPr>
              <a:t>x </a:t>
            </a:r>
            <a:r>
              <a:rPr lang="en-US" sz="2000" dirty="0">
                <a:latin typeface="Open Sans"/>
              </a:rPr>
              <a:t>is positive and </a:t>
            </a:r>
            <a:r>
              <a:rPr lang="en-US" sz="2000" i="1" dirty="0">
                <a:latin typeface="Open Sans"/>
              </a:rPr>
              <a:t>y </a:t>
            </a:r>
            <a:r>
              <a:rPr lang="en-US" sz="2000" dirty="0">
                <a:latin typeface="Open Sans"/>
              </a:rPr>
              <a:t>is negative, then </a:t>
            </a:r>
            <a:r>
              <a:rPr lang="en-US" sz="2000" i="1" dirty="0" err="1">
                <a:latin typeface="Open Sans"/>
              </a:rPr>
              <a:t>xy</a:t>
            </a:r>
            <a:r>
              <a:rPr lang="en-US" sz="2000" i="1" dirty="0">
                <a:latin typeface="Open Sans"/>
              </a:rPr>
              <a:t> </a:t>
            </a:r>
            <a:r>
              <a:rPr lang="en-US" sz="2000" dirty="0">
                <a:latin typeface="Open Sans"/>
              </a:rPr>
              <a:t>is negative. </a:t>
            </a:r>
          </a:p>
          <a:p>
            <a:pPr marL="0" indent="0" algn="just">
              <a:spcBef>
                <a:spcPts val="1000"/>
              </a:spcBef>
              <a:buNone/>
            </a:pPr>
            <a:r>
              <a:rPr lang="en-US" sz="2000" dirty="0">
                <a:latin typeface="Open Sans"/>
              </a:rPr>
              <a:t>This can be stated more succinctly as </a:t>
            </a:r>
          </a:p>
          <a:p>
            <a:pPr marL="63500" indent="-63500" algn="just">
              <a:spcBef>
                <a:spcPts val="1000"/>
              </a:spcBef>
              <a:buNone/>
            </a:pPr>
            <a:r>
              <a:rPr lang="en-US" sz="2000" b="1" dirty="0">
                <a:solidFill>
                  <a:srgbClr val="FF0000"/>
                </a:solidFill>
                <a:latin typeface="Open Sans"/>
              </a:rPr>
              <a:t>“The product of a positive real number and a negative real number is always a negative real number.”</a:t>
            </a:r>
          </a:p>
        </p:txBody>
      </p:sp>
    </p:spTree>
    <p:extLst>
      <p:ext uri="{BB962C8B-B14F-4D97-AF65-F5344CB8AC3E}">
        <p14:creationId xmlns:p14="http://schemas.microsoft.com/office/powerpoint/2010/main" val="3266250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08DA2-27FA-485E-BEE7-FCEFE9ECA07C}"/>
              </a:ext>
            </a:extLst>
          </p:cNvPr>
          <p:cNvSpPr>
            <a:spLocks noGrp="1"/>
          </p:cNvSpPr>
          <p:nvPr>
            <p:ph type="title"/>
          </p:nvPr>
        </p:nvSpPr>
        <p:spPr>
          <a:xfrm>
            <a:off x="3799609" y="679367"/>
            <a:ext cx="6591300" cy="1260475"/>
          </a:xfrm>
        </p:spPr>
        <p:txBody>
          <a:bodyPr/>
          <a:lstStyle/>
          <a:p>
            <a:r>
              <a:rPr lang="en-US" sz="3000" dirty="0">
                <a:solidFill>
                  <a:schemeClr val="accent1"/>
                </a:solidFill>
                <a:latin typeface="Open Sans"/>
              </a:rPr>
              <a:t>The Order of Quantifiers</a:t>
            </a:r>
          </a:p>
        </p:txBody>
      </p:sp>
      <p:sp>
        <p:nvSpPr>
          <p:cNvPr id="3" name="Content Placeholder 2">
            <a:extLst>
              <a:ext uri="{FF2B5EF4-FFF2-40B4-BE49-F238E27FC236}">
                <a16:creationId xmlns:a16="http://schemas.microsoft.com/office/drawing/2014/main" id="{63CF5622-33AB-4C79-B97C-2DAF1811468A}"/>
              </a:ext>
            </a:extLst>
          </p:cNvPr>
          <p:cNvSpPr>
            <a:spLocks noGrp="1"/>
          </p:cNvSpPr>
          <p:nvPr>
            <p:ph idx="1"/>
          </p:nvPr>
        </p:nvSpPr>
        <p:spPr>
          <a:xfrm>
            <a:off x="1396538" y="2360814"/>
            <a:ext cx="8994371" cy="4665628"/>
          </a:xfrm>
        </p:spPr>
        <p:txBody>
          <a:bodyPr/>
          <a:lstStyle/>
          <a:p>
            <a:pPr marL="0" indent="0" algn="just">
              <a:spcBef>
                <a:spcPts val="1000"/>
              </a:spcBef>
              <a:buNone/>
            </a:pPr>
            <a:r>
              <a:rPr lang="en-US" sz="2000" b="1" dirty="0">
                <a:solidFill>
                  <a:schemeClr val="accent1"/>
                </a:solidFill>
                <a:latin typeface="Open Sans"/>
              </a:rPr>
              <a:t>Example 01 : </a:t>
            </a:r>
          </a:p>
          <a:p>
            <a:pPr marL="0" indent="0" algn="just">
              <a:spcBef>
                <a:spcPts val="1000"/>
              </a:spcBef>
              <a:buNone/>
            </a:pPr>
            <a:r>
              <a:rPr lang="en-US" sz="2000" dirty="0">
                <a:latin typeface="Open Sans"/>
              </a:rPr>
              <a:t>Let </a:t>
            </a:r>
            <a:r>
              <a:rPr lang="en-US" sz="2000" i="1" dirty="0">
                <a:latin typeface="Open Sans"/>
              </a:rPr>
              <a:t>Q</a:t>
            </a:r>
            <a:r>
              <a:rPr lang="en-US" sz="2000" dirty="0">
                <a:latin typeface="Open Sans"/>
              </a:rPr>
              <a:t>(</a:t>
            </a:r>
            <a:r>
              <a:rPr lang="en-US" sz="2000" i="1" dirty="0">
                <a:latin typeface="Open Sans"/>
              </a:rPr>
              <a:t>x, y</a:t>
            </a:r>
            <a:r>
              <a:rPr lang="en-US" sz="2000" dirty="0">
                <a:latin typeface="Open Sans"/>
              </a:rPr>
              <a:t>) denote “</a:t>
            </a:r>
            <a:r>
              <a:rPr lang="en-US" sz="2000" i="1" dirty="0">
                <a:latin typeface="Open Sans"/>
              </a:rPr>
              <a:t>x </a:t>
            </a:r>
            <a:r>
              <a:rPr lang="en-US" sz="2000" dirty="0">
                <a:latin typeface="Open Sans"/>
              </a:rPr>
              <a:t>+ </a:t>
            </a:r>
            <a:r>
              <a:rPr lang="en-US" sz="2000" i="1" dirty="0">
                <a:latin typeface="Open Sans"/>
              </a:rPr>
              <a:t>y </a:t>
            </a:r>
            <a:r>
              <a:rPr lang="en-US" sz="2000" dirty="0">
                <a:latin typeface="Open Sans"/>
              </a:rPr>
              <a:t>= 0.” What are the truth values of the quantifications a.   ∃</a:t>
            </a:r>
            <a:r>
              <a:rPr lang="en-US" sz="2000" i="1" dirty="0" err="1">
                <a:latin typeface="Open Sans"/>
              </a:rPr>
              <a:t>y</a:t>
            </a:r>
            <a:r>
              <a:rPr lang="en-US" sz="2000" dirty="0" err="1">
                <a:latin typeface="Open Sans"/>
              </a:rPr>
              <a:t>∀</a:t>
            </a:r>
            <a:r>
              <a:rPr lang="en-US" sz="2000" i="1" dirty="0" err="1">
                <a:latin typeface="Open Sans"/>
              </a:rPr>
              <a:t>x</a:t>
            </a:r>
            <a:r>
              <a:rPr lang="en-US" sz="2000" i="1" dirty="0">
                <a:latin typeface="Open Sans"/>
              </a:rPr>
              <a:t> Q</a:t>
            </a:r>
            <a:r>
              <a:rPr lang="en-US" sz="2000" dirty="0">
                <a:latin typeface="Open Sans"/>
              </a:rPr>
              <a:t>(</a:t>
            </a:r>
            <a:r>
              <a:rPr lang="en-US" sz="2000" i="1" dirty="0">
                <a:latin typeface="Open Sans"/>
              </a:rPr>
              <a:t>x, y</a:t>
            </a:r>
            <a:r>
              <a:rPr lang="en-US" sz="2000" dirty="0">
                <a:latin typeface="Open Sans"/>
              </a:rPr>
              <a:t>) </a:t>
            </a:r>
          </a:p>
          <a:p>
            <a:pPr marL="0" indent="0" algn="just">
              <a:spcBef>
                <a:spcPts val="1000"/>
              </a:spcBef>
              <a:buNone/>
            </a:pPr>
            <a:r>
              <a:rPr lang="en-US" sz="2000" dirty="0">
                <a:latin typeface="Open Sans"/>
              </a:rPr>
              <a:t>b.   ∀</a:t>
            </a:r>
            <a:r>
              <a:rPr lang="en-US" sz="2000" i="1" dirty="0" err="1">
                <a:latin typeface="Open Sans"/>
              </a:rPr>
              <a:t>x</a:t>
            </a:r>
            <a:r>
              <a:rPr lang="en-US" sz="2000" dirty="0" err="1">
                <a:latin typeface="Open Sans"/>
              </a:rPr>
              <a:t>∃</a:t>
            </a:r>
            <a:r>
              <a:rPr lang="en-US" sz="2000" i="1" dirty="0" err="1">
                <a:latin typeface="Open Sans"/>
              </a:rPr>
              <a:t>y</a:t>
            </a:r>
            <a:r>
              <a:rPr lang="en-US" sz="2000" i="1" dirty="0">
                <a:latin typeface="Open Sans"/>
              </a:rPr>
              <a:t> Q</a:t>
            </a:r>
            <a:r>
              <a:rPr lang="en-US" sz="2000" dirty="0">
                <a:latin typeface="Open Sans"/>
              </a:rPr>
              <a:t>(</a:t>
            </a:r>
            <a:r>
              <a:rPr lang="en-US" sz="2000" i="1" dirty="0">
                <a:latin typeface="Open Sans"/>
              </a:rPr>
              <a:t>x, y</a:t>
            </a:r>
            <a:r>
              <a:rPr lang="en-US" sz="2000" dirty="0">
                <a:latin typeface="Open Sans"/>
              </a:rPr>
              <a:t>)</a:t>
            </a:r>
          </a:p>
          <a:p>
            <a:pPr marL="0" indent="0" algn="just">
              <a:spcBef>
                <a:spcPts val="1000"/>
              </a:spcBef>
              <a:buNone/>
            </a:pPr>
            <a:r>
              <a:rPr lang="en-US" sz="2000" dirty="0">
                <a:latin typeface="Open Sans"/>
              </a:rPr>
              <a:t>where the domain for all variables consists of all real numbers?</a:t>
            </a:r>
            <a:endParaRPr lang="en-US" sz="2000" i="1" dirty="0">
              <a:latin typeface="Open Sans"/>
            </a:endParaRPr>
          </a:p>
          <a:p>
            <a:pPr marL="0" indent="0" algn="just">
              <a:spcBef>
                <a:spcPts val="1000"/>
              </a:spcBef>
              <a:buNone/>
            </a:pPr>
            <a:r>
              <a:rPr lang="en-US" sz="2000" b="1" dirty="0">
                <a:solidFill>
                  <a:srgbClr val="00B050"/>
                </a:solidFill>
                <a:latin typeface="Open Sans"/>
              </a:rPr>
              <a:t>Solution: </a:t>
            </a:r>
          </a:p>
          <a:p>
            <a:pPr marL="0" indent="0" algn="just">
              <a:spcBef>
                <a:spcPts val="1000"/>
              </a:spcBef>
              <a:buNone/>
            </a:pPr>
            <a:r>
              <a:rPr lang="en-US" sz="2000" dirty="0">
                <a:latin typeface="Open Sans"/>
              </a:rPr>
              <a:t>a. The quantification </a:t>
            </a:r>
            <a:r>
              <a:rPr lang="en-US" sz="2000" b="1" dirty="0">
                <a:solidFill>
                  <a:srgbClr val="FF0000"/>
                </a:solidFill>
                <a:latin typeface="Open Sans"/>
              </a:rPr>
              <a:t>∃</a:t>
            </a:r>
            <a:r>
              <a:rPr lang="en-US" sz="2000" b="1" i="1" dirty="0" err="1">
                <a:solidFill>
                  <a:srgbClr val="FF0000"/>
                </a:solidFill>
                <a:latin typeface="Open Sans"/>
              </a:rPr>
              <a:t>y</a:t>
            </a:r>
            <a:r>
              <a:rPr lang="en-US" sz="2000" b="1" dirty="0" err="1">
                <a:solidFill>
                  <a:srgbClr val="FF0000"/>
                </a:solidFill>
                <a:latin typeface="Open Sans"/>
              </a:rPr>
              <a:t>∀</a:t>
            </a:r>
            <a:r>
              <a:rPr lang="en-US" sz="2000" b="1" i="1" dirty="0" err="1">
                <a:solidFill>
                  <a:srgbClr val="FF0000"/>
                </a:solidFill>
                <a:latin typeface="Open Sans"/>
              </a:rPr>
              <a:t>x</a:t>
            </a:r>
            <a:r>
              <a:rPr lang="en-US" sz="2000" b="1" i="1" dirty="0">
                <a:solidFill>
                  <a:srgbClr val="FF0000"/>
                </a:solidFill>
                <a:latin typeface="Open Sans"/>
              </a:rPr>
              <a:t> Q</a:t>
            </a:r>
            <a:r>
              <a:rPr lang="en-US" sz="2000" b="1" dirty="0">
                <a:solidFill>
                  <a:srgbClr val="FF0000"/>
                </a:solidFill>
                <a:latin typeface="Open Sans"/>
              </a:rPr>
              <a:t>(</a:t>
            </a:r>
            <a:r>
              <a:rPr lang="en-US" sz="2000" b="1" i="1" dirty="0">
                <a:solidFill>
                  <a:srgbClr val="FF0000"/>
                </a:solidFill>
                <a:latin typeface="Open Sans"/>
              </a:rPr>
              <a:t>x, y</a:t>
            </a:r>
            <a:r>
              <a:rPr lang="en-US" sz="2000" b="1" dirty="0">
                <a:solidFill>
                  <a:srgbClr val="FF0000"/>
                </a:solidFill>
                <a:latin typeface="Open Sans"/>
              </a:rPr>
              <a:t>) </a:t>
            </a:r>
            <a:r>
              <a:rPr lang="en-US" sz="2000" dirty="0">
                <a:latin typeface="Open Sans"/>
              </a:rPr>
              <a:t>denotes the proposition :</a:t>
            </a:r>
          </a:p>
          <a:p>
            <a:pPr marL="0" indent="0" algn="just">
              <a:spcBef>
                <a:spcPts val="1000"/>
              </a:spcBef>
              <a:buNone/>
            </a:pPr>
            <a:r>
              <a:rPr lang="en-US" sz="2000" dirty="0">
                <a:latin typeface="Open Sans"/>
              </a:rPr>
              <a:t>    </a:t>
            </a:r>
            <a:r>
              <a:rPr lang="en-US" sz="2000" b="1" dirty="0">
                <a:solidFill>
                  <a:srgbClr val="FF0000"/>
                </a:solidFill>
                <a:latin typeface="Open Sans"/>
              </a:rPr>
              <a:t>“There is a real number </a:t>
            </a:r>
            <a:r>
              <a:rPr lang="en-US" sz="2000" b="1" i="1" dirty="0">
                <a:solidFill>
                  <a:srgbClr val="FF0000"/>
                </a:solidFill>
                <a:latin typeface="Open Sans"/>
              </a:rPr>
              <a:t>y </a:t>
            </a:r>
            <a:r>
              <a:rPr lang="en-US" sz="2000" b="1" dirty="0">
                <a:solidFill>
                  <a:srgbClr val="FF0000"/>
                </a:solidFill>
                <a:latin typeface="Open Sans"/>
              </a:rPr>
              <a:t>such that for every real number </a:t>
            </a:r>
            <a:r>
              <a:rPr lang="en-US" sz="2000" b="1" i="1" dirty="0">
                <a:solidFill>
                  <a:srgbClr val="FF0000"/>
                </a:solidFill>
                <a:latin typeface="Open Sans"/>
              </a:rPr>
              <a:t>x</a:t>
            </a:r>
            <a:r>
              <a:rPr lang="en-US" sz="2000" b="1" dirty="0">
                <a:solidFill>
                  <a:srgbClr val="FF0000"/>
                </a:solidFill>
                <a:latin typeface="Open Sans"/>
              </a:rPr>
              <a:t>, </a:t>
            </a:r>
            <a:r>
              <a:rPr lang="en-US" sz="2000" b="1" i="1" dirty="0">
                <a:solidFill>
                  <a:srgbClr val="FF0000"/>
                </a:solidFill>
                <a:latin typeface="Open Sans"/>
              </a:rPr>
              <a:t>Q</a:t>
            </a:r>
            <a:r>
              <a:rPr lang="en-US" sz="2000" b="1" dirty="0">
                <a:solidFill>
                  <a:srgbClr val="FF0000"/>
                </a:solidFill>
                <a:latin typeface="Open Sans"/>
              </a:rPr>
              <a:t>(</a:t>
            </a:r>
            <a:r>
              <a:rPr lang="en-US" sz="2000" b="1" i="1" dirty="0">
                <a:solidFill>
                  <a:srgbClr val="FF0000"/>
                </a:solidFill>
                <a:latin typeface="Open Sans"/>
              </a:rPr>
              <a:t>x, y</a:t>
            </a:r>
            <a:r>
              <a:rPr lang="en-US" sz="2000" b="1" dirty="0">
                <a:solidFill>
                  <a:srgbClr val="FF0000"/>
                </a:solidFill>
                <a:latin typeface="Open Sans"/>
              </a:rPr>
              <a:t>)”</a:t>
            </a:r>
          </a:p>
          <a:p>
            <a:pPr marL="233363" indent="0" algn="just">
              <a:spcBef>
                <a:spcPts val="1000"/>
              </a:spcBef>
              <a:buNone/>
            </a:pPr>
            <a:r>
              <a:rPr lang="en-US" sz="2000" dirty="0">
                <a:latin typeface="Open Sans"/>
              </a:rPr>
              <a:t>No matter what value of </a:t>
            </a:r>
            <a:r>
              <a:rPr lang="en-US" sz="2000" i="1" dirty="0">
                <a:latin typeface="Open Sans"/>
              </a:rPr>
              <a:t>y </a:t>
            </a:r>
            <a:r>
              <a:rPr lang="en-US" sz="2000" dirty="0">
                <a:latin typeface="Open Sans"/>
              </a:rPr>
              <a:t>is chosen, there is only one value of </a:t>
            </a:r>
            <a:r>
              <a:rPr lang="en-US" sz="2000" i="1" dirty="0">
                <a:latin typeface="Open Sans"/>
              </a:rPr>
              <a:t>x </a:t>
            </a:r>
            <a:r>
              <a:rPr lang="en-US" sz="2000" dirty="0">
                <a:latin typeface="Open Sans"/>
              </a:rPr>
              <a:t>for which </a:t>
            </a:r>
          </a:p>
          <a:p>
            <a:pPr marL="233363" indent="0" algn="just">
              <a:spcBef>
                <a:spcPts val="1000"/>
              </a:spcBef>
              <a:buNone/>
            </a:pPr>
            <a:r>
              <a:rPr lang="en-US" sz="2000" i="1" dirty="0">
                <a:latin typeface="Open Sans"/>
              </a:rPr>
              <a:t>x </a:t>
            </a:r>
            <a:r>
              <a:rPr lang="en-US" sz="2000" dirty="0">
                <a:latin typeface="Open Sans"/>
              </a:rPr>
              <a:t>+ </a:t>
            </a:r>
            <a:r>
              <a:rPr lang="en-US" sz="2000" i="1" dirty="0">
                <a:latin typeface="Open Sans"/>
              </a:rPr>
              <a:t>y </a:t>
            </a:r>
            <a:r>
              <a:rPr lang="en-US" sz="2000" dirty="0">
                <a:latin typeface="Open Sans"/>
              </a:rPr>
              <a:t>= 0. Because there is no real number </a:t>
            </a:r>
            <a:r>
              <a:rPr lang="en-US" sz="2000" i="1" dirty="0">
                <a:latin typeface="Open Sans"/>
              </a:rPr>
              <a:t>y </a:t>
            </a:r>
            <a:r>
              <a:rPr lang="en-US" sz="2000" dirty="0">
                <a:latin typeface="Open Sans"/>
              </a:rPr>
              <a:t>such that </a:t>
            </a:r>
            <a:r>
              <a:rPr lang="en-US" sz="2000" i="1" dirty="0">
                <a:latin typeface="Open Sans"/>
              </a:rPr>
              <a:t>x </a:t>
            </a:r>
            <a:r>
              <a:rPr lang="en-US" sz="2000" dirty="0">
                <a:latin typeface="Open Sans"/>
              </a:rPr>
              <a:t>+ </a:t>
            </a:r>
            <a:r>
              <a:rPr lang="en-US" sz="2000" i="1" dirty="0">
                <a:latin typeface="Open Sans"/>
              </a:rPr>
              <a:t>y </a:t>
            </a:r>
            <a:r>
              <a:rPr lang="en-US" sz="2000" dirty="0">
                <a:latin typeface="Open Sans"/>
              </a:rPr>
              <a:t>= 0 for all real numbers </a:t>
            </a:r>
            <a:r>
              <a:rPr lang="en-US" sz="2000" i="1" dirty="0">
                <a:latin typeface="Open Sans"/>
              </a:rPr>
              <a:t>x</a:t>
            </a:r>
            <a:r>
              <a:rPr lang="en-US" sz="2000" dirty="0">
                <a:latin typeface="Open Sans"/>
              </a:rPr>
              <a:t>, the statement ∃</a:t>
            </a:r>
            <a:r>
              <a:rPr lang="en-US" sz="2000" i="1" dirty="0" err="1">
                <a:latin typeface="Open Sans"/>
              </a:rPr>
              <a:t>y</a:t>
            </a:r>
            <a:r>
              <a:rPr lang="en-US" sz="2000" dirty="0" err="1">
                <a:latin typeface="Open Sans"/>
              </a:rPr>
              <a:t>∀</a:t>
            </a:r>
            <a:r>
              <a:rPr lang="en-US" sz="2000" i="1" dirty="0" err="1">
                <a:latin typeface="Open Sans"/>
              </a:rPr>
              <a:t>xQ</a:t>
            </a:r>
            <a:r>
              <a:rPr lang="en-US" sz="2000" dirty="0">
                <a:latin typeface="Open Sans"/>
              </a:rPr>
              <a:t>(</a:t>
            </a:r>
            <a:r>
              <a:rPr lang="en-US" sz="2000" i="1" dirty="0">
                <a:latin typeface="Open Sans"/>
              </a:rPr>
              <a:t>x, y</a:t>
            </a:r>
            <a:r>
              <a:rPr lang="en-US" sz="2000" dirty="0">
                <a:latin typeface="Open Sans"/>
              </a:rPr>
              <a:t>) is false.</a:t>
            </a:r>
          </a:p>
          <a:p>
            <a:pPr marL="0" indent="0" algn="just">
              <a:spcBef>
                <a:spcPts val="1000"/>
              </a:spcBef>
              <a:buNone/>
            </a:pPr>
            <a:endParaRPr lang="en-US" sz="2000" dirty="0">
              <a:latin typeface="Open Sans"/>
            </a:endParaRPr>
          </a:p>
        </p:txBody>
      </p:sp>
    </p:spTree>
    <p:extLst>
      <p:ext uri="{BB962C8B-B14F-4D97-AF65-F5344CB8AC3E}">
        <p14:creationId xmlns:p14="http://schemas.microsoft.com/office/powerpoint/2010/main" val="3099277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4548EA-FF4F-49A1-ABC0-A6930AA07916}"/>
              </a:ext>
            </a:extLst>
          </p:cNvPr>
          <p:cNvSpPr>
            <a:spLocks noGrp="1"/>
          </p:cNvSpPr>
          <p:nvPr>
            <p:ph type="title"/>
          </p:nvPr>
        </p:nvSpPr>
        <p:spPr>
          <a:xfrm>
            <a:off x="3799609" y="694156"/>
            <a:ext cx="6591300" cy="1260475"/>
          </a:xfrm>
        </p:spPr>
        <p:txBody>
          <a:bodyPr/>
          <a:lstStyle/>
          <a:p>
            <a:r>
              <a:rPr lang="en-US" sz="3000" dirty="0">
                <a:solidFill>
                  <a:schemeClr val="accent1"/>
                </a:solidFill>
                <a:latin typeface="Open Sans"/>
              </a:rPr>
              <a:t>The Order of Quantifiers</a:t>
            </a:r>
          </a:p>
        </p:txBody>
      </p:sp>
      <p:sp>
        <p:nvSpPr>
          <p:cNvPr id="5" name="Content Placeholder 2">
            <a:extLst>
              <a:ext uri="{FF2B5EF4-FFF2-40B4-BE49-F238E27FC236}">
                <a16:creationId xmlns:a16="http://schemas.microsoft.com/office/drawing/2014/main" id="{95FA1CE3-C7F2-4B10-B844-6F8D96A4B5DA}"/>
              </a:ext>
            </a:extLst>
          </p:cNvPr>
          <p:cNvSpPr>
            <a:spLocks noGrp="1"/>
          </p:cNvSpPr>
          <p:nvPr>
            <p:ph idx="1"/>
          </p:nvPr>
        </p:nvSpPr>
        <p:spPr>
          <a:xfrm>
            <a:off x="1427747" y="2360814"/>
            <a:ext cx="8963162" cy="3414344"/>
          </a:xfrm>
        </p:spPr>
        <p:txBody>
          <a:bodyPr/>
          <a:lstStyle/>
          <a:p>
            <a:pPr marL="0" indent="0" algn="just">
              <a:spcBef>
                <a:spcPts val="1200"/>
              </a:spcBef>
              <a:buNone/>
            </a:pPr>
            <a:r>
              <a:rPr lang="en-US" sz="2000" b="1" dirty="0">
                <a:solidFill>
                  <a:srgbClr val="00B050"/>
                </a:solidFill>
                <a:latin typeface="Open Sans"/>
              </a:rPr>
              <a:t>Solution :</a:t>
            </a:r>
          </a:p>
          <a:p>
            <a:pPr marL="0" indent="0" algn="just">
              <a:spcBef>
                <a:spcPts val="1200"/>
              </a:spcBef>
              <a:buNone/>
            </a:pPr>
            <a:r>
              <a:rPr lang="en-US" sz="2000" dirty="0">
                <a:latin typeface="Open Sans"/>
              </a:rPr>
              <a:t>b. </a:t>
            </a:r>
            <a:r>
              <a:rPr lang="en-US" sz="2000" i="1" dirty="0">
                <a:latin typeface="Open Sans"/>
              </a:rPr>
              <a:t>  </a:t>
            </a:r>
            <a:r>
              <a:rPr lang="en-US" sz="2000" dirty="0">
                <a:latin typeface="Open Sans"/>
              </a:rPr>
              <a:t>The quantification </a:t>
            </a:r>
            <a:r>
              <a:rPr lang="en-US" sz="2000" b="1" dirty="0">
                <a:solidFill>
                  <a:srgbClr val="FF0000"/>
                </a:solidFill>
                <a:latin typeface="Open Sans"/>
              </a:rPr>
              <a:t>∀</a:t>
            </a:r>
            <a:r>
              <a:rPr lang="en-US" sz="2000" b="1" i="1" dirty="0" err="1">
                <a:solidFill>
                  <a:srgbClr val="FF0000"/>
                </a:solidFill>
                <a:latin typeface="Open Sans"/>
              </a:rPr>
              <a:t>x</a:t>
            </a:r>
            <a:r>
              <a:rPr lang="en-US" sz="2000" b="1" dirty="0" err="1">
                <a:solidFill>
                  <a:srgbClr val="FF0000"/>
                </a:solidFill>
                <a:latin typeface="Open Sans"/>
              </a:rPr>
              <a:t>∃</a:t>
            </a:r>
            <a:r>
              <a:rPr lang="en-US" sz="2000" b="1" i="1" dirty="0" err="1">
                <a:solidFill>
                  <a:srgbClr val="FF0000"/>
                </a:solidFill>
                <a:latin typeface="Open Sans"/>
              </a:rPr>
              <a:t>y</a:t>
            </a:r>
            <a:r>
              <a:rPr lang="en-US" sz="2000" b="1" i="1" dirty="0">
                <a:solidFill>
                  <a:srgbClr val="FF0000"/>
                </a:solidFill>
                <a:latin typeface="Open Sans"/>
              </a:rPr>
              <a:t> Q</a:t>
            </a:r>
            <a:r>
              <a:rPr lang="en-US" sz="2000" b="1" dirty="0">
                <a:solidFill>
                  <a:srgbClr val="FF0000"/>
                </a:solidFill>
                <a:latin typeface="Open Sans"/>
              </a:rPr>
              <a:t>(</a:t>
            </a:r>
            <a:r>
              <a:rPr lang="en-US" sz="2000" b="1" i="1" dirty="0">
                <a:solidFill>
                  <a:srgbClr val="FF0000"/>
                </a:solidFill>
                <a:latin typeface="Open Sans"/>
              </a:rPr>
              <a:t>x, y</a:t>
            </a:r>
            <a:r>
              <a:rPr lang="en-US" sz="2000" b="1" dirty="0">
                <a:solidFill>
                  <a:srgbClr val="FF0000"/>
                </a:solidFill>
                <a:latin typeface="Open Sans"/>
              </a:rPr>
              <a:t>)</a:t>
            </a:r>
          </a:p>
          <a:p>
            <a:pPr marL="0" indent="0">
              <a:spcBef>
                <a:spcPts val="1200"/>
              </a:spcBef>
              <a:buNone/>
            </a:pPr>
            <a:r>
              <a:rPr lang="en-US" sz="2000" dirty="0">
                <a:latin typeface="Open Sans"/>
              </a:rPr>
              <a:t>      denotes the proposition</a:t>
            </a:r>
          </a:p>
          <a:p>
            <a:pPr marL="0" indent="0">
              <a:spcBef>
                <a:spcPts val="1200"/>
              </a:spcBef>
              <a:buNone/>
            </a:pPr>
            <a:r>
              <a:rPr lang="en-US" sz="2000" dirty="0">
                <a:latin typeface="Open Sans"/>
              </a:rPr>
              <a:t>     </a:t>
            </a:r>
            <a:r>
              <a:rPr lang="en-US" sz="2000" b="1" dirty="0">
                <a:solidFill>
                  <a:srgbClr val="FF0000"/>
                </a:solidFill>
                <a:latin typeface="Open Sans"/>
              </a:rPr>
              <a:t>“For every real number </a:t>
            </a:r>
            <a:r>
              <a:rPr lang="en-US" sz="2000" b="1" i="1" dirty="0">
                <a:solidFill>
                  <a:srgbClr val="FF0000"/>
                </a:solidFill>
                <a:latin typeface="Open Sans"/>
              </a:rPr>
              <a:t>x </a:t>
            </a:r>
            <a:r>
              <a:rPr lang="en-US" sz="2000" b="1" dirty="0">
                <a:solidFill>
                  <a:srgbClr val="FF0000"/>
                </a:solidFill>
                <a:latin typeface="Open Sans"/>
              </a:rPr>
              <a:t>there is a real number </a:t>
            </a:r>
            <a:r>
              <a:rPr lang="en-US" sz="2000" b="1" i="1" dirty="0">
                <a:solidFill>
                  <a:srgbClr val="FF0000"/>
                </a:solidFill>
                <a:latin typeface="Open Sans"/>
              </a:rPr>
              <a:t>y </a:t>
            </a:r>
            <a:r>
              <a:rPr lang="en-US" sz="2000" b="1" dirty="0">
                <a:solidFill>
                  <a:srgbClr val="FF0000"/>
                </a:solidFill>
                <a:latin typeface="Open Sans"/>
              </a:rPr>
              <a:t>such that </a:t>
            </a:r>
            <a:r>
              <a:rPr lang="en-US" sz="2000" b="1" i="1" dirty="0">
                <a:solidFill>
                  <a:srgbClr val="FF0000"/>
                </a:solidFill>
                <a:latin typeface="Open Sans"/>
              </a:rPr>
              <a:t>Q</a:t>
            </a:r>
            <a:r>
              <a:rPr lang="en-US" sz="2000" b="1" dirty="0">
                <a:solidFill>
                  <a:srgbClr val="FF0000"/>
                </a:solidFill>
                <a:latin typeface="Open Sans"/>
              </a:rPr>
              <a:t>(</a:t>
            </a:r>
            <a:r>
              <a:rPr lang="en-US" sz="2000" b="1" i="1" dirty="0">
                <a:solidFill>
                  <a:srgbClr val="FF0000"/>
                </a:solidFill>
                <a:latin typeface="Open Sans"/>
              </a:rPr>
              <a:t>x, y</a:t>
            </a:r>
            <a:r>
              <a:rPr lang="en-US" sz="2000" b="1" dirty="0">
                <a:solidFill>
                  <a:srgbClr val="FF0000"/>
                </a:solidFill>
                <a:latin typeface="Open Sans"/>
              </a:rPr>
              <a:t>).”</a:t>
            </a:r>
          </a:p>
          <a:p>
            <a:pPr marL="349250" indent="-349250">
              <a:spcBef>
                <a:spcPts val="1200"/>
              </a:spcBef>
              <a:buNone/>
            </a:pPr>
            <a:r>
              <a:rPr lang="en-US" sz="2000" dirty="0">
                <a:latin typeface="Open Sans"/>
              </a:rPr>
              <a:t>      Given a real number </a:t>
            </a:r>
            <a:r>
              <a:rPr lang="en-US" sz="2000" i="1" dirty="0">
                <a:latin typeface="Open Sans"/>
              </a:rPr>
              <a:t>x</a:t>
            </a:r>
            <a:r>
              <a:rPr lang="en-US" sz="2000" dirty="0">
                <a:latin typeface="Open Sans"/>
              </a:rPr>
              <a:t>, there is a real number </a:t>
            </a:r>
            <a:r>
              <a:rPr lang="en-US" sz="2000" i="1" dirty="0">
                <a:latin typeface="Open Sans"/>
              </a:rPr>
              <a:t>y </a:t>
            </a:r>
            <a:r>
              <a:rPr lang="en-US" sz="2000" dirty="0">
                <a:latin typeface="Open Sans"/>
              </a:rPr>
              <a:t>such that </a:t>
            </a:r>
            <a:r>
              <a:rPr lang="en-US" sz="2000" i="1" dirty="0">
                <a:latin typeface="Open Sans"/>
              </a:rPr>
              <a:t>x </a:t>
            </a:r>
            <a:r>
              <a:rPr lang="en-US" sz="2000" dirty="0">
                <a:latin typeface="Open Sans"/>
              </a:rPr>
              <a:t>+ </a:t>
            </a:r>
            <a:r>
              <a:rPr lang="en-US" sz="2000" i="1" dirty="0">
                <a:latin typeface="Open Sans"/>
              </a:rPr>
              <a:t>y </a:t>
            </a:r>
            <a:r>
              <a:rPr lang="en-US" sz="2000" dirty="0">
                <a:latin typeface="Open Sans"/>
              </a:rPr>
              <a:t>= 0; </a:t>
            </a:r>
          </a:p>
          <a:p>
            <a:pPr marL="349250" indent="-349250">
              <a:spcBef>
                <a:spcPts val="1200"/>
              </a:spcBef>
              <a:buNone/>
            </a:pPr>
            <a:r>
              <a:rPr lang="en-US" sz="2000" dirty="0">
                <a:latin typeface="Open Sans"/>
              </a:rPr>
              <a:t>      namely, </a:t>
            </a:r>
            <a:r>
              <a:rPr lang="en-US" sz="2000" i="1" dirty="0">
                <a:latin typeface="Open Sans"/>
              </a:rPr>
              <a:t>y </a:t>
            </a:r>
            <a:r>
              <a:rPr lang="en-US" sz="2000" dirty="0">
                <a:latin typeface="Open Sans"/>
              </a:rPr>
              <a:t>= −</a:t>
            </a:r>
            <a:r>
              <a:rPr lang="en-US" sz="2000" i="1" dirty="0">
                <a:latin typeface="Open Sans"/>
              </a:rPr>
              <a:t>x</a:t>
            </a:r>
            <a:r>
              <a:rPr lang="en-US" sz="2000" dirty="0">
                <a:latin typeface="Open Sans"/>
              </a:rPr>
              <a:t>. </a:t>
            </a:r>
          </a:p>
          <a:p>
            <a:pPr marL="349250" indent="-349250">
              <a:spcBef>
                <a:spcPts val="1200"/>
              </a:spcBef>
              <a:buNone/>
            </a:pPr>
            <a:r>
              <a:rPr lang="en-US" sz="2000" dirty="0">
                <a:latin typeface="Open Sans"/>
              </a:rPr>
              <a:t>      Hence, the statement ∀</a:t>
            </a:r>
            <a:r>
              <a:rPr lang="en-US" sz="2000" i="1" dirty="0" err="1">
                <a:latin typeface="Open Sans"/>
              </a:rPr>
              <a:t>x</a:t>
            </a:r>
            <a:r>
              <a:rPr lang="en-US" sz="2000" dirty="0" err="1">
                <a:latin typeface="Open Sans"/>
              </a:rPr>
              <a:t>∃</a:t>
            </a:r>
            <a:r>
              <a:rPr lang="en-US" sz="2000" i="1" dirty="0" err="1">
                <a:latin typeface="Open Sans"/>
              </a:rPr>
              <a:t>yQ</a:t>
            </a:r>
            <a:r>
              <a:rPr lang="en-US" sz="2000" dirty="0">
                <a:latin typeface="Open Sans"/>
              </a:rPr>
              <a:t>(</a:t>
            </a:r>
            <a:r>
              <a:rPr lang="en-US" sz="2000" i="1" dirty="0">
                <a:latin typeface="Open Sans"/>
              </a:rPr>
              <a:t>x, y</a:t>
            </a:r>
            <a:r>
              <a:rPr lang="en-US" sz="2000" dirty="0">
                <a:latin typeface="Open Sans"/>
              </a:rPr>
              <a:t>) is true.</a:t>
            </a:r>
          </a:p>
        </p:txBody>
      </p:sp>
    </p:spTree>
    <p:extLst>
      <p:ext uri="{BB962C8B-B14F-4D97-AF65-F5344CB8AC3E}">
        <p14:creationId xmlns:p14="http://schemas.microsoft.com/office/powerpoint/2010/main" val="898584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F92F0B-6783-4F7B-A491-8A77ECD905CE}"/>
              </a:ext>
            </a:extLst>
          </p:cNvPr>
          <p:cNvSpPr>
            <a:spLocks noGrp="1"/>
          </p:cNvSpPr>
          <p:nvPr>
            <p:ph idx="1"/>
          </p:nvPr>
        </p:nvSpPr>
        <p:spPr>
          <a:xfrm>
            <a:off x="1347537" y="2184400"/>
            <a:ext cx="9031706" cy="4954337"/>
          </a:xfrm>
        </p:spPr>
        <p:txBody>
          <a:bodyPr/>
          <a:lstStyle/>
          <a:p>
            <a:pPr marL="0" indent="0" algn="just">
              <a:spcBef>
                <a:spcPts val="600"/>
              </a:spcBef>
              <a:buNone/>
            </a:pPr>
            <a:r>
              <a:rPr lang="en-US" sz="2000" b="1" dirty="0">
                <a:solidFill>
                  <a:schemeClr val="accent1"/>
                </a:solidFill>
                <a:latin typeface="Open Sans"/>
              </a:rPr>
              <a:t>Example 02 :</a:t>
            </a:r>
          </a:p>
          <a:p>
            <a:pPr marL="0" indent="0" algn="just">
              <a:spcBef>
                <a:spcPts val="600"/>
              </a:spcBef>
              <a:buNone/>
            </a:pPr>
            <a:r>
              <a:rPr lang="en-US" sz="2000" dirty="0">
                <a:latin typeface="Open Sans"/>
              </a:rPr>
              <a:t>Let </a:t>
            </a:r>
            <a:r>
              <a:rPr lang="en-US" sz="2000" i="1" dirty="0">
                <a:latin typeface="Open Sans"/>
              </a:rPr>
              <a:t>Q</a:t>
            </a:r>
            <a:r>
              <a:rPr lang="en-US" sz="2000" dirty="0">
                <a:latin typeface="Open Sans"/>
              </a:rPr>
              <a:t>(</a:t>
            </a:r>
            <a:r>
              <a:rPr lang="en-US" sz="2000" i="1" dirty="0">
                <a:latin typeface="Open Sans"/>
              </a:rPr>
              <a:t>x, y, z</a:t>
            </a:r>
            <a:r>
              <a:rPr lang="en-US" sz="2000" dirty="0">
                <a:latin typeface="Open Sans"/>
              </a:rPr>
              <a:t>) be the statement “</a:t>
            </a:r>
            <a:r>
              <a:rPr lang="en-US" sz="2000" i="1" dirty="0" err="1">
                <a:latin typeface="Open Sans"/>
              </a:rPr>
              <a:t>x</a:t>
            </a:r>
            <a:r>
              <a:rPr lang="en-US" sz="2000" dirty="0" err="1">
                <a:latin typeface="Open Sans"/>
              </a:rPr>
              <a:t>+</a:t>
            </a:r>
            <a:r>
              <a:rPr lang="en-US" sz="2000" i="1" dirty="0" err="1">
                <a:latin typeface="Open Sans"/>
              </a:rPr>
              <a:t>y</a:t>
            </a:r>
            <a:r>
              <a:rPr lang="en-US" sz="2000" dirty="0">
                <a:latin typeface="Open Sans"/>
              </a:rPr>
              <a:t>=</a:t>
            </a:r>
            <a:r>
              <a:rPr lang="en-US" sz="2000" i="1" dirty="0">
                <a:latin typeface="Open Sans"/>
              </a:rPr>
              <a:t>z</a:t>
            </a:r>
            <a:r>
              <a:rPr lang="en-US" sz="2000" dirty="0">
                <a:latin typeface="Open Sans"/>
              </a:rPr>
              <a:t>.” What are the truth values of the statements</a:t>
            </a:r>
          </a:p>
          <a:p>
            <a:pPr marL="0" indent="0" algn="just">
              <a:spcBef>
                <a:spcPts val="600"/>
              </a:spcBef>
              <a:buNone/>
            </a:pPr>
            <a:r>
              <a:rPr lang="en-US" sz="2000" dirty="0">
                <a:latin typeface="Open Sans"/>
              </a:rPr>
              <a:t>  a.  ∀</a:t>
            </a:r>
            <a:r>
              <a:rPr lang="en-US" sz="2000" i="1" dirty="0" err="1">
                <a:latin typeface="Open Sans"/>
              </a:rPr>
              <a:t>x</a:t>
            </a:r>
            <a:r>
              <a:rPr lang="en-US" sz="2000" dirty="0" err="1">
                <a:latin typeface="Open Sans"/>
              </a:rPr>
              <a:t>∀</a:t>
            </a:r>
            <a:r>
              <a:rPr lang="en-US" sz="2000" i="1" dirty="0" err="1">
                <a:latin typeface="Open Sans"/>
              </a:rPr>
              <a:t>y</a:t>
            </a:r>
            <a:r>
              <a:rPr lang="en-US" sz="2000" dirty="0" err="1">
                <a:latin typeface="Open Sans"/>
              </a:rPr>
              <a:t>∃</a:t>
            </a:r>
            <a:r>
              <a:rPr lang="en-US" sz="2000" i="1" dirty="0" err="1">
                <a:latin typeface="Open Sans"/>
              </a:rPr>
              <a:t>z</a:t>
            </a:r>
            <a:r>
              <a:rPr lang="en-US" sz="2000" i="1" dirty="0">
                <a:latin typeface="Open Sans"/>
              </a:rPr>
              <a:t> Q</a:t>
            </a:r>
            <a:r>
              <a:rPr lang="en-US" sz="2000" dirty="0">
                <a:latin typeface="Open Sans"/>
              </a:rPr>
              <a:t>(</a:t>
            </a:r>
            <a:r>
              <a:rPr lang="en-US" sz="2000" i="1" dirty="0">
                <a:latin typeface="Open Sans"/>
              </a:rPr>
              <a:t>x, y, z</a:t>
            </a:r>
            <a:r>
              <a:rPr lang="en-US" sz="2000" dirty="0">
                <a:latin typeface="Open Sans"/>
              </a:rPr>
              <a:t>) </a:t>
            </a:r>
          </a:p>
          <a:p>
            <a:pPr marL="0" indent="0" algn="just">
              <a:spcBef>
                <a:spcPts val="600"/>
              </a:spcBef>
              <a:buNone/>
            </a:pPr>
            <a:r>
              <a:rPr lang="en-US" sz="2000" dirty="0">
                <a:latin typeface="Open Sans"/>
              </a:rPr>
              <a:t>  b.  ∃</a:t>
            </a:r>
            <a:r>
              <a:rPr lang="en-US" sz="2000" i="1" dirty="0" err="1">
                <a:latin typeface="Open Sans"/>
              </a:rPr>
              <a:t>z</a:t>
            </a:r>
            <a:r>
              <a:rPr lang="en-US" sz="2000" dirty="0" err="1">
                <a:latin typeface="Open Sans"/>
              </a:rPr>
              <a:t>∀</a:t>
            </a:r>
            <a:r>
              <a:rPr lang="en-US" sz="2000" i="1" dirty="0" err="1">
                <a:latin typeface="Open Sans"/>
              </a:rPr>
              <a:t>x</a:t>
            </a:r>
            <a:r>
              <a:rPr lang="en-US" sz="2000" dirty="0" err="1">
                <a:latin typeface="Open Sans"/>
              </a:rPr>
              <a:t>∀</a:t>
            </a:r>
            <a:r>
              <a:rPr lang="en-US" sz="2000" i="1" dirty="0" err="1">
                <a:latin typeface="Open Sans"/>
              </a:rPr>
              <a:t>y</a:t>
            </a:r>
            <a:r>
              <a:rPr lang="en-US" sz="2000" i="1" dirty="0">
                <a:latin typeface="Open Sans"/>
              </a:rPr>
              <a:t> Q</a:t>
            </a:r>
            <a:r>
              <a:rPr lang="en-US" sz="2000" dirty="0">
                <a:latin typeface="Open Sans"/>
              </a:rPr>
              <a:t>(</a:t>
            </a:r>
            <a:r>
              <a:rPr lang="en-US" sz="2000" i="1" dirty="0">
                <a:latin typeface="Open Sans"/>
              </a:rPr>
              <a:t>x, y, z</a:t>
            </a:r>
            <a:r>
              <a:rPr lang="en-US" sz="2000" dirty="0">
                <a:latin typeface="Open Sans"/>
              </a:rPr>
              <a:t>), </a:t>
            </a:r>
          </a:p>
          <a:p>
            <a:pPr marL="0" indent="0" algn="just">
              <a:spcBef>
                <a:spcPts val="600"/>
              </a:spcBef>
              <a:buNone/>
            </a:pPr>
            <a:r>
              <a:rPr lang="en-US" sz="2000" dirty="0">
                <a:latin typeface="Open Sans"/>
              </a:rPr>
              <a:t>where the domain of all variables consists of all real numbers?</a:t>
            </a:r>
            <a:endParaRPr lang="en-US" sz="2000" b="1" i="1" dirty="0">
              <a:solidFill>
                <a:srgbClr val="00B050"/>
              </a:solidFill>
              <a:latin typeface="Open Sans"/>
            </a:endParaRPr>
          </a:p>
          <a:p>
            <a:pPr marL="0" indent="0" algn="just">
              <a:spcBef>
                <a:spcPts val="600"/>
              </a:spcBef>
              <a:buNone/>
            </a:pPr>
            <a:r>
              <a:rPr lang="en-US" sz="2000" b="1" dirty="0">
                <a:solidFill>
                  <a:srgbClr val="00B050"/>
                </a:solidFill>
                <a:latin typeface="Open Sans"/>
              </a:rPr>
              <a:t>Solution: </a:t>
            </a:r>
          </a:p>
          <a:p>
            <a:pPr marL="336550" indent="-336550" algn="just">
              <a:spcBef>
                <a:spcPts val="600"/>
              </a:spcBef>
              <a:buNone/>
            </a:pPr>
            <a:r>
              <a:rPr lang="en-US" sz="2000" dirty="0">
                <a:latin typeface="Open Sans"/>
              </a:rPr>
              <a:t>a.  Suppose that </a:t>
            </a:r>
            <a:r>
              <a:rPr lang="en-US" sz="2000" i="1" dirty="0">
                <a:latin typeface="Open Sans"/>
              </a:rPr>
              <a:t>x </a:t>
            </a:r>
            <a:r>
              <a:rPr lang="en-US" sz="2000" dirty="0">
                <a:latin typeface="Open Sans"/>
              </a:rPr>
              <a:t>and </a:t>
            </a:r>
            <a:r>
              <a:rPr lang="en-US" sz="2000" i="1" dirty="0">
                <a:latin typeface="Open Sans"/>
              </a:rPr>
              <a:t>y </a:t>
            </a:r>
            <a:r>
              <a:rPr lang="en-US" sz="2000" dirty="0">
                <a:latin typeface="Open Sans"/>
              </a:rPr>
              <a:t>are assigned values. Then, there exists a real number </a:t>
            </a:r>
            <a:r>
              <a:rPr lang="en-US" sz="2000" i="1" dirty="0">
                <a:latin typeface="Open Sans"/>
              </a:rPr>
              <a:t>z  </a:t>
            </a:r>
            <a:r>
              <a:rPr lang="en-US" sz="2000" dirty="0">
                <a:latin typeface="Open Sans"/>
              </a:rPr>
              <a:t>such that</a:t>
            </a:r>
          </a:p>
          <a:p>
            <a:pPr marL="0" indent="0" algn="just">
              <a:spcBef>
                <a:spcPts val="600"/>
              </a:spcBef>
              <a:buNone/>
            </a:pPr>
            <a:r>
              <a:rPr lang="en-US" sz="2000" i="1" dirty="0">
                <a:latin typeface="Open Sans"/>
              </a:rPr>
              <a:t>                         </a:t>
            </a:r>
            <a:r>
              <a:rPr lang="en-US" sz="2000" b="1" i="1" dirty="0">
                <a:solidFill>
                  <a:srgbClr val="FF0000"/>
                </a:solidFill>
                <a:latin typeface="Open Sans"/>
              </a:rPr>
              <a:t>x </a:t>
            </a:r>
            <a:r>
              <a:rPr lang="en-US" sz="2000" b="1" dirty="0">
                <a:solidFill>
                  <a:srgbClr val="FF0000"/>
                </a:solidFill>
                <a:latin typeface="Open Sans"/>
              </a:rPr>
              <a:t>+ </a:t>
            </a:r>
            <a:r>
              <a:rPr lang="en-US" sz="2000" b="1" i="1" dirty="0">
                <a:solidFill>
                  <a:srgbClr val="FF0000"/>
                </a:solidFill>
                <a:latin typeface="Open Sans"/>
              </a:rPr>
              <a:t>y </a:t>
            </a:r>
            <a:r>
              <a:rPr lang="en-US" sz="2000" b="1" dirty="0">
                <a:solidFill>
                  <a:srgbClr val="FF0000"/>
                </a:solidFill>
                <a:latin typeface="Open Sans"/>
              </a:rPr>
              <a:t>= </a:t>
            </a:r>
            <a:r>
              <a:rPr lang="en-US" sz="2000" b="1" i="1" dirty="0">
                <a:solidFill>
                  <a:srgbClr val="FF0000"/>
                </a:solidFill>
                <a:latin typeface="Open Sans"/>
              </a:rPr>
              <a:t>z</a:t>
            </a:r>
            <a:endParaRPr lang="en-US" sz="2000" dirty="0">
              <a:latin typeface="Open Sans"/>
            </a:endParaRPr>
          </a:p>
          <a:p>
            <a:pPr marL="176213" indent="-176213" algn="just">
              <a:spcBef>
                <a:spcPts val="600"/>
              </a:spcBef>
              <a:buNone/>
            </a:pPr>
            <a:r>
              <a:rPr lang="en-US" sz="2000" dirty="0">
                <a:latin typeface="Open Sans"/>
              </a:rPr>
              <a:t>	  Consequently, the quantification ∀</a:t>
            </a:r>
            <a:r>
              <a:rPr lang="en-US" sz="2000" i="1" dirty="0" err="1">
                <a:latin typeface="Open Sans"/>
              </a:rPr>
              <a:t>x</a:t>
            </a:r>
            <a:r>
              <a:rPr lang="en-US" sz="2000" dirty="0" err="1">
                <a:latin typeface="Open Sans"/>
              </a:rPr>
              <a:t>∀</a:t>
            </a:r>
            <a:r>
              <a:rPr lang="en-US" sz="2000" i="1" dirty="0" err="1">
                <a:latin typeface="Open Sans"/>
              </a:rPr>
              <a:t>y</a:t>
            </a:r>
            <a:r>
              <a:rPr lang="en-US" sz="2000" dirty="0" err="1">
                <a:latin typeface="Open Sans"/>
              </a:rPr>
              <a:t>∃</a:t>
            </a:r>
            <a:r>
              <a:rPr lang="en-US" sz="2000" i="1" dirty="0" err="1">
                <a:latin typeface="Open Sans"/>
              </a:rPr>
              <a:t>z</a:t>
            </a:r>
            <a:r>
              <a:rPr lang="en-US" sz="2000" i="1" dirty="0">
                <a:latin typeface="Open Sans"/>
              </a:rPr>
              <a:t> Q</a:t>
            </a:r>
            <a:r>
              <a:rPr lang="en-US" sz="2000" dirty="0">
                <a:latin typeface="Open Sans"/>
              </a:rPr>
              <a:t>(</a:t>
            </a:r>
            <a:r>
              <a:rPr lang="en-US" sz="2000" i="1" dirty="0">
                <a:latin typeface="Open Sans"/>
              </a:rPr>
              <a:t>x, y, z</a:t>
            </a:r>
            <a:r>
              <a:rPr lang="en-US" sz="2000" dirty="0">
                <a:latin typeface="Open Sans"/>
              </a:rPr>
              <a:t>)</a:t>
            </a:r>
            <a:r>
              <a:rPr lang="en-US" sz="2000" i="1" dirty="0">
                <a:latin typeface="Open Sans"/>
              </a:rPr>
              <a:t>, </a:t>
            </a:r>
            <a:r>
              <a:rPr lang="en-US" sz="2000" dirty="0">
                <a:latin typeface="Open Sans"/>
              </a:rPr>
              <a:t>which is the statement</a:t>
            </a:r>
          </a:p>
          <a:p>
            <a:pPr marL="401638" indent="-401638" algn="just">
              <a:spcBef>
                <a:spcPts val="600"/>
              </a:spcBef>
              <a:buNone/>
            </a:pPr>
            <a:r>
              <a:rPr lang="en-US" sz="2000" dirty="0">
                <a:latin typeface="Open Sans"/>
              </a:rPr>
              <a:t>    </a:t>
            </a:r>
            <a:r>
              <a:rPr lang="en-US" sz="2000" b="1" dirty="0">
                <a:solidFill>
                  <a:srgbClr val="FF0000"/>
                </a:solidFill>
                <a:latin typeface="Open Sans"/>
              </a:rPr>
              <a:t>“For all real numbers </a:t>
            </a:r>
            <a:r>
              <a:rPr lang="en-US" sz="2000" b="1" i="1" dirty="0">
                <a:solidFill>
                  <a:srgbClr val="FF0000"/>
                </a:solidFill>
                <a:latin typeface="Open Sans"/>
              </a:rPr>
              <a:t>x </a:t>
            </a:r>
            <a:r>
              <a:rPr lang="en-US" sz="2000" b="1" dirty="0">
                <a:solidFill>
                  <a:srgbClr val="FF0000"/>
                </a:solidFill>
                <a:latin typeface="Open Sans"/>
              </a:rPr>
              <a:t>and for all real numbers </a:t>
            </a:r>
            <a:r>
              <a:rPr lang="en-US" sz="2000" b="1" i="1" dirty="0">
                <a:solidFill>
                  <a:srgbClr val="FF0000"/>
                </a:solidFill>
                <a:latin typeface="Open Sans"/>
              </a:rPr>
              <a:t>y </a:t>
            </a:r>
            <a:r>
              <a:rPr lang="en-US" sz="2000" b="1" dirty="0">
                <a:solidFill>
                  <a:srgbClr val="FF0000"/>
                </a:solidFill>
                <a:latin typeface="Open Sans"/>
              </a:rPr>
              <a:t>there is a real number </a:t>
            </a:r>
            <a:r>
              <a:rPr lang="en-US" sz="2000" b="1" i="1" dirty="0">
                <a:solidFill>
                  <a:srgbClr val="FF0000"/>
                </a:solidFill>
                <a:latin typeface="Open Sans"/>
              </a:rPr>
              <a:t>z </a:t>
            </a:r>
            <a:r>
              <a:rPr lang="en-US" sz="2000" b="1" dirty="0">
                <a:solidFill>
                  <a:srgbClr val="FF0000"/>
                </a:solidFill>
                <a:latin typeface="Open Sans"/>
              </a:rPr>
              <a:t>such that  </a:t>
            </a:r>
            <a:r>
              <a:rPr lang="en-US" sz="2000" b="1" i="1" dirty="0">
                <a:solidFill>
                  <a:srgbClr val="FF0000"/>
                </a:solidFill>
                <a:latin typeface="Open Sans"/>
              </a:rPr>
              <a:t>x </a:t>
            </a:r>
            <a:r>
              <a:rPr lang="en-US" sz="2000" b="1" dirty="0">
                <a:solidFill>
                  <a:srgbClr val="FF0000"/>
                </a:solidFill>
                <a:latin typeface="Open Sans"/>
              </a:rPr>
              <a:t>+ </a:t>
            </a:r>
            <a:r>
              <a:rPr lang="en-US" sz="2000" b="1" i="1" dirty="0">
                <a:solidFill>
                  <a:srgbClr val="FF0000"/>
                </a:solidFill>
                <a:latin typeface="Open Sans"/>
              </a:rPr>
              <a:t>y </a:t>
            </a:r>
            <a:r>
              <a:rPr lang="en-US" sz="2000" b="1" dirty="0">
                <a:solidFill>
                  <a:srgbClr val="FF0000"/>
                </a:solidFill>
                <a:latin typeface="Open Sans"/>
              </a:rPr>
              <a:t>= </a:t>
            </a:r>
            <a:r>
              <a:rPr lang="en-US" sz="2000" b="1" i="1" dirty="0">
                <a:solidFill>
                  <a:srgbClr val="FF0000"/>
                </a:solidFill>
                <a:latin typeface="Open Sans"/>
              </a:rPr>
              <a:t>z</a:t>
            </a:r>
            <a:r>
              <a:rPr lang="en-US" sz="2000" b="1" dirty="0">
                <a:solidFill>
                  <a:srgbClr val="FF0000"/>
                </a:solidFill>
                <a:latin typeface="Open Sans"/>
              </a:rPr>
              <a:t>,” </a:t>
            </a:r>
            <a:r>
              <a:rPr lang="en-US" sz="2000" dirty="0">
                <a:latin typeface="Open Sans"/>
              </a:rPr>
              <a:t>is true.</a:t>
            </a:r>
            <a:endParaRPr lang="en-US" sz="2000" b="1" dirty="0">
              <a:solidFill>
                <a:srgbClr val="FF0000"/>
              </a:solidFill>
              <a:latin typeface="Open Sans"/>
            </a:endParaRPr>
          </a:p>
        </p:txBody>
      </p:sp>
      <p:sp>
        <p:nvSpPr>
          <p:cNvPr id="4" name="Title 1">
            <a:extLst>
              <a:ext uri="{FF2B5EF4-FFF2-40B4-BE49-F238E27FC236}">
                <a16:creationId xmlns:a16="http://schemas.microsoft.com/office/drawing/2014/main" id="{965D8A96-4EC3-4423-9042-5C7792FC749B}"/>
              </a:ext>
            </a:extLst>
          </p:cNvPr>
          <p:cNvSpPr>
            <a:spLocks noGrp="1"/>
          </p:cNvSpPr>
          <p:nvPr>
            <p:ph type="title"/>
          </p:nvPr>
        </p:nvSpPr>
        <p:spPr>
          <a:xfrm>
            <a:off x="3919538" y="839788"/>
            <a:ext cx="6591300" cy="1260475"/>
          </a:xfrm>
        </p:spPr>
        <p:txBody>
          <a:bodyPr/>
          <a:lstStyle/>
          <a:p>
            <a:r>
              <a:rPr lang="en-US" sz="3000" dirty="0">
                <a:solidFill>
                  <a:schemeClr val="accent1"/>
                </a:solidFill>
                <a:latin typeface="Open Sans"/>
              </a:rPr>
              <a:t>The Order of Quantifiers</a:t>
            </a:r>
          </a:p>
        </p:txBody>
      </p:sp>
    </p:spTree>
    <p:extLst>
      <p:ext uri="{BB962C8B-B14F-4D97-AF65-F5344CB8AC3E}">
        <p14:creationId xmlns:p14="http://schemas.microsoft.com/office/powerpoint/2010/main" val="5256908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21F326-24F5-4D53-9958-287A198FB438}"/>
              </a:ext>
            </a:extLst>
          </p:cNvPr>
          <p:cNvSpPr>
            <a:spLocks noGrp="1"/>
          </p:cNvSpPr>
          <p:nvPr>
            <p:ph type="title"/>
          </p:nvPr>
        </p:nvSpPr>
        <p:spPr>
          <a:xfrm>
            <a:off x="3919538" y="839788"/>
            <a:ext cx="6591300" cy="1260475"/>
          </a:xfrm>
        </p:spPr>
        <p:txBody>
          <a:bodyPr/>
          <a:lstStyle/>
          <a:p>
            <a:r>
              <a:rPr lang="en-US" sz="3000" dirty="0">
                <a:solidFill>
                  <a:schemeClr val="accent1"/>
                </a:solidFill>
                <a:latin typeface="Open Sans"/>
              </a:rPr>
              <a:t>The Order of Quantifiers</a:t>
            </a:r>
          </a:p>
        </p:txBody>
      </p:sp>
      <p:sp>
        <p:nvSpPr>
          <p:cNvPr id="5" name="Content Placeholder 2">
            <a:extLst>
              <a:ext uri="{FF2B5EF4-FFF2-40B4-BE49-F238E27FC236}">
                <a16:creationId xmlns:a16="http://schemas.microsoft.com/office/drawing/2014/main" id="{10D1632A-2CAA-4E6B-9C02-3D7C87856053}"/>
              </a:ext>
            </a:extLst>
          </p:cNvPr>
          <p:cNvSpPr>
            <a:spLocks noGrp="1"/>
          </p:cNvSpPr>
          <p:nvPr>
            <p:ph idx="1"/>
          </p:nvPr>
        </p:nvSpPr>
        <p:spPr>
          <a:xfrm>
            <a:off x="1347537" y="2360863"/>
            <a:ext cx="9047748" cy="3278188"/>
          </a:xfrm>
        </p:spPr>
        <p:txBody>
          <a:bodyPr/>
          <a:lstStyle/>
          <a:p>
            <a:pPr marL="0" indent="0" algn="just">
              <a:spcBef>
                <a:spcPts val="600"/>
              </a:spcBef>
              <a:buNone/>
            </a:pPr>
            <a:r>
              <a:rPr lang="en-US" sz="2000" b="1" dirty="0">
                <a:solidFill>
                  <a:srgbClr val="00B050"/>
                </a:solidFill>
                <a:latin typeface="Open Sans"/>
              </a:rPr>
              <a:t>Solution: </a:t>
            </a:r>
          </a:p>
          <a:p>
            <a:pPr marL="401638" indent="-401638" algn="just">
              <a:spcBef>
                <a:spcPts val="600"/>
              </a:spcBef>
              <a:buNone/>
            </a:pPr>
            <a:r>
              <a:rPr lang="en-US" sz="2000" dirty="0">
                <a:latin typeface="Open Sans"/>
              </a:rPr>
              <a:t>b. The order of the quantification here is important, because the quantification</a:t>
            </a:r>
          </a:p>
          <a:p>
            <a:pPr marL="0" indent="0" algn="just">
              <a:spcBef>
                <a:spcPts val="600"/>
              </a:spcBef>
              <a:buNone/>
            </a:pPr>
            <a:r>
              <a:rPr lang="en-US" sz="2000" dirty="0">
                <a:latin typeface="Open Sans"/>
              </a:rPr>
              <a:t>                      </a:t>
            </a:r>
            <a:r>
              <a:rPr lang="pl-PL" sz="2000" b="1" dirty="0">
                <a:solidFill>
                  <a:srgbClr val="FF0000"/>
                </a:solidFill>
                <a:latin typeface="Open Sans"/>
              </a:rPr>
              <a:t>∃</a:t>
            </a:r>
            <a:r>
              <a:rPr lang="pl-PL" sz="2000" b="1" i="1" dirty="0">
                <a:solidFill>
                  <a:srgbClr val="FF0000"/>
                </a:solidFill>
                <a:latin typeface="Open Sans"/>
              </a:rPr>
              <a:t>z</a:t>
            </a:r>
            <a:r>
              <a:rPr lang="pl-PL" sz="2000" b="1" dirty="0">
                <a:solidFill>
                  <a:srgbClr val="FF0000"/>
                </a:solidFill>
                <a:latin typeface="Open Sans"/>
              </a:rPr>
              <a:t>∀</a:t>
            </a:r>
            <a:r>
              <a:rPr lang="pl-PL" sz="2000" b="1" i="1" dirty="0">
                <a:solidFill>
                  <a:srgbClr val="FF0000"/>
                </a:solidFill>
                <a:latin typeface="Open Sans"/>
              </a:rPr>
              <a:t>x</a:t>
            </a:r>
            <a:r>
              <a:rPr lang="pl-PL" sz="2000" b="1" dirty="0">
                <a:solidFill>
                  <a:srgbClr val="FF0000"/>
                </a:solidFill>
                <a:latin typeface="Open Sans"/>
              </a:rPr>
              <a:t>∀</a:t>
            </a:r>
            <a:r>
              <a:rPr lang="pl-PL" sz="2000" b="1" i="1" dirty="0">
                <a:solidFill>
                  <a:srgbClr val="FF0000"/>
                </a:solidFill>
                <a:latin typeface="Open Sans"/>
              </a:rPr>
              <a:t>y</a:t>
            </a:r>
            <a:r>
              <a:rPr lang="en-US" sz="2000" b="1" i="1" dirty="0">
                <a:solidFill>
                  <a:srgbClr val="FF0000"/>
                </a:solidFill>
                <a:latin typeface="Open Sans"/>
              </a:rPr>
              <a:t> </a:t>
            </a:r>
            <a:r>
              <a:rPr lang="pl-PL" sz="2000" b="1" i="1" dirty="0">
                <a:solidFill>
                  <a:srgbClr val="FF0000"/>
                </a:solidFill>
                <a:latin typeface="Open Sans"/>
              </a:rPr>
              <a:t>Q</a:t>
            </a:r>
            <a:r>
              <a:rPr lang="pl-PL" sz="2000" b="1" dirty="0">
                <a:solidFill>
                  <a:srgbClr val="FF0000"/>
                </a:solidFill>
                <a:latin typeface="Open Sans"/>
              </a:rPr>
              <a:t>(</a:t>
            </a:r>
            <a:r>
              <a:rPr lang="pl-PL" sz="2000" b="1" i="1" dirty="0">
                <a:solidFill>
                  <a:srgbClr val="FF0000"/>
                </a:solidFill>
                <a:latin typeface="Open Sans"/>
              </a:rPr>
              <a:t>x, y, z</a:t>
            </a:r>
            <a:r>
              <a:rPr lang="pl-PL" sz="2000" b="1" dirty="0">
                <a:solidFill>
                  <a:srgbClr val="FF0000"/>
                </a:solidFill>
                <a:latin typeface="Open Sans"/>
              </a:rPr>
              <a:t>)</a:t>
            </a:r>
            <a:endParaRPr lang="pl-PL" sz="2000" b="1" i="1" dirty="0">
              <a:solidFill>
                <a:srgbClr val="FF0000"/>
              </a:solidFill>
              <a:latin typeface="Open Sans"/>
            </a:endParaRPr>
          </a:p>
          <a:p>
            <a:pPr marL="0" indent="0" algn="just">
              <a:spcBef>
                <a:spcPts val="600"/>
              </a:spcBef>
              <a:buNone/>
            </a:pPr>
            <a:r>
              <a:rPr lang="en-US" sz="2000" dirty="0">
                <a:latin typeface="Open Sans"/>
              </a:rPr>
              <a:t>      which is the statement</a:t>
            </a:r>
          </a:p>
          <a:p>
            <a:pPr marL="401638" indent="-401638" algn="just">
              <a:spcBef>
                <a:spcPts val="600"/>
              </a:spcBef>
              <a:buNone/>
            </a:pPr>
            <a:r>
              <a:rPr lang="en-US" sz="2000" dirty="0">
                <a:latin typeface="Open Sans"/>
              </a:rPr>
              <a:t>     </a:t>
            </a:r>
            <a:r>
              <a:rPr lang="en-US" sz="2000" b="1" dirty="0">
                <a:solidFill>
                  <a:srgbClr val="FF0000"/>
                </a:solidFill>
                <a:latin typeface="Open Sans"/>
              </a:rPr>
              <a:t>“There is a real number </a:t>
            </a:r>
            <a:r>
              <a:rPr lang="en-US" sz="2000" b="1" i="1" dirty="0">
                <a:solidFill>
                  <a:srgbClr val="FF0000"/>
                </a:solidFill>
                <a:latin typeface="Open Sans"/>
              </a:rPr>
              <a:t>z </a:t>
            </a:r>
            <a:r>
              <a:rPr lang="en-US" sz="2000" b="1" dirty="0">
                <a:solidFill>
                  <a:srgbClr val="FF0000"/>
                </a:solidFill>
                <a:latin typeface="Open Sans"/>
              </a:rPr>
              <a:t>such that for all real numbers </a:t>
            </a:r>
            <a:r>
              <a:rPr lang="en-US" sz="2000" b="1" i="1" dirty="0">
                <a:solidFill>
                  <a:srgbClr val="FF0000"/>
                </a:solidFill>
                <a:latin typeface="Open Sans"/>
              </a:rPr>
              <a:t>x </a:t>
            </a:r>
            <a:r>
              <a:rPr lang="en-US" sz="2000" b="1" dirty="0">
                <a:solidFill>
                  <a:srgbClr val="FF0000"/>
                </a:solidFill>
                <a:latin typeface="Open Sans"/>
              </a:rPr>
              <a:t>and for all real numbers </a:t>
            </a:r>
            <a:r>
              <a:rPr lang="en-US" sz="2000" b="1" i="1" dirty="0">
                <a:solidFill>
                  <a:srgbClr val="FF0000"/>
                </a:solidFill>
                <a:latin typeface="Open Sans"/>
              </a:rPr>
              <a:t>y </a:t>
            </a:r>
            <a:r>
              <a:rPr lang="en-US" sz="2000" b="1" dirty="0">
                <a:solidFill>
                  <a:srgbClr val="FF0000"/>
                </a:solidFill>
                <a:latin typeface="Open Sans"/>
              </a:rPr>
              <a:t>it is true that </a:t>
            </a:r>
            <a:r>
              <a:rPr lang="en-US" sz="2000" b="1" i="1" dirty="0">
                <a:solidFill>
                  <a:srgbClr val="FF0000"/>
                </a:solidFill>
                <a:latin typeface="Open Sans"/>
              </a:rPr>
              <a:t>x </a:t>
            </a:r>
            <a:r>
              <a:rPr lang="en-US" sz="2000" b="1" dirty="0">
                <a:solidFill>
                  <a:srgbClr val="FF0000"/>
                </a:solidFill>
                <a:latin typeface="Open Sans"/>
              </a:rPr>
              <a:t>+ </a:t>
            </a:r>
            <a:r>
              <a:rPr lang="en-US" sz="2000" b="1" i="1" dirty="0">
                <a:solidFill>
                  <a:srgbClr val="FF0000"/>
                </a:solidFill>
                <a:latin typeface="Open Sans"/>
              </a:rPr>
              <a:t>y </a:t>
            </a:r>
            <a:r>
              <a:rPr lang="en-US" sz="2000" b="1" dirty="0">
                <a:solidFill>
                  <a:srgbClr val="FF0000"/>
                </a:solidFill>
                <a:latin typeface="Open Sans"/>
              </a:rPr>
              <a:t>= </a:t>
            </a:r>
            <a:r>
              <a:rPr lang="en-US" sz="2000" b="1" i="1" dirty="0">
                <a:solidFill>
                  <a:srgbClr val="FF0000"/>
                </a:solidFill>
                <a:latin typeface="Open Sans"/>
              </a:rPr>
              <a:t>z</a:t>
            </a:r>
            <a:r>
              <a:rPr lang="en-US" sz="2000" b="1" dirty="0">
                <a:solidFill>
                  <a:srgbClr val="FF0000"/>
                </a:solidFill>
                <a:latin typeface="Open Sans"/>
              </a:rPr>
              <a:t>,” </a:t>
            </a:r>
            <a:endParaRPr lang="en-US" sz="2000" dirty="0">
              <a:latin typeface="Open Sans"/>
            </a:endParaRPr>
          </a:p>
          <a:p>
            <a:pPr marL="401638" indent="0" algn="just">
              <a:spcBef>
                <a:spcPts val="600"/>
              </a:spcBef>
              <a:buNone/>
            </a:pPr>
            <a:r>
              <a:rPr lang="en-US" sz="2000" dirty="0">
                <a:latin typeface="Open Sans"/>
              </a:rPr>
              <a:t>is false, because there is no value of </a:t>
            </a:r>
            <a:r>
              <a:rPr lang="en-US" sz="2000" i="1" dirty="0">
                <a:latin typeface="Open Sans"/>
              </a:rPr>
              <a:t>z </a:t>
            </a:r>
            <a:r>
              <a:rPr lang="en-US" sz="2000" dirty="0">
                <a:latin typeface="Open Sans"/>
              </a:rPr>
              <a:t>that satisfies the equation </a:t>
            </a:r>
            <a:r>
              <a:rPr lang="en-US" sz="2000" i="1" dirty="0">
                <a:latin typeface="Open Sans"/>
              </a:rPr>
              <a:t>x </a:t>
            </a:r>
            <a:r>
              <a:rPr lang="en-US" sz="2000" dirty="0">
                <a:latin typeface="Open Sans"/>
              </a:rPr>
              <a:t>+ </a:t>
            </a:r>
            <a:r>
              <a:rPr lang="en-US" sz="2000" i="1" dirty="0">
                <a:latin typeface="Open Sans"/>
              </a:rPr>
              <a:t>y </a:t>
            </a:r>
            <a:r>
              <a:rPr lang="en-US" sz="2000" dirty="0">
                <a:latin typeface="Open Sans"/>
              </a:rPr>
              <a:t>= </a:t>
            </a:r>
            <a:r>
              <a:rPr lang="en-US" sz="2000" i="1" dirty="0">
                <a:latin typeface="Open Sans"/>
              </a:rPr>
              <a:t>z </a:t>
            </a:r>
            <a:r>
              <a:rPr lang="en-US" sz="2000" dirty="0">
                <a:latin typeface="Open Sans"/>
              </a:rPr>
              <a:t>for all values of </a:t>
            </a:r>
            <a:r>
              <a:rPr lang="en-US" sz="2000" i="1" dirty="0">
                <a:latin typeface="Open Sans"/>
              </a:rPr>
              <a:t>x </a:t>
            </a:r>
            <a:r>
              <a:rPr lang="en-US" sz="2000" dirty="0">
                <a:latin typeface="Open Sans"/>
              </a:rPr>
              <a:t>and </a:t>
            </a:r>
            <a:r>
              <a:rPr lang="en-US" sz="2000" i="1" dirty="0">
                <a:latin typeface="Open Sans"/>
              </a:rPr>
              <a:t>y</a:t>
            </a:r>
            <a:r>
              <a:rPr lang="en-US" sz="2000" dirty="0">
                <a:latin typeface="Open Sans"/>
              </a:rPr>
              <a:t>.</a:t>
            </a:r>
            <a:endParaRPr lang="en-US" sz="2000" b="1" dirty="0">
              <a:solidFill>
                <a:srgbClr val="FF0000"/>
              </a:solidFill>
              <a:latin typeface="Open Sans"/>
            </a:endParaRPr>
          </a:p>
        </p:txBody>
      </p:sp>
    </p:spTree>
    <p:extLst>
      <p:ext uri="{BB962C8B-B14F-4D97-AF65-F5344CB8AC3E}">
        <p14:creationId xmlns:p14="http://schemas.microsoft.com/office/powerpoint/2010/main" val="343496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1A55-017A-4A65-9775-56ED83482583}"/>
              </a:ext>
            </a:extLst>
          </p:cNvPr>
          <p:cNvSpPr>
            <a:spLocks noGrp="1"/>
          </p:cNvSpPr>
          <p:nvPr>
            <p:ph type="title"/>
          </p:nvPr>
        </p:nvSpPr>
        <p:spPr/>
        <p:txBody>
          <a:bodyPr/>
          <a:lstStyle/>
          <a:p>
            <a:r>
              <a:rPr lang="en-US" sz="3000" dirty="0">
                <a:solidFill>
                  <a:schemeClr val="accent1"/>
                </a:solidFill>
                <a:latin typeface="Open Sans"/>
              </a:rPr>
              <a:t>Quantifications of Two Variables</a:t>
            </a:r>
          </a:p>
        </p:txBody>
      </p:sp>
      <p:pic>
        <p:nvPicPr>
          <p:cNvPr id="5" name="Picture 4">
            <a:extLst>
              <a:ext uri="{FF2B5EF4-FFF2-40B4-BE49-F238E27FC236}">
                <a16:creationId xmlns:a16="http://schemas.microsoft.com/office/drawing/2014/main" id="{C47B7ECF-696E-4130-9358-6B9D6AF1163F}"/>
              </a:ext>
            </a:extLst>
          </p:cNvPr>
          <p:cNvPicPr>
            <a:picLocks noChangeAspect="1"/>
          </p:cNvPicPr>
          <p:nvPr/>
        </p:nvPicPr>
        <p:blipFill rotWithShape="1">
          <a:blip r:embed="rId2"/>
          <a:srcRect/>
          <a:stretch/>
        </p:blipFill>
        <p:spPr>
          <a:xfrm>
            <a:off x="1400928" y="2454827"/>
            <a:ext cx="9018922" cy="4507447"/>
          </a:xfrm>
          <a:prstGeom prst="rect">
            <a:avLst/>
          </a:prstGeom>
        </p:spPr>
      </p:pic>
    </p:spTree>
    <p:extLst>
      <p:ext uri="{BB962C8B-B14F-4D97-AF65-F5344CB8AC3E}">
        <p14:creationId xmlns:p14="http://schemas.microsoft.com/office/powerpoint/2010/main" val="163630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0CB3-BFCE-44CE-A051-F76771A4C479}"/>
              </a:ext>
            </a:extLst>
          </p:cNvPr>
          <p:cNvSpPr>
            <a:spLocks noGrp="1"/>
          </p:cNvSpPr>
          <p:nvPr>
            <p:ph type="title"/>
          </p:nvPr>
        </p:nvSpPr>
        <p:spPr>
          <a:xfrm>
            <a:off x="4491788" y="670259"/>
            <a:ext cx="6019049" cy="1260475"/>
          </a:xfrm>
        </p:spPr>
        <p:txBody>
          <a:bodyPr/>
          <a:lstStyle/>
          <a:p>
            <a:r>
              <a:rPr lang="en-US" sz="3000" dirty="0">
                <a:solidFill>
                  <a:schemeClr val="accent1"/>
                </a:solidFill>
                <a:latin typeface="Open Sans"/>
              </a:rPr>
              <a:t>Negating Nested Quantifiers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9D6AF5-F7B7-4474-B4CC-C790E53EA0B3}"/>
                  </a:ext>
                </a:extLst>
              </p:cNvPr>
              <p:cNvSpPr>
                <a:spLocks noGrp="1"/>
              </p:cNvSpPr>
              <p:nvPr>
                <p:ph idx="1"/>
              </p:nvPr>
            </p:nvSpPr>
            <p:spPr>
              <a:xfrm>
                <a:off x="1379621" y="2390274"/>
                <a:ext cx="8983580" cy="4501064"/>
              </a:xfrm>
            </p:spPr>
            <p:txBody>
              <a:bodyPr/>
              <a:lstStyle/>
              <a:p>
                <a:pPr marL="0" indent="0" algn="just">
                  <a:spcBef>
                    <a:spcPts val="1000"/>
                  </a:spcBef>
                  <a:buNone/>
                </a:pPr>
                <a:r>
                  <a:rPr lang="en-US" sz="2000" b="1" dirty="0">
                    <a:solidFill>
                      <a:schemeClr val="accent1"/>
                    </a:solidFill>
                    <a:latin typeface="Open Sans"/>
                  </a:rPr>
                  <a:t>Example 01 :</a:t>
                </a:r>
              </a:p>
              <a:p>
                <a:pPr marL="0" indent="0" algn="just">
                  <a:spcBef>
                    <a:spcPts val="1000"/>
                  </a:spcBef>
                  <a:buNone/>
                </a:pPr>
                <a:r>
                  <a:rPr lang="en-US" sz="2000" dirty="0">
                    <a:latin typeface="Open Sans"/>
                  </a:rPr>
                  <a:t>Express the negation of the statement ∀</a:t>
                </a:r>
                <a:r>
                  <a:rPr lang="en-US" sz="2000" i="1" dirty="0" err="1">
                    <a:latin typeface="Open Sans"/>
                  </a:rPr>
                  <a:t>x</a:t>
                </a:r>
                <a:r>
                  <a:rPr lang="en-US" sz="2000" dirty="0" err="1">
                    <a:latin typeface="Open Sans"/>
                  </a:rPr>
                  <a:t>∃</a:t>
                </a:r>
                <a:r>
                  <a:rPr lang="en-US" sz="2000" i="1" dirty="0" err="1">
                    <a:latin typeface="Open Sans"/>
                  </a:rPr>
                  <a:t>y</a:t>
                </a:r>
                <a:r>
                  <a:rPr lang="en-US" sz="2000" i="1" dirty="0">
                    <a:latin typeface="Open Sans"/>
                  </a:rPr>
                  <a:t> </a:t>
                </a:r>
                <a:r>
                  <a:rPr lang="en-US" sz="2000" dirty="0">
                    <a:latin typeface="Open Sans"/>
                  </a:rPr>
                  <a:t>(</a:t>
                </a:r>
                <a:r>
                  <a:rPr lang="en-US" sz="2000" i="1" dirty="0" err="1">
                    <a:latin typeface="Open Sans"/>
                  </a:rPr>
                  <a:t>xy</a:t>
                </a:r>
                <a:r>
                  <a:rPr lang="en-US" sz="2000" i="1" dirty="0">
                    <a:latin typeface="Open Sans"/>
                  </a:rPr>
                  <a:t> </a:t>
                </a:r>
                <a:r>
                  <a:rPr lang="en-US" sz="2000" dirty="0">
                    <a:latin typeface="Open Sans"/>
                  </a:rPr>
                  <a:t>= 1) so that no negation precedes a quantifier.</a:t>
                </a:r>
              </a:p>
              <a:p>
                <a:pPr marL="0" indent="0" algn="just">
                  <a:spcBef>
                    <a:spcPts val="1000"/>
                  </a:spcBef>
                  <a:buNone/>
                </a:pPr>
                <a:endParaRPr lang="en-US" sz="2000" dirty="0">
                  <a:latin typeface="Open Sans"/>
                </a:endParaRPr>
              </a:p>
              <a:p>
                <a:pPr marL="0" indent="0" algn="just">
                  <a:spcBef>
                    <a:spcPts val="1000"/>
                  </a:spcBef>
                  <a:buNone/>
                </a:pPr>
                <a:r>
                  <a:rPr lang="en-US" sz="2000" b="1" dirty="0">
                    <a:solidFill>
                      <a:srgbClr val="00B050"/>
                    </a:solidFill>
                    <a:latin typeface="Open Sans"/>
                  </a:rPr>
                  <a:t>Solution :</a:t>
                </a:r>
              </a:p>
              <a:p>
                <a:pPr marL="0" indent="0" algn="just">
                  <a:spcBef>
                    <a:spcPts val="1000"/>
                  </a:spcBef>
                  <a:buNone/>
                </a:pPr>
                <a14:m>
                  <m:oMath xmlns:m="http://schemas.openxmlformats.org/officeDocument/2006/math">
                    <m:r>
                      <a:rPr lang="en-US" sz="2000" i="1" dirty="0">
                        <a:latin typeface="Cambria Math" panose="02040503050406030204" pitchFamily="18" charset="0"/>
                        <a:ea typeface="Cambria Math" panose="02040503050406030204" pitchFamily="18" charset="0"/>
                      </a:rPr>
                      <m:t>¬ </m:t>
                    </m:r>
                  </m:oMath>
                </a14:m>
                <a:r>
                  <a:rPr lang="en-US" sz="2000" dirty="0">
                    <a:latin typeface="Open Sans"/>
                  </a:rPr>
                  <a:t>∀</a:t>
                </a:r>
                <a:r>
                  <a:rPr lang="en-US" sz="2000" i="1" dirty="0" err="1">
                    <a:latin typeface="Open Sans"/>
                  </a:rPr>
                  <a:t>x</a:t>
                </a:r>
                <a:r>
                  <a:rPr lang="en-US" sz="2000" dirty="0" err="1">
                    <a:latin typeface="Open Sans"/>
                  </a:rPr>
                  <a:t>∃</a:t>
                </a:r>
                <a:r>
                  <a:rPr lang="en-US" sz="2000" i="1" dirty="0" err="1">
                    <a:latin typeface="Open Sans"/>
                  </a:rPr>
                  <a:t>y</a:t>
                </a:r>
                <a:r>
                  <a:rPr lang="en-US" sz="2000" dirty="0">
                    <a:latin typeface="Open Sans"/>
                  </a:rPr>
                  <a:t>(</a:t>
                </a:r>
                <a:r>
                  <a:rPr lang="en-US" sz="2000" i="1" dirty="0" err="1">
                    <a:latin typeface="Open Sans"/>
                  </a:rPr>
                  <a:t>xy</a:t>
                </a:r>
                <a:r>
                  <a:rPr lang="en-US" sz="2000" i="1" dirty="0">
                    <a:latin typeface="Open Sans"/>
                  </a:rPr>
                  <a:t> </a:t>
                </a:r>
                <a:r>
                  <a:rPr lang="en-US" sz="2000" dirty="0">
                    <a:latin typeface="Open Sans"/>
                  </a:rPr>
                  <a:t>= 1) </a:t>
                </a:r>
                <a:r>
                  <a:rPr lang="en-US" sz="2000" b="1" dirty="0">
                    <a:latin typeface="Open Sans"/>
                  </a:rPr>
                  <a:t>≡ </a:t>
                </a:r>
                <a:r>
                  <a:rPr lang="en-US" sz="2000" dirty="0">
                    <a:latin typeface="Open Sans"/>
                  </a:rPr>
                  <a:t>∃</a:t>
                </a:r>
                <a:r>
                  <a:rPr lang="en-US" sz="2000" i="1" dirty="0">
                    <a:latin typeface="Open Sans"/>
                  </a:rPr>
                  <a:t>x</a:t>
                </a:r>
                <a:r>
                  <a:rPr lang="en-US" sz="2000" dirty="0">
                    <a:latin typeface="Open Sans"/>
                    <a:ea typeface="Cambria Math" panose="02040503050406030204" pitchFamily="18" charset="0"/>
                  </a:rPr>
                  <a:t> </a:t>
                </a:r>
                <a14:m>
                  <m:oMath xmlns:m="http://schemas.openxmlformats.org/officeDocument/2006/math">
                    <m:r>
                      <a:rPr lang="en-US" sz="2000" i="1" dirty="0">
                        <a:latin typeface="Cambria Math" panose="02040503050406030204" pitchFamily="18" charset="0"/>
                        <a:ea typeface="Cambria Math" panose="02040503050406030204" pitchFamily="18" charset="0"/>
                      </a:rPr>
                      <m:t>¬ </m:t>
                    </m:r>
                  </m:oMath>
                </a14:m>
                <a:r>
                  <a:rPr lang="en-US" sz="2000" dirty="0">
                    <a:latin typeface="Open Sans"/>
                  </a:rPr>
                  <a:t>∃</a:t>
                </a:r>
                <a:r>
                  <a:rPr lang="en-US" sz="2000" i="1" dirty="0">
                    <a:latin typeface="Open Sans"/>
                  </a:rPr>
                  <a:t>y</a:t>
                </a:r>
                <a:r>
                  <a:rPr lang="en-US" sz="2000" dirty="0">
                    <a:latin typeface="Open Sans"/>
                  </a:rPr>
                  <a:t>(</a:t>
                </a:r>
                <a:r>
                  <a:rPr lang="en-US" sz="2000" i="1" dirty="0" err="1">
                    <a:latin typeface="Open Sans"/>
                  </a:rPr>
                  <a:t>xy</a:t>
                </a:r>
                <a:r>
                  <a:rPr lang="en-US" sz="2000" i="1" dirty="0">
                    <a:latin typeface="Open Sans"/>
                  </a:rPr>
                  <a:t> </a:t>
                </a:r>
                <a:r>
                  <a:rPr lang="en-US" sz="2000" dirty="0">
                    <a:latin typeface="Open Sans"/>
                  </a:rPr>
                  <a:t>= 1) </a:t>
                </a:r>
                <a:r>
                  <a:rPr lang="en-US" sz="2000" b="1" dirty="0">
                    <a:latin typeface="Open Sans"/>
                  </a:rPr>
                  <a:t>≡</a:t>
                </a:r>
                <a:r>
                  <a:rPr lang="en-US" sz="2000" dirty="0">
                    <a:latin typeface="Open Sans"/>
                  </a:rPr>
                  <a:t> ∃</a:t>
                </a:r>
                <a:r>
                  <a:rPr lang="en-US" sz="2000" i="1" dirty="0" err="1">
                    <a:latin typeface="Open Sans"/>
                  </a:rPr>
                  <a:t>x</a:t>
                </a:r>
                <a:r>
                  <a:rPr lang="en-US" sz="2000" dirty="0" err="1">
                    <a:latin typeface="Open Sans"/>
                  </a:rPr>
                  <a:t>∀</a:t>
                </a:r>
                <a:r>
                  <a:rPr lang="en-US" sz="2000" i="1" dirty="0" err="1">
                    <a:latin typeface="Open Sans"/>
                  </a:rPr>
                  <a:t>y</a:t>
                </a:r>
                <a:r>
                  <a:rPr lang="en-US" sz="2000" dirty="0">
                    <a:latin typeface="Open Sans"/>
                    <a:ea typeface="Cambria Math" panose="02040503050406030204" pitchFamily="18" charset="0"/>
                  </a:rPr>
                  <a:t> </a:t>
                </a:r>
                <a14:m>
                  <m:oMath xmlns:m="http://schemas.openxmlformats.org/officeDocument/2006/math">
                    <m:r>
                      <a:rPr lang="en-US" sz="2000" i="1" dirty="0">
                        <a:latin typeface="Cambria Math" panose="02040503050406030204" pitchFamily="18" charset="0"/>
                        <a:ea typeface="Cambria Math" panose="02040503050406030204" pitchFamily="18" charset="0"/>
                      </a:rPr>
                      <m:t>¬</m:t>
                    </m:r>
                  </m:oMath>
                </a14:m>
                <a:r>
                  <a:rPr lang="en-US" sz="2000" dirty="0">
                    <a:latin typeface="Open Sans"/>
                  </a:rPr>
                  <a:t>(</a:t>
                </a:r>
                <a:r>
                  <a:rPr lang="en-US" sz="2000" i="1" dirty="0" err="1">
                    <a:latin typeface="Open Sans"/>
                  </a:rPr>
                  <a:t>xy</a:t>
                </a:r>
                <a:r>
                  <a:rPr lang="en-US" sz="2000" i="1" dirty="0">
                    <a:latin typeface="Open Sans"/>
                  </a:rPr>
                  <a:t> </a:t>
                </a:r>
                <a:r>
                  <a:rPr lang="en-US" sz="2000" dirty="0">
                    <a:latin typeface="Open Sans"/>
                  </a:rPr>
                  <a:t>= 1). </a:t>
                </a:r>
              </a:p>
              <a:p>
                <a:pPr marL="0" indent="0" algn="just">
                  <a:spcBef>
                    <a:spcPts val="1000"/>
                  </a:spcBef>
                  <a:buNone/>
                </a:pPr>
                <a:r>
                  <a:rPr lang="en-US" sz="2000" dirty="0">
                    <a:latin typeface="Open Sans"/>
                  </a:rPr>
                  <a:t>Because </a:t>
                </a:r>
                <a14:m>
                  <m:oMath xmlns:m="http://schemas.openxmlformats.org/officeDocument/2006/math">
                    <m:r>
                      <a:rPr lang="en-US" sz="2000" i="1" dirty="0">
                        <a:latin typeface="Cambria Math" panose="02040503050406030204" pitchFamily="18" charset="0"/>
                        <a:ea typeface="Cambria Math" panose="02040503050406030204" pitchFamily="18" charset="0"/>
                      </a:rPr>
                      <m:t>¬</m:t>
                    </m:r>
                  </m:oMath>
                </a14:m>
                <a:r>
                  <a:rPr lang="en-US" sz="2000" dirty="0">
                    <a:latin typeface="Open Sans"/>
                  </a:rPr>
                  <a:t>(</a:t>
                </a:r>
                <a:r>
                  <a:rPr lang="en-US" sz="2000" i="1" dirty="0" err="1">
                    <a:latin typeface="Open Sans"/>
                  </a:rPr>
                  <a:t>xy</a:t>
                </a:r>
                <a:r>
                  <a:rPr lang="en-US" sz="2000" i="1" dirty="0">
                    <a:latin typeface="Open Sans"/>
                  </a:rPr>
                  <a:t> </a:t>
                </a:r>
                <a:r>
                  <a:rPr lang="en-US" sz="2000" dirty="0">
                    <a:latin typeface="Open Sans"/>
                  </a:rPr>
                  <a:t>= 1) can be expressed more simply as </a:t>
                </a:r>
                <a:r>
                  <a:rPr lang="en-US" sz="2000" i="1" dirty="0" err="1">
                    <a:latin typeface="Open Sans"/>
                  </a:rPr>
                  <a:t>xy</a:t>
                </a:r>
                <a:r>
                  <a:rPr lang="en-US" sz="2000" i="1" dirty="0">
                    <a:latin typeface="Open Sans"/>
                  </a:rPr>
                  <a:t> </a:t>
                </a:r>
                <a:r>
                  <a:rPr lang="en-US" sz="2000" dirty="0">
                    <a:latin typeface="Open Sans"/>
                  </a:rPr>
                  <a:t>≠ 1, </a:t>
                </a:r>
              </a:p>
              <a:p>
                <a:pPr marL="0" indent="0" algn="just">
                  <a:spcBef>
                    <a:spcPts val="1000"/>
                  </a:spcBef>
                  <a:buNone/>
                </a:pPr>
                <a:r>
                  <a:rPr lang="en-US" sz="2000" dirty="0">
                    <a:latin typeface="Open Sans"/>
                  </a:rPr>
                  <a:t>negated this statement can be expressed as </a:t>
                </a:r>
                <a:r>
                  <a:rPr lang="en-US" sz="2000" dirty="0">
                    <a:solidFill>
                      <a:srgbClr val="FF0000"/>
                    </a:solidFill>
                    <a:latin typeface="Open Sans"/>
                  </a:rPr>
                  <a:t>∃</a:t>
                </a:r>
                <a:r>
                  <a:rPr lang="en-US" sz="2000" dirty="0" err="1">
                    <a:solidFill>
                      <a:srgbClr val="FF0000"/>
                    </a:solidFill>
                    <a:latin typeface="Open Sans"/>
                  </a:rPr>
                  <a:t>x∀y</a:t>
                </a:r>
                <a:r>
                  <a:rPr lang="en-US" sz="2000" dirty="0">
                    <a:solidFill>
                      <a:srgbClr val="FF0000"/>
                    </a:solidFill>
                    <a:latin typeface="Open Sans"/>
                  </a:rPr>
                  <a:t>(</a:t>
                </a:r>
                <a:r>
                  <a:rPr lang="en-US" sz="2000" dirty="0" err="1">
                    <a:solidFill>
                      <a:srgbClr val="FF0000"/>
                    </a:solidFill>
                    <a:latin typeface="Open Sans"/>
                  </a:rPr>
                  <a:t>xy</a:t>
                </a:r>
                <a:r>
                  <a:rPr lang="en-US" sz="2000" dirty="0">
                    <a:solidFill>
                      <a:srgbClr val="FF0000"/>
                    </a:solidFill>
                    <a:latin typeface="Open Sans"/>
                  </a:rPr>
                  <a:t> ≠ 1)</a:t>
                </a:r>
                <a:endParaRPr lang="en-US" sz="2000" b="1" dirty="0">
                  <a:solidFill>
                    <a:srgbClr val="FF0000"/>
                  </a:solidFill>
                  <a:latin typeface="Open Sans"/>
                </a:endParaRPr>
              </a:p>
            </p:txBody>
          </p:sp>
        </mc:Choice>
        <mc:Fallback xmlns="">
          <p:sp>
            <p:nvSpPr>
              <p:cNvPr id="3" name="Content Placeholder 2">
                <a:extLst>
                  <a:ext uri="{FF2B5EF4-FFF2-40B4-BE49-F238E27FC236}">
                    <a16:creationId xmlns:a16="http://schemas.microsoft.com/office/drawing/2014/main" id="{BF9D6AF5-F7B7-4474-B4CC-C790E53EA0B3}"/>
                  </a:ext>
                </a:extLst>
              </p:cNvPr>
              <p:cNvSpPr>
                <a:spLocks noGrp="1" noRot="1" noChangeAspect="1" noMove="1" noResize="1" noEditPoints="1" noAdjustHandles="1" noChangeArrowheads="1" noChangeShapeType="1" noTextEdit="1"/>
              </p:cNvSpPr>
              <p:nvPr>
                <p:ph idx="1"/>
              </p:nvPr>
            </p:nvSpPr>
            <p:spPr>
              <a:xfrm>
                <a:off x="1379621" y="2390274"/>
                <a:ext cx="8983580" cy="4501064"/>
              </a:xfrm>
              <a:blipFill>
                <a:blip r:embed="rId2"/>
                <a:stretch>
                  <a:fillRect l="-543" t="-407" r="-543"/>
                </a:stretch>
              </a:blipFill>
            </p:spPr>
            <p:txBody>
              <a:bodyPr/>
              <a:lstStyle/>
              <a:p>
                <a:r>
                  <a:rPr lang="en-US">
                    <a:noFill/>
                  </a:rPr>
                  <a:t> </a:t>
                </a:r>
              </a:p>
            </p:txBody>
          </p:sp>
        </mc:Fallback>
      </mc:AlternateContent>
    </p:spTree>
    <p:extLst>
      <p:ext uri="{BB962C8B-B14F-4D97-AF65-F5344CB8AC3E}">
        <p14:creationId xmlns:p14="http://schemas.microsoft.com/office/powerpoint/2010/main" val="9357176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003B28-2BC3-410F-A52F-1C5CB7B3AD0B}"/>
                  </a:ext>
                </a:extLst>
              </p:cNvPr>
              <p:cNvSpPr>
                <a:spLocks noGrp="1"/>
              </p:cNvSpPr>
              <p:nvPr>
                <p:ph idx="1"/>
              </p:nvPr>
            </p:nvSpPr>
            <p:spPr>
              <a:xfrm>
                <a:off x="1315453" y="2374232"/>
                <a:ext cx="8999622" cy="4517106"/>
              </a:xfrm>
            </p:spPr>
            <p:txBody>
              <a:bodyPr/>
              <a:lstStyle/>
              <a:p>
                <a:pPr marL="0" indent="0" algn="just">
                  <a:spcBef>
                    <a:spcPts val="1000"/>
                  </a:spcBef>
                  <a:buNone/>
                </a:pPr>
                <a:r>
                  <a:rPr lang="en-US" sz="2000" b="1" dirty="0">
                    <a:solidFill>
                      <a:schemeClr val="accent1"/>
                    </a:solidFill>
                    <a:latin typeface="Open Sans"/>
                  </a:rPr>
                  <a:t>Example 02 :</a:t>
                </a:r>
              </a:p>
              <a:p>
                <a:pPr marL="0" indent="0" algn="just">
                  <a:spcBef>
                    <a:spcPts val="1000"/>
                  </a:spcBef>
                  <a:buNone/>
                </a:pPr>
                <a:r>
                  <a:rPr lang="en-US" sz="2000" dirty="0">
                    <a:latin typeface="Open Sans"/>
                  </a:rPr>
                  <a:t>Use quantifiers to express the statement that</a:t>
                </a:r>
              </a:p>
              <a:p>
                <a:pPr marL="0" indent="0" algn="just">
                  <a:spcBef>
                    <a:spcPts val="1000"/>
                  </a:spcBef>
                  <a:buNone/>
                </a:pPr>
                <a:r>
                  <a:rPr lang="en-US" sz="2000" dirty="0">
                    <a:latin typeface="Open Sans"/>
                  </a:rPr>
                  <a:t> “There does not exist a woman who has taken a flight on every airline in the world.”</a:t>
                </a:r>
              </a:p>
              <a:p>
                <a:pPr marL="0" indent="0" algn="just">
                  <a:spcBef>
                    <a:spcPts val="1000"/>
                  </a:spcBef>
                  <a:buNone/>
                </a:pPr>
                <a:endParaRPr lang="en-US" sz="2000" dirty="0">
                  <a:latin typeface="Open Sans"/>
                </a:endParaRPr>
              </a:p>
              <a:p>
                <a:pPr marL="0" indent="0" algn="just">
                  <a:spcBef>
                    <a:spcPts val="1000"/>
                  </a:spcBef>
                  <a:buNone/>
                </a:pPr>
                <a:r>
                  <a:rPr lang="en-US" sz="2000" b="1" dirty="0">
                    <a:solidFill>
                      <a:srgbClr val="00B050"/>
                    </a:solidFill>
                    <a:latin typeface="Open Sans"/>
                  </a:rPr>
                  <a:t>Solution :</a:t>
                </a:r>
              </a:p>
              <a:p>
                <a:pPr marL="0" indent="0" algn="just">
                  <a:spcBef>
                    <a:spcPts val="1000"/>
                  </a:spcBef>
                  <a:buNone/>
                </a:pPr>
                <a:r>
                  <a:rPr lang="en-US" sz="2000" dirty="0">
                    <a:latin typeface="Open Sans"/>
                  </a:rPr>
                  <a:t>This statement is the negation of the statement :</a:t>
                </a:r>
              </a:p>
              <a:p>
                <a:pPr marL="0" indent="0" algn="just">
                  <a:spcBef>
                    <a:spcPts val="1000"/>
                  </a:spcBef>
                  <a:buNone/>
                </a:pPr>
                <a:r>
                  <a:rPr lang="en-US" sz="2000" dirty="0">
                    <a:latin typeface="Open Sans"/>
                  </a:rPr>
                  <a:t>    “There is a woman who has taken a flight on every airline in the world”</a:t>
                </a:r>
              </a:p>
              <a:p>
                <a:pPr marL="0" indent="0">
                  <a:spcBef>
                    <a:spcPts val="1000"/>
                  </a:spcBef>
                  <a:buNone/>
                </a:pPr>
                <a:r>
                  <a:rPr lang="en-US" sz="2000" dirty="0">
                    <a:latin typeface="Open Sans"/>
                  </a:rPr>
                  <a:t>First statement can be expressed as :  </a:t>
                </a:r>
                <a14:m>
                  <m:oMath xmlns:m="http://schemas.openxmlformats.org/officeDocument/2006/math">
                    <m:r>
                      <a:rPr lang="en-US" sz="2000" b="1" i="0" dirty="0" smtClean="0">
                        <a:solidFill>
                          <a:srgbClr val="FF0000"/>
                        </a:solidFill>
                        <a:latin typeface="Cambria Math" panose="02040503050406030204" pitchFamily="18" charset="0"/>
                        <a:ea typeface="Cambria Math" panose="02040503050406030204" pitchFamily="18" charset="0"/>
                      </a:rPr>
                      <m:t>¬</m:t>
                    </m:r>
                  </m:oMath>
                </a14:m>
                <a:r>
                  <a:rPr lang="en-US" sz="2000" b="1" dirty="0">
                    <a:solidFill>
                      <a:srgbClr val="FF0000"/>
                    </a:solidFill>
                    <a:latin typeface="Open Sans"/>
                  </a:rPr>
                  <a:t>∃</a:t>
                </a:r>
                <a:r>
                  <a:rPr lang="en-US" sz="2000" b="1" dirty="0" err="1">
                    <a:solidFill>
                      <a:srgbClr val="FF0000"/>
                    </a:solidFill>
                    <a:latin typeface="Open Sans"/>
                  </a:rPr>
                  <a:t>w∀a∃f</a:t>
                </a:r>
                <a:r>
                  <a:rPr lang="en-US" sz="2000" b="1" dirty="0">
                    <a:solidFill>
                      <a:srgbClr val="FF0000"/>
                    </a:solidFill>
                    <a:latin typeface="Open Sans"/>
                  </a:rPr>
                  <a:t> (P(w, f ) ∧ Q( f, a)), </a:t>
                </a:r>
              </a:p>
              <a:p>
                <a:pPr marL="0" indent="0">
                  <a:spcBef>
                    <a:spcPts val="1000"/>
                  </a:spcBef>
                  <a:buNone/>
                </a:pPr>
                <a:r>
                  <a:rPr lang="en-US" sz="2000" dirty="0">
                    <a:latin typeface="Open Sans"/>
                  </a:rPr>
                  <a:t>where </a:t>
                </a:r>
                <a:r>
                  <a:rPr lang="en-US" sz="2000" b="1" dirty="0">
                    <a:solidFill>
                      <a:srgbClr val="FF0000"/>
                    </a:solidFill>
                    <a:latin typeface="Open Sans"/>
                  </a:rPr>
                  <a:t>P(w, f) is “w has taken f ” </a:t>
                </a:r>
                <a:r>
                  <a:rPr lang="en-US" sz="2000" dirty="0">
                    <a:latin typeface="Open Sans"/>
                  </a:rPr>
                  <a:t>and </a:t>
                </a:r>
                <a:r>
                  <a:rPr lang="en-US" sz="2000" b="1" i="1" dirty="0">
                    <a:solidFill>
                      <a:srgbClr val="FF0000"/>
                    </a:solidFill>
                    <a:latin typeface="Open Sans"/>
                  </a:rPr>
                  <a:t>Q</a:t>
                </a:r>
                <a:r>
                  <a:rPr lang="en-US" sz="2000" b="1" dirty="0">
                    <a:solidFill>
                      <a:srgbClr val="FF0000"/>
                    </a:solidFill>
                    <a:latin typeface="Open Sans"/>
                  </a:rPr>
                  <a:t>( </a:t>
                </a:r>
                <a:r>
                  <a:rPr lang="en-US" sz="2000" b="1" i="1" dirty="0">
                    <a:solidFill>
                      <a:srgbClr val="FF0000"/>
                    </a:solidFill>
                    <a:latin typeface="Open Sans"/>
                  </a:rPr>
                  <a:t>f, a</a:t>
                </a:r>
                <a:r>
                  <a:rPr lang="en-US" sz="2000" b="1" dirty="0">
                    <a:solidFill>
                      <a:srgbClr val="FF0000"/>
                    </a:solidFill>
                    <a:latin typeface="Open Sans"/>
                  </a:rPr>
                  <a:t>) is “</a:t>
                </a:r>
                <a:r>
                  <a:rPr lang="en-US" sz="2000" b="1" i="1" dirty="0">
                    <a:solidFill>
                      <a:srgbClr val="FF0000"/>
                    </a:solidFill>
                    <a:latin typeface="Open Sans"/>
                  </a:rPr>
                  <a:t>f </a:t>
                </a:r>
                <a:r>
                  <a:rPr lang="en-US" sz="2000" b="1" dirty="0">
                    <a:solidFill>
                      <a:srgbClr val="FF0000"/>
                    </a:solidFill>
                    <a:latin typeface="Open Sans"/>
                  </a:rPr>
                  <a:t>is a flight on </a:t>
                </a:r>
                <a:r>
                  <a:rPr lang="en-US" sz="2000" b="1" i="1" dirty="0">
                    <a:solidFill>
                      <a:srgbClr val="FF0000"/>
                    </a:solidFill>
                    <a:latin typeface="Open Sans"/>
                  </a:rPr>
                  <a:t>a</a:t>
                </a:r>
                <a:r>
                  <a:rPr lang="en-US" sz="2000" b="1" dirty="0">
                    <a:solidFill>
                      <a:srgbClr val="FF0000"/>
                    </a:solidFill>
                    <a:latin typeface="Open Sans"/>
                  </a:rPr>
                  <a:t>.”</a:t>
                </a:r>
              </a:p>
              <a:p>
                <a:pPr marL="0" indent="0" algn="just">
                  <a:spcBef>
                    <a:spcPts val="1000"/>
                  </a:spcBef>
                  <a:buNone/>
                </a:pPr>
                <a:endParaRPr lang="en-US" sz="2000" dirty="0">
                  <a:latin typeface="Open Sans"/>
                </a:endParaRPr>
              </a:p>
            </p:txBody>
          </p:sp>
        </mc:Choice>
        <mc:Fallback xmlns="">
          <p:sp>
            <p:nvSpPr>
              <p:cNvPr id="3" name="Content Placeholder 2">
                <a:extLst>
                  <a:ext uri="{FF2B5EF4-FFF2-40B4-BE49-F238E27FC236}">
                    <a16:creationId xmlns:a16="http://schemas.microsoft.com/office/drawing/2014/main" id="{16003B28-2BC3-410F-A52F-1C5CB7B3AD0B}"/>
                  </a:ext>
                </a:extLst>
              </p:cNvPr>
              <p:cNvSpPr>
                <a:spLocks noGrp="1" noRot="1" noChangeAspect="1" noMove="1" noResize="1" noEditPoints="1" noAdjustHandles="1" noChangeArrowheads="1" noChangeShapeType="1" noTextEdit="1"/>
              </p:cNvSpPr>
              <p:nvPr>
                <p:ph idx="1"/>
              </p:nvPr>
            </p:nvSpPr>
            <p:spPr>
              <a:xfrm>
                <a:off x="1315453" y="2374232"/>
                <a:ext cx="8999622" cy="4517106"/>
              </a:xfrm>
              <a:blipFill>
                <a:blip r:embed="rId2"/>
                <a:stretch>
                  <a:fillRect l="-610" t="-405" r="-542"/>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7551FCF7-6A7B-45C7-9874-6B6F3DED2A80}"/>
              </a:ext>
            </a:extLst>
          </p:cNvPr>
          <p:cNvSpPr>
            <a:spLocks noGrp="1"/>
          </p:cNvSpPr>
          <p:nvPr>
            <p:ph type="title"/>
          </p:nvPr>
        </p:nvSpPr>
        <p:spPr>
          <a:xfrm>
            <a:off x="4491788" y="670259"/>
            <a:ext cx="6019049" cy="1260475"/>
          </a:xfrm>
        </p:spPr>
        <p:txBody>
          <a:bodyPr/>
          <a:lstStyle/>
          <a:p>
            <a:r>
              <a:rPr lang="en-US" sz="3000" dirty="0">
                <a:solidFill>
                  <a:schemeClr val="accent1"/>
                </a:solidFill>
                <a:latin typeface="Open Sans"/>
              </a:rPr>
              <a:t>Negating Nested Quantifiers</a:t>
            </a:r>
          </a:p>
        </p:txBody>
      </p:sp>
    </p:spTree>
    <p:extLst>
      <p:ext uri="{BB962C8B-B14F-4D97-AF65-F5344CB8AC3E}">
        <p14:creationId xmlns:p14="http://schemas.microsoft.com/office/powerpoint/2010/main" val="636772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4CDC42-4045-4D2C-80FC-1175083B68E5}"/>
                  </a:ext>
                </a:extLst>
              </p:cNvPr>
              <p:cNvSpPr>
                <a:spLocks noGrp="1"/>
              </p:cNvSpPr>
              <p:nvPr>
                <p:ph idx="1"/>
              </p:nvPr>
            </p:nvSpPr>
            <p:spPr>
              <a:xfrm>
                <a:off x="1379621" y="2390274"/>
                <a:ext cx="8999622" cy="3400926"/>
              </a:xfrm>
            </p:spPr>
            <p:txBody>
              <a:bodyPr/>
              <a:lstStyle/>
              <a:p>
                <a:pPr marL="0" indent="0">
                  <a:spcBef>
                    <a:spcPts val="1000"/>
                  </a:spcBef>
                  <a:buNone/>
                </a:pPr>
                <a:r>
                  <a:rPr lang="en-US" sz="2000" dirty="0">
                    <a:latin typeface="Open Sans"/>
                  </a:rPr>
                  <a:t>This statement is equivalent to each of this sequence of statements:</a:t>
                </a:r>
              </a:p>
              <a:p>
                <a:pPr marL="0" indent="0">
                  <a:spcBef>
                    <a:spcPts val="1000"/>
                  </a:spcBef>
                  <a:buNone/>
                </a:pPr>
                <a:r>
                  <a:rPr lang="en-US" sz="2000" dirty="0">
                    <a:latin typeface="Open Sans"/>
                  </a:rPr>
                  <a:t>  </a:t>
                </a:r>
                <a:r>
                  <a:rPr lang="en-US" sz="2000" dirty="0">
                    <a:solidFill>
                      <a:schemeClr val="tx1"/>
                    </a:solidFill>
                    <a:latin typeface="Open Sans"/>
                  </a:rPr>
                  <a:t>∀</a:t>
                </a:r>
                <a:r>
                  <a:rPr lang="en-US" sz="2000" i="1" dirty="0">
                    <a:solidFill>
                      <a:schemeClr val="tx1"/>
                    </a:solidFill>
                    <a:latin typeface="Open Sans"/>
                  </a:rPr>
                  <a:t>w</a:t>
                </a:r>
                <a:r>
                  <a:rPr lang="en-US" sz="2000" b="1" dirty="0">
                    <a:solidFill>
                      <a:schemeClr val="tx1"/>
                    </a:solidFill>
                    <a:latin typeface="Open Sans"/>
                    <a:ea typeface="Cambria Math" panose="02040503050406030204" pitchFamily="18" charset="0"/>
                  </a:rPr>
                  <a:t> </a:t>
                </a:r>
                <a14:m>
                  <m:oMath xmlns:m="http://schemas.openxmlformats.org/officeDocument/2006/math">
                    <m:r>
                      <a:rPr lang="en-US" sz="2000" b="1" dirty="0">
                        <a:solidFill>
                          <a:schemeClr val="tx1"/>
                        </a:solidFill>
                        <a:latin typeface="Cambria Math" panose="02040503050406030204" pitchFamily="18" charset="0"/>
                        <a:ea typeface="Cambria Math" panose="02040503050406030204" pitchFamily="18" charset="0"/>
                      </a:rPr>
                      <m:t>¬</m:t>
                    </m:r>
                    <m:r>
                      <a:rPr lang="en-US" sz="2000" b="1" i="1" dirty="0">
                        <a:solidFill>
                          <a:schemeClr val="tx1"/>
                        </a:solidFill>
                        <a:latin typeface="Cambria Math" panose="02040503050406030204" pitchFamily="18" charset="0"/>
                        <a:ea typeface="Cambria Math" panose="02040503050406030204" pitchFamily="18" charset="0"/>
                      </a:rPr>
                      <m:t> </m:t>
                    </m:r>
                  </m:oMath>
                </a14:m>
                <a:r>
                  <a:rPr lang="en-US" sz="2000" dirty="0">
                    <a:solidFill>
                      <a:schemeClr val="tx1"/>
                    </a:solidFill>
                    <a:latin typeface="Open Sans"/>
                  </a:rPr>
                  <a:t>∀</a:t>
                </a:r>
                <a:r>
                  <a:rPr lang="en-US" sz="2000" i="1" dirty="0" err="1">
                    <a:solidFill>
                      <a:schemeClr val="tx1"/>
                    </a:solidFill>
                    <a:latin typeface="Open Sans"/>
                  </a:rPr>
                  <a:t>a</a:t>
                </a:r>
                <a:r>
                  <a:rPr lang="en-US" sz="2000" dirty="0" err="1">
                    <a:solidFill>
                      <a:schemeClr val="tx1"/>
                    </a:solidFill>
                    <a:latin typeface="Open Sans"/>
                  </a:rPr>
                  <a:t>∃</a:t>
                </a:r>
                <a:r>
                  <a:rPr lang="en-US" sz="2000" i="1" dirty="0" err="1">
                    <a:solidFill>
                      <a:schemeClr val="tx1"/>
                    </a:solidFill>
                    <a:latin typeface="Open Sans"/>
                  </a:rPr>
                  <a:t>f</a:t>
                </a:r>
                <a:r>
                  <a:rPr lang="en-US" sz="2000" i="1" dirty="0">
                    <a:solidFill>
                      <a:schemeClr val="tx1"/>
                    </a:solidFill>
                    <a:latin typeface="Open Sans"/>
                  </a:rPr>
                  <a:t> </a:t>
                </a:r>
                <a:r>
                  <a:rPr lang="en-US" sz="2000" dirty="0">
                    <a:solidFill>
                      <a:schemeClr val="tx1"/>
                    </a:solidFill>
                    <a:latin typeface="Open Sans"/>
                  </a:rPr>
                  <a:t>(</a:t>
                </a:r>
                <a:r>
                  <a:rPr lang="en-US" sz="2000" i="1" dirty="0">
                    <a:solidFill>
                      <a:schemeClr val="tx1"/>
                    </a:solidFill>
                    <a:latin typeface="Open Sans"/>
                  </a:rPr>
                  <a:t>P</a:t>
                </a:r>
                <a:r>
                  <a:rPr lang="en-US" sz="2000" dirty="0">
                    <a:solidFill>
                      <a:schemeClr val="tx1"/>
                    </a:solidFill>
                    <a:latin typeface="Open Sans"/>
                  </a:rPr>
                  <a:t>(</a:t>
                </a:r>
                <a:r>
                  <a:rPr lang="en-US" sz="2000" i="1" dirty="0">
                    <a:solidFill>
                      <a:schemeClr val="tx1"/>
                    </a:solidFill>
                    <a:latin typeface="Open Sans"/>
                  </a:rPr>
                  <a:t>w, f </a:t>
                </a:r>
                <a:r>
                  <a:rPr lang="en-US" sz="2000" dirty="0">
                    <a:solidFill>
                      <a:schemeClr val="tx1"/>
                    </a:solidFill>
                    <a:latin typeface="Open Sans"/>
                  </a:rPr>
                  <a:t>) ∧ </a:t>
                </a:r>
                <a:r>
                  <a:rPr lang="en-US" sz="2000" i="1" dirty="0">
                    <a:solidFill>
                      <a:schemeClr val="tx1"/>
                    </a:solidFill>
                    <a:latin typeface="Open Sans"/>
                  </a:rPr>
                  <a:t>Q</a:t>
                </a:r>
                <a:r>
                  <a:rPr lang="en-US" sz="2000" dirty="0">
                    <a:solidFill>
                      <a:schemeClr val="tx1"/>
                    </a:solidFill>
                    <a:latin typeface="Open Sans"/>
                  </a:rPr>
                  <a:t>( </a:t>
                </a:r>
                <a:r>
                  <a:rPr lang="en-US" sz="2000" i="1" dirty="0">
                    <a:solidFill>
                      <a:schemeClr val="tx1"/>
                    </a:solidFill>
                    <a:latin typeface="Open Sans"/>
                  </a:rPr>
                  <a:t>f, a</a:t>
                </a:r>
                <a:r>
                  <a:rPr lang="en-US" sz="2000" dirty="0">
                    <a:solidFill>
                      <a:schemeClr val="tx1"/>
                    </a:solidFill>
                    <a:latin typeface="Open Sans"/>
                  </a:rPr>
                  <a:t>)) ≡ ∀</a:t>
                </a:r>
                <a:r>
                  <a:rPr lang="en-US" sz="2000" i="1" dirty="0" err="1">
                    <a:solidFill>
                      <a:schemeClr val="tx1"/>
                    </a:solidFill>
                    <a:latin typeface="Open Sans"/>
                  </a:rPr>
                  <a:t>w</a:t>
                </a:r>
                <a:r>
                  <a:rPr lang="en-US" sz="2000" dirty="0" err="1">
                    <a:solidFill>
                      <a:schemeClr val="tx1"/>
                    </a:solidFill>
                    <a:latin typeface="Open Sans"/>
                  </a:rPr>
                  <a:t>∃</a:t>
                </a:r>
                <a:r>
                  <a:rPr lang="en-US" sz="2000" i="1" dirty="0" err="1">
                    <a:solidFill>
                      <a:schemeClr val="tx1"/>
                    </a:solidFill>
                    <a:latin typeface="Open Sans"/>
                  </a:rPr>
                  <a:t>a</a:t>
                </a:r>
                <a:r>
                  <a:rPr lang="en-US" sz="2000" b="1" dirty="0">
                    <a:solidFill>
                      <a:schemeClr val="tx1"/>
                    </a:solidFill>
                    <a:latin typeface="Open Sans"/>
                    <a:ea typeface="Cambria Math" panose="02040503050406030204" pitchFamily="18" charset="0"/>
                  </a:rPr>
                  <a:t> </a:t>
                </a:r>
                <a14:m>
                  <m:oMath xmlns:m="http://schemas.openxmlformats.org/officeDocument/2006/math">
                    <m:r>
                      <a:rPr lang="en-US" sz="2000" b="1" dirty="0">
                        <a:solidFill>
                          <a:schemeClr val="tx1"/>
                        </a:solidFill>
                        <a:latin typeface="Cambria Math" panose="02040503050406030204" pitchFamily="18" charset="0"/>
                        <a:ea typeface="Cambria Math" panose="02040503050406030204" pitchFamily="18" charset="0"/>
                      </a:rPr>
                      <m:t>¬</m:t>
                    </m:r>
                    <m:r>
                      <a:rPr lang="en-US" sz="2000" b="1" i="1" dirty="0">
                        <a:solidFill>
                          <a:schemeClr val="tx1"/>
                        </a:solidFill>
                        <a:latin typeface="Cambria Math" panose="02040503050406030204" pitchFamily="18" charset="0"/>
                        <a:ea typeface="Cambria Math" panose="02040503050406030204" pitchFamily="18" charset="0"/>
                      </a:rPr>
                      <m:t> </m:t>
                    </m:r>
                  </m:oMath>
                </a14:m>
                <a:r>
                  <a:rPr lang="en-US" sz="2000" dirty="0">
                    <a:solidFill>
                      <a:schemeClr val="tx1"/>
                    </a:solidFill>
                    <a:latin typeface="Open Sans"/>
                  </a:rPr>
                  <a:t>∃</a:t>
                </a:r>
                <a:r>
                  <a:rPr lang="en-US" sz="2000" i="1" dirty="0">
                    <a:solidFill>
                      <a:schemeClr val="tx1"/>
                    </a:solidFill>
                    <a:latin typeface="Open Sans"/>
                  </a:rPr>
                  <a:t>f </a:t>
                </a:r>
                <a:r>
                  <a:rPr lang="en-US" sz="2000" dirty="0">
                    <a:solidFill>
                      <a:schemeClr val="tx1"/>
                    </a:solidFill>
                    <a:latin typeface="Open Sans"/>
                  </a:rPr>
                  <a:t>(</a:t>
                </a:r>
                <a:r>
                  <a:rPr lang="en-US" sz="2000" i="1" dirty="0">
                    <a:solidFill>
                      <a:schemeClr val="tx1"/>
                    </a:solidFill>
                    <a:latin typeface="Open Sans"/>
                  </a:rPr>
                  <a:t>P</a:t>
                </a:r>
                <a:r>
                  <a:rPr lang="en-US" sz="2000" dirty="0">
                    <a:solidFill>
                      <a:schemeClr val="tx1"/>
                    </a:solidFill>
                    <a:latin typeface="Open Sans"/>
                  </a:rPr>
                  <a:t>(</a:t>
                </a:r>
                <a:r>
                  <a:rPr lang="en-US" sz="2000" i="1" dirty="0">
                    <a:solidFill>
                      <a:schemeClr val="tx1"/>
                    </a:solidFill>
                    <a:latin typeface="Open Sans"/>
                  </a:rPr>
                  <a:t>w, f </a:t>
                </a:r>
                <a:r>
                  <a:rPr lang="en-US" sz="2000" dirty="0">
                    <a:solidFill>
                      <a:schemeClr val="tx1"/>
                    </a:solidFill>
                    <a:latin typeface="Open Sans"/>
                  </a:rPr>
                  <a:t>) ∧ </a:t>
                </a:r>
                <a:r>
                  <a:rPr lang="en-US" sz="2000" i="1" dirty="0">
                    <a:solidFill>
                      <a:schemeClr val="tx1"/>
                    </a:solidFill>
                    <a:latin typeface="Open Sans"/>
                  </a:rPr>
                  <a:t>Q</a:t>
                </a:r>
                <a:r>
                  <a:rPr lang="en-US" sz="2000" dirty="0">
                    <a:solidFill>
                      <a:schemeClr val="tx1"/>
                    </a:solidFill>
                    <a:latin typeface="Open Sans"/>
                  </a:rPr>
                  <a:t>( </a:t>
                </a:r>
                <a:r>
                  <a:rPr lang="en-US" sz="2000" i="1" dirty="0">
                    <a:solidFill>
                      <a:schemeClr val="tx1"/>
                    </a:solidFill>
                    <a:latin typeface="Open Sans"/>
                  </a:rPr>
                  <a:t>f, a</a:t>
                </a:r>
                <a:r>
                  <a:rPr lang="en-US" sz="2000" dirty="0">
                    <a:solidFill>
                      <a:schemeClr val="tx1"/>
                    </a:solidFill>
                    <a:latin typeface="Open Sans"/>
                  </a:rPr>
                  <a:t>))</a:t>
                </a:r>
              </a:p>
              <a:p>
                <a:pPr marL="0" indent="0">
                  <a:spcBef>
                    <a:spcPts val="1000"/>
                  </a:spcBef>
                  <a:buNone/>
                </a:pPr>
                <a:r>
                  <a:rPr lang="en-US" sz="2000" dirty="0">
                    <a:solidFill>
                      <a:schemeClr val="tx1"/>
                    </a:solidFill>
                    <a:latin typeface="Open Sans"/>
                  </a:rPr>
                  <a:t>                                                ≡ ∀</a:t>
                </a:r>
                <a:r>
                  <a:rPr lang="en-US" sz="2000" i="1" dirty="0" err="1">
                    <a:solidFill>
                      <a:schemeClr val="tx1"/>
                    </a:solidFill>
                    <a:latin typeface="Open Sans"/>
                  </a:rPr>
                  <a:t>w</a:t>
                </a:r>
                <a:r>
                  <a:rPr lang="en-US" sz="2000" dirty="0" err="1">
                    <a:solidFill>
                      <a:schemeClr val="tx1"/>
                    </a:solidFill>
                    <a:latin typeface="Open Sans"/>
                  </a:rPr>
                  <a:t>∃</a:t>
                </a:r>
                <a:r>
                  <a:rPr lang="en-US" sz="2000" i="1" dirty="0" err="1">
                    <a:solidFill>
                      <a:schemeClr val="tx1"/>
                    </a:solidFill>
                    <a:latin typeface="Open Sans"/>
                  </a:rPr>
                  <a:t>a</a:t>
                </a:r>
                <a:r>
                  <a:rPr lang="en-US" sz="2000" dirty="0" err="1">
                    <a:solidFill>
                      <a:schemeClr val="tx1"/>
                    </a:solidFill>
                    <a:latin typeface="Open Sans"/>
                  </a:rPr>
                  <a:t>∀</a:t>
                </a:r>
                <a:r>
                  <a:rPr lang="en-US" sz="2000" i="1" dirty="0" err="1">
                    <a:solidFill>
                      <a:schemeClr val="tx1"/>
                    </a:solidFill>
                    <a:latin typeface="Open Sans"/>
                  </a:rPr>
                  <a:t>f</a:t>
                </a:r>
                <a:r>
                  <a:rPr lang="en-US" sz="2000" i="1" dirty="0">
                    <a:solidFill>
                      <a:schemeClr val="tx1"/>
                    </a:solidFill>
                    <a:latin typeface="Open Sans"/>
                  </a:rPr>
                  <a:t> </a:t>
                </a:r>
                <a14:m>
                  <m:oMath xmlns:m="http://schemas.openxmlformats.org/officeDocument/2006/math">
                    <m:r>
                      <a:rPr lang="en-US" sz="2000" b="1" dirty="0">
                        <a:solidFill>
                          <a:schemeClr val="tx1"/>
                        </a:solidFill>
                        <a:latin typeface="Cambria Math" panose="02040503050406030204" pitchFamily="18" charset="0"/>
                        <a:ea typeface="Cambria Math" panose="02040503050406030204" pitchFamily="18" charset="0"/>
                      </a:rPr>
                      <m:t>¬</m:t>
                    </m:r>
                  </m:oMath>
                </a14:m>
                <a:r>
                  <a:rPr lang="en-US" sz="2000" dirty="0">
                    <a:solidFill>
                      <a:schemeClr val="tx1"/>
                    </a:solidFill>
                    <a:latin typeface="Open Sans"/>
                  </a:rPr>
                  <a:t> (</a:t>
                </a:r>
                <a:r>
                  <a:rPr lang="en-US" sz="2000" i="1" dirty="0">
                    <a:solidFill>
                      <a:schemeClr val="tx1"/>
                    </a:solidFill>
                    <a:latin typeface="Open Sans"/>
                  </a:rPr>
                  <a:t>P</a:t>
                </a:r>
                <a:r>
                  <a:rPr lang="en-US" sz="2000" dirty="0">
                    <a:solidFill>
                      <a:schemeClr val="tx1"/>
                    </a:solidFill>
                    <a:latin typeface="Open Sans"/>
                  </a:rPr>
                  <a:t>(</a:t>
                </a:r>
                <a:r>
                  <a:rPr lang="en-US" sz="2000" i="1" dirty="0">
                    <a:solidFill>
                      <a:schemeClr val="tx1"/>
                    </a:solidFill>
                    <a:latin typeface="Open Sans"/>
                  </a:rPr>
                  <a:t>w, f </a:t>
                </a:r>
                <a:r>
                  <a:rPr lang="en-US" sz="2000" dirty="0">
                    <a:solidFill>
                      <a:schemeClr val="tx1"/>
                    </a:solidFill>
                    <a:latin typeface="Open Sans"/>
                  </a:rPr>
                  <a:t>) ∧ </a:t>
                </a:r>
                <a:r>
                  <a:rPr lang="en-US" sz="2000" i="1" dirty="0">
                    <a:solidFill>
                      <a:schemeClr val="tx1"/>
                    </a:solidFill>
                    <a:latin typeface="Open Sans"/>
                  </a:rPr>
                  <a:t>Q</a:t>
                </a:r>
                <a:r>
                  <a:rPr lang="en-US" sz="2000" dirty="0">
                    <a:solidFill>
                      <a:schemeClr val="tx1"/>
                    </a:solidFill>
                    <a:latin typeface="Open Sans"/>
                  </a:rPr>
                  <a:t>( </a:t>
                </a:r>
                <a:r>
                  <a:rPr lang="en-US" sz="2000" i="1" dirty="0">
                    <a:solidFill>
                      <a:schemeClr val="tx1"/>
                    </a:solidFill>
                    <a:latin typeface="Open Sans"/>
                  </a:rPr>
                  <a:t>f, a</a:t>
                </a:r>
                <a:r>
                  <a:rPr lang="en-US" sz="2000" dirty="0">
                    <a:solidFill>
                      <a:schemeClr val="tx1"/>
                    </a:solidFill>
                    <a:latin typeface="Open Sans"/>
                  </a:rPr>
                  <a:t>))</a:t>
                </a:r>
              </a:p>
              <a:p>
                <a:pPr marL="0" indent="0">
                  <a:spcBef>
                    <a:spcPts val="1000"/>
                  </a:spcBef>
                  <a:buNone/>
                </a:pPr>
                <a:r>
                  <a:rPr lang="en-US" sz="2000" dirty="0">
                    <a:solidFill>
                      <a:schemeClr val="tx1"/>
                    </a:solidFill>
                    <a:latin typeface="Open Sans"/>
                  </a:rPr>
                  <a:t>                                                ≡ ∀</a:t>
                </a:r>
                <a:r>
                  <a:rPr lang="en-US" sz="2000" i="1" dirty="0" err="1">
                    <a:solidFill>
                      <a:schemeClr val="tx1"/>
                    </a:solidFill>
                    <a:latin typeface="Open Sans"/>
                  </a:rPr>
                  <a:t>w</a:t>
                </a:r>
                <a:r>
                  <a:rPr lang="en-US" sz="2000" dirty="0" err="1">
                    <a:solidFill>
                      <a:schemeClr val="tx1"/>
                    </a:solidFill>
                    <a:latin typeface="Open Sans"/>
                  </a:rPr>
                  <a:t>∃</a:t>
                </a:r>
                <a:r>
                  <a:rPr lang="en-US" sz="2000" i="1" dirty="0" err="1">
                    <a:solidFill>
                      <a:schemeClr val="tx1"/>
                    </a:solidFill>
                    <a:latin typeface="Open Sans"/>
                  </a:rPr>
                  <a:t>a</a:t>
                </a:r>
                <a:r>
                  <a:rPr lang="en-US" sz="2000" dirty="0" err="1">
                    <a:solidFill>
                      <a:schemeClr val="tx1"/>
                    </a:solidFill>
                    <a:latin typeface="Open Sans"/>
                  </a:rPr>
                  <a:t>∀</a:t>
                </a:r>
                <a:r>
                  <a:rPr lang="en-US" sz="2000" i="1" dirty="0" err="1">
                    <a:solidFill>
                      <a:schemeClr val="tx1"/>
                    </a:solidFill>
                    <a:latin typeface="Open Sans"/>
                  </a:rPr>
                  <a:t>f</a:t>
                </a:r>
                <a:r>
                  <a:rPr lang="en-US" sz="2000" i="1" dirty="0">
                    <a:solidFill>
                      <a:schemeClr val="tx1"/>
                    </a:solidFill>
                    <a:latin typeface="Open Sans"/>
                  </a:rPr>
                  <a:t> </a:t>
                </a:r>
                <a:r>
                  <a:rPr lang="en-US" sz="2000" dirty="0">
                    <a:solidFill>
                      <a:schemeClr val="tx1"/>
                    </a:solidFill>
                    <a:latin typeface="Open Sans"/>
                  </a:rPr>
                  <a:t>(</a:t>
                </a:r>
                <a14:m>
                  <m:oMath xmlns:m="http://schemas.openxmlformats.org/officeDocument/2006/math">
                    <m:r>
                      <a:rPr lang="en-US" sz="2000" b="1" dirty="0">
                        <a:solidFill>
                          <a:schemeClr val="tx1"/>
                        </a:solidFill>
                        <a:latin typeface="Cambria Math" panose="02040503050406030204" pitchFamily="18" charset="0"/>
                        <a:ea typeface="Cambria Math" panose="02040503050406030204" pitchFamily="18" charset="0"/>
                      </a:rPr>
                      <m:t>¬</m:t>
                    </m:r>
                    <m:r>
                      <a:rPr lang="en-US" sz="2000" b="1" i="1" dirty="0">
                        <a:solidFill>
                          <a:schemeClr val="tx1"/>
                        </a:solidFill>
                        <a:latin typeface="Cambria Math" panose="02040503050406030204" pitchFamily="18" charset="0"/>
                        <a:ea typeface="Cambria Math" panose="02040503050406030204" pitchFamily="18" charset="0"/>
                      </a:rPr>
                      <m:t> </m:t>
                    </m:r>
                  </m:oMath>
                </a14:m>
                <a:r>
                  <a:rPr lang="en-US" sz="2000" i="1" dirty="0">
                    <a:solidFill>
                      <a:schemeClr val="tx1"/>
                    </a:solidFill>
                    <a:latin typeface="Open Sans"/>
                  </a:rPr>
                  <a:t>P</a:t>
                </a:r>
                <a:r>
                  <a:rPr lang="en-US" sz="2000" dirty="0">
                    <a:solidFill>
                      <a:schemeClr val="tx1"/>
                    </a:solidFill>
                    <a:latin typeface="Open Sans"/>
                  </a:rPr>
                  <a:t>(</a:t>
                </a:r>
                <a:r>
                  <a:rPr lang="en-US" sz="2000" i="1" dirty="0">
                    <a:solidFill>
                      <a:schemeClr val="tx1"/>
                    </a:solidFill>
                    <a:latin typeface="Open Sans"/>
                  </a:rPr>
                  <a:t>w, f </a:t>
                </a:r>
                <a:r>
                  <a:rPr lang="en-US" sz="2000" dirty="0">
                    <a:solidFill>
                      <a:schemeClr val="tx1"/>
                    </a:solidFill>
                    <a:latin typeface="Open Sans"/>
                  </a:rPr>
                  <a:t>) ∨ </a:t>
                </a:r>
                <a14:m>
                  <m:oMath xmlns:m="http://schemas.openxmlformats.org/officeDocument/2006/math">
                    <m:r>
                      <a:rPr lang="en-US" sz="2000" b="1" dirty="0">
                        <a:solidFill>
                          <a:schemeClr val="tx1"/>
                        </a:solidFill>
                        <a:latin typeface="Cambria Math" panose="02040503050406030204" pitchFamily="18" charset="0"/>
                        <a:ea typeface="Cambria Math" panose="02040503050406030204" pitchFamily="18" charset="0"/>
                      </a:rPr>
                      <m:t>¬</m:t>
                    </m:r>
                    <m:r>
                      <a:rPr lang="en-US" sz="2000" b="1" i="1" dirty="0">
                        <a:solidFill>
                          <a:schemeClr val="tx1"/>
                        </a:solidFill>
                        <a:latin typeface="Cambria Math" panose="02040503050406030204" pitchFamily="18" charset="0"/>
                        <a:ea typeface="Cambria Math" panose="02040503050406030204" pitchFamily="18" charset="0"/>
                      </a:rPr>
                      <m:t> </m:t>
                    </m:r>
                  </m:oMath>
                </a14:m>
                <a:r>
                  <a:rPr lang="en-US" sz="2000" i="1" dirty="0">
                    <a:solidFill>
                      <a:schemeClr val="tx1"/>
                    </a:solidFill>
                    <a:latin typeface="Open Sans"/>
                  </a:rPr>
                  <a:t>Q</a:t>
                </a:r>
                <a:r>
                  <a:rPr lang="en-US" sz="2000" dirty="0">
                    <a:solidFill>
                      <a:schemeClr val="tx1"/>
                    </a:solidFill>
                    <a:latin typeface="Open Sans"/>
                  </a:rPr>
                  <a:t>( </a:t>
                </a:r>
                <a:r>
                  <a:rPr lang="en-US" sz="2000" i="1" dirty="0">
                    <a:solidFill>
                      <a:schemeClr val="tx1"/>
                    </a:solidFill>
                    <a:latin typeface="Open Sans"/>
                  </a:rPr>
                  <a:t>f, a</a:t>
                </a:r>
                <a:r>
                  <a:rPr lang="en-US" sz="2000" dirty="0">
                    <a:solidFill>
                      <a:schemeClr val="tx1"/>
                    </a:solidFill>
                    <a:latin typeface="Open Sans"/>
                  </a:rPr>
                  <a:t>))</a:t>
                </a:r>
                <a:r>
                  <a:rPr lang="en-US" sz="2000" i="1" dirty="0">
                    <a:solidFill>
                      <a:schemeClr val="tx1"/>
                    </a:solidFill>
                    <a:latin typeface="Open Sans"/>
                  </a:rPr>
                  <a:t>.</a:t>
                </a:r>
              </a:p>
              <a:p>
                <a:pPr marL="0" indent="0">
                  <a:spcBef>
                    <a:spcPts val="1000"/>
                  </a:spcBef>
                  <a:buNone/>
                </a:pPr>
                <a:r>
                  <a:rPr lang="en-US" sz="2000" dirty="0">
                    <a:latin typeface="Open Sans"/>
                  </a:rPr>
                  <a:t>This last statement states :</a:t>
                </a:r>
              </a:p>
              <a:p>
                <a:pPr marL="0" indent="0">
                  <a:spcBef>
                    <a:spcPts val="1000"/>
                  </a:spcBef>
                  <a:buNone/>
                </a:pPr>
                <a:r>
                  <a:rPr lang="en-US" sz="2000" b="1" dirty="0">
                    <a:solidFill>
                      <a:srgbClr val="FF0000"/>
                    </a:solidFill>
                    <a:latin typeface="Open Sans"/>
                  </a:rPr>
                  <a:t>“For every woman there is an airline such that for all flights, this woman has not taken that flight or that flight is not on this airline.”</a:t>
                </a:r>
              </a:p>
            </p:txBody>
          </p:sp>
        </mc:Choice>
        <mc:Fallback xmlns="">
          <p:sp>
            <p:nvSpPr>
              <p:cNvPr id="3" name="Content Placeholder 2">
                <a:extLst>
                  <a:ext uri="{FF2B5EF4-FFF2-40B4-BE49-F238E27FC236}">
                    <a16:creationId xmlns:a16="http://schemas.microsoft.com/office/drawing/2014/main" id="{204CDC42-4045-4D2C-80FC-1175083B68E5}"/>
                  </a:ext>
                </a:extLst>
              </p:cNvPr>
              <p:cNvSpPr>
                <a:spLocks noGrp="1" noRot="1" noChangeAspect="1" noMove="1" noResize="1" noEditPoints="1" noAdjustHandles="1" noChangeArrowheads="1" noChangeShapeType="1" noTextEdit="1"/>
              </p:cNvSpPr>
              <p:nvPr>
                <p:ph idx="1"/>
              </p:nvPr>
            </p:nvSpPr>
            <p:spPr>
              <a:xfrm>
                <a:off x="1379621" y="2390274"/>
                <a:ext cx="8999622" cy="3400926"/>
              </a:xfrm>
              <a:blipFill>
                <a:blip r:embed="rId2"/>
                <a:stretch>
                  <a:fillRect l="-542" t="-538"/>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89F5672B-046F-4BB6-9332-34F71B8C82D9}"/>
              </a:ext>
            </a:extLst>
          </p:cNvPr>
          <p:cNvSpPr>
            <a:spLocks noGrp="1"/>
          </p:cNvSpPr>
          <p:nvPr>
            <p:ph type="title"/>
          </p:nvPr>
        </p:nvSpPr>
        <p:spPr>
          <a:xfrm>
            <a:off x="4491788" y="670259"/>
            <a:ext cx="6019049" cy="1260475"/>
          </a:xfrm>
        </p:spPr>
        <p:txBody>
          <a:bodyPr/>
          <a:lstStyle/>
          <a:p>
            <a:r>
              <a:rPr lang="en-US" sz="3000" dirty="0">
                <a:solidFill>
                  <a:schemeClr val="accent1"/>
                </a:solidFill>
                <a:latin typeface="Open Sans"/>
              </a:rPr>
              <a:t>Negating Nested Quantifiers</a:t>
            </a:r>
          </a:p>
        </p:txBody>
      </p:sp>
    </p:spTree>
    <p:extLst>
      <p:ext uri="{BB962C8B-B14F-4D97-AF65-F5344CB8AC3E}">
        <p14:creationId xmlns:p14="http://schemas.microsoft.com/office/powerpoint/2010/main" val="15715403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889B-1E23-42B4-9B95-E957D59CBCF9}"/>
              </a:ext>
            </a:extLst>
          </p:cNvPr>
          <p:cNvSpPr>
            <a:spLocks noGrp="1"/>
          </p:cNvSpPr>
          <p:nvPr>
            <p:ph type="title"/>
          </p:nvPr>
        </p:nvSpPr>
        <p:spPr>
          <a:xfrm>
            <a:off x="3736658" y="839788"/>
            <a:ext cx="6591300" cy="1260475"/>
          </a:xfrm>
        </p:spPr>
        <p:txBody>
          <a:bodyPr/>
          <a:lstStyle/>
          <a:p>
            <a:r>
              <a:rPr lang="en-US" sz="3000" dirty="0">
                <a:solidFill>
                  <a:schemeClr val="accent1"/>
                </a:solidFill>
                <a:latin typeface="Open Sans"/>
              </a:rPr>
              <a:t>Reference</a:t>
            </a:r>
          </a:p>
        </p:txBody>
      </p:sp>
      <p:sp>
        <p:nvSpPr>
          <p:cNvPr id="3" name="Rectangle 2">
            <a:extLst>
              <a:ext uri="{FF2B5EF4-FFF2-40B4-BE49-F238E27FC236}">
                <a16:creationId xmlns:a16="http://schemas.microsoft.com/office/drawing/2014/main" id="{89BEBDF0-3B5A-4058-85FF-E6AB85B7BDA5}"/>
              </a:ext>
            </a:extLst>
          </p:cNvPr>
          <p:cNvSpPr/>
          <p:nvPr/>
        </p:nvSpPr>
        <p:spPr>
          <a:xfrm>
            <a:off x="2173000" y="3261447"/>
            <a:ext cx="6987626" cy="133921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R="0" lvl="0" algn="ctr">
              <a:lnSpc>
                <a:spcPct val="115000"/>
              </a:lnSpc>
              <a:spcBef>
                <a:spcPts val="0"/>
              </a:spcBef>
              <a:spcAft>
                <a:spcPts val="1000"/>
              </a:spcAft>
              <a:buClr>
                <a:srgbClr val="000000"/>
              </a:buClr>
              <a:buSzPts val="900"/>
            </a:pPr>
            <a:r>
              <a:rPr lang="en-US" sz="2400" dirty="0">
                <a:solidFill>
                  <a:srgbClr val="000000"/>
                </a:solidFill>
                <a:latin typeface="Open Sans"/>
                <a:ea typeface="Calibri" panose="020F0502020204030204" pitchFamily="34" charset="0"/>
                <a:cs typeface="Times New Roman" panose="02020603050405020304" pitchFamily="18" charset="0"/>
              </a:rPr>
              <a:t>Kenneth H. Rosen, “ </a:t>
            </a:r>
            <a:r>
              <a:rPr lang="en-US" sz="2400" dirty="0">
                <a:solidFill>
                  <a:srgbClr val="410000"/>
                </a:solidFill>
                <a:latin typeface="Open Sans"/>
                <a:ea typeface="Calibri" panose="020F0502020204030204" pitchFamily="34" charset="0"/>
                <a:cs typeface="Times New Roman" panose="02020603050405020304" pitchFamily="18" charset="0"/>
              </a:rPr>
              <a:t>Discrete Mathematics and its Applications”, 8</a:t>
            </a:r>
            <a:r>
              <a:rPr lang="en-US" sz="2400" baseline="30000" dirty="0">
                <a:solidFill>
                  <a:srgbClr val="410000"/>
                </a:solidFill>
                <a:latin typeface="Open Sans"/>
                <a:ea typeface="Calibri" panose="020F0502020204030204" pitchFamily="34" charset="0"/>
                <a:cs typeface="Times New Roman" panose="02020603050405020304" pitchFamily="18" charset="0"/>
              </a:rPr>
              <a:t>th</a:t>
            </a:r>
            <a:r>
              <a:rPr lang="en-US" sz="2400" dirty="0">
                <a:solidFill>
                  <a:srgbClr val="410000"/>
                </a:solidFill>
                <a:latin typeface="Open Sans"/>
                <a:ea typeface="Calibri" panose="020F0502020204030204" pitchFamily="34" charset="0"/>
                <a:cs typeface="Times New Roman" panose="02020603050405020304" pitchFamily="18" charset="0"/>
              </a:rPr>
              <a:t> edition,2019, </a:t>
            </a:r>
            <a:r>
              <a:rPr lang="en-US" sz="2400" dirty="0">
                <a:latin typeface="Open Sans"/>
                <a:ea typeface="Calibri" panose="020F0502020204030204" pitchFamily="34" charset="0"/>
                <a:cs typeface="Times New Roman" panose="02020603050405020304" pitchFamily="18" charset="0"/>
              </a:rPr>
              <a:t>McGraw-Hill Education, New York, ISBN 978-1-259-67651-2</a:t>
            </a:r>
            <a:endParaRPr lang="en-US" sz="3600" dirty="0">
              <a:latin typeface="Open Sans"/>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9902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CEF65-9973-41E4-BF7D-EBF4AF53B333}"/>
              </a:ext>
            </a:extLst>
          </p:cNvPr>
          <p:cNvSpPr>
            <a:spLocks noGrp="1"/>
          </p:cNvSpPr>
          <p:nvPr>
            <p:ph type="title"/>
          </p:nvPr>
        </p:nvSpPr>
        <p:spPr/>
        <p:txBody>
          <a:bodyPr/>
          <a:lstStyle/>
          <a:p>
            <a:r>
              <a:rPr lang="en-US" sz="3000" dirty="0">
                <a:solidFill>
                  <a:schemeClr val="accent1"/>
                </a:solidFill>
                <a:latin typeface="Open Sans"/>
              </a:rPr>
              <a:t>Predicate</a:t>
            </a:r>
            <a:endParaRPr lang="en-US" sz="3000" dirty="0">
              <a:solidFill>
                <a:schemeClr val="accent1"/>
              </a:solidFill>
            </a:endParaRPr>
          </a:p>
        </p:txBody>
      </p:sp>
      <p:sp>
        <p:nvSpPr>
          <p:cNvPr id="3" name="Content Placeholder 2">
            <a:extLst>
              <a:ext uri="{FF2B5EF4-FFF2-40B4-BE49-F238E27FC236}">
                <a16:creationId xmlns:a16="http://schemas.microsoft.com/office/drawing/2014/main" id="{7ADA25AC-EDBD-42CB-9E6B-5C8C8C0A479F}"/>
              </a:ext>
            </a:extLst>
          </p:cNvPr>
          <p:cNvSpPr>
            <a:spLocks noGrp="1"/>
          </p:cNvSpPr>
          <p:nvPr>
            <p:ph idx="1"/>
          </p:nvPr>
        </p:nvSpPr>
        <p:spPr>
          <a:xfrm>
            <a:off x="1246913" y="2111442"/>
            <a:ext cx="9064425" cy="5259099"/>
          </a:xfrm>
        </p:spPr>
        <p:txBody>
          <a:bodyPr/>
          <a:lstStyle/>
          <a:p>
            <a:pPr marL="0" indent="0" algn="just">
              <a:buNone/>
            </a:pPr>
            <a:r>
              <a:rPr lang="en-US" sz="2000" b="1" dirty="0">
                <a:solidFill>
                  <a:schemeClr val="accent1"/>
                </a:solidFill>
                <a:latin typeface="Open Sans"/>
              </a:rPr>
              <a:t>Example 01 :</a:t>
            </a:r>
          </a:p>
          <a:p>
            <a:pPr marL="0" indent="0" algn="just">
              <a:buNone/>
            </a:pPr>
            <a:r>
              <a:rPr lang="en-US" sz="2000" dirty="0">
                <a:latin typeface="Open Sans"/>
              </a:rPr>
              <a:t>Let </a:t>
            </a:r>
            <a:r>
              <a:rPr lang="en-US" sz="2000" i="1" dirty="0">
                <a:latin typeface="Open Sans"/>
              </a:rPr>
              <a:t>Q</a:t>
            </a:r>
            <a:r>
              <a:rPr lang="en-US" sz="2000" dirty="0">
                <a:latin typeface="Open Sans"/>
              </a:rPr>
              <a:t>(</a:t>
            </a:r>
            <a:r>
              <a:rPr lang="en-US" sz="2000" i="1" dirty="0">
                <a:latin typeface="Open Sans"/>
              </a:rPr>
              <a:t>x, y</a:t>
            </a:r>
            <a:r>
              <a:rPr lang="en-US" sz="2000" dirty="0">
                <a:latin typeface="Open Sans"/>
              </a:rPr>
              <a:t>) denote the statement “</a:t>
            </a:r>
            <a:r>
              <a:rPr lang="en-US" sz="2000" i="1" dirty="0">
                <a:latin typeface="Open Sans"/>
              </a:rPr>
              <a:t>x </a:t>
            </a:r>
            <a:r>
              <a:rPr lang="en-US" sz="2000" dirty="0">
                <a:latin typeface="Open Sans"/>
              </a:rPr>
              <a:t>= </a:t>
            </a:r>
            <a:r>
              <a:rPr lang="en-US" sz="2000" i="1" dirty="0">
                <a:latin typeface="Open Sans"/>
              </a:rPr>
              <a:t>y </a:t>
            </a:r>
            <a:r>
              <a:rPr lang="en-US" sz="2000" dirty="0">
                <a:latin typeface="Open Sans"/>
              </a:rPr>
              <a:t>+ 3.” What are the truth values of the propositions </a:t>
            </a:r>
            <a:r>
              <a:rPr lang="en-US" sz="2000" i="1" dirty="0">
                <a:latin typeface="Open Sans"/>
              </a:rPr>
              <a:t>Q</a:t>
            </a:r>
            <a:r>
              <a:rPr lang="en-US" sz="2000" dirty="0">
                <a:latin typeface="Open Sans"/>
              </a:rPr>
              <a:t>(1</a:t>
            </a:r>
            <a:r>
              <a:rPr lang="en-US" sz="2000" i="1" dirty="0">
                <a:latin typeface="Open Sans"/>
              </a:rPr>
              <a:t>, </a:t>
            </a:r>
            <a:r>
              <a:rPr lang="en-US" sz="2000" dirty="0">
                <a:latin typeface="Open Sans"/>
              </a:rPr>
              <a:t>2) and </a:t>
            </a:r>
            <a:r>
              <a:rPr lang="en-US" sz="2000" i="1" dirty="0">
                <a:latin typeface="Open Sans"/>
              </a:rPr>
              <a:t>Q</a:t>
            </a:r>
            <a:r>
              <a:rPr lang="en-US" sz="2000" dirty="0">
                <a:latin typeface="Open Sans"/>
              </a:rPr>
              <a:t>(3</a:t>
            </a:r>
            <a:r>
              <a:rPr lang="en-US" sz="2000" i="1" dirty="0">
                <a:latin typeface="Open Sans"/>
              </a:rPr>
              <a:t>, </a:t>
            </a:r>
            <a:r>
              <a:rPr lang="en-US" sz="2000" dirty="0">
                <a:latin typeface="Open Sans"/>
              </a:rPr>
              <a:t>0)?</a:t>
            </a:r>
          </a:p>
          <a:p>
            <a:pPr marL="0" indent="0" algn="just">
              <a:buNone/>
            </a:pPr>
            <a:r>
              <a:rPr lang="en-US" sz="2000" b="1" dirty="0">
                <a:solidFill>
                  <a:schemeClr val="accent1"/>
                </a:solidFill>
                <a:latin typeface="Open Sans"/>
              </a:rPr>
              <a:t>Solution :</a:t>
            </a:r>
          </a:p>
          <a:p>
            <a:pPr marL="0" indent="0" algn="just">
              <a:buNone/>
            </a:pPr>
            <a:r>
              <a:rPr lang="en-US" sz="2000" i="1" dirty="0">
                <a:latin typeface="Open Sans"/>
              </a:rPr>
              <a:t>Q</a:t>
            </a:r>
            <a:r>
              <a:rPr lang="en-US" sz="2000" dirty="0">
                <a:latin typeface="Open Sans"/>
              </a:rPr>
              <a:t>(1</a:t>
            </a:r>
            <a:r>
              <a:rPr lang="en-US" sz="2000" i="1" dirty="0">
                <a:latin typeface="Open Sans"/>
              </a:rPr>
              <a:t>, </a:t>
            </a:r>
            <a:r>
              <a:rPr lang="en-US" sz="2000" dirty="0">
                <a:latin typeface="Open Sans"/>
              </a:rPr>
              <a:t>2) is the statement “1 = 2 + 3,” which is false. </a:t>
            </a:r>
          </a:p>
          <a:p>
            <a:pPr marL="0" indent="0" algn="just">
              <a:buNone/>
            </a:pPr>
            <a:r>
              <a:rPr lang="en-US" sz="2000" i="1" dirty="0">
                <a:latin typeface="Open Sans"/>
              </a:rPr>
              <a:t>Q</a:t>
            </a:r>
            <a:r>
              <a:rPr lang="en-US" sz="2000" dirty="0">
                <a:latin typeface="Open Sans"/>
              </a:rPr>
              <a:t>(3</a:t>
            </a:r>
            <a:r>
              <a:rPr lang="en-US" sz="2000" i="1" dirty="0">
                <a:latin typeface="Open Sans"/>
              </a:rPr>
              <a:t>, </a:t>
            </a:r>
            <a:r>
              <a:rPr lang="en-US" sz="2000" dirty="0">
                <a:latin typeface="Open Sans"/>
              </a:rPr>
              <a:t>0) is the proposition “3 = 0 + 3,” which is true.</a:t>
            </a:r>
          </a:p>
          <a:p>
            <a:pPr marL="0" indent="0" algn="just">
              <a:buNone/>
            </a:pPr>
            <a:endParaRPr lang="en-US" sz="2000" dirty="0">
              <a:latin typeface="Open Sans"/>
            </a:endParaRPr>
          </a:p>
          <a:p>
            <a:pPr marL="0" indent="0" algn="just">
              <a:buNone/>
            </a:pPr>
            <a:r>
              <a:rPr lang="en-US" sz="2000" b="1" dirty="0">
                <a:solidFill>
                  <a:srgbClr val="00B050"/>
                </a:solidFill>
                <a:latin typeface="Open Sans"/>
              </a:rPr>
              <a:t>Example 02 :</a:t>
            </a:r>
          </a:p>
          <a:p>
            <a:pPr marL="0" indent="0" algn="just">
              <a:buNone/>
            </a:pPr>
            <a:r>
              <a:rPr lang="en-US" sz="2000" dirty="0">
                <a:latin typeface="Open Sans"/>
              </a:rPr>
              <a:t>Let </a:t>
            </a:r>
            <a:r>
              <a:rPr lang="en-US" sz="2000" i="1" dirty="0">
                <a:latin typeface="Open Sans"/>
              </a:rPr>
              <a:t>R</a:t>
            </a:r>
            <a:r>
              <a:rPr lang="en-US" sz="2000" dirty="0">
                <a:latin typeface="Open Sans"/>
              </a:rPr>
              <a:t>(</a:t>
            </a:r>
            <a:r>
              <a:rPr lang="en-US" sz="2000" i="1" dirty="0">
                <a:latin typeface="Open Sans"/>
              </a:rPr>
              <a:t>x, y, z</a:t>
            </a:r>
            <a:r>
              <a:rPr lang="en-US" sz="2000" dirty="0">
                <a:latin typeface="Open Sans"/>
              </a:rPr>
              <a:t>) denote the statement “</a:t>
            </a:r>
            <a:r>
              <a:rPr lang="en-US" sz="2000" i="1" dirty="0">
                <a:latin typeface="Open Sans"/>
              </a:rPr>
              <a:t>x </a:t>
            </a:r>
            <a:r>
              <a:rPr lang="en-US" sz="2000" dirty="0">
                <a:latin typeface="Open Sans"/>
              </a:rPr>
              <a:t>+ </a:t>
            </a:r>
            <a:r>
              <a:rPr lang="en-US" sz="2000" i="1" dirty="0">
                <a:latin typeface="Open Sans"/>
              </a:rPr>
              <a:t>y </a:t>
            </a:r>
            <a:r>
              <a:rPr lang="en-US" sz="2000" dirty="0">
                <a:latin typeface="Open Sans"/>
              </a:rPr>
              <a:t>= </a:t>
            </a:r>
            <a:r>
              <a:rPr lang="en-US" sz="2000" i="1" dirty="0">
                <a:latin typeface="Open Sans"/>
              </a:rPr>
              <a:t>z</a:t>
            </a:r>
            <a:r>
              <a:rPr lang="en-US" sz="2000" dirty="0">
                <a:latin typeface="Open Sans"/>
              </a:rPr>
              <a:t>.” What are the truth values of the propositions </a:t>
            </a:r>
            <a:r>
              <a:rPr lang="en-US" sz="2000" i="1" dirty="0">
                <a:latin typeface="Open Sans"/>
              </a:rPr>
              <a:t>R</a:t>
            </a:r>
            <a:r>
              <a:rPr lang="en-US" sz="2000" dirty="0">
                <a:latin typeface="Open Sans"/>
              </a:rPr>
              <a:t>(1</a:t>
            </a:r>
            <a:r>
              <a:rPr lang="en-US" sz="2000" i="1" dirty="0">
                <a:latin typeface="Open Sans"/>
              </a:rPr>
              <a:t>, </a:t>
            </a:r>
            <a:r>
              <a:rPr lang="en-US" sz="2000" dirty="0">
                <a:latin typeface="Open Sans"/>
              </a:rPr>
              <a:t>2</a:t>
            </a:r>
            <a:r>
              <a:rPr lang="en-US" sz="2000" i="1" dirty="0">
                <a:latin typeface="Open Sans"/>
              </a:rPr>
              <a:t>, </a:t>
            </a:r>
            <a:r>
              <a:rPr lang="en-US" sz="2000" dirty="0">
                <a:latin typeface="Open Sans"/>
              </a:rPr>
              <a:t>3) and </a:t>
            </a:r>
            <a:r>
              <a:rPr lang="en-US" sz="2000" i="1" dirty="0">
                <a:latin typeface="Open Sans"/>
              </a:rPr>
              <a:t>R</a:t>
            </a:r>
            <a:r>
              <a:rPr lang="en-US" sz="2000" dirty="0">
                <a:latin typeface="Open Sans"/>
              </a:rPr>
              <a:t>(0</a:t>
            </a:r>
            <a:r>
              <a:rPr lang="en-US" sz="2000" i="1" dirty="0">
                <a:latin typeface="Open Sans"/>
              </a:rPr>
              <a:t>, </a:t>
            </a:r>
            <a:r>
              <a:rPr lang="en-US" sz="2000" dirty="0">
                <a:latin typeface="Open Sans"/>
              </a:rPr>
              <a:t>0</a:t>
            </a:r>
            <a:r>
              <a:rPr lang="en-US" sz="2000" i="1" dirty="0">
                <a:latin typeface="Open Sans"/>
              </a:rPr>
              <a:t>, </a:t>
            </a:r>
            <a:r>
              <a:rPr lang="en-US" sz="2000" dirty="0">
                <a:latin typeface="Open Sans"/>
              </a:rPr>
              <a:t>1)?</a:t>
            </a:r>
          </a:p>
          <a:p>
            <a:pPr marL="0" indent="0" algn="just">
              <a:buNone/>
            </a:pPr>
            <a:endParaRPr lang="en-US" sz="2000" dirty="0">
              <a:latin typeface="Open Sans"/>
            </a:endParaRPr>
          </a:p>
          <a:p>
            <a:pPr marL="0" indent="0" algn="just">
              <a:buNone/>
            </a:pPr>
            <a:r>
              <a:rPr lang="en-US" sz="2000" b="1" dirty="0">
                <a:solidFill>
                  <a:srgbClr val="00B050"/>
                </a:solidFill>
                <a:latin typeface="Open Sans"/>
              </a:rPr>
              <a:t>Solution :</a:t>
            </a:r>
          </a:p>
          <a:p>
            <a:pPr marL="0" indent="0">
              <a:buNone/>
            </a:pPr>
            <a:r>
              <a:rPr lang="en-US" sz="2000" i="1" dirty="0">
                <a:latin typeface="Open Sans"/>
              </a:rPr>
              <a:t>R</a:t>
            </a:r>
            <a:r>
              <a:rPr lang="en-US" sz="2000" dirty="0">
                <a:latin typeface="Open Sans"/>
              </a:rPr>
              <a:t>(1</a:t>
            </a:r>
            <a:r>
              <a:rPr lang="en-US" sz="2000" i="1" dirty="0">
                <a:latin typeface="Open Sans"/>
              </a:rPr>
              <a:t>, </a:t>
            </a:r>
            <a:r>
              <a:rPr lang="en-US" sz="2000" dirty="0">
                <a:latin typeface="Open Sans"/>
              </a:rPr>
              <a:t>2</a:t>
            </a:r>
            <a:r>
              <a:rPr lang="en-US" sz="2000" i="1" dirty="0">
                <a:latin typeface="Open Sans"/>
              </a:rPr>
              <a:t>, </a:t>
            </a:r>
            <a:r>
              <a:rPr lang="en-US" sz="2000" dirty="0">
                <a:latin typeface="Open Sans"/>
              </a:rPr>
              <a:t>3) is the statement “1 + 2 = 3,” which is true. </a:t>
            </a:r>
          </a:p>
          <a:p>
            <a:pPr marL="0" indent="0">
              <a:buNone/>
            </a:pPr>
            <a:r>
              <a:rPr lang="en-US" sz="2000" i="1" dirty="0">
                <a:latin typeface="Open Sans"/>
              </a:rPr>
              <a:t>R</a:t>
            </a:r>
            <a:r>
              <a:rPr lang="en-US" sz="2000" dirty="0">
                <a:latin typeface="Open Sans"/>
              </a:rPr>
              <a:t>(0</a:t>
            </a:r>
            <a:r>
              <a:rPr lang="en-US" sz="2000" i="1" dirty="0">
                <a:latin typeface="Open Sans"/>
              </a:rPr>
              <a:t>, </a:t>
            </a:r>
            <a:r>
              <a:rPr lang="en-US" sz="2000" dirty="0">
                <a:latin typeface="Open Sans"/>
              </a:rPr>
              <a:t>0</a:t>
            </a:r>
            <a:r>
              <a:rPr lang="en-US" sz="2000" i="1" dirty="0">
                <a:latin typeface="Open Sans"/>
              </a:rPr>
              <a:t>, </a:t>
            </a:r>
            <a:r>
              <a:rPr lang="en-US" sz="2000" dirty="0">
                <a:latin typeface="Open Sans"/>
              </a:rPr>
              <a:t>1), which is the statement “0 + 0 = 1,” is false.</a:t>
            </a:r>
            <a:endParaRPr lang="en-US" sz="2000" b="1" dirty="0">
              <a:solidFill>
                <a:srgbClr val="00B050"/>
              </a:solidFill>
              <a:latin typeface="Open Sans"/>
            </a:endParaRPr>
          </a:p>
        </p:txBody>
      </p:sp>
    </p:spTree>
    <p:extLst>
      <p:ext uri="{BB962C8B-B14F-4D97-AF65-F5344CB8AC3E}">
        <p14:creationId xmlns:p14="http://schemas.microsoft.com/office/powerpoint/2010/main" val="11251856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801A-6392-4AC0-9491-F6B965DB7490}"/>
              </a:ext>
            </a:extLst>
          </p:cNvPr>
          <p:cNvSpPr>
            <a:spLocks noGrp="1"/>
          </p:cNvSpPr>
          <p:nvPr>
            <p:ph type="title"/>
          </p:nvPr>
        </p:nvSpPr>
        <p:spPr/>
        <p:txBody>
          <a:bodyPr/>
          <a:lstStyle/>
          <a:p>
            <a:r>
              <a:rPr lang="en-US" sz="3000" dirty="0">
                <a:solidFill>
                  <a:schemeClr val="accent1"/>
                </a:solidFill>
                <a:latin typeface="Open Sans"/>
              </a:rPr>
              <a:t>Preconditions And Postconditions</a:t>
            </a:r>
          </a:p>
        </p:txBody>
      </p:sp>
      <p:sp>
        <p:nvSpPr>
          <p:cNvPr id="3" name="Content Placeholder 2">
            <a:extLst>
              <a:ext uri="{FF2B5EF4-FFF2-40B4-BE49-F238E27FC236}">
                <a16:creationId xmlns:a16="http://schemas.microsoft.com/office/drawing/2014/main" id="{EEDED73F-CC39-4FB4-A236-F442728C03DE}"/>
              </a:ext>
            </a:extLst>
          </p:cNvPr>
          <p:cNvSpPr>
            <a:spLocks noGrp="1"/>
          </p:cNvSpPr>
          <p:nvPr>
            <p:ph idx="1"/>
          </p:nvPr>
        </p:nvSpPr>
        <p:spPr>
          <a:xfrm>
            <a:off x="1157288" y="2443941"/>
            <a:ext cx="9353550" cy="4838007"/>
          </a:xfrm>
        </p:spPr>
        <p:txBody>
          <a:bodyPr/>
          <a:lstStyle/>
          <a:p>
            <a:pPr algn="just">
              <a:buFont typeface="Wingdings" panose="05000000000000000000" pitchFamily="2" charset="2"/>
              <a:buChar char="Ø"/>
            </a:pPr>
            <a:r>
              <a:rPr lang="en-US" sz="2000" dirty="0">
                <a:latin typeface="Open Sans"/>
              </a:rPr>
              <a:t>Predicates are also used to establish the correctness of computer programs,</a:t>
            </a:r>
          </a:p>
          <a:p>
            <a:pPr algn="just">
              <a:buFont typeface="Wingdings" panose="05000000000000000000" pitchFamily="2" charset="2"/>
              <a:buChar char="Ø"/>
            </a:pPr>
            <a:r>
              <a:rPr lang="en-US" sz="2000" dirty="0">
                <a:latin typeface="Open Sans"/>
              </a:rPr>
              <a:t>The statements that describe valid input are known as </a:t>
            </a:r>
            <a:r>
              <a:rPr lang="en-US" sz="2000" b="1" dirty="0">
                <a:solidFill>
                  <a:srgbClr val="FF0000"/>
                </a:solidFill>
                <a:latin typeface="Open Sans"/>
              </a:rPr>
              <a:t>preconditions</a:t>
            </a:r>
            <a:r>
              <a:rPr lang="en-US" sz="2000" b="1" dirty="0">
                <a:latin typeface="Open Sans"/>
              </a:rPr>
              <a:t> </a:t>
            </a:r>
            <a:r>
              <a:rPr lang="en-US" sz="2000" dirty="0">
                <a:latin typeface="Open Sans"/>
              </a:rPr>
              <a:t>and the conditions that the output should satisfy when the program has run are known as </a:t>
            </a:r>
            <a:r>
              <a:rPr lang="en-US" sz="2000" b="1" dirty="0">
                <a:solidFill>
                  <a:srgbClr val="FF0000"/>
                </a:solidFill>
                <a:latin typeface="Open Sans"/>
              </a:rPr>
              <a:t>postconditions.</a:t>
            </a:r>
          </a:p>
          <a:p>
            <a:pPr marL="0" indent="0" algn="just">
              <a:buNone/>
            </a:pPr>
            <a:endParaRPr lang="en-US" sz="2000" b="1" dirty="0">
              <a:solidFill>
                <a:srgbClr val="00B050"/>
              </a:solidFill>
              <a:latin typeface="Open Sans"/>
            </a:endParaRPr>
          </a:p>
          <a:p>
            <a:pPr marL="0" indent="0" algn="just">
              <a:buNone/>
            </a:pPr>
            <a:r>
              <a:rPr lang="en-US" sz="2000" b="1" dirty="0">
                <a:solidFill>
                  <a:srgbClr val="00B050"/>
                </a:solidFill>
                <a:latin typeface="Open Sans"/>
              </a:rPr>
              <a:t>Example  </a:t>
            </a:r>
            <a:r>
              <a:rPr lang="en-US" sz="2000" b="1" dirty="0">
                <a:solidFill>
                  <a:schemeClr val="accent1"/>
                </a:solidFill>
                <a:latin typeface="Open Sans"/>
              </a:rPr>
              <a:t>:</a:t>
            </a:r>
          </a:p>
          <a:p>
            <a:pPr marL="0" indent="0" algn="just">
              <a:buNone/>
            </a:pPr>
            <a:r>
              <a:rPr lang="en-US" sz="2000" dirty="0">
                <a:latin typeface="Open Sans"/>
              </a:rPr>
              <a:t>Consider the following program, designed to interchange the values of two variables </a:t>
            </a:r>
            <a:r>
              <a:rPr lang="en-US" sz="2000" i="1" dirty="0">
                <a:latin typeface="Open Sans"/>
              </a:rPr>
              <a:t>x </a:t>
            </a:r>
            <a:r>
              <a:rPr lang="en-US" sz="2000" dirty="0">
                <a:latin typeface="Open Sans"/>
              </a:rPr>
              <a:t>and </a:t>
            </a:r>
            <a:r>
              <a:rPr lang="en-US" sz="2000" i="1" dirty="0">
                <a:latin typeface="Open Sans"/>
              </a:rPr>
              <a:t>y</a:t>
            </a:r>
            <a:r>
              <a:rPr lang="en-US" sz="2000" dirty="0">
                <a:latin typeface="Open Sans"/>
              </a:rPr>
              <a:t>.</a:t>
            </a:r>
          </a:p>
          <a:p>
            <a:pPr marL="0" indent="0" algn="just">
              <a:buNone/>
            </a:pPr>
            <a:r>
              <a:rPr lang="en-US" sz="2000" dirty="0">
                <a:latin typeface="Open Sans"/>
              </a:rPr>
              <a:t>       temp := x</a:t>
            </a:r>
          </a:p>
          <a:p>
            <a:pPr marL="0" indent="0" algn="just">
              <a:buNone/>
            </a:pPr>
            <a:r>
              <a:rPr lang="en-US" sz="2000" dirty="0">
                <a:latin typeface="Open Sans"/>
              </a:rPr>
              <a:t>       x := y</a:t>
            </a:r>
          </a:p>
          <a:p>
            <a:pPr marL="0" indent="0" algn="just">
              <a:buNone/>
            </a:pPr>
            <a:r>
              <a:rPr lang="en-US" sz="2000" dirty="0">
                <a:latin typeface="Open Sans"/>
              </a:rPr>
              <a:t>       y := temp</a:t>
            </a:r>
          </a:p>
          <a:p>
            <a:pPr marL="0" indent="0" algn="just">
              <a:buNone/>
            </a:pPr>
            <a:r>
              <a:rPr lang="en-US" sz="2000" dirty="0">
                <a:latin typeface="Open Sans"/>
              </a:rPr>
              <a:t>Find predicates that we can use as the precondition and the postcondition to verify the correctness of this program. Then explain how to use them to verify that for all valid input the program does what is intended !</a:t>
            </a:r>
          </a:p>
        </p:txBody>
      </p:sp>
    </p:spTree>
    <p:extLst>
      <p:ext uri="{BB962C8B-B14F-4D97-AF65-F5344CB8AC3E}">
        <p14:creationId xmlns:p14="http://schemas.microsoft.com/office/powerpoint/2010/main" val="1330091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95875-9104-4145-BCC8-397014BD5AD2}"/>
              </a:ext>
            </a:extLst>
          </p:cNvPr>
          <p:cNvSpPr>
            <a:spLocks noGrp="1"/>
          </p:cNvSpPr>
          <p:nvPr>
            <p:ph type="title"/>
          </p:nvPr>
        </p:nvSpPr>
        <p:spPr/>
        <p:txBody>
          <a:bodyPr/>
          <a:lstStyle/>
          <a:p>
            <a:r>
              <a:rPr lang="en-US" sz="3000" dirty="0">
                <a:solidFill>
                  <a:schemeClr val="accent1"/>
                </a:solidFill>
                <a:latin typeface="Open Sans"/>
              </a:rPr>
              <a:t>Preconditions And Postconditions</a:t>
            </a:r>
            <a:endParaRPr lang="en-US" sz="3000" dirty="0"/>
          </a:p>
        </p:txBody>
      </p:sp>
      <p:sp>
        <p:nvSpPr>
          <p:cNvPr id="3" name="Content Placeholder 2">
            <a:extLst>
              <a:ext uri="{FF2B5EF4-FFF2-40B4-BE49-F238E27FC236}">
                <a16:creationId xmlns:a16="http://schemas.microsoft.com/office/drawing/2014/main" id="{24678AC5-264B-4D91-9C79-457C09E97CB3}"/>
              </a:ext>
            </a:extLst>
          </p:cNvPr>
          <p:cNvSpPr>
            <a:spLocks noGrp="1"/>
          </p:cNvSpPr>
          <p:nvPr>
            <p:ph idx="1"/>
          </p:nvPr>
        </p:nvSpPr>
        <p:spPr>
          <a:xfrm>
            <a:off x="1330036" y="2227814"/>
            <a:ext cx="9180802" cy="5020884"/>
          </a:xfrm>
        </p:spPr>
        <p:txBody>
          <a:bodyPr/>
          <a:lstStyle/>
          <a:p>
            <a:pPr marL="0" indent="0" algn="just">
              <a:spcBef>
                <a:spcPts val="1200"/>
              </a:spcBef>
              <a:buNone/>
            </a:pPr>
            <a:r>
              <a:rPr lang="en-US" sz="2000" b="1" dirty="0">
                <a:solidFill>
                  <a:srgbClr val="00B050"/>
                </a:solidFill>
                <a:latin typeface="Open Sans"/>
              </a:rPr>
              <a:t>Solution :</a:t>
            </a:r>
          </a:p>
          <a:p>
            <a:pPr algn="just">
              <a:spcBef>
                <a:spcPts val="1200"/>
              </a:spcBef>
              <a:buFont typeface="Wingdings" panose="05000000000000000000" pitchFamily="2" charset="2"/>
              <a:buChar char="ü"/>
            </a:pPr>
            <a:r>
              <a:rPr lang="en-US" sz="2000" dirty="0">
                <a:latin typeface="Open Sans"/>
              </a:rPr>
              <a:t>For the </a:t>
            </a:r>
            <a:r>
              <a:rPr lang="en-US" sz="2000" b="1" dirty="0">
                <a:solidFill>
                  <a:srgbClr val="FF0000"/>
                </a:solidFill>
                <a:latin typeface="Open Sans"/>
              </a:rPr>
              <a:t>precondition</a:t>
            </a:r>
            <a:r>
              <a:rPr lang="en-US" sz="2000" dirty="0">
                <a:latin typeface="Open Sans"/>
              </a:rPr>
              <a:t>, we need to express that </a:t>
            </a:r>
            <a:r>
              <a:rPr lang="en-US" sz="2000" i="1" dirty="0">
                <a:latin typeface="Open Sans"/>
              </a:rPr>
              <a:t>x </a:t>
            </a:r>
            <a:r>
              <a:rPr lang="en-US" sz="2000" dirty="0">
                <a:latin typeface="Open Sans"/>
              </a:rPr>
              <a:t>and </a:t>
            </a:r>
            <a:r>
              <a:rPr lang="en-US" sz="2000" i="1" dirty="0">
                <a:latin typeface="Open Sans"/>
              </a:rPr>
              <a:t>y </a:t>
            </a:r>
            <a:r>
              <a:rPr lang="en-US" sz="2000" dirty="0">
                <a:latin typeface="Open Sans"/>
              </a:rPr>
              <a:t>have particular values before we run the program. So, we can use the predicate </a:t>
            </a:r>
            <a:r>
              <a:rPr lang="en-US" sz="2000" i="1" dirty="0">
                <a:latin typeface="Open Sans"/>
              </a:rPr>
              <a:t>P</a:t>
            </a:r>
            <a:r>
              <a:rPr lang="en-US" sz="2000" dirty="0">
                <a:latin typeface="Open Sans"/>
              </a:rPr>
              <a:t>(</a:t>
            </a:r>
            <a:r>
              <a:rPr lang="en-US" sz="2000" i="1" dirty="0">
                <a:latin typeface="Open Sans"/>
              </a:rPr>
              <a:t>x, y</a:t>
            </a:r>
            <a:r>
              <a:rPr lang="en-US" sz="2000" dirty="0">
                <a:latin typeface="Open Sans"/>
              </a:rPr>
              <a:t>), that is “</a:t>
            </a:r>
            <a:r>
              <a:rPr lang="en-US" sz="2000" i="1" dirty="0">
                <a:latin typeface="Open Sans"/>
              </a:rPr>
              <a:t>x </a:t>
            </a:r>
            <a:r>
              <a:rPr lang="en-US" sz="2000" dirty="0">
                <a:latin typeface="Open Sans"/>
              </a:rPr>
              <a:t>= </a:t>
            </a:r>
            <a:r>
              <a:rPr lang="en-US" sz="2000" i="1" dirty="0">
                <a:latin typeface="Open Sans"/>
              </a:rPr>
              <a:t>a </a:t>
            </a:r>
            <a:r>
              <a:rPr lang="en-US" sz="2000" dirty="0">
                <a:latin typeface="Open Sans"/>
              </a:rPr>
              <a:t>and </a:t>
            </a:r>
            <a:r>
              <a:rPr lang="en-US" sz="2000" i="1" dirty="0">
                <a:latin typeface="Open Sans"/>
              </a:rPr>
              <a:t>y </a:t>
            </a:r>
            <a:r>
              <a:rPr lang="en-US" sz="2000" dirty="0">
                <a:latin typeface="Open Sans"/>
              </a:rPr>
              <a:t>= </a:t>
            </a:r>
            <a:r>
              <a:rPr lang="en-US" sz="2000" i="1" dirty="0">
                <a:latin typeface="Open Sans"/>
              </a:rPr>
              <a:t>b</a:t>
            </a:r>
            <a:r>
              <a:rPr lang="en-US" sz="2000" dirty="0">
                <a:latin typeface="Open Sans"/>
              </a:rPr>
              <a:t>”. Because we want to verify that the program swaps the values of </a:t>
            </a:r>
            <a:r>
              <a:rPr lang="en-US" sz="2000" i="1" dirty="0">
                <a:latin typeface="Open Sans"/>
              </a:rPr>
              <a:t>x </a:t>
            </a:r>
            <a:r>
              <a:rPr lang="en-US" sz="2000" dirty="0">
                <a:latin typeface="Open Sans"/>
              </a:rPr>
              <a:t>and </a:t>
            </a:r>
            <a:r>
              <a:rPr lang="en-US" sz="2000" i="1" dirty="0">
                <a:latin typeface="Open Sans"/>
              </a:rPr>
              <a:t>y </a:t>
            </a:r>
            <a:r>
              <a:rPr lang="en-US" sz="2000" dirty="0">
                <a:latin typeface="Open Sans"/>
              </a:rPr>
              <a:t>for all input values, </a:t>
            </a:r>
          </a:p>
          <a:p>
            <a:pPr algn="just">
              <a:spcBef>
                <a:spcPts val="1200"/>
              </a:spcBef>
              <a:buFont typeface="Wingdings" panose="05000000000000000000" pitchFamily="2" charset="2"/>
              <a:buChar char="ü"/>
            </a:pPr>
            <a:r>
              <a:rPr lang="en-US" sz="2000" dirty="0">
                <a:latin typeface="Open Sans"/>
              </a:rPr>
              <a:t>For the </a:t>
            </a:r>
            <a:r>
              <a:rPr lang="en-US" sz="2000" b="1" dirty="0">
                <a:solidFill>
                  <a:srgbClr val="FF0000"/>
                </a:solidFill>
                <a:latin typeface="Open Sans"/>
              </a:rPr>
              <a:t>postcondition</a:t>
            </a:r>
            <a:r>
              <a:rPr lang="en-US" sz="2000" dirty="0">
                <a:latin typeface="Open Sans"/>
              </a:rPr>
              <a:t> we can use </a:t>
            </a:r>
            <a:r>
              <a:rPr lang="en-US" sz="2000" i="1" dirty="0">
                <a:latin typeface="Open Sans"/>
              </a:rPr>
              <a:t>Q</a:t>
            </a:r>
            <a:r>
              <a:rPr lang="en-US" sz="2000" dirty="0">
                <a:latin typeface="Open Sans"/>
              </a:rPr>
              <a:t>(</a:t>
            </a:r>
            <a:r>
              <a:rPr lang="en-US" sz="2000" i="1" dirty="0">
                <a:latin typeface="Open Sans"/>
              </a:rPr>
              <a:t>x, y</a:t>
            </a:r>
            <a:r>
              <a:rPr lang="en-US" sz="2000" dirty="0">
                <a:latin typeface="Open Sans"/>
              </a:rPr>
              <a:t>), where </a:t>
            </a:r>
            <a:r>
              <a:rPr lang="en-US" sz="2000" i="1" dirty="0">
                <a:latin typeface="Open Sans"/>
              </a:rPr>
              <a:t>Q</a:t>
            </a:r>
            <a:r>
              <a:rPr lang="en-US" sz="2000" dirty="0">
                <a:latin typeface="Open Sans"/>
              </a:rPr>
              <a:t>(</a:t>
            </a:r>
            <a:r>
              <a:rPr lang="en-US" sz="2000" i="1" dirty="0">
                <a:latin typeface="Open Sans"/>
              </a:rPr>
              <a:t>x, y</a:t>
            </a:r>
            <a:r>
              <a:rPr lang="en-US" sz="2000" dirty="0">
                <a:latin typeface="Open Sans"/>
              </a:rPr>
              <a:t>) is the statement </a:t>
            </a:r>
          </a:p>
          <a:p>
            <a:pPr marL="0" indent="0" algn="just">
              <a:spcBef>
                <a:spcPts val="1200"/>
              </a:spcBef>
              <a:buNone/>
            </a:pPr>
            <a:r>
              <a:rPr lang="en-US" sz="2000" dirty="0">
                <a:latin typeface="Open Sans"/>
              </a:rPr>
              <a:t>     “</a:t>
            </a:r>
            <a:r>
              <a:rPr lang="en-US" sz="2000" i="1" dirty="0">
                <a:latin typeface="Open Sans"/>
              </a:rPr>
              <a:t>x </a:t>
            </a:r>
            <a:r>
              <a:rPr lang="en-US" sz="2000" dirty="0">
                <a:latin typeface="Open Sans"/>
              </a:rPr>
              <a:t>= </a:t>
            </a:r>
            <a:r>
              <a:rPr lang="en-US" sz="2000" i="1" dirty="0">
                <a:latin typeface="Open Sans"/>
              </a:rPr>
              <a:t>b </a:t>
            </a:r>
            <a:r>
              <a:rPr lang="en-US" sz="2000" dirty="0">
                <a:latin typeface="Open Sans"/>
              </a:rPr>
              <a:t>and </a:t>
            </a:r>
            <a:r>
              <a:rPr lang="en-US" sz="2000" i="1" dirty="0">
                <a:latin typeface="Open Sans"/>
              </a:rPr>
              <a:t>y </a:t>
            </a:r>
            <a:r>
              <a:rPr lang="en-US" sz="2000" dirty="0">
                <a:latin typeface="Open Sans"/>
              </a:rPr>
              <a:t>= </a:t>
            </a:r>
            <a:r>
              <a:rPr lang="en-US" sz="2000" i="1" dirty="0">
                <a:latin typeface="Open Sans"/>
              </a:rPr>
              <a:t>a</a:t>
            </a:r>
            <a:r>
              <a:rPr lang="en-US" sz="2000" dirty="0">
                <a:latin typeface="Open Sans"/>
              </a:rPr>
              <a:t>.”</a:t>
            </a:r>
          </a:p>
          <a:p>
            <a:pPr algn="just">
              <a:spcBef>
                <a:spcPts val="1200"/>
              </a:spcBef>
              <a:buFont typeface="Wingdings" panose="05000000000000000000" pitchFamily="2" charset="2"/>
              <a:buChar char="ü"/>
            </a:pPr>
            <a:r>
              <a:rPr lang="en-US" sz="2000" dirty="0">
                <a:latin typeface="Open Sans"/>
              </a:rPr>
              <a:t>Suppose that the statement “</a:t>
            </a:r>
            <a:r>
              <a:rPr lang="en-US" sz="2000" i="1" dirty="0">
                <a:latin typeface="Open Sans"/>
              </a:rPr>
              <a:t>x </a:t>
            </a:r>
            <a:r>
              <a:rPr lang="en-US" sz="2000" dirty="0">
                <a:latin typeface="Open Sans"/>
              </a:rPr>
              <a:t>= </a:t>
            </a:r>
            <a:r>
              <a:rPr lang="en-US" sz="2000" i="1" dirty="0">
                <a:latin typeface="Open Sans"/>
              </a:rPr>
              <a:t>a </a:t>
            </a:r>
            <a:r>
              <a:rPr lang="en-US" sz="2000" dirty="0">
                <a:latin typeface="Open Sans"/>
              </a:rPr>
              <a:t>and </a:t>
            </a:r>
            <a:r>
              <a:rPr lang="en-US" sz="2000" i="1" dirty="0">
                <a:latin typeface="Open Sans"/>
              </a:rPr>
              <a:t>y </a:t>
            </a:r>
            <a:r>
              <a:rPr lang="en-US" sz="2000" dirty="0">
                <a:latin typeface="Open Sans"/>
              </a:rPr>
              <a:t>= </a:t>
            </a:r>
            <a:r>
              <a:rPr lang="en-US" sz="2000" i="1" dirty="0">
                <a:latin typeface="Open Sans"/>
              </a:rPr>
              <a:t>b</a:t>
            </a:r>
            <a:r>
              <a:rPr lang="en-US" sz="2000" dirty="0">
                <a:latin typeface="Open Sans"/>
              </a:rPr>
              <a:t>” is true. This means that </a:t>
            </a:r>
            <a:r>
              <a:rPr lang="en-US" sz="2000" i="1" dirty="0">
                <a:latin typeface="Open Sans"/>
              </a:rPr>
              <a:t>x </a:t>
            </a:r>
            <a:r>
              <a:rPr lang="en-US" sz="2000" dirty="0">
                <a:latin typeface="Open Sans"/>
              </a:rPr>
              <a:t>= </a:t>
            </a:r>
            <a:r>
              <a:rPr lang="en-US" sz="2000" i="1" dirty="0">
                <a:latin typeface="Open Sans"/>
              </a:rPr>
              <a:t>a </a:t>
            </a:r>
            <a:r>
              <a:rPr lang="en-US" sz="2000" dirty="0">
                <a:latin typeface="Open Sans"/>
              </a:rPr>
              <a:t>and </a:t>
            </a:r>
            <a:r>
              <a:rPr lang="en-US" sz="2000" i="1" dirty="0">
                <a:latin typeface="Open Sans"/>
              </a:rPr>
              <a:t>y </a:t>
            </a:r>
            <a:r>
              <a:rPr lang="en-US" sz="2000" dirty="0">
                <a:latin typeface="Open Sans"/>
              </a:rPr>
              <a:t>= </a:t>
            </a:r>
            <a:r>
              <a:rPr lang="en-US" sz="2000" i="1" dirty="0">
                <a:latin typeface="Open Sans"/>
              </a:rPr>
              <a:t>b</a:t>
            </a:r>
            <a:r>
              <a:rPr lang="en-US" sz="2000" dirty="0">
                <a:latin typeface="Open Sans"/>
              </a:rPr>
              <a:t>. The </a:t>
            </a:r>
            <a:r>
              <a:rPr lang="en-US" sz="2000" b="1" dirty="0">
                <a:solidFill>
                  <a:srgbClr val="FF0000"/>
                </a:solidFill>
                <a:latin typeface="Open Sans"/>
              </a:rPr>
              <a:t>first step </a:t>
            </a:r>
            <a:r>
              <a:rPr lang="en-US" sz="2000" dirty="0">
                <a:latin typeface="Open Sans"/>
              </a:rPr>
              <a:t>of the program, </a:t>
            </a:r>
            <a:r>
              <a:rPr lang="en-US" sz="2000" b="1" i="1" dirty="0">
                <a:solidFill>
                  <a:srgbClr val="FF0000"/>
                </a:solidFill>
                <a:latin typeface="Open Sans"/>
              </a:rPr>
              <a:t>temp </a:t>
            </a:r>
            <a:r>
              <a:rPr lang="en-US" sz="2000" b="1" dirty="0">
                <a:solidFill>
                  <a:srgbClr val="FF0000"/>
                </a:solidFill>
                <a:latin typeface="Open Sans"/>
              </a:rPr>
              <a:t>:= </a:t>
            </a:r>
            <a:r>
              <a:rPr lang="en-US" sz="2000" b="1" i="1" dirty="0">
                <a:solidFill>
                  <a:srgbClr val="FF0000"/>
                </a:solidFill>
                <a:latin typeface="Open Sans"/>
              </a:rPr>
              <a:t>x</a:t>
            </a:r>
            <a:r>
              <a:rPr lang="en-US" sz="2000" dirty="0">
                <a:latin typeface="Open Sans"/>
              </a:rPr>
              <a:t>, assigns the value of </a:t>
            </a:r>
            <a:r>
              <a:rPr lang="en-US" sz="2000" i="1" dirty="0">
                <a:latin typeface="Open Sans"/>
              </a:rPr>
              <a:t>x </a:t>
            </a:r>
            <a:r>
              <a:rPr lang="en-US" sz="2000" dirty="0">
                <a:latin typeface="Open Sans"/>
              </a:rPr>
              <a:t>to the variable </a:t>
            </a:r>
            <a:r>
              <a:rPr lang="en-US" sz="2000" b="1" i="1" dirty="0">
                <a:solidFill>
                  <a:srgbClr val="FF0000"/>
                </a:solidFill>
                <a:latin typeface="Open Sans"/>
              </a:rPr>
              <a:t>temp</a:t>
            </a:r>
            <a:r>
              <a:rPr lang="en-US" sz="2000" dirty="0">
                <a:latin typeface="Open Sans"/>
              </a:rPr>
              <a:t>, so after this step we know that </a:t>
            </a:r>
            <a:r>
              <a:rPr lang="en-US" sz="2000" b="1" i="1" dirty="0">
                <a:solidFill>
                  <a:srgbClr val="FF0000"/>
                </a:solidFill>
                <a:latin typeface="Open Sans"/>
              </a:rPr>
              <a:t>x </a:t>
            </a:r>
            <a:r>
              <a:rPr lang="en-US" sz="2000" b="1" dirty="0">
                <a:solidFill>
                  <a:srgbClr val="FF0000"/>
                </a:solidFill>
                <a:latin typeface="Open Sans"/>
              </a:rPr>
              <a:t>= </a:t>
            </a:r>
            <a:r>
              <a:rPr lang="en-US" sz="2000" b="1" i="1" dirty="0">
                <a:solidFill>
                  <a:srgbClr val="FF0000"/>
                </a:solidFill>
                <a:latin typeface="Open Sans"/>
              </a:rPr>
              <a:t>a</a:t>
            </a:r>
            <a:r>
              <a:rPr lang="en-US" sz="2000" i="1" dirty="0">
                <a:latin typeface="Open Sans"/>
              </a:rPr>
              <a:t>, </a:t>
            </a:r>
            <a:r>
              <a:rPr lang="en-US" sz="2000" b="1" i="1" dirty="0">
                <a:solidFill>
                  <a:srgbClr val="FF0000"/>
                </a:solidFill>
                <a:latin typeface="Open Sans"/>
              </a:rPr>
              <a:t>temp </a:t>
            </a:r>
            <a:r>
              <a:rPr lang="en-US" sz="2000" b="1" dirty="0">
                <a:solidFill>
                  <a:srgbClr val="FF0000"/>
                </a:solidFill>
                <a:latin typeface="Open Sans"/>
              </a:rPr>
              <a:t>= </a:t>
            </a:r>
            <a:r>
              <a:rPr lang="en-US" sz="2000" b="1" i="1" dirty="0">
                <a:solidFill>
                  <a:srgbClr val="FF0000"/>
                </a:solidFill>
                <a:latin typeface="Open Sans"/>
              </a:rPr>
              <a:t>a</a:t>
            </a:r>
            <a:r>
              <a:rPr lang="en-US" sz="2000" dirty="0">
                <a:latin typeface="Open Sans"/>
              </a:rPr>
              <a:t>, and </a:t>
            </a:r>
            <a:r>
              <a:rPr lang="en-US" sz="2000" b="1" i="1" dirty="0">
                <a:solidFill>
                  <a:srgbClr val="FF0000"/>
                </a:solidFill>
                <a:latin typeface="Open Sans"/>
              </a:rPr>
              <a:t>y </a:t>
            </a:r>
            <a:r>
              <a:rPr lang="en-US" sz="2000" b="1" dirty="0">
                <a:solidFill>
                  <a:srgbClr val="FF0000"/>
                </a:solidFill>
                <a:latin typeface="Open Sans"/>
              </a:rPr>
              <a:t>= </a:t>
            </a:r>
            <a:r>
              <a:rPr lang="en-US" sz="2000" b="1" i="1" dirty="0">
                <a:solidFill>
                  <a:srgbClr val="FF0000"/>
                </a:solidFill>
                <a:latin typeface="Open Sans"/>
              </a:rPr>
              <a:t>b</a:t>
            </a:r>
            <a:r>
              <a:rPr lang="en-US" sz="2000" dirty="0">
                <a:latin typeface="Open Sans"/>
              </a:rPr>
              <a:t>. After the </a:t>
            </a:r>
            <a:r>
              <a:rPr lang="en-US" sz="2000" b="1" dirty="0">
                <a:solidFill>
                  <a:srgbClr val="00B050"/>
                </a:solidFill>
                <a:latin typeface="Open Sans"/>
              </a:rPr>
              <a:t>second step </a:t>
            </a:r>
            <a:r>
              <a:rPr lang="en-US" sz="2000" dirty="0">
                <a:latin typeface="Open Sans"/>
              </a:rPr>
              <a:t>of the program, </a:t>
            </a:r>
            <a:r>
              <a:rPr lang="en-US" sz="2000" b="1" i="1" dirty="0">
                <a:solidFill>
                  <a:srgbClr val="00B050"/>
                </a:solidFill>
                <a:latin typeface="Open Sans"/>
              </a:rPr>
              <a:t>x </a:t>
            </a:r>
            <a:r>
              <a:rPr lang="en-US" sz="2000" b="1" dirty="0">
                <a:solidFill>
                  <a:srgbClr val="00B050"/>
                </a:solidFill>
                <a:latin typeface="Open Sans"/>
              </a:rPr>
              <a:t>:= </a:t>
            </a:r>
            <a:r>
              <a:rPr lang="en-US" sz="2000" b="1" i="1" dirty="0">
                <a:solidFill>
                  <a:srgbClr val="00B050"/>
                </a:solidFill>
                <a:latin typeface="Open Sans"/>
              </a:rPr>
              <a:t>y</a:t>
            </a:r>
            <a:r>
              <a:rPr lang="en-US" sz="2000" dirty="0">
                <a:latin typeface="Open Sans"/>
              </a:rPr>
              <a:t>, we know that </a:t>
            </a:r>
            <a:r>
              <a:rPr lang="en-US" sz="2000" b="1" i="1" dirty="0">
                <a:solidFill>
                  <a:srgbClr val="00B050"/>
                </a:solidFill>
                <a:latin typeface="Open Sans"/>
              </a:rPr>
              <a:t>x </a:t>
            </a:r>
            <a:r>
              <a:rPr lang="en-US" sz="2000" b="1" dirty="0">
                <a:solidFill>
                  <a:srgbClr val="00B050"/>
                </a:solidFill>
                <a:latin typeface="Open Sans"/>
              </a:rPr>
              <a:t>= </a:t>
            </a:r>
            <a:r>
              <a:rPr lang="en-US" sz="2000" b="1" i="1" dirty="0">
                <a:solidFill>
                  <a:srgbClr val="00B050"/>
                </a:solidFill>
                <a:latin typeface="Open Sans"/>
              </a:rPr>
              <a:t>b</a:t>
            </a:r>
            <a:r>
              <a:rPr lang="en-US" sz="2000" i="1" dirty="0">
                <a:latin typeface="Open Sans"/>
              </a:rPr>
              <a:t>, </a:t>
            </a:r>
            <a:r>
              <a:rPr lang="en-US" sz="2000" b="1" i="1" dirty="0">
                <a:solidFill>
                  <a:srgbClr val="00B050"/>
                </a:solidFill>
                <a:latin typeface="Open Sans"/>
              </a:rPr>
              <a:t>temp </a:t>
            </a:r>
            <a:r>
              <a:rPr lang="en-US" sz="2000" b="1" dirty="0">
                <a:solidFill>
                  <a:srgbClr val="00B050"/>
                </a:solidFill>
                <a:latin typeface="Open Sans"/>
              </a:rPr>
              <a:t>= </a:t>
            </a:r>
            <a:r>
              <a:rPr lang="en-US" sz="2000" b="1" i="1" dirty="0">
                <a:solidFill>
                  <a:srgbClr val="00B050"/>
                </a:solidFill>
                <a:latin typeface="Open Sans"/>
              </a:rPr>
              <a:t>a</a:t>
            </a:r>
            <a:r>
              <a:rPr lang="en-US" sz="2000" b="1" dirty="0">
                <a:solidFill>
                  <a:srgbClr val="00B050"/>
                </a:solidFill>
                <a:latin typeface="Open Sans"/>
              </a:rPr>
              <a:t>, and </a:t>
            </a:r>
            <a:r>
              <a:rPr lang="en-US" sz="2000" b="1" i="1" dirty="0">
                <a:solidFill>
                  <a:srgbClr val="00B050"/>
                </a:solidFill>
                <a:latin typeface="Open Sans"/>
              </a:rPr>
              <a:t>y </a:t>
            </a:r>
            <a:r>
              <a:rPr lang="en-US" sz="2000" b="1" dirty="0">
                <a:solidFill>
                  <a:srgbClr val="00B050"/>
                </a:solidFill>
                <a:latin typeface="Open Sans"/>
              </a:rPr>
              <a:t>= </a:t>
            </a:r>
            <a:r>
              <a:rPr lang="en-US" sz="2000" b="1" i="1" dirty="0">
                <a:solidFill>
                  <a:srgbClr val="00B050"/>
                </a:solidFill>
                <a:latin typeface="Open Sans"/>
              </a:rPr>
              <a:t>b</a:t>
            </a:r>
            <a:r>
              <a:rPr lang="en-US" sz="2000" b="1" dirty="0">
                <a:solidFill>
                  <a:srgbClr val="00B050"/>
                </a:solidFill>
                <a:latin typeface="Open Sans"/>
              </a:rPr>
              <a:t>.  </a:t>
            </a:r>
            <a:r>
              <a:rPr lang="en-US" sz="2000" dirty="0">
                <a:latin typeface="Open Sans"/>
              </a:rPr>
              <a:t>Finally, after </a:t>
            </a:r>
            <a:r>
              <a:rPr lang="en-US" sz="2000" b="1" dirty="0">
                <a:solidFill>
                  <a:schemeClr val="accent1"/>
                </a:solidFill>
                <a:latin typeface="Open Sans"/>
              </a:rPr>
              <a:t>the third step</a:t>
            </a:r>
            <a:r>
              <a:rPr lang="en-US" sz="2000" dirty="0">
                <a:latin typeface="Open Sans"/>
              </a:rPr>
              <a:t>, we know that </a:t>
            </a:r>
            <a:r>
              <a:rPr lang="en-US" sz="2000" b="1" dirty="0">
                <a:solidFill>
                  <a:schemeClr val="accent1"/>
                </a:solidFill>
                <a:latin typeface="Open Sans"/>
              </a:rPr>
              <a:t>x = b, temp = a, and y = a</a:t>
            </a:r>
            <a:r>
              <a:rPr lang="en-US" sz="2000" dirty="0">
                <a:latin typeface="Open Sans"/>
              </a:rPr>
              <a:t>. Consequently, after  this program is run, the </a:t>
            </a:r>
            <a:r>
              <a:rPr lang="en-US" sz="2000" b="1" dirty="0">
                <a:solidFill>
                  <a:srgbClr val="FF0000"/>
                </a:solidFill>
                <a:latin typeface="Open Sans"/>
              </a:rPr>
              <a:t>postcondition </a:t>
            </a:r>
            <a:r>
              <a:rPr lang="en-US" sz="2000" b="1" i="1" dirty="0">
                <a:solidFill>
                  <a:srgbClr val="FF0000"/>
                </a:solidFill>
                <a:latin typeface="Open Sans"/>
              </a:rPr>
              <a:t>Q</a:t>
            </a:r>
            <a:r>
              <a:rPr lang="en-US" sz="2000" b="1" dirty="0">
                <a:solidFill>
                  <a:srgbClr val="FF0000"/>
                </a:solidFill>
                <a:latin typeface="Open Sans"/>
              </a:rPr>
              <a:t>(</a:t>
            </a:r>
            <a:r>
              <a:rPr lang="en-US" sz="2000" b="1" i="1" dirty="0">
                <a:solidFill>
                  <a:srgbClr val="FF0000"/>
                </a:solidFill>
                <a:latin typeface="Open Sans"/>
              </a:rPr>
              <a:t>x, y</a:t>
            </a:r>
            <a:r>
              <a:rPr lang="en-US" sz="2000" b="1" dirty="0">
                <a:solidFill>
                  <a:srgbClr val="FF0000"/>
                </a:solidFill>
                <a:latin typeface="Open Sans"/>
              </a:rPr>
              <a:t>) holds</a:t>
            </a:r>
            <a:r>
              <a:rPr lang="en-US" sz="2000" dirty="0">
                <a:latin typeface="Open Sans"/>
              </a:rPr>
              <a:t>, that is, the </a:t>
            </a:r>
            <a:r>
              <a:rPr lang="en-US" sz="2000" b="1" dirty="0">
                <a:solidFill>
                  <a:srgbClr val="FF0000"/>
                </a:solidFill>
                <a:latin typeface="Open Sans"/>
              </a:rPr>
              <a:t>statement “</a:t>
            </a:r>
            <a:r>
              <a:rPr lang="en-US" sz="2000" b="1" i="1" dirty="0">
                <a:solidFill>
                  <a:srgbClr val="FF0000"/>
                </a:solidFill>
                <a:latin typeface="Open Sans"/>
              </a:rPr>
              <a:t>x </a:t>
            </a:r>
            <a:r>
              <a:rPr lang="en-US" sz="2000" b="1" dirty="0">
                <a:solidFill>
                  <a:srgbClr val="FF0000"/>
                </a:solidFill>
                <a:latin typeface="Open Sans"/>
              </a:rPr>
              <a:t>= </a:t>
            </a:r>
            <a:r>
              <a:rPr lang="en-US" sz="2000" b="1" i="1" dirty="0">
                <a:solidFill>
                  <a:srgbClr val="FF0000"/>
                </a:solidFill>
                <a:latin typeface="Open Sans"/>
              </a:rPr>
              <a:t>b </a:t>
            </a:r>
            <a:r>
              <a:rPr lang="en-US" sz="2000" b="1" dirty="0">
                <a:solidFill>
                  <a:srgbClr val="FF0000"/>
                </a:solidFill>
                <a:latin typeface="Open Sans"/>
              </a:rPr>
              <a:t>and </a:t>
            </a:r>
            <a:r>
              <a:rPr lang="en-US" sz="2000" b="1" i="1" dirty="0">
                <a:solidFill>
                  <a:srgbClr val="FF0000"/>
                </a:solidFill>
                <a:latin typeface="Open Sans"/>
              </a:rPr>
              <a:t>y </a:t>
            </a:r>
            <a:r>
              <a:rPr lang="en-US" sz="2000" b="1" dirty="0">
                <a:solidFill>
                  <a:srgbClr val="FF0000"/>
                </a:solidFill>
                <a:latin typeface="Open Sans"/>
              </a:rPr>
              <a:t>= </a:t>
            </a:r>
            <a:r>
              <a:rPr lang="en-US" sz="2000" b="1" i="1" dirty="0">
                <a:solidFill>
                  <a:srgbClr val="FF0000"/>
                </a:solidFill>
                <a:latin typeface="Open Sans"/>
              </a:rPr>
              <a:t>a</a:t>
            </a:r>
            <a:r>
              <a:rPr lang="en-US" sz="2000" b="1" dirty="0">
                <a:solidFill>
                  <a:srgbClr val="FF0000"/>
                </a:solidFill>
                <a:latin typeface="Open Sans"/>
              </a:rPr>
              <a:t>” is true.</a:t>
            </a:r>
          </a:p>
        </p:txBody>
      </p:sp>
    </p:spTree>
    <p:extLst>
      <p:ext uri="{BB962C8B-B14F-4D97-AF65-F5344CB8AC3E}">
        <p14:creationId xmlns:p14="http://schemas.microsoft.com/office/powerpoint/2010/main" val="2677714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a:extLst>
              <a:ext uri="{FF2B5EF4-FFF2-40B4-BE49-F238E27FC236}">
                <a16:creationId xmlns:a16="http://schemas.microsoft.com/office/drawing/2014/main" id="{5AB79FC1-0F26-429B-B35D-855D00229B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88638" cy="755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Subtitle 2">
            <a:extLst>
              <a:ext uri="{FF2B5EF4-FFF2-40B4-BE49-F238E27FC236}">
                <a16:creationId xmlns:a16="http://schemas.microsoft.com/office/drawing/2014/main" id="{264422D7-9FB9-44A0-85C7-EB85B539708A}"/>
              </a:ext>
            </a:extLst>
          </p:cNvPr>
          <p:cNvSpPr txBox="1">
            <a:spLocks/>
          </p:cNvSpPr>
          <p:nvPr/>
        </p:nvSpPr>
        <p:spPr bwMode="auto">
          <a:xfrm>
            <a:off x="1603375" y="3181350"/>
            <a:ext cx="7481888"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a:defRPr sz="2100">
                <a:solidFill>
                  <a:schemeClr val="tx1"/>
                </a:solidFill>
                <a:latin typeface="Calibri" panose="020F0502020204030204" pitchFamily="34" charset="0"/>
                <a:ea typeface="MS PGothic" panose="020B0600070205080204" pitchFamily="34" charset="-128"/>
              </a:defRPr>
            </a:lvl1pPr>
            <a:lvl2pPr marL="742950" indent="-285750">
              <a:defRPr sz="2100">
                <a:solidFill>
                  <a:schemeClr val="tx1"/>
                </a:solidFill>
                <a:latin typeface="Calibri" panose="020F0502020204030204" pitchFamily="34" charset="0"/>
                <a:ea typeface="MS PGothic" panose="020B0600070205080204" pitchFamily="34" charset="-128"/>
              </a:defRPr>
            </a:lvl2pPr>
            <a:lvl3pPr marL="1143000" indent="-228600">
              <a:defRPr sz="2100">
                <a:solidFill>
                  <a:schemeClr val="tx1"/>
                </a:solidFill>
                <a:latin typeface="Calibri" panose="020F0502020204030204" pitchFamily="34" charset="0"/>
                <a:ea typeface="MS PGothic" panose="020B0600070205080204" pitchFamily="34" charset="-128"/>
              </a:defRPr>
            </a:lvl3pPr>
            <a:lvl4pPr marL="1600200" indent="-228600">
              <a:defRPr sz="2100">
                <a:solidFill>
                  <a:schemeClr val="tx1"/>
                </a:solidFill>
                <a:latin typeface="Calibri" panose="020F0502020204030204" pitchFamily="34" charset="0"/>
                <a:ea typeface="MS PGothic" panose="020B0600070205080204" pitchFamily="34" charset="-128"/>
              </a:defRPr>
            </a:lvl4pPr>
            <a:lvl5pPr marL="2057400" indent="-228600">
              <a:defRPr sz="2100">
                <a:solidFill>
                  <a:schemeClr val="tx1"/>
                </a:solidFill>
                <a:latin typeface="Calibri" panose="020F0502020204030204" pitchFamily="34" charset="0"/>
                <a:ea typeface="MS PGothic"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9pPr>
          </a:lstStyle>
          <a:p>
            <a:pPr algn="ctr" eaLnBrk="1" hangingPunct="1">
              <a:spcBef>
                <a:spcPct val="20000"/>
              </a:spcBef>
              <a:buFont typeface="Arial" panose="020B0604020202020204" pitchFamily="34" charset="0"/>
              <a:buNone/>
            </a:pPr>
            <a:r>
              <a:rPr lang="en-US" altLang="en-US" sz="4000" b="1" dirty="0">
                <a:solidFill>
                  <a:schemeClr val="bg1"/>
                </a:solidFill>
                <a:latin typeface="Open Sans" pitchFamily="-84" charset="0"/>
              </a:rPr>
              <a:t>Quantifiers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9A2DB-43B0-4637-B39F-8A25AC5FD16A}"/>
              </a:ext>
            </a:extLst>
          </p:cNvPr>
          <p:cNvSpPr>
            <a:spLocks noGrp="1"/>
          </p:cNvSpPr>
          <p:nvPr>
            <p:ph type="title"/>
          </p:nvPr>
        </p:nvSpPr>
        <p:spPr/>
        <p:txBody>
          <a:bodyPr/>
          <a:lstStyle/>
          <a:p>
            <a:r>
              <a:rPr lang="en-US" dirty="0">
                <a:solidFill>
                  <a:srgbClr val="0070C0"/>
                </a:solidFill>
              </a:rPr>
              <a:t>Quantifiers</a:t>
            </a:r>
          </a:p>
        </p:txBody>
      </p:sp>
      <p:sp>
        <p:nvSpPr>
          <p:cNvPr id="3" name="Content Placeholder 2">
            <a:extLst>
              <a:ext uri="{FF2B5EF4-FFF2-40B4-BE49-F238E27FC236}">
                <a16:creationId xmlns:a16="http://schemas.microsoft.com/office/drawing/2014/main" id="{6D772170-A63F-430A-95E4-CC94A0A39675}"/>
              </a:ext>
            </a:extLst>
          </p:cNvPr>
          <p:cNvSpPr>
            <a:spLocks noGrp="1"/>
          </p:cNvSpPr>
          <p:nvPr>
            <p:ph idx="1"/>
          </p:nvPr>
        </p:nvSpPr>
        <p:spPr>
          <a:xfrm>
            <a:off x="1429789" y="2360814"/>
            <a:ext cx="8877994" cy="1260475"/>
          </a:xfrm>
        </p:spPr>
        <p:txBody>
          <a:bodyPr/>
          <a:lstStyle/>
          <a:p>
            <a:pPr marL="457200" indent="-457200" algn="just">
              <a:spcBef>
                <a:spcPts val="600"/>
              </a:spcBef>
              <a:buAutoNum type="arabicPeriod"/>
            </a:pPr>
            <a:r>
              <a:rPr lang="en-US" sz="2000" b="1" dirty="0">
                <a:solidFill>
                  <a:schemeClr val="accent1"/>
                </a:solidFill>
                <a:latin typeface="Open Sans"/>
              </a:rPr>
              <a:t>THE UNIVERSAL QUANTIFIER</a:t>
            </a:r>
          </a:p>
          <a:p>
            <a:pPr marL="0" indent="0" algn="just">
              <a:spcBef>
                <a:spcPts val="1200"/>
              </a:spcBef>
              <a:buNone/>
            </a:pPr>
            <a:r>
              <a:rPr lang="en-US" sz="2000" dirty="0">
                <a:latin typeface="Open Sans"/>
              </a:rPr>
              <a:t>	The universal quantification of </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 for a particular domain is the proposition that asserts that </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 is true for </a:t>
            </a:r>
            <a:r>
              <a:rPr lang="en-US" sz="2000" b="1" dirty="0">
                <a:solidFill>
                  <a:srgbClr val="FF0000"/>
                </a:solidFill>
                <a:latin typeface="Open Sans"/>
              </a:rPr>
              <a:t>all</a:t>
            </a:r>
            <a:r>
              <a:rPr lang="en-US" sz="2000" dirty="0">
                <a:latin typeface="Open Sans"/>
              </a:rPr>
              <a:t> values of </a:t>
            </a:r>
            <a:r>
              <a:rPr lang="en-US" sz="2000" i="1" dirty="0">
                <a:latin typeface="Open Sans"/>
              </a:rPr>
              <a:t>x </a:t>
            </a:r>
            <a:r>
              <a:rPr lang="en-US" sz="2000" dirty="0">
                <a:latin typeface="Open Sans"/>
              </a:rPr>
              <a:t>in this domain. </a:t>
            </a:r>
          </a:p>
          <a:p>
            <a:pPr marL="0" indent="0" algn="just">
              <a:spcBef>
                <a:spcPts val="600"/>
              </a:spcBef>
              <a:buNone/>
            </a:pPr>
            <a:endParaRPr lang="en-US" sz="2000" dirty="0">
              <a:latin typeface="Open Sans"/>
            </a:endParaRPr>
          </a:p>
          <a:p>
            <a:pPr marL="0" indent="0" algn="just">
              <a:spcBef>
                <a:spcPts val="1200"/>
              </a:spcBef>
              <a:buNone/>
            </a:pPr>
            <a:r>
              <a:rPr lang="en-US" sz="2000" dirty="0">
                <a:latin typeface="Open Sans"/>
              </a:rPr>
              <a:t>             </a:t>
            </a:r>
            <a:endParaRPr lang="en-US" sz="2000" b="1" dirty="0">
              <a:solidFill>
                <a:schemeClr val="accent1"/>
              </a:solidFill>
              <a:latin typeface="Open Sans"/>
            </a:endParaRPr>
          </a:p>
        </p:txBody>
      </p:sp>
      <p:sp>
        <p:nvSpPr>
          <p:cNvPr id="4" name="TextBox 3">
            <a:extLst>
              <a:ext uri="{FF2B5EF4-FFF2-40B4-BE49-F238E27FC236}">
                <a16:creationId xmlns:a16="http://schemas.microsoft.com/office/drawing/2014/main" id="{2D87BE54-6B4E-4B49-B2A6-27119DCE8E67}"/>
              </a:ext>
            </a:extLst>
          </p:cNvPr>
          <p:cNvSpPr txBox="1"/>
          <p:nvPr/>
        </p:nvSpPr>
        <p:spPr>
          <a:xfrm>
            <a:off x="1562793" y="3833295"/>
            <a:ext cx="8628612" cy="270843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0" indent="0" algn="just">
              <a:spcBef>
                <a:spcPts val="600"/>
              </a:spcBef>
              <a:buNone/>
            </a:pPr>
            <a:r>
              <a:rPr lang="en-US" sz="2000" b="1" dirty="0">
                <a:solidFill>
                  <a:schemeClr val="accent1"/>
                </a:solidFill>
                <a:latin typeface="Open Sans"/>
              </a:rPr>
              <a:t>Definition :</a:t>
            </a:r>
          </a:p>
          <a:p>
            <a:pPr marL="0" indent="0" algn="just">
              <a:spcBef>
                <a:spcPts val="1200"/>
              </a:spcBef>
              <a:buNone/>
            </a:pPr>
            <a:r>
              <a:rPr lang="en-US" sz="2000" dirty="0">
                <a:latin typeface="Open Sans"/>
              </a:rPr>
              <a:t>The </a:t>
            </a:r>
            <a:r>
              <a:rPr lang="en-US" sz="2000" i="1" dirty="0">
                <a:latin typeface="Open Sans"/>
              </a:rPr>
              <a:t>universal quantification </a:t>
            </a:r>
            <a:r>
              <a:rPr lang="en-US" sz="2000" dirty="0">
                <a:latin typeface="Open Sans"/>
              </a:rPr>
              <a:t>of </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 is the statement </a:t>
            </a:r>
          </a:p>
          <a:p>
            <a:pPr marL="0" indent="0" algn="just">
              <a:spcBef>
                <a:spcPts val="1200"/>
              </a:spcBef>
              <a:buNone/>
            </a:pPr>
            <a:r>
              <a:rPr lang="en-US" sz="2000" dirty="0">
                <a:latin typeface="Open Sans"/>
              </a:rPr>
              <a:t>          “</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 for all values of </a:t>
            </a:r>
            <a:r>
              <a:rPr lang="en-US" sz="2000" i="1" dirty="0">
                <a:latin typeface="Open Sans"/>
              </a:rPr>
              <a:t>x </a:t>
            </a:r>
            <a:r>
              <a:rPr lang="en-US" sz="2000" dirty="0">
                <a:latin typeface="Open Sans"/>
              </a:rPr>
              <a:t>in the domain.”</a:t>
            </a:r>
          </a:p>
          <a:p>
            <a:pPr marL="0" indent="0" algn="just">
              <a:spcBef>
                <a:spcPts val="1200"/>
              </a:spcBef>
              <a:buNone/>
            </a:pPr>
            <a:r>
              <a:rPr lang="en-US" sz="2000" dirty="0">
                <a:latin typeface="Open Sans"/>
              </a:rPr>
              <a:t>The notation ∀</a:t>
            </a:r>
            <a:r>
              <a:rPr lang="en-US" sz="2000" i="1" dirty="0" err="1">
                <a:latin typeface="Open Sans"/>
              </a:rPr>
              <a:t>xP</a:t>
            </a:r>
            <a:r>
              <a:rPr lang="en-US" sz="2000" dirty="0">
                <a:latin typeface="Open Sans"/>
              </a:rPr>
              <a:t>(</a:t>
            </a:r>
            <a:r>
              <a:rPr lang="en-US" sz="2000" i="1" dirty="0">
                <a:latin typeface="Open Sans"/>
              </a:rPr>
              <a:t>x</a:t>
            </a:r>
            <a:r>
              <a:rPr lang="en-US" sz="2000" dirty="0">
                <a:latin typeface="Open Sans"/>
              </a:rPr>
              <a:t>) denotes the universal quantification of </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 Here ∀ is called the </a:t>
            </a:r>
            <a:r>
              <a:rPr lang="en-US" sz="2000" b="1" dirty="0">
                <a:solidFill>
                  <a:srgbClr val="FF0000"/>
                </a:solidFill>
                <a:latin typeface="Open Sans"/>
              </a:rPr>
              <a:t>universal quantifier</a:t>
            </a:r>
            <a:r>
              <a:rPr lang="en-US" sz="2000" dirty="0">
                <a:latin typeface="Open Sans"/>
              </a:rPr>
              <a:t>. We read ∀</a:t>
            </a:r>
            <a:r>
              <a:rPr lang="en-US" sz="2000" i="1" dirty="0" err="1">
                <a:latin typeface="Open Sans"/>
              </a:rPr>
              <a:t>xP</a:t>
            </a:r>
            <a:r>
              <a:rPr lang="en-US" sz="2000" dirty="0">
                <a:latin typeface="Open Sans"/>
              </a:rPr>
              <a:t>(</a:t>
            </a:r>
            <a:r>
              <a:rPr lang="en-US" sz="2000" i="1" dirty="0">
                <a:latin typeface="Open Sans"/>
              </a:rPr>
              <a:t>x</a:t>
            </a:r>
            <a:r>
              <a:rPr lang="en-US" sz="2000" dirty="0">
                <a:latin typeface="Open Sans"/>
              </a:rPr>
              <a:t>) as “for all </a:t>
            </a:r>
            <a:r>
              <a:rPr lang="en-US" sz="2000" i="1" dirty="0" err="1">
                <a:latin typeface="Open Sans"/>
              </a:rPr>
              <a:t>xP</a:t>
            </a:r>
            <a:r>
              <a:rPr lang="en-US" sz="2000" dirty="0">
                <a:latin typeface="Open Sans"/>
              </a:rPr>
              <a:t>(</a:t>
            </a:r>
            <a:r>
              <a:rPr lang="en-US" sz="2000" i="1" dirty="0">
                <a:latin typeface="Open Sans"/>
              </a:rPr>
              <a:t>x</a:t>
            </a:r>
            <a:r>
              <a:rPr lang="en-US" sz="2000" dirty="0">
                <a:latin typeface="Open Sans"/>
              </a:rPr>
              <a:t>)” or “for </a:t>
            </a:r>
            <a:r>
              <a:rPr lang="en-US" sz="2000" b="1" dirty="0">
                <a:solidFill>
                  <a:srgbClr val="FF0000"/>
                </a:solidFill>
                <a:latin typeface="Open Sans"/>
              </a:rPr>
              <a:t>every</a:t>
            </a:r>
            <a:r>
              <a:rPr lang="en-US" sz="2000" dirty="0">
                <a:latin typeface="Open Sans"/>
              </a:rPr>
              <a:t> </a:t>
            </a:r>
            <a:r>
              <a:rPr lang="en-US" sz="2000" i="1" dirty="0" err="1">
                <a:latin typeface="Open Sans"/>
              </a:rPr>
              <a:t>xP</a:t>
            </a:r>
            <a:r>
              <a:rPr lang="en-US" sz="2000" dirty="0">
                <a:latin typeface="Open Sans"/>
              </a:rPr>
              <a:t>(</a:t>
            </a:r>
            <a:r>
              <a:rPr lang="en-US" sz="2000" i="1" dirty="0">
                <a:latin typeface="Open Sans"/>
              </a:rPr>
              <a:t>x</a:t>
            </a:r>
            <a:r>
              <a:rPr lang="en-US" sz="2000" dirty="0">
                <a:latin typeface="Open Sans"/>
              </a:rPr>
              <a:t>).” An element for which </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 is false is called a </a:t>
            </a:r>
            <a:r>
              <a:rPr lang="en-US" sz="2000" b="1" dirty="0">
                <a:solidFill>
                  <a:srgbClr val="FF0000"/>
                </a:solidFill>
                <a:latin typeface="Open Sans"/>
              </a:rPr>
              <a:t>counterexample</a:t>
            </a:r>
            <a:r>
              <a:rPr lang="en-US" sz="2000" b="1" dirty="0">
                <a:latin typeface="Open Sans"/>
              </a:rPr>
              <a:t> </a:t>
            </a:r>
            <a:r>
              <a:rPr lang="en-US" sz="2000" dirty="0">
                <a:latin typeface="Open Sans"/>
              </a:rPr>
              <a:t>to ∀</a:t>
            </a:r>
            <a:r>
              <a:rPr lang="en-US" sz="2000" i="1" dirty="0" err="1">
                <a:latin typeface="Open Sans"/>
              </a:rPr>
              <a:t>xP</a:t>
            </a:r>
            <a:r>
              <a:rPr lang="en-US" sz="2000" dirty="0">
                <a:latin typeface="Open Sans"/>
              </a:rPr>
              <a:t>(</a:t>
            </a:r>
            <a:r>
              <a:rPr lang="en-US" sz="2000" i="1" dirty="0">
                <a:latin typeface="Open Sans"/>
              </a:rPr>
              <a:t>x</a:t>
            </a:r>
            <a:r>
              <a:rPr lang="en-US" sz="2000" dirty="0">
                <a:latin typeface="Open Sans"/>
              </a:rPr>
              <a:t>).</a:t>
            </a:r>
          </a:p>
        </p:txBody>
      </p:sp>
    </p:spTree>
    <p:extLst>
      <p:ext uri="{BB962C8B-B14F-4D97-AF65-F5344CB8AC3E}">
        <p14:creationId xmlns:p14="http://schemas.microsoft.com/office/powerpoint/2010/main" val="1626078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3EB3-22D5-4D78-8B66-73329F6B65B0}"/>
              </a:ext>
            </a:extLst>
          </p:cNvPr>
          <p:cNvSpPr>
            <a:spLocks noGrp="1"/>
          </p:cNvSpPr>
          <p:nvPr>
            <p:ph type="title"/>
          </p:nvPr>
        </p:nvSpPr>
        <p:spPr/>
        <p:txBody>
          <a:bodyPr/>
          <a:lstStyle/>
          <a:p>
            <a:r>
              <a:rPr lang="en-US" sz="3000" dirty="0">
                <a:solidFill>
                  <a:schemeClr val="accent1"/>
                </a:solidFill>
                <a:latin typeface="Open Sans"/>
              </a:rPr>
              <a:t>The Universal Quantifier</a:t>
            </a:r>
            <a:br>
              <a:rPr lang="en-US" sz="3000" dirty="0">
                <a:solidFill>
                  <a:schemeClr val="accent1"/>
                </a:solidFill>
                <a:latin typeface="Open Sans"/>
              </a:rPr>
            </a:br>
            <a:endParaRPr lang="en-US"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1C93F5-0EED-427B-8A29-6DAE3EE947B1}"/>
                  </a:ext>
                </a:extLst>
              </p:cNvPr>
              <p:cNvSpPr>
                <a:spLocks noGrp="1"/>
              </p:cNvSpPr>
              <p:nvPr>
                <p:ph idx="1"/>
              </p:nvPr>
            </p:nvSpPr>
            <p:spPr>
              <a:xfrm>
                <a:off x="1313412" y="2227811"/>
                <a:ext cx="9197426" cy="4937760"/>
              </a:xfrm>
            </p:spPr>
            <p:txBody>
              <a:bodyPr/>
              <a:lstStyle/>
              <a:p>
                <a:pPr marL="0" indent="0" algn="just">
                  <a:spcBef>
                    <a:spcPts val="600"/>
                  </a:spcBef>
                  <a:buNone/>
                </a:pPr>
                <a:r>
                  <a:rPr lang="en-US" sz="2000" b="1" dirty="0">
                    <a:solidFill>
                      <a:schemeClr val="tx2">
                        <a:lumMod val="60000"/>
                        <a:lumOff val="40000"/>
                      </a:schemeClr>
                    </a:solidFill>
                    <a:latin typeface="Open Sans"/>
                  </a:rPr>
                  <a:t>Example 01:</a:t>
                </a:r>
              </a:p>
              <a:p>
                <a:pPr marL="0" indent="0" algn="just">
                  <a:spcBef>
                    <a:spcPts val="600"/>
                  </a:spcBef>
                  <a:buNone/>
                </a:pPr>
                <a:r>
                  <a:rPr lang="en-US" sz="2000" dirty="0">
                    <a:latin typeface="Open Sans"/>
                  </a:rPr>
                  <a:t>Let </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 be the statement “</a:t>
                </a:r>
                <a:r>
                  <a:rPr lang="en-US" sz="2000" i="1" dirty="0">
                    <a:latin typeface="Open Sans"/>
                  </a:rPr>
                  <a:t>x </a:t>
                </a:r>
                <a:r>
                  <a:rPr lang="en-US" sz="2000" dirty="0">
                    <a:latin typeface="Open Sans"/>
                  </a:rPr>
                  <a:t>+ 1 </a:t>
                </a:r>
                <a:r>
                  <a:rPr lang="en-US" sz="2000" i="1" dirty="0">
                    <a:latin typeface="Open Sans"/>
                  </a:rPr>
                  <a:t>&gt; x</a:t>
                </a:r>
                <a:r>
                  <a:rPr lang="en-US" sz="2000" dirty="0">
                    <a:latin typeface="Open Sans"/>
                  </a:rPr>
                  <a:t>.” What is the truth value of the quantification ∀</a:t>
                </a:r>
                <a:r>
                  <a:rPr lang="en-US" sz="2000" i="1" dirty="0" err="1">
                    <a:latin typeface="Open Sans"/>
                  </a:rPr>
                  <a:t>xP</a:t>
                </a:r>
                <a:r>
                  <a:rPr lang="en-US" sz="2000" dirty="0">
                    <a:latin typeface="Open Sans"/>
                  </a:rPr>
                  <a:t>(</a:t>
                </a:r>
                <a:r>
                  <a:rPr lang="en-US" sz="2000" i="1" dirty="0">
                    <a:latin typeface="Open Sans"/>
                  </a:rPr>
                  <a:t>x</a:t>
                </a:r>
                <a:r>
                  <a:rPr lang="en-US" sz="2000" dirty="0">
                    <a:latin typeface="Open Sans"/>
                  </a:rPr>
                  <a:t>), where the domain consists of all real numbers?</a:t>
                </a:r>
              </a:p>
              <a:p>
                <a:pPr marL="0" indent="0" algn="just">
                  <a:spcBef>
                    <a:spcPts val="600"/>
                  </a:spcBef>
                  <a:buNone/>
                </a:pPr>
                <a:r>
                  <a:rPr lang="en-US" sz="2000" b="1" i="1" dirty="0">
                    <a:solidFill>
                      <a:srgbClr val="00B050"/>
                    </a:solidFill>
                    <a:latin typeface="Open Sans"/>
                  </a:rPr>
                  <a:t>Solution: </a:t>
                </a:r>
              </a:p>
              <a:p>
                <a:pPr marL="0" indent="0" algn="just">
                  <a:spcBef>
                    <a:spcPts val="600"/>
                  </a:spcBef>
                  <a:buNone/>
                </a:pPr>
                <a:r>
                  <a:rPr lang="en-US" sz="2000" dirty="0">
                    <a:latin typeface="Open Sans"/>
                  </a:rPr>
                  <a:t>Because </a:t>
                </a:r>
                <a:r>
                  <a:rPr lang="en-US" sz="2000" i="1" dirty="0">
                    <a:latin typeface="Open Sans"/>
                  </a:rPr>
                  <a:t>P</a:t>
                </a:r>
                <a:r>
                  <a:rPr lang="en-US" sz="2000" dirty="0">
                    <a:latin typeface="Open Sans"/>
                  </a:rPr>
                  <a:t>(</a:t>
                </a:r>
                <a:r>
                  <a:rPr lang="en-US" sz="2000" i="1" dirty="0">
                    <a:latin typeface="Open Sans"/>
                  </a:rPr>
                  <a:t>x</a:t>
                </a:r>
                <a:r>
                  <a:rPr lang="en-US" sz="2000" dirty="0">
                    <a:latin typeface="Open Sans"/>
                  </a:rPr>
                  <a:t>) is true for all real numbers </a:t>
                </a:r>
                <a:r>
                  <a:rPr lang="en-US" sz="2000" i="1" dirty="0">
                    <a:latin typeface="Open Sans"/>
                  </a:rPr>
                  <a:t>x</a:t>
                </a:r>
                <a:r>
                  <a:rPr lang="en-US" sz="2000" dirty="0">
                    <a:latin typeface="Open Sans"/>
                  </a:rPr>
                  <a:t>, the quantification ∀</a:t>
                </a:r>
                <a:r>
                  <a:rPr lang="en-US" sz="2000" i="1" dirty="0" err="1">
                    <a:latin typeface="Open Sans"/>
                  </a:rPr>
                  <a:t>xP</a:t>
                </a:r>
                <a:r>
                  <a:rPr lang="en-US" sz="2000" dirty="0">
                    <a:latin typeface="Open Sans"/>
                  </a:rPr>
                  <a:t>(</a:t>
                </a:r>
                <a:r>
                  <a:rPr lang="en-US" sz="2000" i="1" dirty="0">
                    <a:latin typeface="Open Sans"/>
                  </a:rPr>
                  <a:t>x</a:t>
                </a:r>
                <a:r>
                  <a:rPr lang="en-US" sz="2000" dirty="0">
                    <a:latin typeface="Open Sans"/>
                  </a:rPr>
                  <a:t>) is true.</a:t>
                </a:r>
              </a:p>
              <a:p>
                <a:pPr marL="0" indent="0" algn="just">
                  <a:spcBef>
                    <a:spcPts val="600"/>
                  </a:spcBef>
                  <a:buNone/>
                </a:pPr>
                <a:r>
                  <a:rPr lang="en-US" sz="2000" b="1" dirty="0">
                    <a:solidFill>
                      <a:schemeClr val="tx2">
                        <a:lumMod val="60000"/>
                        <a:lumOff val="40000"/>
                      </a:schemeClr>
                    </a:solidFill>
                    <a:latin typeface="Open Sans"/>
                  </a:rPr>
                  <a:t>Example 02:</a:t>
                </a:r>
              </a:p>
              <a:p>
                <a:pPr marL="457200" indent="-457200" algn="just">
                  <a:spcBef>
                    <a:spcPts val="600"/>
                  </a:spcBef>
                  <a:buAutoNum type="alphaLcPeriod"/>
                </a:pPr>
                <a:r>
                  <a:rPr lang="en-US" sz="2000" dirty="0">
                    <a:latin typeface="Open Sans"/>
                  </a:rPr>
                  <a:t>What is the truth value of ∀</a:t>
                </a:r>
                <a:r>
                  <a:rPr lang="en-US" sz="2000" i="1" dirty="0">
                    <a:latin typeface="Open Sans"/>
                  </a:rPr>
                  <a:t>x</a:t>
                </a:r>
                <a:r>
                  <a:rPr lang="en-US" sz="2000" dirty="0">
                    <a:latin typeface="Open Sans"/>
                  </a:rPr>
                  <a:t>(</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𝑥</m:t>
                        </m:r>
                      </m:e>
                      <m:sup>
                        <m:r>
                          <a:rPr lang="en-US" sz="2000" i="1" dirty="0">
                            <a:latin typeface="Cambria Math" panose="02040503050406030204" pitchFamily="18" charset="0"/>
                          </a:rPr>
                          <m:t>2</m:t>
                        </m:r>
                      </m:sup>
                    </m:sSup>
                  </m:oMath>
                </a14:m>
                <a:r>
                  <a:rPr lang="en-US" sz="2000" dirty="0">
                    <a:latin typeface="Open Sans"/>
                  </a:rPr>
                  <a:t> ≥ </a:t>
                </a:r>
                <a:r>
                  <a:rPr lang="en-US" sz="2000" i="1" dirty="0">
                    <a:latin typeface="Open Sans"/>
                  </a:rPr>
                  <a:t>x</a:t>
                </a:r>
                <a:r>
                  <a:rPr lang="en-US" sz="2000" dirty="0">
                    <a:latin typeface="Open Sans"/>
                  </a:rPr>
                  <a:t>) if the domain consists of all real numbers? </a:t>
                </a:r>
              </a:p>
              <a:p>
                <a:pPr marL="457200" indent="-457200" algn="just">
                  <a:spcBef>
                    <a:spcPts val="600"/>
                  </a:spcBef>
                  <a:buAutoNum type="alphaLcPeriod"/>
                </a:pPr>
                <a:r>
                  <a:rPr lang="en-US" sz="2000" dirty="0">
                    <a:latin typeface="Open Sans"/>
                  </a:rPr>
                  <a:t>What is the truth value of this statement if the domain consists of all integers?</a:t>
                </a:r>
              </a:p>
              <a:p>
                <a:pPr marL="0" indent="0" algn="just">
                  <a:spcBef>
                    <a:spcPts val="600"/>
                  </a:spcBef>
                  <a:buNone/>
                </a:pPr>
                <a:r>
                  <a:rPr lang="en-US" sz="2000" b="1" i="1" dirty="0">
                    <a:solidFill>
                      <a:srgbClr val="00B050"/>
                    </a:solidFill>
                    <a:latin typeface="Open Sans"/>
                  </a:rPr>
                  <a:t>Solution: </a:t>
                </a:r>
              </a:p>
              <a:p>
                <a:pPr marL="457200" indent="-457200" algn="just">
                  <a:spcBef>
                    <a:spcPts val="600"/>
                  </a:spcBef>
                  <a:buAutoNum type="alphaLcPeriod"/>
                </a:pPr>
                <a:r>
                  <a:rPr lang="en-US" sz="2000" dirty="0">
                    <a:latin typeface="Open Sans"/>
                  </a:rPr>
                  <a:t>This statement is false. For example, </a:t>
                </a:r>
                <a14:m>
                  <m:oMath xmlns:m="http://schemas.openxmlformats.org/officeDocument/2006/math">
                    <m:sSup>
                      <m:sSupPr>
                        <m:ctrlPr>
                          <a:rPr lang="en-US" sz="2000" i="1" dirty="0" smtClean="0">
                            <a:latin typeface="Cambria Math" panose="02040503050406030204" pitchFamily="18" charset="0"/>
                          </a:rPr>
                        </m:ctrlPr>
                      </m:sSupPr>
                      <m:e>
                        <m:r>
                          <m:rPr>
                            <m:nor/>
                          </m:rPr>
                          <a:rPr lang="en-US" sz="2000" dirty="0">
                            <a:latin typeface="Open Sans"/>
                          </a:rPr>
                          <m:t>(1/2)</m:t>
                        </m:r>
                      </m:e>
                      <m:sup>
                        <m:r>
                          <a:rPr lang="en-US" sz="2000" b="0" i="1" dirty="0" smtClean="0">
                            <a:latin typeface="Cambria Math" panose="02040503050406030204" pitchFamily="18" charset="0"/>
                          </a:rPr>
                          <m:t>2</m:t>
                        </m:r>
                      </m:sup>
                    </m:sSup>
                  </m:oMath>
                </a14:m>
                <a:r>
                  <a:rPr lang="en-US" sz="2000" dirty="0">
                    <a:latin typeface="Open Sans"/>
                  </a:rPr>
                  <a:t>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m:t>
                    </m:r>
                  </m:oMath>
                </a14:m>
                <a:r>
                  <a:rPr lang="en-US" sz="2000" i="1" dirty="0">
                    <a:latin typeface="Open Sans"/>
                  </a:rPr>
                  <a:t> </a:t>
                </a:r>
                <a:r>
                  <a:rPr lang="en-US" sz="2000" dirty="0">
                    <a:latin typeface="Open Sans"/>
                  </a:rPr>
                  <a:t>½. </a:t>
                </a:r>
              </a:p>
              <a:p>
                <a:pPr marL="457200" indent="-457200" algn="just">
                  <a:spcBef>
                    <a:spcPts val="600"/>
                  </a:spcBef>
                  <a:buAutoNum type="alphaLcPeriod"/>
                </a:pPr>
                <a14:m>
                  <m:oMath xmlns:m="http://schemas.openxmlformats.org/officeDocument/2006/math">
                    <m:sSup>
                      <m:sSupPr>
                        <m:ctrlPr>
                          <a:rPr lang="en-US" sz="2000" i="1" dirty="0" smtClean="0">
                            <a:latin typeface="Cambria Math" panose="02040503050406030204" pitchFamily="18" charset="0"/>
                          </a:rPr>
                        </m:ctrlPr>
                      </m:sSupPr>
                      <m:e>
                        <m:r>
                          <a:rPr lang="en-US" sz="2000" b="0" i="1" dirty="0" smtClean="0">
                            <a:latin typeface="Cambria Math" panose="02040503050406030204" pitchFamily="18" charset="0"/>
                          </a:rPr>
                          <m:t>𝑥</m:t>
                        </m:r>
                      </m:e>
                      <m:sup>
                        <m:r>
                          <a:rPr lang="en-US" sz="2000" b="0" i="1" dirty="0" smtClean="0">
                            <a:latin typeface="Cambria Math" panose="02040503050406030204" pitchFamily="18" charset="0"/>
                          </a:rPr>
                          <m:t>2</m:t>
                        </m:r>
                      </m:sup>
                    </m:sSup>
                    <m:r>
                      <a:rPr lang="en-US" sz="2000" i="1" dirty="0" smtClean="0">
                        <a:latin typeface="Cambria Math" panose="02040503050406030204" pitchFamily="18" charset="0"/>
                      </a:rPr>
                      <m:t> </m:t>
                    </m:r>
                  </m:oMath>
                </a14:m>
                <a:r>
                  <a:rPr lang="en-US" sz="2000" dirty="0">
                    <a:latin typeface="Open Sans"/>
                  </a:rPr>
                  <a:t>≥ </a:t>
                </a:r>
                <a:r>
                  <a:rPr lang="en-US" sz="2000" i="1" dirty="0">
                    <a:latin typeface="Open Sans"/>
                  </a:rPr>
                  <a:t>x </a:t>
                </a:r>
                <a:r>
                  <a:rPr lang="en-US" sz="2000" dirty="0">
                    <a:latin typeface="Open Sans"/>
                  </a:rPr>
                  <a:t>if and only if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𝑥</m:t>
                        </m:r>
                      </m:e>
                      <m:sup>
                        <m:r>
                          <a:rPr lang="en-US" sz="2000" i="1" dirty="0">
                            <a:latin typeface="Cambria Math" panose="02040503050406030204" pitchFamily="18" charset="0"/>
                          </a:rPr>
                          <m:t>2</m:t>
                        </m:r>
                      </m:sup>
                    </m:sSup>
                  </m:oMath>
                </a14:m>
                <a:r>
                  <a:rPr lang="en-US" sz="2000" dirty="0">
                    <a:latin typeface="Open Sans"/>
                  </a:rPr>
                  <a:t> − </a:t>
                </a:r>
                <a:r>
                  <a:rPr lang="en-US" sz="2000" i="1" dirty="0">
                    <a:latin typeface="Open Sans"/>
                  </a:rPr>
                  <a:t>x </a:t>
                </a:r>
                <a:r>
                  <a:rPr lang="en-US" sz="2000" dirty="0">
                    <a:latin typeface="Open Sans"/>
                  </a:rPr>
                  <a:t>= </a:t>
                </a:r>
                <a:r>
                  <a:rPr lang="en-US" sz="2000" i="1" dirty="0">
                    <a:latin typeface="Open Sans"/>
                  </a:rPr>
                  <a:t>x</a:t>
                </a:r>
                <a:r>
                  <a:rPr lang="en-US" sz="2000" dirty="0">
                    <a:latin typeface="Open Sans"/>
                  </a:rPr>
                  <a:t>(</a:t>
                </a:r>
                <a:r>
                  <a:rPr lang="en-US" sz="2000" i="1" dirty="0">
                    <a:latin typeface="Open Sans"/>
                  </a:rPr>
                  <a:t>x </a:t>
                </a:r>
                <a:r>
                  <a:rPr lang="en-US" sz="2000" dirty="0">
                    <a:latin typeface="Open Sans"/>
                  </a:rPr>
                  <a:t>− 1) ≥ 0. Consequently, </a:t>
                </a:r>
                <a:r>
                  <a:rPr lang="en-US" sz="2000" i="1" dirty="0">
                    <a:latin typeface="Open Sans"/>
                  </a:rPr>
                  <a:t>x </a:t>
                </a:r>
                <a:r>
                  <a:rPr lang="en-US" sz="2000" dirty="0">
                    <a:latin typeface="Open Sans"/>
                  </a:rPr>
                  <a:t>≤ 0 or </a:t>
                </a:r>
                <a:r>
                  <a:rPr lang="en-US" sz="2000" i="1" dirty="0">
                    <a:latin typeface="Open Sans"/>
                  </a:rPr>
                  <a:t>x </a:t>
                </a:r>
                <a:r>
                  <a:rPr lang="en-US" sz="2000" dirty="0">
                    <a:latin typeface="Open Sans"/>
                  </a:rPr>
                  <a:t>≥ 1. However, if the domain consists of the integers, ∀</a:t>
                </a:r>
                <a:r>
                  <a:rPr lang="en-US" sz="2000" i="1" dirty="0">
                    <a:latin typeface="Open Sans"/>
                  </a:rPr>
                  <a:t>x</a:t>
                </a:r>
                <a:r>
                  <a:rPr lang="en-US" sz="2000" dirty="0">
                    <a:latin typeface="Open Sans"/>
                  </a:rPr>
                  <a:t>(</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𝑥</m:t>
                        </m:r>
                      </m:e>
                      <m:sup>
                        <m:r>
                          <a:rPr lang="en-US" sz="2000" i="1" dirty="0">
                            <a:latin typeface="Cambria Math" panose="02040503050406030204" pitchFamily="18" charset="0"/>
                          </a:rPr>
                          <m:t>2</m:t>
                        </m:r>
                      </m:sup>
                    </m:sSup>
                  </m:oMath>
                </a14:m>
                <a:r>
                  <a:rPr lang="en-US" sz="2000" dirty="0">
                    <a:latin typeface="Open Sans"/>
                  </a:rPr>
                  <a:t> ≥ </a:t>
                </a:r>
                <a:r>
                  <a:rPr lang="en-US" sz="2000" i="1" dirty="0">
                    <a:latin typeface="Open Sans"/>
                  </a:rPr>
                  <a:t>x</a:t>
                </a:r>
                <a:r>
                  <a:rPr lang="en-US" sz="2000" dirty="0">
                    <a:latin typeface="Open Sans"/>
                  </a:rPr>
                  <a:t>) is true.</a:t>
                </a:r>
              </a:p>
              <a:p>
                <a:pPr marL="0" indent="0" algn="just">
                  <a:spcBef>
                    <a:spcPts val="600"/>
                  </a:spcBef>
                  <a:buNone/>
                </a:pPr>
                <a:endParaRPr lang="en-US" sz="2000" dirty="0">
                  <a:latin typeface="Open Sans"/>
                </a:endParaRPr>
              </a:p>
              <a:p>
                <a:pPr marL="0" indent="0" algn="just">
                  <a:spcBef>
                    <a:spcPts val="600"/>
                  </a:spcBef>
                  <a:buNone/>
                </a:pPr>
                <a:endParaRPr lang="en-US" sz="2000" dirty="0">
                  <a:latin typeface="Open Sans"/>
                </a:endParaRPr>
              </a:p>
            </p:txBody>
          </p:sp>
        </mc:Choice>
        <mc:Fallback xmlns="">
          <p:sp>
            <p:nvSpPr>
              <p:cNvPr id="3" name="Content Placeholder 2">
                <a:extLst>
                  <a:ext uri="{FF2B5EF4-FFF2-40B4-BE49-F238E27FC236}">
                    <a16:creationId xmlns:a16="http://schemas.microsoft.com/office/drawing/2014/main" id="{C11C93F5-0EED-427B-8A29-6DAE3EE947B1}"/>
                  </a:ext>
                </a:extLst>
              </p:cNvPr>
              <p:cNvSpPr>
                <a:spLocks noGrp="1" noRot="1" noChangeAspect="1" noMove="1" noResize="1" noEditPoints="1" noAdjustHandles="1" noChangeArrowheads="1" noChangeShapeType="1" noTextEdit="1"/>
              </p:cNvSpPr>
              <p:nvPr>
                <p:ph idx="1"/>
              </p:nvPr>
            </p:nvSpPr>
            <p:spPr>
              <a:xfrm>
                <a:off x="1313412" y="2227811"/>
                <a:ext cx="9197426" cy="4937760"/>
              </a:xfrm>
              <a:blipFill>
                <a:blip r:embed="rId2"/>
                <a:stretch>
                  <a:fillRect l="-729" t="-370" r="-530" b="-4691"/>
                </a:stretch>
              </a:blipFill>
            </p:spPr>
            <p:txBody>
              <a:bodyPr/>
              <a:lstStyle/>
              <a:p>
                <a:r>
                  <a:rPr lang="en-US">
                    <a:noFill/>
                  </a:rPr>
                  <a:t> </a:t>
                </a:r>
              </a:p>
            </p:txBody>
          </p:sp>
        </mc:Fallback>
      </mc:AlternateContent>
    </p:spTree>
    <p:extLst>
      <p:ext uri="{BB962C8B-B14F-4D97-AF65-F5344CB8AC3E}">
        <p14:creationId xmlns:p14="http://schemas.microsoft.com/office/powerpoint/2010/main" val="2756599701"/>
      </p:ext>
    </p:extLst>
  </p:cSld>
  <p:clrMapOvr>
    <a:masterClrMapping/>
  </p:clrMapOvr>
</p:sld>
</file>

<file path=ppt/theme/theme1.xml><?xml version="1.0" encoding="utf-8"?>
<a:theme xmlns:a="http://schemas.openxmlformats.org/drawingml/2006/main" name="Theme1Onl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Theme1Online</Template>
  <TotalTime>5703</TotalTime>
  <Words>4496</Words>
  <Application>Microsoft Office PowerPoint</Application>
  <PresentationFormat>Custom</PresentationFormat>
  <Paragraphs>303</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Cambria Math</vt:lpstr>
      <vt:lpstr>Edwardian Script ITC</vt:lpstr>
      <vt:lpstr>Open Sans</vt:lpstr>
      <vt:lpstr>Wingdings</vt:lpstr>
      <vt:lpstr>Theme1Online</vt:lpstr>
      <vt:lpstr>PowerPoint Presentation</vt:lpstr>
      <vt:lpstr>Introduction</vt:lpstr>
      <vt:lpstr>PowerPoint Presentation</vt:lpstr>
      <vt:lpstr>Predicate</vt:lpstr>
      <vt:lpstr>Preconditions And Postconditions</vt:lpstr>
      <vt:lpstr>Preconditions And Postconditions</vt:lpstr>
      <vt:lpstr>PowerPoint Presentation</vt:lpstr>
      <vt:lpstr>Quantifiers</vt:lpstr>
      <vt:lpstr>The Universal Quantifier </vt:lpstr>
      <vt:lpstr>The Existential Quantifier</vt:lpstr>
      <vt:lpstr>The Existential Quantifier</vt:lpstr>
      <vt:lpstr>PowerPoint Presentation</vt:lpstr>
      <vt:lpstr>Quantifiers Over Finite Domains</vt:lpstr>
      <vt:lpstr>PowerPoint Presentation</vt:lpstr>
      <vt:lpstr>Quantifiers with Restricted Domains</vt:lpstr>
      <vt:lpstr>Logical Equivalences Involving Quantifiers</vt:lpstr>
      <vt:lpstr>Logical Equivalences Involving Quantifiers</vt:lpstr>
      <vt:lpstr>PowerPoint Presentation</vt:lpstr>
      <vt:lpstr>Negating Quantified Expressions</vt:lpstr>
      <vt:lpstr>Negating Quantified Expressions</vt:lpstr>
      <vt:lpstr>Negating Quantified Expressions</vt:lpstr>
      <vt:lpstr>Using Quantifiers in System Specifications</vt:lpstr>
      <vt:lpstr>Using Quantifiers in System Specifications</vt:lpstr>
      <vt:lpstr>Using Quantifiers in System Specifications</vt:lpstr>
      <vt:lpstr>Using Quantifiers in System Specifications</vt:lpstr>
      <vt:lpstr>Using Quantifiers in System Specifications</vt:lpstr>
      <vt:lpstr>Using Quantifiers in System Specifications</vt:lpstr>
      <vt:lpstr>PowerPoint Presentation</vt:lpstr>
      <vt:lpstr>Understanding Statements Involving Nested Quantifiers</vt:lpstr>
      <vt:lpstr>Understanding Statements Involving Nested Quantifiers</vt:lpstr>
      <vt:lpstr>The Order of Quantifiers</vt:lpstr>
      <vt:lpstr>The Order of Quantifiers</vt:lpstr>
      <vt:lpstr>The Order of Quantifiers</vt:lpstr>
      <vt:lpstr>The Order of Quantifiers</vt:lpstr>
      <vt:lpstr>Quantifications of Two Variables</vt:lpstr>
      <vt:lpstr>Negating Nested Quantifiers</vt:lpstr>
      <vt:lpstr>Negating Nested Quantifiers</vt:lpstr>
      <vt:lpstr>Negating Nested Quantifiers</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danton sihombing</dc:creator>
  <cp:lastModifiedBy>Dini Anggraini</cp:lastModifiedBy>
  <cp:revision>418</cp:revision>
  <dcterms:created xsi:type="dcterms:W3CDTF">2014-01-27T02:13:18Z</dcterms:created>
  <dcterms:modified xsi:type="dcterms:W3CDTF">2020-08-18T02:49:35Z</dcterms:modified>
</cp:coreProperties>
</file>