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3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59" r:id="rId4"/>
    <p:sldId id="257" r:id="rId5"/>
    <p:sldId id="276" r:id="rId6"/>
    <p:sldId id="271" r:id="rId7"/>
    <p:sldId id="270" r:id="rId8"/>
    <p:sldId id="278" r:id="rId9"/>
    <p:sldId id="277" r:id="rId10"/>
    <p:sldId id="279" r:id="rId11"/>
    <p:sldId id="280" r:id="rId12"/>
    <p:sldId id="261" r:id="rId13"/>
    <p:sldId id="269" r:id="rId14"/>
    <p:sldId id="281" r:id="rId15"/>
    <p:sldId id="282" r:id="rId16"/>
    <p:sldId id="283" r:id="rId17"/>
    <p:sldId id="285" r:id="rId18"/>
    <p:sldId id="262" r:id="rId19"/>
    <p:sldId id="266" r:id="rId20"/>
    <p:sldId id="286" r:id="rId21"/>
    <p:sldId id="268" r:id="rId22"/>
    <p:sldId id="287" r:id="rId23"/>
    <p:sldId id="264" r:id="rId24"/>
    <p:sldId id="267" r:id="rId25"/>
    <p:sldId id="265" r:id="rId26"/>
    <p:sldId id="263" r:id="rId27"/>
    <p:sldId id="272" r:id="rId28"/>
    <p:sldId id="273" r:id="rId29"/>
    <p:sldId id="289" r:id="rId30"/>
    <p:sldId id="288" r:id="rId31"/>
    <p:sldId id="290" r:id="rId32"/>
    <p:sldId id="292" r:id="rId33"/>
    <p:sldId id="275" r:id="rId34"/>
    <p:sldId id="291" r:id="rId35"/>
    <p:sldId id="25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90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8800" y="2339975"/>
            <a:ext cx="71628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&lt;&lt;Course&gt;&gt;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7162800" cy="2057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Week &lt;&lt;n&gt;&gt; - &lt;&lt;Topic&gt;&gt;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&lt;&lt;Title&gt;&gt;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C163-E42D-4AA5-8C16-88D9548B439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&lt;&lt;Sub Topic&gt;&gt;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2133600"/>
            <a:ext cx="35052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2133600"/>
            <a:ext cx="35052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C163-E42D-4AA5-8C16-88D9548B439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505200" y="914400"/>
            <a:ext cx="563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&lt;&lt;Title&gt;&gt;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C163-E42D-4AA5-8C16-88D9548B439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C163-E42D-4AA5-8C16-88D9548B439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828800" y="3886200"/>
            <a:ext cx="716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8000" b="1" baseline="0">
                <a:solidFill>
                  <a:schemeClr val="bg1"/>
                </a:solidFill>
                <a:latin typeface="Edwardian Script ITC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dwardian Script ITC" pitchFamily="66" charset="0"/>
                <a:ea typeface="+mn-ea"/>
                <a:cs typeface="+mn-cs"/>
              </a:rPr>
              <a:t>Thank You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2800" y="762000"/>
            <a:ext cx="563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981200"/>
            <a:ext cx="8001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CC163-E42D-4AA5-8C16-88D9548B439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xStyles>
    <p:titleStyle>
      <a:lvl1pPr algn="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c-faq/c-9.html" TargetMode="External"/><Relationship Id="rId2" Type="http://schemas.openxmlformats.org/officeDocument/2006/relationships/hyperlink" Target="http://aelinik.free.fr/c/ch19.ht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COMP6599</a:t>
            </a:r>
            <a:r>
              <a:rPr lang="id-ID" dirty="0" smtClean="0"/>
              <a:t> </a:t>
            </a:r>
            <a:r>
              <a:rPr lang="id-ID" dirty="0" smtClean="0"/>
              <a:t>– Algorithm and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Week 7 </a:t>
            </a:r>
            <a:endParaRPr lang="en-US" dirty="0" smtClean="0"/>
          </a:p>
          <a:p>
            <a:r>
              <a:rPr lang="en-US" smtClean="0"/>
              <a:t>Session 11</a:t>
            </a:r>
          </a:p>
          <a:p>
            <a:r>
              <a:rPr lang="id-ID" smtClean="0"/>
              <a:t>Structure </a:t>
            </a:r>
            <a:r>
              <a:rPr lang="id-ID" dirty="0" smtClean="0"/>
              <a:t>&amp; Union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ahoma" pitchFamily="34" charset="0"/>
                <a:cs typeface="Tahoma" pitchFamily="34" charset="0"/>
              </a:rPr>
              <a:t>Local Structure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81200"/>
            <a:ext cx="72199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5735" y="2331983"/>
            <a:ext cx="3905865" cy="208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ahoma" pitchFamily="34" charset="0"/>
                <a:cs typeface="Tahoma" pitchFamily="34" charset="0"/>
              </a:rPr>
              <a:t>Nested Structure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8138" indent="-338138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200" b="1" dirty="0" smtClean="0">
                <a:latin typeface="Tahoma" pitchFamily="34" charset="0"/>
                <a:cs typeface="Tahoma" pitchFamily="34" charset="0"/>
              </a:rPr>
              <a:t>Nested Structure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is a structure with one of its element is another structure.</a:t>
            </a:r>
          </a:p>
          <a:p>
            <a:pPr marL="338138" indent="-338138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200" dirty="0" smtClean="0">
                <a:latin typeface="Tahoma" pitchFamily="34" charset="0"/>
                <a:cs typeface="Tahoma" pitchFamily="34" charset="0"/>
              </a:rPr>
              <a:t>Structure as a member should be declared in advance.</a:t>
            </a:r>
          </a:p>
          <a:p>
            <a:pPr marL="338138" indent="-338138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200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38188" lvl="1" indent="-280988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200" dirty="0" smtClean="0">
                <a:latin typeface="Tahoma" pitchFamily="34" charset="0"/>
                <a:cs typeface="Tahoma" pitchFamily="34" charset="0"/>
              </a:rPr>
              <a:t>struct mhs consists of nim, name, </a:t>
            </a:r>
            <a:r>
              <a:rPr lang="id-ID" sz="2200" b="1" dirty="0" smtClean="0">
                <a:latin typeface="Tahoma" pitchFamily="34" charset="0"/>
                <a:cs typeface="Tahoma" pitchFamily="34" charset="0"/>
              </a:rPr>
              <a:t>address</a:t>
            </a:r>
            <a:r>
              <a:rPr lang="id-ID" sz="22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id-ID" sz="2200" b="1" dirty="0" smtClean="0">
                <a:latin typeface="Tahoma" pitchFamily="34" charset="0"/>
                <a:cs typeface="Tahoma" pitchFamily="34" charset="0"/>
              </a:rPr>
              <a:t>dob</a:t>
            </a:r>
          </a:p>
          <a:p>
            <a:pPr marL="738188" lvl="1" indent="-280988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200" dirty="0" smtClean="0">
                <a:latin typeface="Tahoma" pitchFamily="34" charset="0"/>
                <a:cs typeface="Tahoma" pitchFamily="34" charset="0"/>
              </a:rPr>
              <a:t>address is a structure consists of name street, number, city, and province.</a:t>
            </a:r>
          </a:p>
          <a:p>
            <a:pPr marL="738188" lvl="1" indent="-280988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200" dirty="0" smtClean="0">
                <a:latin typeface="Tahoma" pitchFamily="34" charset="0"/>
                <a:cs typeface="Tahoma" pitchFamily="34" charset="0"/>
              </a:rPr>
              <a:t>dob is a structure consists of date, month and year.</a:t>
            </a:r>
          </a:p>
          <a:p>
            <a:pPr marL="338138" indent="-338138">
              <a:lnSpc>
                <a:spcPct val="90000"/>
              </a:lnSpc>
              <a:spcBef>
                <a:spcPts val="800"/>
              </a:spcBef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200" dirty="0" smtClean="0">
              <a:latin typeface="Tahoma" pitchFamily="34" charset="0"/>
              <a:cs typeface="Tahoma" pitchFamily="34" charset="0"/>
            </a:endParaRPr>
          </a:p>
          <a:p>
            <a:endParaRPr lang="id-ID"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ahoma" pitchFamily="34" charset="0"/>
                <a:cs typeface="Tahoma" pitchFamily="34" charset="0"/>
              </a:rPr>
              <a:t>Nested Structure</a:t>
            </a:r>
            <a:r>
              <a:rPr lang="id-ID" sz="3200" dirty="0" smtClean="0">
                <a:latin typeface="Tahoma" pitchFamily="34" charset="0"/>
                <a:cs typeface="Tahoma" pitchFamily="34" charset="0"/>
              </a:rPr>
              <a:t>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81200"/>
            <a:ext cx="4114800" cy="4498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ahoma" pitchFamily="34" charset="0"/>
                <a:cs typeface="Tahoma" pitchFamily="34" charset="0"/>
              </a:rPr>
              <a:t>Structure Initialization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38138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 dirty="0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338138" indent="-338138">
              <a:spcBef>
                <a:spcPts val="700"/>
              </a:spcBef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 dirty="0" smtClean="0">
                <a:latin typeface="Tahoma" pitchFamily="34" charset="0"/>
                <a:cs typeface="Tahoma" pitchFamily="34" charset="0"/>
              </a:rPr>
              <a:t>		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struct </a:t>
            </a: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struct_name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variable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 = {value_1, …, value_m};</a:t>
            </a:r>
          </a:p>
          <a:p>
            <a:pPr marL="338138" indent="-338138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38138" indent="-338138">
              <a:spcBef>
                <a:spcPts val="700"/>
              </a:spcBef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		struct account customer1 = {1984, ‘a’, “frenzy”, 200000, 19};</a:t>
            </a:r>
          </a:p>
          <a:p>
            <a:pPr marL="338138" indent="-338138">
              <a:spcBef>
                <a:spcPts val="800"/>
              </a:spcBef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581400"/>
            <a:ext cx="6019800" cy="298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ahoma" pitchFamily="34" charset="0"/>
                <a:cs typeface="Tahoma" pitchFamily="34" charset="0"/>
              </a:rPr>
              <a:t>Structure Initialization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38138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Structure variable can be assigned with other structure variable with similar structure name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667000"/>
            <a:ext cx="6172200" cy="387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ahoma" pitchFamily="34" charset="0"/>
                <a:cs typeface="Tahoma" pitchFamily="34" charset="0"/>
              </a:rPr>
              <a:t>Array of Structure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8138" indent="-338138"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Structure data type can only contain one record. Real world problem needs group of records. </a:t>
            </a:r>
          </a:p>
          <a:p>
            <a:pPr marL="338138" indent="-338138"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In practice, structure usually used in conjunction with array.</a:t>
            </a:r>
          </a:p>
          <a:p>
            <a:pPr marL="338138" indent="-338138">
              <a:spcBef>
                <a:spcPts val="800"/>
              </a:spcBef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endParaRPr lang="id-ID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124200"/>
            <a:ext cx="575392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ahoma" pitchFamily="34" charset="0"/>
                <a:cs typeface="Tahoma" pitchFamily="34" charset="0"/>
              </a:rPr>
              <a:t>Array of Structure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ahoma" pitchFamily="34" charset="0"/>
                <a:cs typeface="Tahoma" pitchFamily="34" charset="0"/>
              </a:rPr>
              <a:t>Init Array of Structure</a:t>
            </a:r>
          </a:p>
          <a:p>
            <a:pPr>
              <a:buNone/>
            </a:pPr>
            <a:endParaRPr lang="id-ID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b="29950"/>
          <a:stretch>
            <a:fillRect/>
          </a:stretch>
        </p:blipFill>
        <p:spPr bwMode="auto">
          <a:xfrm>
            <a:off x="1447799" y="2514600"/>
            <a:ext cx="546731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ahoma" pitchFamily="34" charset="0"/>
                <a:cs typeface="Tahoma" pitchFamily="34" charset="0"/>
              </a:rPr>
              <a:t>Array of Structure</a:t>
            </a:r>
            <a:r>
              <a:rPr lang="id-ID" sz="3200" dirty="0" smtClean="0">
                <a:latin typeface="Tahoma" pitchFamily="34" charset="0"/>
                <a:cs typeface="Tahoma" pitchFamily="34" charset="0"/>
              </a:rPr>
              <a:t> Example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81200"/>
            <a:ext cx="749586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Typedef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latin typeface="Tahoma" pitchFamily="34" charset="0"/>
                <a:cs typeface="Tahoma" pitchFamily="34" charset="0"/>
              </a:rPr>
              <a:t>Typedef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38138" indent="-338138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 dirty="0" smtClean="0">
                <a:latin typeface="Tahoma" pitchFamily="34" charset="0"/>
                <a:cs typeface="Tahoma" pitchFamily="34" charset="0"/>
              </a:rPr>
              <a:t>typedef 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is an alias (other name)</a:t>
            </a:r>
          </a:p>
          <a:p>
            <a:pPr marL="338138" indent="-338138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Used for short naming – especially for long identifier</a:t>
            </a:r>
          </a:p>
          <a:p>
            <a:pPr marL="338138" indent="-338138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typedef commonly used in a structure</a:t>
            </a:r>
          </a:p>
          <a:p>
            <a:pPr marL="338138" indent="-338138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38188" lvl="1" indent="-338138">
              <a:lnSpc>
                <a:spcPct val="90000"/>
              </a:lnSpc>
              <a:spcBef>
                <a:spcPts val="450"/>
              </a:spcBef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typedef struct BinusStudent{</a:t>
            </a:r>
          </a:p>
          <a:p>
            <a:pPr marL="738188" lvl="1" indent="-338138">
              <a:lnSpc>
                <a:spcPct val="90000"/>
              </a:lnSpc>
              <a:spcBef>
                <a:spcPts val="450"/>
              </a:spcBef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char name[20];</a:t>
            </a:r>
          </a:p>
          <a:p>
            <a:pPr marL="738188" lvl="1" indent="-338138">
              <a:lnSpc>
                <a:spcPct val="90000"/>
              </a:lnSpc>
              <a:spcBef>
                <a:spcPts val="450"/>
              </a:spcBef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int  nim;</a:t>
            </a:r>
          </a:p>
          <a:p>
            <a:pPr marL="738188" lvl="1" indent="-338138">
              <a:lnSpc>
                <a:spcPct val="90000"/>
              </a:lnSpc>
              <a:spcBef>
                <a:spcPts val="450"/>
              </a:spcBef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float </a:t>
            </a:r>
            <a:r>
              <a:rPr lang="en-US" sz="2000" dirty="0" err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gpa</a:t>
            </a:r>
            <a:r>
              <a:rPr lang="id-ID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;</a:t>
            </a:r>
          </a:p>
          <a:p>
            <a:pPr marL="738188" lvl="1" indent="-338138">
              <a:lnSpc>
                <a:spcPct val="90000"/>
              </a:lnSpc>
              <a:spcBef>
                <a:spcPts val="450"/>
              </a:spcBef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  <a:r>
              <a:rPr lang="id-ID" sz="2000" dirty="0" smtClean="0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Mhs</a:t>
            </a:r>
            <a:r>
              <a:rPr lang="id-ID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;</a:t>
            </a:r>
          </a:p>
          <a:p>
            <a:pPr marL="338138" indent="-338138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Mhs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 is an alias name of struct BinusStudent, and its function as a new data type.</a:t>
            </a:r>
          </a:p>
          <a:p>
            <a:pPr marL="338138" indent="-338138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To define a structure variable, using:</a:t>
            </a:r>
          </a:p>
          <a:p>
            <a:pPr marL="338138" indent="-338138">
              <a:lnSpc>
                <a:spcPct val="90000"/>
              </a:lnSpc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   			</a:t>
            </a:r>
            <a:r>
              <a:rPr lang="id-ID" sz="2000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Mhs</a:t>
            </a:r>
            <a:r>
              <a:rPr lang="id-ID" sz="2000" dirty="0" smtClean="0">
                <a:latin typeface="Courier New" pitchFamily="49" charset="0"/>
                <a:cs typeface="Tahoma" pitchFamily="34" charset="0"/>
              </a:rPr>
              <a:t> ali, tono;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Sub Topics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sz="2400" b="1" dirty="0" smtClean="0"/>
              <a:t>Structures &amp; Union</a:t>
            </a:r>
          </a:p>
          <a:p>
            <a:pPr lvl="0"/>
            <a:r>
              <a:rPr lang="en-AU" sz="2400" dirty="0" smtClean="0"/>
              <a:t>Structure </a:t>
            </a:r>
            <a:endParaRPr lang="id-ID" sz="2400" dirty="0" smtClean="0"/>
          </a:p>
          <a:p>
            <a:pPr lvl="0"/>
            <a:r>
              <a:rPr lang="en-AU" sz="2400" dirty="0" err="1" smtClean="0"/>
              <a:t>Typedef</a:t>
            </a:r>
            <a:endParaRPr lang="id-ID" sz="2400" dirty="0" smtClean="0"/>
          </a:p>
          <a:p>
            <a:pPr lvl="0"/>
            <a:r>
              <a:rPr lang="en-AU" sz="2400" dirty="0" smtClean="0"/>
              <a:t>Union </a:t>
            </a:r>
            <a:endParaRPr lang="id-ID" sz="2400" dirty="0" smtClean="0"/>
          </a:p>
          <a:p>
            <a:r>
              <a:rPr lang="en-AU" sz="2400" dirty="0" smtClean="0"/>
              <a:t>Enumeration</a:t>
            </a:r>
            <a:endParaRPr lang="id-ID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>
                <a:latin typeface="Tahoma" pitchFamily="34" charset="0"/>
                <a:cs typeface="Tahoma" pitchFamily="34" charset="0"/>
              </a:rPr>
              <a:t>Program Example Uisng </a:t>
            </a:r>
            <a:r>
              <a:rPr lang="en-US" sz="3200" dirty="0" err="1" smtClean="0">
                <a:latin typeface="Tahoma" pitchFamily="34" charset="0"/>
                <a:cs typeface="Tahoma" pitchFamily="34" charset="0"/>
              </a:rPr>
              <a:t>Typ</a:t>
            </a:r>
            <a:r>
              <a:rPr lang="id-ID" sz="3200" dirty="0" smtClean="0">
                <a:latin typeface="Tahoma" pitchFamily="34" charset="0"/>
                <a:cs typeface="Tahoma" pitchFamily="34" charset="0"/>
              </a:rPr>
              <a:t>e</a:t>
            </a:r>
            <a:r>
              <a:rPr lang="en-US" sz="3200" dirty="0" smtClean="0">
                <a:latin typeface="Tahoma" pitchFamily="34" charset="0"/>
                <a:cs typeface="Tahoma" pitchFamily="34" charset="0"/>
              </a:rPr>
              <a:t>def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6096000" cy="423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ahoma" pitchFamily="34" charset="0"/>
                <a:cs typeface="Tahoma" pitchFamily="34" charset="0"/>
              </a:rPr>
              <a:t>Bit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8138" indent="-338138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400" dirty="0" smtClean="0">
                <a:latin typeface="Tahoma" pitchFamily="34" charset="0"/>
                <a:cs typeface="Tahoma" pitchFamily="34" charset="0"/>
              </a:rPr>
              <a:t>A struct with each element assign with certain number of bit.</a:t>
            </a:r>
          </a:p>
          <a:p>
            <a:pPr marL="338138" indent="-338138">
              <a:lnSpc>
                <a:spcPct val="90000"/>
              </a:lnSpc>
              <a:spcBef>
                <a:spcPts val="700"/>
              </a:spcBef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400" dirty="0" smtClean="0">
              <a:latin typeface="Tahoma" pitchFamily="34" charset="0"/>
              <a:cs typeface="Tahoma" pitchFamily="34" charset="0"/>
            </a:endParaRPr>
          </a:p>
          <a:p>
            <a:pPr marL="338138" indent="-338138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400" b="1" dirty="0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738188" lvl="1" indent="-338138">
              <a:lnSpc>
                <a:spcPct val="90000"/>
              </a:lnSpc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400" i="1" dirty="0" smtClean="0">
                <a:latin typeface="Tahoma" pitchFamily="34" charset="0"/>
                <a:cs typeface="Tahoma" pitchFamily="34" charset="0"/>
              </a:rPr>
              <a:t>	struct name{</a:t>
            </a:r>
          </a:p>
          <a:p>
            <a:pPr marL="738188" lvl="1" indent="-338138">
              <a:lnSpc>
                <a:spcPct val="90000"/>
              </a:lnSpc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400" i="1" dirty="0" smtClean="0">
                <a:latin typeface="Tahoma" pitchFamily="34" charset="0"/>
                <a:cs typeface="Tahoma" pitchFamily="34" charset="0"/>
              </a:rPr>
              <a:t>           type  field1: numberof_bit;</a:t>
            </a:r>
          </a:p>
          <a:p>
            <a:pPr marL="738188" lvl="1" indent="-338138">
              <a:lnSpc>
                <a:spcPct val="90000"/>
              </a:lnSpc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400" i="1" dirty="0" smtClean="0">
                <a:latin typeface="Tahoma" pitchFamily="34" charset="0"/>
                <a:cs typeface="Tahoma" pitchFamily="34" charset="0"/>
              </a:rPr>
              <a:t>           …...</a:t>
            </a:r>
          </a:p>
          <a:p>
            <a:pPr marL="738188" lvl="1" indent="-338138">
              <a:lnSpc>
                <a:spcPct val="90000"/>
              </a:lnSpc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400" i="1" dirty="0" smtClean="0">
                <a:latin typeface="Tahoma" pitchFamily="34" charset="0"/>
                <a:cs typeface="Tahoma" pitchFamily="34" charset="0"/>
              </a:rPr>
              <a:t>      };</a:t>
            </a:r>
          </a:p>
          <a:p>
            <a:pPr marL="338138" indent="-338138">
              <a:lnSpc>
                <a:spcPct val="90000"/>
              </a:lnSpc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400" b="1" dirty="0" smtClean="0">
              <a:latin typeface="Tahoma" pitchFamily="34" charset="0"/>
              <a:cs typeface="Tahoma" pitchFamily="34" charset="0"/>
            </a:endParaRPr>
          </a:p>
          <a:p>
            <a:pPr marL="338138" indent="-338138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400" dirty="0" smtClean="0">
                <a:latin typeface="Tahoma" pitchFamily="34" charset="0"/>
                <a:cs typeface="Tahoma" pitchFamily="34" charset="0"/>
              </a:rPr>
              <a:t>Type : can only use </a:t>
            </a:r>
            <a:r>
              <a:rPr lang="id-ID" sz="2400" b="1" dirty="0" smtClean="0">
                <a:latin typeface="Tahoma" pitchFamily="34" charset="0"/>
                <a:cs typeface="Tahoma" pitchFamily="34" charset="0"/>
              </a:rPr>
              <a:t>unsigned int</a:t>
            </a:r>
            <a:r>
              <a:rPr lang="id-ID" sz="24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id-ID" sz="2400" b="1" dirty="0" smtClean="0">
                <a:latin typeface="Tahoma" pitchFamily="34" charset="0"/>
                <a:cs typeface="Tahoma" pitchFamily="34" charset="0"/>
              </a:rPr>
              <a:t>signed int</a:t>
            </a:r>
            <a:r>
              <a:rPr lang="id-ID" sz="2400" dirty="0" smtClean="0">
                <a:latin typeface="Tahoma" pitchFamily="34" charset="0"/>
                <a:cs typeface="Tahoma" pitchFamily="34" charset="0"/>
              </a:rPr>
              <a:t>, or </a:t>
            </a:r>
            <a:r>
              <a:rPr lang="id-ID" sz="2400" b="1" dirty="0" smtClean="0">
                <a:latin typeface="Tahoma" pitchFamily="34" charset="0"/>
                <a:cs typeface="Tahoma" pitchFamily="34" charset="0"/>
              </a:rPr>
              <a:t>int</a:t>
            </a:r>
            <a:r>
              <a:rPr lang="id-ID" sz="2400" dirty="0" smtClean="0">
                <a:latin typeface="Tahoma" pitchFamily="34" charset="0"/>
                <a:cs typeface="Tahoma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ahoma" pitchFamily="34" charset="0"/>
                <a:cs typeface="Tahoma" pitchFamily="34" charset="0"/>
              </a:rPr>
              <a:t>Bit Field</a:t>
            </a:r>
            <a:r>
              <a:rPr lang="id-ID" sz="3200" dirty="0" smtClean="0">
                <a:latin typeface="Tahoma" pitchFamily="34" charset="0"/>
                <a:cs typeface="Tahoma" pitchFamily="34" charset="0"/>
              </a:rPr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8138" indent="-338138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738188" lvl="1" indent="-338138">
              <a:lnSpc>
                <a:spcPct val="90000"/>
              </a:lnSpc>
              <a:spcBef>
                <a:spcPts val="600"/>
              </a:spcBef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{    </a:t>
            </a:r>
          </a:p>
          <a:p>
            <a:pPr marL="738188" lvl="1" indent="-338138">
              <a:lnSpc>
                <a:spcPct val="90000"/>
              </a:lnSpc>
              <a:spcBef>
                <a:spcPts val="600"/>
              </a:spcBef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  unsigned short icon : 8;    </a:t>
            </a:r>
          </a:p>
          <a:p>
            <a:pPr marL="738188" lvl="1" indent="-338138">
              <a:lnSpc>
                <a:spcPct val="90000"/>
              </a:lnSpc>
              <a:spcBef>
                <a:spcPts val="600"/>
              </a:spcBef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  unsigned short color : 4;    </a:t>
            </a:r>
          </a:p>
          <a:p>
            <a:pPr marL="738188" lvl="1" indent="-338138">
              <a:lnSpc>
                <a:spcPct val="90000"/>
              </a:lnSpc>
              <a:spcBef>
                <a:spcPts val="600"/>
              </a:spcBef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  unsigned short underline : 1;    </a:t>
            </a:r>
          </a:p>
          <a:p>
            <a:pPr marL="738188" lvl="1" indent="-338138">
              <a:lnSpc>
                <a:spcPct val="90000"/>
              </a:lnSpc>
              <a:spcBef>
                <a:spcPts val="600"/>
              </a:spcBef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  unsigned short blink : 1; </a:t>
            </a:r>
          </a:p>
          <a:p>
            <a:pPr marL="738188" lvl="1" indent="-338138">
              <a:lnSpc>
                <a:spcPct val="90000"/>
              </a:lnSpc>
              <a:spcBef>
                <a:spcPts val="600"/>
              </a:spcBef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}screen[25][80]; </a:t>
            </a:r>
          </a:p>
          <a:p>
            <a:pPr marL="338138" indent="-338138">
              <a:lnSpc>
                <a:spcPct val="90000"/>
              </a:lnSpc>
              <a:spcBef>
                <a:spcPts val="600"/>
              </a:spcBef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 marL="338138" indent="-338138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The screen array filled with 2000 elements, where each element using 2 byte (14 bit needs at least two bytes)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Union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ahoma" pitchFamily="34" charset="0"/>
                <a:cs typeface="Tahoma" pitchFamily="34" charset="0"/>
              </a:rPr>
              <a:t>Union Definition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indent="-360363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en-GB" sz="2000" b="1" dirty="0" smtClean="0">
                <a:latin typeface="Tahoma" pitchFamily="34" charset="0"/>
                <a:cs typeface="Tahoma" pitchFamily="34" charset="0"/>
              </a:rPr>
              <a:t>Union</a:t>
            </a:r>
            <a:r>
              <a:rPr lang="en-GB" sz="2000" dirty="0" smtClean="0">
                <a:latin typeface="Tahoma" pitchFamily="34" charset="0"/>
                <a:cs typeface="Tahoma" pitchFamily="34" charset="0"/>
              </a:rPr>
              <a:t> is used for memory join. By using union, a memory location can be assigned for two or more variable with different data types</a:t>
            </a: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 marL="360363" indent="-360363">
              <a:lnSpc>
                <a:spcPct val="90000"/>
              </a:lnSpc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 marL="360363" indent="-360363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Memory capacity used by union is the largest capacity used by any element of the union</a:t>
            </a:r>
          </a:p>
          <a:p>
            <a:endParaRPr lang="en-US" sz="2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b="5054"/>
          <a:stretch>
            <a:fillRect/>
          </a:stretch>
        </p:blipFill>
        <p:spPr bwMode="auto">
          <a:xfrm>
            <a:off x="1447800" y="3918536"/>
            <a:ext cx="5943600" cy="286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ahoma" pitchFamily="34" charset="0"/>
                <a:cs typeface="Tahoma" pitchFamily="34" charset="0"/>
              </a:rPr>
              <a:t>Union Definition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81200"/>
            <a:ext cx="812667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ahoma" pitchFamily="34" charset="0"/>
                <a:cs typeface="Tahoma" pitchFamily="34" charset="0"/>
              </a:rPr>
              <a:t>Union Definition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450" y="1981200"/>
            <a:ext cx="80581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Enumeration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ahoma" pitchFamily="34" charset="0"/>
                <a:cs typeface="Tahoma" pitchFamily="34" charset="0"/>
              </a:rPr>
              <a:t>Enumeration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69875" indent="-269875">
              <a:lnSpc>
                <a:spcPct val="90000"/>
              </a:lnSpc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2400" b="1" dirty="0" smtClean="0">
                <a:latin typeface="Tahoma" pitchFamily="34" charset="0"/>
                <a:cs typeface="Tahoma" pitchFamily="34" charset="0"/>
              </a:rPr>
              <a:t>Enumeration</a:t>
            </a:r>
            <a:r>
              <a:rPr lang="id-ID" sz="24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is a data type with predefined number of data. This limited number of data is named for program readability.</a:t>
            </a:r>
          </a:p>
          <a:p>
            <a:pPr marL="269875" indent="-269875">
              <a:lnSpc>
                <a:spcPct val="90000"/>
              </a:lnSpc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endParaRPr lang="id-ID" sz="2000" dirty="0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269875" indent="-269875">
              <a:lnSpc>
                <a:spcPct val="90000"/>
              </a:lnSpc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2400" b="1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Data type enumeration declaration</a:t>
            </a:r>
          </a:p>
          <a:p>
            <a:pPr marL="669925" lvl="1" indent="-269875"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16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000" b="1" dirty="0" smtClean="0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enum</a:t>
            </a:r>
            <a:r>
              <a:rPr lang="id-ID" sz="2000" b="1" dirty="0" smtClean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name_type {</a:t>
            </a:r>
          </a:p>
          <a:p>
            <a:pPr marL="669925" lvl="1" indent="-269875"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2000" b="1" dirty="0" smtClean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    const1, const2,… const_n</a:t>
            </a:r>
          </a:p>
          <a:p>
            <a:pPr marL="669925" lvl="1" indent="-269875"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2000" b="1" dirty="0" smtClean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  }name_var; </a:t>
            </a:r>
          </a:p>
          <a:p>
            <a:pPr marL="269875" indent="-269875">
              <a:lnSpc>
                <a:spcPct val="90000"/>
              </a:lnSpc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endParaRPr lang="id-ID" sz="2000" b="1" dirty="0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269875" indent="-269875">
              <a:lnSpc>
                <a:spcPct val="90000"/>
              </a:lnSpc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2400" b="1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Enumeration variable</a:t>
            </a:r>
          </a:p>
          <a:p>
            <a:pPr marL="269875" indent="-269875"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	        </a:t>
            </a:r>
            <a:r>
              <a:rPr lang="id-ID" sz="20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enum</a:t>
            </a:r>
            <a:r>
              <a:rPr lang="id-ID" sz="2000" b="1" dirty="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name_type name_var;</a:t>
            </a:r>
          </a:p>
          <a:p>
            <a:pPr marL="269875" indent="-269875">
              <a:lnSpc>
                <a:spcPct val="90000"/>
              </a:lnSpc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endParaRPr lang="id-ID" sz="2000" b="1" dirty="0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ahoma" pitchFamily="34" charset="0"/>
                <a:cs typeface="Tahoma" pitchFamily="34" charset="0"/>
              </a:rPr>
              <a:t>Enumeration</a:t>
            </a:r>
            <a:r>
              <a:rPr lang="id-ID" sz="3200" dirty="0" smtClean="0">
                <a:latin typeface="Tahoma" pitchFamily="34" charset="0"/>
                <a:cs typeface="Tahoma" pitchFamily="34" charset="0"/>
              </a:rPr>
              <a:t> Example 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81200"/>
            <a:ext cx="62388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72200" y="3514725"/>
            <a:ext cx="2627313" cy="77152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45720" tIns="46800" rIns="4572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>
                <a:solidFill>
                  <a:srgbClr val="000000"/>
                </a:solidFill>
                <a:latin typeface="Courier New" pitchFamily="49" charset="0"/>
              </a:rPr>
              <a:t>100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>
                <a:solidFill>
                  <a:srgbClr val="000000"/>
                </a:solidFill>
                <a:latin typeface="Courier New" pitchFamily="49" charset="0"/>
              </a:rPr>
              <a:t>even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172200" y="4648200"/>
            <a:ext cx="2627313" cy="77152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45720" tIns="46800" rIns="4572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>
                <a:solidFill>
                  <a:srgbClr val="000000"/>
                </a:solidFill>
                <a:latin typeface="Courier New" pitchFamily="49" charset="0"/>
              </a:rPr>
              <a:t>37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>
                <a:solidFill>
                  <a:srgbClr val="000000"/>
                </a:solidFill>
                <a:latin typeface="Courier New" pitchFamily="49" charset="0"/>
              </a:rPr>
              <a:t>odd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Structure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ahoma" pitchFamily="34" charset="0"/>
                <a:cs typeface="Tahoma" pitchFamily="34" charset="0"/>
              </a:rPr>
              <a:t>Enumeration</a:t>
            </a:r>
            <a:r>
              <a:rPr lang="id-ID" sz="3200" dirty="0" smtClean="0">
                <a:latin typeface="Tahoma" pitchFamily="34" charset="0"/>
                <a:cs typeface="Tahoma" pitchFamily="34" charset="0"/>
              </a:rPr>
              <a:t> Example 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81200"/>
            <a:ext cx="670994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324600" y="5715000"/>
            <a:ext cx="2438400" cy="77162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45720" tIns="46800" rIns="4572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 dirty="0" smtClean="0">
                <a:solidFill>
                  <a:srgbClr val="000000"/>
                </a:solidFill>
                <a:latin typeface="Courier New" pitchFamily="49" charset="0"/>
              </a:rPr>
              <a:t>Output : 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2200" b="1" dirty="0" smtClean="0">
                <a:solidFill>
                  <a:srgbClr val="000000"/>
                </a:solidFill>
                <a:latin typeface="Courier New" pitchFamily="49" charset="0"/>
              </a:rPr>
              <a:t>0 </a:t>
            </a:r>
            <a:r>
              <a:rPr lang="en-ID" sz="2200" b="1" dirty="0">
                <a:solidFill>
                  <a:srgbClr val="000000"/>
                </a:solidFill>
                <a:latin typeface="Courier New" pitchFamily="49" charset="0"/>
              </a:rPr>
              <a:t>1 2 3 4 5 6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ahoma" pitchFamily="34" charset="0"/>
                <a:cs typeface="Tahoma" pitchFamily="34" charset="0"/>
              </a:rPr>
              <a:t>Enumeration</a:t>
            </a:r>
            <a:r>
              <a:rPr lang="id-ID" sz="3200" dirty="0" smtClean="0">
                <a:latin typeface="Tahoma" pitchFamily="34" charset="0"/>
                <a:cs typeface="Tahoma" pitchFamily="34" charset="0"/>
              </a:rPr>
              <a:t> Example 3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0138"/>
            <a:ext cx="7086600" cy="358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71600" y="6019800"/>
            <a:ext cx="6248400" cy="4635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4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Use </a:t>
            </a:r>
            <a:r>
              <a:rPr lang="id-ID" sz="24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typedef</a:t>
            </a:r>
            <a:r>
              <a:rPr lang="id-ID" sz="24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to cut enumeration declaration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Tahoma" pitchFamily="34" charset="0"/>
                <a:cs typeface="Tahoma" pitchFamily="34" charset="0"/>
              </a:rPr>
              <a:t>Summary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Summary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Structure is a data type to store group of data with various of data type</a:t>
            </a:r>
          </a:p>
          <a:p>
            <a:pPr marL="457200" indent="-457200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Structure in other programming language also called record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Nested Structure is a structure with one of its element is another structure.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GB" sz="2000" dirty="0" smtClean="0">
                <a:latin typeface="Tahoma" pitchFamily="34" charset="0"/>
                <a:cs typeface="Tahoma" pitchFamily="34" charset="0"/>
              </a:rPr>
              <a:t>Union is used for memory join. By using union, a memory location can be assigned for two or more variable with different data types</a:t>
            </a: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endParaRPr lang="id-ID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Paul J. Dietel,Harvey M. Deitel,. 2010. C : how to program. PEAPH. New Jersey. ISBN:978-0-13-705966-9 Chapter 10 </a:t>
            </a: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Collecting Data Items of Different Types: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2"/>
              </a:rPr>
              <a:t>http://aelinik.free.fr/c/ch19.htm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Structs, Enums, and Unions: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3"/>
              </a:rPr>
              <a:t>http://www.lysator.liu.se/c/c-faq/c-9.html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ahoma" pitchFamily="34" charset="0"/>
                <a:cs typeface="Tahoma" pitchFamily="34" charset="0"/>
              </a:rPr>
              <a:t>Structure Definition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8138" indent="-338138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Structure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is a data type to store group of data with various of data type</a:t>
            </a:r>
          </a:p>
          <a:p>
            <a:pPr marL="338138" indent="-338138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Structure component called member/field/element.</a:t>
            </a:r>
          </a:p>
          <a:p>
            <a:pPr marL="338138" indent="-338138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Heterogeneous (various element data type)</a:t>
            </a:r>
          </a:p>
          <a:p>
            <a:pPr marL="338138" indent="-338138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Structure in other programming language also called </a:t>
            </a: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record</a:t>
            </a:r>
            <a:endParaRPr lang="en-US" sz="2400" dirty="0" smtClean="0">
              <a:latin typeface="Tahoma" pitchFamily="34" charset="0"/>
              <a:cs typeface="Tahoma" pitchFamily="34" charset="0"/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ahoma" pitchFamily="34" charset="0"/>
                <a:cs typeface="Tahoma" pitchFamily="34" charset="0"/>
              </a:rPr>
              <a:t>Structure Definition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975" y="1966538"/>
            <a:ext cx="8086530" cy="359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ahoma" pitchFamily="34" charset="0"/>
                <a:cs typeface="Tahoma" pitchFamily="34" charset="0"/>
              </a:rPr>
              <a:t>Structure Declaration</a:t>
            </a:r>
            <a:r>
              <a:rPr lang="id-ID" sz="3200" dirty="0" smtClean="0">
                <a:latin typeface="Tahoma" pitchFamily="34" charset="0"/>
                <a:cs typeface="Tahoma" pitchFamily="34" charset="0"/>
              </a:rPr>
              <a:t> Example 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066800" y="1828800"/>
            <a:ext cx="4040188" cy="639762"/>
          </a:xfrm>
        </p:spPr>
        <p:txBody>
          <a:bodyPr/>
          <a:lstStyle/>
          <a:p>
            <a:r>
              <a:rPr lang="id-ID" dirty="0" smtClean="0"/>
              <a:t>Example 1</a:t>
            </a:r>
            <a:endParaRPr lang="id-ID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635625" y="1828800"/>
            <a:ext cx="4041775" cy="639762"/>
          </a:xfrm>
        </p:spPr>
        <p:txBody>
          <a:bodyPr/>
          <a:lstStyle/>
          <a:p>
            <a:r>
              <a:rPr lang="id-ID" dirty="0" smtClean="0"/>
              <a:t>Example 2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667000"/>
            <a:ext cx="417590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r="47278"/>
          <a:stretch>
            <a:fillRect/>
          </a:stretch>
        </p:blipFill>
        <p:spPr bwMode="auto">
          <a:xfrm>
            <a:off x="5410200" y="2667000"/>
            <a:ext cx="3505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5334000" y="1981200"/>
            <a:ext cx="3505200" cy="419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914400" y="1981200"/>
            <a:ext cx="4343400" cy="419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>
                <a:latin typeface="Tahoma" pitchFamily="34" charset="0"/>
                <a:cs typeface="Tahoma" pitchFamily="34" charset="0"/>
              </a:rPr>
              <a:t>Program Example using </a:t>
            </a:r>
            <a:r>
              <a:rPr lang="en-US" sz="3200" dirty="0" smtClean="0">
                <a:latin typeface="Tahoma" pitchFamily="34" charset="0"/>
                <a:cs typeface="Tahoma" pitchFamily="34" charset="0"/>
              </a:rPr>
              <a:t>Structure Declaration</a:t>
            </a:r>
            <a:r>
              <a:rPr lang="id-ID" sz="3200" dirty="0" smtClean="0">
                <a:latin typeface="Tahoma" pitchFamily="34" charset="0"/>
                <a:cs typeface="Tahoma" pitchFamily="34" charset="0"/>
              </a:rPr>
              <a:t> 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Example 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86025"/>
            <a:ext cx="6816702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>
                <a:latin typeface="Tahoma" pitchFamily="34" charset="0"/>
                <a:cs typeface="Tahoma" pitchFamily="34" charset="0"/>
              </a:rPr>
              <a:t>Program Example using </a:t>
            </a:r>
            <a:r>
              <a:rPr lang="en-US" sz="3200" dirty="0" smtClean="0">
                <a:latin typeface="Tahoma" pitchFamily="34" charset="0"/>
                <a:cs typeface="Tahoma" pitchFamily="34" charset="0"/>
              </a:rPr>
              <a:t>Structure Declaration</a:t>
            </a:r>
            <a:r>
              <a:rPr lang="id-ID" sz="3200" dirty="0" smtClean="0">
                <a:latin typeface="Tahoma" pitchFamily="34" charset="0"/>
                <a:cs typeface="Tahoma" pitchFamily="34" charset="0"/>
              </a:rPr>
              <a:t> 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Example </a:t>
            </a:r>
          </a:p>
          <a:p>
            <a:pPr>
              <a:buNone/>
            </a:pPr>
            <a:r>
              <a:rPr lang="id-ID" sz="24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en-GB" sz="20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Structure can be used without naming, structure variable can be directly declared along with structure declaration.</a:t>
            </a:r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387" y="3200400"/>
            <a:ext cx="742481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ahoma" pitchFamily="34" charset="0"/>
                <a:cs typeface="Tahoma" pitchFamily="34" charset="0"/>
              </a:rPr>
              <a:t>Accessing Structure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Element (field) of a structure can be accessed using dot operator from structure variable</a:t>
            </a:r>
          </a:p>
          <a:p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0649" y="2743200"/>
            <a:ext cx="75720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>214929296</Filename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CB164FD0-AD26-4183-8896-876A211F5202}"/>
</file>

<file path=customXml/itemProps2.xml><?xml version="1.0" encoding="utf-8"?>
<ds:datastoreItem xmlns:ds="http://schemas.openxmlformats.org/officeDocument/2006/customXml" ds:itemID="{F9DA5232-CBC4-4D6B-A916-64F4313DCFC3}"/>
</file>

<file path=customXml/itemProps3.xml><?xml version="1.0" encoding="utf-8"?>
<ds:datastoreItem xmlns:ds="http://schemas.openxmlformats.org/officeDocument/2006/customXml" ds:itemID="{53A07D1B-8334-4389-A33E-33FAE7FBD729}"/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550</Words>
  <Application>Microsoft Office PowerPoint</Application>
  <PresentationFormat>On-screen Show (4:3)</PresentationFormat>
  <Paragraphs>122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COMP6599 – Algorithm and Programming</vt:lpstr>
      <vt:lpstr>Sub Topics</vt:lpstr>
      <vt:lpstr>Structure</vt:lpstr>
      <vt:lpstr>Structure Definition</vt:lpstr>
      <vt:lpstr>Structure Definition</vt:lpstr>
      <vt:lpstr>Structure Declaration Example </vt:lpstr>
      <vt:lpstr>Program Example using Structure Declaration 1</vt:lpstr>
      <vt:lpstr>Program Example using Structure Declaration 2</vt:lpstr>
      <vt:lpstr>Accessing Structure</vt:lpstr>
      <vt:lpstr>Local Structure</vt:lpstr>
      <vt:lpstr>Nested Structure</vt:lpstr>
      <vt:lpstr>Nested Structure Example</vt:lpstr>
      <vt:lpstr>Structure Initialization</vt:lpstr>
      <vt:lpstr>Structure Initialization</vt:lpstr>
      <vt:lpstr>Array of Structure</vt:lpstr>
      <vt:lpstr>Array of Structure</vt:lpstr>
      <vt:lpstr>Array of Structure Example</vt:lpstr>
      <vt:lpstr>Typedef</vt:lpstr>
      <vt:lpstr>Typedef</vt:lpstr>
      <vt:lpstr>Program Example Uisng Typedef</vt:lpstr>
      <vt:lpstr>Bit Field</vt:lpstr>
      <vt:lpstr>Bit Field Example</vt:lpstr>
      <vt:lpstr>Union</vt:lpstr>
      <vt:lpstr>Union Definition</vt:lpstr>
      <vt:lpstr>Union Definition</vt:lpstr>
      <vt:lpstr>Union Definition</vt:lpstr>
      <vt:lpstr>Enumeration</vt:lpstr>
      <vt:lpstr>Enumeration</vt:lpstr>
      <vt:lpstr>Enumeration Example 1</vt:lpstr>
      <vt:lpstr>Enumeration Example 2</vt:lpstr>
      <vt:lpstr>Enumeration Example 3</vt:lpstr>
      <vt:lpstr>Summary</vt:lpstr>
      <vt:lpstr>Summary</vt:lpstr>
      <vt:lpstr>References</vt:lpstr>
      <vt:lpstr>PowerPoint Presentation</vt:lpstr>
    </vt:vector>
  </TitlesOfParts>
  <Company>BINA NUSANTARA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BINUS</dc:creator>
  <cp:lastModifiedBy>Dian Setya Utami</cp:lastModifiedBy>
  <cp:revision>70</cp:revision>
  <dcterms:created xsi:type="dcterms:W3CDTF">2014-10-15T04:35:38Z</dcterms:created>
  <dcterms:modified xsi:type="dcterms:W3CDTF">2018-07-18T06:53:49Z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  <property fmtid="{D5CDD505-2E9C-101B-9397-08002B2CF9AE}" pid="3" name="WorkflowChangePath">
    <vt:lpwstr>65b8325e-c55c-4fda-9cfb-ffa2264e0bed,2;</vt:lpwstr>
  </property>
</Properties>
</file>