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1"/>
  </p:notesMasterIdLst>
  <p:sldIdLst>
    <p:sldId id="256" r:id="rId2"/>
    <p:sldId id="516" r:id="rId3"/>
    <p:sldId id="599" r:id="rId4"/>
    <p:sldId id="600" r:id="rId5"/>
    <p:sldId id="601" r:id="rId6"/>
    <p:sldId id="602" r:id="rId7"/>
    <p:sldId id="603" r:id="rId8"/>
    <p:sldId id="604" r:id="rId9"/>
    <p:sldId id="605" r:id="rId10"/>
    <p:sldId id="606" r:id="rId11"/>
    <p:sldId id="607" r:id="rId12"/>
    <p:sldId id="608" r:id="rId13"/>
    <p:sldId id="609" r:id="rId14"/>
    <p:sldId id="610" r:id="rId15"/>
    <p:sldId id="611" r:id="rId16"/>
    <p:sldId id="612" r:id="rId17"/>
    <p:sldId id="258" r:id="rId18"/>
    <p:sldId id="613" r:id="rId19"/>
    <p:sldId id="614" r:id="rId20"/>
    <p:sldId id="615" r:id="rId21"/>
    <p:sldId id="616" r:id="rId22"/>
    <p:sldId id="618" r:id="rId23"/>
    <p:sldId id="617" r:id="rId24"/>
    <p:sldId id="619" r:id="rId25"/>
    <p:sldId id="620" r:id="rId26"/>
    <p:sldId id="621" r:id="rId27"/>
    <p:sldId id="626" r:id="rId28"/>
    <p:sldId id="622" r:id="rId29"/>
    <p:sldId id="623" r:id="rId30"/>
    <p:sldId id="624" r:id="rId31"/>
    <p:sldId id="625" r:id="rId32"/>
    <p:sldId id="629" r:id="rId33"/>
    <p:sldId id="630" r:id="rId34"/>
    <p:sldId id="631" r:id="rId35"/>
    <p:sldId id="627" r:id="rId36"/>
    <p:sldId id="628" r:id="rId37"/>
    <p:sldId id="633" r:id="rId38"/>
    <p:sldId id="632" r:id="rId39"/>
    <p:sldId id="634" r:id="rId40"/>
    <p:sldId id="635" r:id="rId41"/>
    <p:sldId id="636" r:id="rId42"/>
    <p:sldId id="637" r:id="rId43"/>
    <p:sldId id="638" r:id="rId44"/>
    <p:sldId id="639" r:id="rId45"/>
    <p:sldId id="640" r:id="rId46"/>
    <p:sldId id="641" r:id="rId47"/>
    <p:sldId id="642" r:id="rId48"/>
    <p:sldId id="510" r:id="rId49"/>
    <p:sldId id="260" r:id="rId50"/>
  </p:sldIdLst>
  <p:sldSz cx="10688638" cy="7562850"/>
  <p:notesSz cx="6858000" cy="9144000"/>
  <p:defaultTextStyle>
    <a:defPPr>
      <a:defRPr lang="en-US"/>
    </a:defPPr>
    <a:lvl1pPr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1pPr>
    <a:lvl2pPr marL="520700" indent="-635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2pPr>
    <a:lvl3pPr marL="1041400" indent="-127000"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3pPr>
    <a:lvl4pPr marL="1563688" indent="-1920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4pPr>
    <a:lvl5pPr marL="2084388" indent="-255588" algn="l" defTabSz="520700" rtl="0" eaLnBrk="0" fontAlgn="base" hangingPunct="0">
      <a:spcBef>
        <a:spcPct val="0"/>
      </a:spcBef>
      <a:spcAft>
        <a:spcPct val="0"/>
      </a:spcAft>
      <a:defRPr sz="2100"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sz="2100"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382">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651C"/>
    <a:srgbClr val="00FFFF"/>
    <a:srgbClr val="0079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8" d="100"/>
          <a:sy n="58" d="100"/>
        </p:scale>
        <p:origin x="1386" y="78"/>
      </p:cViewPr>
      <p:guideLst>
        <p:guide orient="horz" pos="2382"/>
        <p:guide pos="336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534FB3-D5C3-4CE1-8A2C-D83797D231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25D81E84-A07F-484A-B8E9-98D845BFE57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7FA8FCBA-DC9F-459B-8AB5-120370E09610}" type="datetimeFigureOut">
              <a:rPr lang="en-US"/>
              <a:pPr>
                <a:defRPr/>
              </a:pPr>
              <a:t>8/18/2020</a:t>
            </a:fld>
            <a:endParaRPr lang="en-US"/>
          </a:p>
        </p:txBody>
      </p:sp>
      <p:sp>
        <p:nvSpPr>
          <p:cNvPr id="4" name="Slide Image Placeholder 3">
            <a:extLst>
              <a:ext uri="{FF2B5EF4-FFF2-40B4-BE49-F238E27FC236}">
                <a16:creationId xmlns:a16="http://schemas.microsoft.com/office/drawing/2014/main" id="{BDC7807B-4520-47FA-AAA6-641F5D2AC3D3}"/>
              </a:ext>
            </a:extLst>
          </p:cNvPr>
          <p:cNvSpPr>
            <a:spLocks noGrp="1" noRot="1" noChangeAspect="1"/>
          </p:cNvSpPr>
          <p:nvPr>
            <p:ph type="sldImg" idx="2"/>
          </p:nvPr>
        </p:nvSpPr>
        <p:spPr>
          <a:xfrm>
            <a:off x="1247775" y="1143000"/>
            <a:ext cx="436245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30C0294-E185-41A6-814F-9348C7A9500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1F796D0-6658-4AC0-958A-18A340627BF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40427F47-663E-4F1C-925F-B37E1D460EA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FFC27CD3-9685-4D68-BC12-70D256B81B3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FFC27CD3-9685-4D68-BC12-70D256B81B36}" type="slidenum">
              <a:rPr lang="en-US" smtClean="0"/>
              <a:pPr>
                <a:defRPr/>
              </a:pPr>
              <a:t>14</a:t>
            </a:fld>
            <a:endParaRPr lang="en-US"/>
          </a:p>
        </p:txBody>
      </p:sp>
    </p:spTree>
    <p:extLst>
      <p:ext uri="{BB962C8B-B14F-4D97-AF65-F5344CB8AC3E}">
        <p14:creationId xmlns:p14="http://schemas.microsoft.com/office/powerpoint/2010/main" val="3762689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1EBEA34-1313-4331-8310-5D465C664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137728" y="2580473"/>
            <a:ext cx="8372766" cy="1621111"/>
          </a:xfrm>
        </p:spPr>
        <p:txBody>
          <a:bodyPr/>
          <a:lstStyle>
            <a:lvl1pPr algn="ct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2137728" y="4285615"/>
            <a:ext cx="8372766" cy="2268855"/>
          </a:xfrm>
        </p:spPr>
        <p:txBody>
          <a:bodyPr/>
          <a:lstStyle>
            <a:lvl1pPr marL="0" indent="0" algn="ctr">
              <a:buNone/>
              <a:defRPr baseline="0">
                <a:solidFill>
                  <a:schemeClr val="bg1"/>
                </a:solidFill>
              </a:defRPr>
            </a:lvl1pPr>
            <a:lvl2pPr marL="521437" indent="0" algn="ctr">
              <a:buNone/>
              <a:defRPr>
                <a:solidFill>
                  <a:schemeClr val="tx1">
                    <a:tint val="75000"/>
                  </a:schemeClr>
                </a:solidFill>
              </a:defRPr>
            </a:lvl2pPr>
            <a:lvl3pPr marL="1042873" indent="0" algn="ctr">
              <a:buNone/>
              <a:defRPr>
                <a:solidFill>
                  <a:schemeClr val="tx1">
                    <a:tint val="75000"/>
                  </a:schemeClr>
                </a:solidFill>
              </a:defRPr>
            </a:lvl3pPr>
            <a:lvl4pPr marL="1564310" indent="0" algn="ctr">
              <a:buNone/>
              <a:defRPr>
                <a:solidFill>
                  <a:schemeClr val="tx1">
                    <a:tint val="75000"/>
                  </a:schemeClr>
                </a:solidFill>
              </a:defRPr>
            </a:lvl4pPr>
            <a:lvl5pPr marL="2085746" indent="0" algn="ctr">
              <a:buNone/>
              <a:defRPr>
                <a:solidFill>
                  <a:schemeClr val="tx1">
                    <a:tint val="75000"/>
                  </a:schemeClr>
                </a:solidFill>
              </a:defRPr>
            </a:lvl5pPr>
            <a:lvl6pPr marL="2607183" indent="0" algn="ctr">
              <a:buNone/>
              <a:defRPr>
                <a:solidFill>
                  <a:schemeClr val="tx1">
                    <a:tint val="75000"/>
                  </a:schemeClr>
                </a:solidFill>
              </a:defRPr>
            </a:lvl6pPr>
            <a:lvl7pPr marL="3128620" indent="0" algn="ctr">
              <a:buNone/>
              <a:defRPr>
                <a:solidFill>
                  <a:schemeClr val="tx1">
                    <a:tint val="75000"/>
                  </a:schemeClr>
                </a:solidFill>
              </a:defRPr>
            </a:lvl7pPr>
            <a:lvl8pPr marL="3650056" indent="0" algn="ctr">
              <a:buNone/>
              <a:defRPr>
                <a:solidFill>
                  <a:schemeClr val="tx1">
                    <a:tint val="75000"/>
                  </a:schemeClr>
                </a:solidFill>
              </a:defRPr>
            </a:lvl8pPr>
            <a:lvl9pPr marL="4171493"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9085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98057-309E-4539-96E4-7135B2E7ED6C}"/>
              </a:ext>
            </a:extLst>
          </p:cNvPr>
          <p:cNvSpPr>
            <a:spLocks noGrp="1"/>
          </p:cNvSpPr>
          <p:nvPr>
            <p:ph type="dt" sz="half" idx="10"/>
          </p:nvPr>
        </p:nvSpPr>
        <p:spPr/>
        <p:txBody>
          <a:bodyPr/>
          <a:lstStyle>
            <a:lvl1pPr>
              <a:defRPr/>
            </a:lvl1pPr>
          </a:lstStyle>
          <a:p>
            <a:pPr>
              <a:defRPr/>
            </a:pPr>
            <a:fld id="{6D960CF4-0B97-460A-92F9-E96DC5A0B441}" type="datetime1">
              <a:rPr lang="en-US" smtClean="0"/>
              <a:t>8/18/2020</a:t>
            </a:fld>
            <a:endParaRPr lang="en-US"/>
          </a:p>
        </p:txBody>
      </p:sp>
      <p:sp>
        <p:nvSpPr>
          <p:cNvPr id="5" name="Footer Placeholder 4">
            <a:extLst>
              <a:ext uri="{FF2B5EF4-FFF2-40B4-BE49-F238E27FC236}">
                <a16:creationId xmlns:a16="http://schemas.microsoft.com/office/drawing/2014/main" id="{4B83E6F9-4C16-43D4-9CCB-923DE6707A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62158F-A335-4AE8-81F7-3255CD7634FE}"/>
              </a:ext>
            </a:extLst>
          </p:cNvPr>
          <p:cNvSpPr>
            <a:spLocks noGrp="1"/>
          </p:cNvSpPr>
          <p:nvPr>
            <p:ph type="sldNum" sz="quarter" idx="12"/>
          </p:nvPr>
        </p:nvSpPr>
        <p:spPr/>
        <p:txBody>
          <a:bodyPr/>
          <a:lstStyle>
            <a:lvl1pPr>
              <a:defRPr/>
            </a:lvl1pPr>
          </a:lstStyle>
          <a:p>
            <a:pPr>
              <a:defRPr/>
            </a:pPr>
            <a:fld id="{D8837AC9-722F-4E00-AA4A-3E2FB5243369}" type="slidenum">
              <a:rPr lang="en-US" altLang="en-US"/>
              <a:pPr>
                <a:defRPr/>
              </a:pPr>
              <a:t>‹#›</a:t>
            </a:fld>
            <a:endParaRPr lang="en-US" altLang="en-US"/>
          </a:p>
        </p:txBody>
      </p:sp>
    </p:spTree>
    <p:extLst>
      <p:ext uri="{BB962C8B-B14F-4D97-AF65-F5344CB8AC3E}">
        <p14:creationId xmlns:p14="http://schemas.microsoft.com/office/powerpoint/2010/main" val="355431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8">
            <a:extLst>
              <a:ext uri="{FF2B5EF4-FFF2-40B4-BE49-F238E27FC236}">
                <a16:creationId xmlns:a16="http://schemas.microsoft.com/office/drawing/2014/main" id="{FF66B1D6-7BD9-42B2-A9AA-BD9AD3DEA4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44329" y="4859832"/>
            <a:ext cx="9085342" cy="1502066"/>
          </a:xfrm>
        </p:spPr>
        <p:txBody>
          <a:bodyPr anchor="t"/>
          <a:lstStyle>
            <a:lvl1pPr algn="l">
              <a:defRPr sz="4600" b="1" cap="all">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773873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BD9C6C-F206-4FE4-A3DF-7CDDE4EA24F7}"/>
              </a:ext>
            </a:extLst>
          </p:cNvPr>
          <p:cNvSpPr txBox="1">
            <a:spLocks/>
          </p:cNvSpPr>
          <p:nvPr/>
        </p:nvSpPr>
        <p:spPr>
          <a:xfrm>
            <a:off x="4097338" y="1008063"/>
            <a:ext cx="6591300" cy="1260475"/>
          </a:xfrm>
          <a:prstGeom prst="rect">
            <a:avLst/>
          </a:prstGeom>
        </p:spPr>
        <p:txBody>
          <a:bodyPr lIns="104287" tIns="52144" rIns="104287" bIns="52144" anchor="ctr"/>
          <a:lstStyle>
            <a:lvl1pPr>
              <a:defRPr/>
            </a:lvl1pPr>
          </a:lstStyle>
          <a:p>
            <a:pPr algn="r" eaLnBrk="1" fontAlgn="auto" hangingPunct="1">
              <a:spcAft>
                <a:spcPts val="0"/>
              </a:spcAft>
              <a:defRPr/>
            </a:pPr>
            <a:r>
              <a:rPr lang="en-US" sz="4600" b="1" dirty="0">
                <a:latin typeface="+mj-lt"/>
                <a:ea typeface="+mj-ea"/>
                <a:cs typeface="+mj-cs"/>
              </a:rPr>
              <a:t>&lt;&lt;Title&gt;&gt;</a:t>
            </a:r>
          </a:p>
        </p:txBody>
      </p:sp>
      <p:sp>
        <p:nvSpPr>
          <p:cNvPr id="3" name="Content Placeholder 2"/>
          <p:cNvSpPr>
            <a:spLocks noGrp="1"/>
          </p:cNvSpPr>
          <p:nvPr>
            <p:ph sz="half" idx="1"/>
          </p:nvPr>
        </p:nvSpPr>
        <p:spPr>
          <a:xfrm>
            <a:off x="1514224"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56895" y="2352887"/>
            <a:ext cx="4097311" cy="4402910"/>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7CB60DC9-5A3D-4D42-A8D6-D7C036E10ADB}"/>
              </a:ext>
            </a:extLst>
          </p:cNvPr>
          <p:cNvSpPr>
            <a:spLocks noGrp="1"/>
          </p:cNvSpPr>
          <p:nvPr>
            <p:ph type="dt" sz="half" idx="10"/>
          </p:nvPr>
        </p:nvSpPr>
        <p:spPr/>
        <p:txBody>
          <a:bodyPr/>
          <a:lstStyle>
            <a:lvl1pPr>
              <a:defRPr/>
            </a:lvl1pPr>
          </a:lstStyle>
          <a:p>
            <a:pPr>
              <a:defRPr/>
            </a:pPr>
            <a:fld id="{0D1DB7FA-4128-404C-A634-3C5300591FBD}" type="datetime1">
              <a:rPr lang="en-US" smtClean="0"/>
              <a:t>8/18/2020</a:t>
            </a:fld>
            <a:endParaRPr lang="en-US"/>
          </a:p>
        </p:txBody>
      </p:sp>
      <p:sp>
        <p:nvSpPr>
          <p:cNvPr id="7" name="Footer Placeholder 5">
            <a:extLst>
              <a:ext uri="{FF2B5EF4-FFF2-40B4-BE49-F238E27FC236}">
                <a16:creationId xmlns:a16="http://schemas.microsoft.com/office/drawing/2014/main" id="{032C411D-B74C-4FB6-B714-EFD323201832}"/>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725587E-1A3B-40A4-8E81-73F21F37ED14}"/>
              </a:ext>
            </a:extLst>
          </p:cNvPr>
          <p:cNvSpPr>
            <a:spLocks noGrp="1"/>
          </p:cNvSpPr>
          <p:nvPr>
            <p:ph type="sldNum" sz="quarter" idx="12"/>
          </p:nvPr>
        </p:nvSpPr>
        <p:spPr/>
        <p:txBody>
          <a:bodyPr/>
          <a:lstStyle>
            <a:lvl1pPr>
              <a:defRPr/>
            </a:lvl1pPr>
          </a:lstStyle>
          <a:p>
            <a:pPr>
              <a:defRPr/>
            </a:pPr>
            <a:fld id="{6B4CF9DE-C190-4595-84A7-F070436B79F6}" type="slidenum">
              <a:rPr lang="en-US" altLang="en-US"/>
              <a:pPr>
                <a:defRPr/>
              </a:pPr>
              <a:t>‹#›</a:t>
            </a:fld>
            <a:endParaRPr lang="en-US" altLang="en-US"/>
          </a:p>
        </p:txBody>
      </p:sp>
    </p:spTree>
    <p:extLst>
      <p:ext uri="{BB962C8B-B14F-4D97-AF65-F5344CB8AC3E}">
        <p14:creationId xmlns:p14="http://schemas.microsoft.com/office/powerpoint/2010/main" val="42049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34432" y="1692889"/>
            <a:ext cx="4722671"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4" name="Content Placeholder 3"/>
          <p:cNvSpPr>
            <a:spLocks noGrp="1"/>
          </p:cNvSpPr>
          <p:nvPr>
            <p:ph sz="half" idx="2"/>
          </p:nvPr>
        </p:nvSpPr>
        <p:spPr>
          <a:xfrm>
            <a:off x="534432" y="2398404"/>
            <a:ext cx="4722671"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429680" y="1692889"/>
            <a:ext cx="4724526" cy="705515"/>
          </a:xfrm>
        </p:spPr>
        <p:txBody>
          <a:bodyPr anchor="b"/>
          <a:lstStyle>
            <a:lvl1pPr marL="0" indent="0">
              <a:buNone/>
              <a:defRPr sz="2700" b="1"/>
            </a:lvl1pPr>
            <a:lvl2pPr marL="521437" indent="0">
              <a:buNone/>
              <a:defRPr sz="2300" b="1"/>
            </a:lvl2pPr>
            <a:lvl3pPr marL="1042873" indent="0">
              <a:buNone/>
              <a:defRPr sz="2100" b="1"/>
            </a:lvl3pPr>
            <a:lvl4pPr marL="1564310" indent="0">
              <a:buNone/>
              <a:defRPr sz="1800" b="1"/>
            </a:lvl4pPr>
            <a:lvl5pPr marL="2085746" indent="0">
              <a:buNone/>
              <a:defRPr sz="1800" b="1"/>
            </a:lvl5pPr>
            <a:lvl6pPr marL="2607183" indent="0">
              <a:buNone/>
              <a:defRPr sz="1800" b="1"/>
            </a:lvl6pPr>
            <a:lvl7pPr marL="3128620" indent="0">
              <a:buNone/>
              <a:defRPr sz="1800" b="1"/>
            </a:lvl7pPr>
            <a:lvl8pPr marL="3650056" indent="0">
              <a:buNone/>
              <a:defRPr sz="1800" b="1"/>
            </a:lvl8pPr>
            <a:lvl9pPr marL="417149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429680" y="2398404"/>
            <a:ext cx="4724526" cy="4357393"/>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FAA6156-A4C7-4ED7-AE02-1D97D67875E3}"/>
              </a:ext>
            </a:extLst>
          </p:cNvPr>
          <p:cNvSpPr>
            <a:spLocks noGrp="1"/>
          </p:cNvSpPr>
          <p:nvPr>
            <p:ph type="dt" sz="half" idx="10"/>
          </p:nvPr>
        </p:nvSpPr>
        <p:spPr/>
        <p:txBody>
          <a:bodyPr/>
          <a:lstStyle>
            <a:lvl1pPr>
              <a:defRPr/>
            </a:lvl1pPr>
          </a:lstStyle>
          <a:p>
            <a:pPr>
              <a:defRPr/>
            </a:pPr>
            <a:fld id="{63E3E7D9-C172-4BB3-9785-C2D3DD108934}" type="datetime1">
              <a:rPr lang="en-US" smtClean="0"/>
              <a:t>8/18/2020</a:t>
            </a:fld>
            <a:endParaRPr lang="en-US"/>
          </a:p>
        </p:txBody>
      </p:sp>
      <p:sp>
        <p:nvSpPr>
          <p:cNvPr id="8" name="Footer Placeholder 4">
            <a:extLst>
              <a:ext uri="{FF2B5EF4-FFF2-40B4-BE49-F238E27FC236}">
                <a16:creationId xmlns:a16="http://schemas.microsoft.com/office/drawing/2014/main" id="{569E5564-35CB-4D4D-BB76-B36BF14484E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3BA73C0-C496-472E-84BF-8939C0E3A102}"/>
              </a:ext>
            </a:extLst>
          </p:cNvPr>
          <p:cNvSpPr>
            <a:spLocks noGrp="1"/>
          </p:cNvSpPr>
          <p:nvPr>
            <p:ph type="sldNum" sz="quarter" idx="12"/>
          </p:nvPr>
        </p:nvSpPr>
        <p:spPr/>
        <p:txBody>
          <a:bodyPr/>
          <a:lstStyle>
            <a:lvl1pPr>
              <a:defRPr/>
            </a:lvl1pPr>
          </a:lstStyle>
          <a:p>
            <a:pPr>
              <a:defRPr/>
            </a:pPr>
            <a:fld id="{3957734D-E30B-4F88-A2C8-9D49888C9660}" type="slidenum">
              <a:rPr lang="en-US" altLang="en-US"/>
              <a:pPr>
                <a:defRPr/>
              </a:pPr>
              <a:t>‹#›</a:t>
            </a:fld>
            <a:endParaRPr lang="en-US" altLang="en-US"/>
          </a:p>
        </p:txBody>
      </p:sp>
    </p:spTree>
    <p:extLst>
      <p:ext uri="{BB962C8B-B14F-4D97-AF65-F5344CB8AC3E}">
        <p14:creationId xmlns:p14="http://schemas.microsoft.com/office/powerpoint/2010/main" val="243578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10CE513B-575A-41B5-8A33-E7F58CDD75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DD279F49-5139-4C0B-AEE7-29D4219AE853}"/>
              </a:ext>
            </a:extLst>
          </p:cNvPr>
          <p:cNvSpPr txBox="1">
            <a:spLocks/>
          </p:cNvSpPr>
          <p:nvPr/>
        </p:nvSpPr>
        <p:spPr>
          <a:xfrm>
            <a:off x="2138363" y="4286250"/>
            <a:ext cx="8372475" cy="1931988"/>
          </a:xfrm>
          <a:prstGeom prst="rect">
            <a:avLst/>
          </a:prstGeom>
        </p:spPr>
        <p:txBody>
          <a:bodyPr lIns="104287" tIns="52144" rIns="104287" bIns="52144">
            <a:normAutofit/>
          </a:bodyPr>
          <a:lstStyle>
            <a:lvl1pPr marL="0" indent="0" algn="ctr">
              <a:buNone/>
              <a:defRPr sz="8000" b="1" baseline="0">
                <a:solidFill>
                  <a:schemeClr val="bg1"/>
                </a:solidFill>
                <a:latin typeface="Edwardian Script ITC" pitchFamily="66"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eaLnBrk="1" fontAlgn="auto" hangingPunct="1">
              <a:spcBef>
                <a:spcPct val="20000"/>
              </a:spcBef>
              <a:spcAft>
                <a:spcPts val="0"/>
              </a:spcAft>
              <a:buFont typeface="Arial" pitchFamily="34" charset="0"/>
              <a:buNone/>
              <a:defRPr/>
            </a:pPr>
            <a:r>
              <a:rPr lang="en-US" dirty="0">
                <a:ea typeface="+mn-ea"/>
              </a:rPr>
              <a:t>Thank You</a:t>
            </a:r>
          </a:p>
        </p:txBody>
      </p:sp>
      <p:sp>
        <p:nvSpPr>
          <p:cNvPr id="4" name="Date Placeholder 1">
            <a:extLst>
              <a:ext uri="{FF2B5EF4-FFF2-40B4-BE49-F238E27FC236}">
                <a16:creationId xmlns:a16="http://schemas.microsoft.com/office/drawing/2014/main" id="{3A1CF99A-E5CB-41F5-85D5-43292E24B1BC}"/>
              </a:ext>
            </a:extLst>
          </p:cNvPr>
          <p:cNvSpPr>
            <a:spLocks noGrp="1"/>
          </p:cNvSpPr>
          <p:nvPr>
            <p:ph type="dt" sz="half" idx="10"/>
          </p:nvPr>
        </p:nvSpPr>
        <p:spPr/>
        <p:txBody>
          <a:bodyPr/>
          <a:lstStyle>
            <a:lvl1pPr>
              <a:defRPr/>
            </a:lvl1pPr>
          </a:lstStyle>
          <a:p>
            <a:pPr>
              <a:defRPr/>
            </a:pPr>
            <a:fld id="{D47FB92C-3D46-40B5-89CA-E140DAEEFFCD}" type="datetime1">
              <a:rPr lang="en-US" smtClean="0"/>
              <a:t>8/18/2020</a:t>
            </a:fld>
            <a:endParaRPr lang="en-US"/>
          </a:p>
        </p:txBody>
      </p:sp>
      <p:sp>
        <p:nvSpPr>
          <p:cNvPr id="5" name="Footer Placeholder 2">
            <a:extLst>
              <a:ext uri="{FF2B5EF4-FFF2-40B4-BE49-F238E27FC236}">
                <a16:creationId xmlns:a16="http://schemas.microsoft.com/office/drawing/2014/main" id="{44BD35CD-3F44-4180-97B7-DEAD302AAB5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3">
            <a:extLst>
              <a:ext uri="{FF2B5EF4-FFF2-40B4-BE49-F238E27FC236}">
                <a16:creationId xmlns:a16="http://schemas.microsoft.com/office/drawing/2014/main" id="{F84F01DA-E6D5-4040-BC78-4C34D7AA107D}"/>
              </a:ext>
            </a:extLst>
          </p:cNvPr>
          <p:cNvSpPr>
            <a:spLocks noGrp="1"/>
          </p:cNvSpPr>
          <p:nvPr>
            <p:ph type="sldNum" sz="quarter" idx="12"/>
          </p:nvPr>
        </p:nvSpPr>
        <p:spPr/>
        <p:txBody>
          <a:bodyPr/>
          <a:lstStyle>
            <a:lvl1pPr>
              <a:defRPr/>
            </a:lvl1pPr>
          </a:lstStyle>
          <a:p>
            <a:pPr>
              <a:defRPr/>
            </a:pPr>
            <a:fld id="{185E9FFE-DD11-455C-A7E6-845DC1551057}" type="slidenum">
              <a:rPr lang="en-US" altLang="en-US"/>
              <a:pPr>
                <a:defRPr/>
              </a:pPr>
              <a:t>‹#›</a:t>
            </a:fld>
            <a:endParaRPr lang="en-US" altLang="en-US"/>
          </a:p>
        </p:txBody>
      </p:sp>
    </p:spTree>
    <p:extLst>
      <p:ext uri="{BB962C8B-B14F-4D97-AF65-F5344CB8AC3E}">
        <p14:creationId xmlns:p14="http://schemas.microsoft.com/office/powerpoint/2010/main" val="132468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9056717-0E96-4167-A889-A930EF7C061B}"/>
              </a:ext>
            </a:extLst>
          </p:cNvPr>
          <p:cNvSpPr>
            <a:spLocks noGrp="1"/>
          </p:cNvSpPr>
          <p:nvPr>
            <p:ph type="dt" sz="half" idx="10"/>
          </p:nvPr>
        </p:nvSpPr>
        <p:spPr/>
        <p:txBody>
          <a:bodyPr/>
          <a:lstStyle>
            <a:lvl1pPr>
              <a:defRPr/>
            </a:lvl1pPr>
          </a:lstStyle>
          <a:p>
            <a:pPr>
              <a:defRPr/>
            </a:pPr>
            <a:fld id="{3D489755-F760-4508-A97F-5D3EE21170FF}" type="datetime1">
              <a:rPr lang="en-US" smtClean="0"/>
              <a:t>8/18/2020</a:t>
            </a:fld>
            <a:endParaRPr lang="en-US"/>
          </a:p>
        </p:txBody>
      </p:sp>
      <p:sp>
        <p:nvSpPr>
          <p:cNvPr id="4" name="Footer Placeholder 4">
            <a:extLst>
              <a:ext uri="{FF2B5EF4-FFF2-40B4-BE49-F238E27FC236}">
                <a16:creationId xmlns:a16="http://schemas.microsoft.com/office/drawing/2014/main" id="{3E2B73D4-D359-4F41-BE50-2D7058CC3C1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557FCF1-1C53-45F3-8640-E9EBC42199F4}"/>
              </a:ext>
            </a:extLst>
          </p:cNvPr>
          <p:cNvSpPr>
            <a:spLocks noGrp="1"/>
          </p:cNvSpPr>
          <p:nvPr>
            <p:ph type="sldNum" sz="quarter" idx="12"/>
          </p:nvPr>
        </p:nvSpPr>
        <p:spPr/>
        <p:txBody>
          <a:bodyPr/>
          <a:lstStyle>
            <a:lvl1pPr>
              <a:defRPr/>
            </a:lvl1pPr>
          </a:lstStyle>
          <a:p>
            <a:fld id="{CD5C0C48-4550-499A-936C-E780151000F1}" type="slidenum">
              <a:rPr lang="en-US" altLang="en-US"/>
              <a:pPr/>
              <a:t>‹#›</a:t>
            </a:fld>
            <a:endParaRPr lang="en-US" altLang="en-US"/>
          </a:p>
        </p:txBody>
      </p:sp>
    </p:spTree>
    <p:extLst>
      <p:ext uri="{BB962C8B-B14F-4D97-AF65-F5344CB8AC3E}">
        <p14:creationId xmlns:p14="http://schemas.microsoft.com/office/powerpoint/2010/main" val="40417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5">
            <a:extLst>
              <a:ext uri="{FF2B5EF4-FFF2-40B4-BE49-F238E27FC236}">
                <a16:creationId xmlns:a16="http://schemas.microsoft.com/office/drawing/2014/main" id="{AA7F3849-CCB1-42C2-A3B2-5835775B851B}"/>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0688638" cy="756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5915F28A-0AE2-4C43-B18E-ECDC34C6684D}"/>
              </a:ext>
            </a:extLst>
          </p:cNvPr>
          <p:cNvSpPr>
            <a:spLocks noGrp="1"/>
          </p:cNvSpPr>
          <p:nvPr>
            <p:ph type="title"/>
          </p:nvPr>
        </p:nvSpPr>
        <p:spPr bwMode="auto">
          <a:xfrm>
            <a:off x="3919538" y="839788"/>
            <a:ext cx="65913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ctr" anchorCtr="0" compatLnSpc="1">
            <a:prstTxWarp prst="textNoShape">
              <a:avLst/>
            </a:prstTxWarp>
          </a:bodyPr>
          <a:lstStyle/>
          <a:p>
            <a:pPr lvl="0"/>
            <a:endParaRPr lang="en-US" altLang="en-US"/>
          </a:p>
        </p:txBody>
      </p:sp>
      <p:sp>
        <p:nvSpPr>
          <p:cNvPr id="1028" name="Text Placeholder 2">
            <a:extLst>
              <a:ext uri="{FF2B5EF4-FFF2-40B4-BE49-F238E27FC236}">
                <a16:creationId xmlns:a16="http://schemas.microsoft.com/office/drawing/2014/main" id="{789EF7B2-8617-4333-B1DD-38FB5D7CD2DD}"/>
              </a:ext>
            </a:extLst>
          </p:cNvPr>
          <p:cNvSpPr>
            <a:spLocks noGrp="1"/>
          </p:cNvSpPr>
          <p:nvPr>
            <p:ph type="body" idx="1"/>
          </p:nvPr>
        </p:nvSpPr>
        <p:spPr bwMode="auto">
          <a:xfrm>
            <a:off x="1157288" y="2184400"/>
            <a:ext cx="9353550" cy="470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87" tIns="52144" rIns="104287" bIns="5214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CF1F8AD-F4C7-4A76-B3F7-CF0BD6272B31}"/>
              </a:ext>
            </a:extLst>
          </p:cNvPr>
          <p:cNvSpPr>
            <a:spLocks noGrp="1"/>
          </p:cNvSpPr>
          <p:nvPr>
            <p:ph type="dt" sz="half" idx="2"/>
          </p:nvPr>
        </p:nvSpPr>
        <p:spPr>
          <a:xfrm>
            <a:off x="534988" y="7010400"/>
            <a:ext cx="2493962" cy="401638"/>
          </a:xfrm>
          <a:prstGeom prst="rect">
            <a:avLst/>
          </a:prstGeom>
        </p:spPr>
        <p:txBody>
          <a:bodyPr vert="horz" wrap="square" lIns="104287" tIns="52144" rIns="104287" bIns="52144" numCol="1" anchor="ctr" anchorCtr="0" compatLnSpc="1">
            <a:prstTxWarp prst="textNoShape">
              <a:avLst/>
            </a:prstTxWarp>
          </a:bodyPr>
          <a:lstStyle>
            <a:lvl1pPr eaLnBrk="1" hangingPunct="1">
              <a:defRPr sz="1400">
                <a:solidFill>
                  <a:srgbClr val="898989"/>
                </a:solidFill>
              </a:defRPr>
            </a:lvl1pPr>
          </a:lstStyle>
          <a:p>
            <a:pPr>
              <a:defRPr/>
            </a:pPr>
            <a:fld id="{2CD5C2F0-D9ED-4818-97F3-67ABF3826272}" type="datetime1">
              <a:rPr lang="en-US" smtClean="0"/>
              <a:t>8/18/2020</a:t>
            </a:fld>
            <a:endParaRPr lang="en-US"/>
          </a:p>
        </p:txBody>
      </p:sp>
      <p:sp>
        <p:nvSpPr>
          <p:cNvPr id="5" name="Footer Placeholder 4">
            <a:extLst>
              <a:ext uri="{FF2B5EF4-FFF2-40B4-BE49-F238E27FC236}">
                <a16:creationId xmlns:a16="http://schemas.microsoft.com/office/drawing/2014/main" id="{235C2957-ADEB-4C88-B5FE-D58E0012F9B6}"/>
              </a:ext>
            </a:extLst>
          </p:cNvPr>
          <p:cNvSpPr>
            <a:spLocks noGrp="1"/>
          </p:cNvSpPr>
          <p:nvPr>
            <p:ph type="ftr" sz="quarter" idx="3"/>
          </p:nvPr>
        </p:nvSpPr>
        <p:spPr>
          <a:xfrm>
            <a:off x="3651250" y="7010400"/>
            <a:ext cx="3386138" cy="401638"/>
          </a:xfrm>
          <a:prstGeom prst="rect">
            <a:avLst/>
          </a:prstGeom>
        </p:spPr>
        <p:txBody>
          <a:bodyPr vert="horz" lIns="104287" tIns="52144" rIns="104287" bIns="52144" rtlCol="0" anchor="ctr"/>
          <a:lstStyle>
            <a:lvl1pPr algn="ctr" eaLnBrk="1" fontAlgn="auto" hangingPunct="1">
              <a:spcBef>
                <a:spcPts val="0"/>
              </a:spcBef>
              <a:spcAft>
                <a:spcPts val="0"/>
              </a:spcAft>
              <a:defRPr sz="14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FF3399B9-92AC-42AF-946F-667699F11061}"/>
              </a:ext>
            </a:extLst>
          </p:cNvPr>
          <p:cNvSpPr>
            <a:spLocks noGrp="1"/>
          </p:cNvSpPr>
          <p:nvPr>
            <p:ph type="sldNum" sz="quarter" idx="4"/>
          </p:nvPr>
        </p:nvSpPr>
        <p:spPr>
          <a:xfrm>
            <a:off x="7659688" y="7010400"/>
            <a:ext cx="2493962" cy="401638"/>
          </a:xfrm>
          <a:prstGeom prst="rect">
            <a:avLst/>
          </a:prstGeom>
        </p:spPr>
        <p:txBody>
          <a:bodyPr vert="horz" wrap="square" lIns="104287" tIns="52144" rIns="104287" bIns="52144" numCol="1" anchor="ctr" anchorCtr="0" compatLnSpc="1">
            <a:prstTxWarp prst="textNoShape">
              <a:avLst/>
            </a:prstTxWarp>
          </a:bodyPr>
          <a:lstStyle>
            <a:lvl1pPr algn="r" eaLnBrk="1" hangingPunct="1">
              <a:defRPr sz="1400">
                <a:solidFill>
                  <a:srgbClr val="898989"/>
                </a:solidFill>
              </a:defRPr>
            </a:lvl1pPr>
          </a:lstStyle>
          <a:p>
            <a:pPr>
              <a:defRPr/>
            </a:pPr>
            <a:fld id="{8B1DCF1E-B524-49EF-9C5A-B9C4EEA4210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3" r:id="rId1"/>
    <p:sldLayoutId id="2147483701" r:id="rId2"/>
    <p:sldLayoutId id="2147483704" r:id="rId3"/>
    <p:sldLayoutId id="2147483705" r:id="rId4"/>
    <p:sldLayoutId id="2147483702" r:id="rId5"/>
    <p:sldLayoutId id="2147483706" r:id="rId6"/>
    <p:sldLayoutId id="2147483707" r:id="rId7"/>
  </p:sldLayoutIdLst>
  <p:hf hdr="0" ftr="0" dt="0"/>
  <p:txStyles>
    <p:titleStyle>
      <a:lvl1pPr algn="r" rtl="0" eaLnBrk="0" fontAlgn="base" hangingPunct="0">
        <a:spcBef>
          <a:spcPct val="0"/>
        </a:spcBef>
        <a:spcAft>
          <a:spcPct val="0"/>
        </a:spcAft>
        <a:defRPr sz="4600" b="1" kern="1200">
          <a:solidFill>
            <a:schemeClr val="tx1"/>
          </a:solidFill>
          <a:latin typeface="+mj-lt"/>
          <a:ea typeface="MS PGothic" panose="020B0600070205080204" pitchFamily="34" charset="-128"/>
          <a:cs typeface="ＭＳ Ｐゴシック" charset="0"/>
        </a:defRPr>
      </a:lvl1pPr>
      <a:lvl2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2pPr>
      <a:lvl3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3pPr>
      <a:lvl4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4pPr>
      <a:lvl5pPr algn="r" rtl="0" eaLnBrk="0" fontAlgn="base" hangingPunct="0">
        <a:spcBef>
          <a:spcPct val="0"/>
        </a:spcBef>
        <a:spcAft>
          <a:spcPct val="0"/>
        </a:spcAft>
        <a:defRPr sz="4600" b="1">
          <a:solidFill>
            <a:schemeClr val="tx1"/>
          </a:solidFill>
          <a:latin typeface="Calibri" charset="0"/>
          <a:ea typeface="MS PGothic" panose="020B0600070205080204" pitchFamily="34" charset="-128"/>
          <a:cs typeface="ＭＳ Ｐゴシック" charset="0"/>
        </a:defRPr>
      </a:lvl5pPr>
      <a:lvl6pPr marL="521437"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6pPr>
      <a:lvl7pPr marL="1042873"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7pPr>
      <a:lvl8pPr marL="1564310"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8pPr>
      <a:lvl9pPr marL="2085746" algn="r" rtl="0" eaLnBrk="1" fontAlgn="base" hangingPunct="1">
        <a:spcBef>
          <a:spcPct val="0"/>
        </a:spcBef>
        <a:spcAft>
          <a:spcPct val="0"/>
        </a:spcAft>
        <a:defRPr sz="4600" b="1">
          <a:solidFill>
            <a:schemeClr val="tx1"/>
          </a:solidFill>
          <a:latin typeface="Calibri" charset="0"/>
          <a:ea typeface="ＭＳ Ｐゴシック" charset="0"/>
          <a:cs typeface="ＭＳ Ｐゴシック" charset="0"/>
        </a:defRPr>
      </a:lvl9pPr>
    </p:titleStyle>
    <p:bodyStyle>
      <a:lvl1pPr marL="390525" indent="-390525" algn="l"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MS PGothic" panose="020B0600070205080204" pitchFamily="34" charset="-128"/>
          <a:cs typeface="ＭＳ Ｐゴシック" charset="0"/>
        </a:defRPr>
      </a:lvl1pPr>
      <a:lvl2pPr marL="846138" indent="-325438"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2pPr>
      <a:lvl3pPr marL="1303338" indent="-260350" algn="l"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S PGothic" panose="020B0600070205080204" pitchFamily="34" charset="-128"/>
          <a:cs typeface="+mn-cs"/>
        </a:defRPr>
      </a:lvl3pPr>
      <a:lvl4pPr marL="1824038"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4pPr>
      <a:lvl5pPr marL="2346325" indent="-260350" algn="l" rtl="0" eaLnBrk="0" fontAlgn="base" hangingPunct="0">
        <a:spcBef>
          <a:spcPct val="20000"/>
        </a:spcBef>
        <a:spcAft>
          <a:spcPct val="0"/>
        </a:spcAft>
        <a:buFont typeface="Arial" panose="020B0604020202020204" pitchFamily="34" charset="0"/>
        <a:buChar char="»"/>
        <a:defRPr sz="2300" kern="1200">
          <a:solidFill>
            <a:schemeClr val="tx1"/>
          </a:solidFill>
          <a:latin typeface="+mn-lt"/>
          <a:ea typeface="MS PGothic" panose="020B0600070205080204" pitchFamily="34" charset="-128"/>
          <a:cs typeface="+mn-cs"/>
        </a:defRPr>
      </a:lvl5pPr>
      <a:lvl6pPr marL="286790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9338"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775"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2211" indent="-260718" algn="l" defTabSz="1042873"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873" rtl="0" eaLnBrk="1" latinLnBrk="0" hangingPunct="1">
        <a:defRPr sz="2100" kern="1200">
          <a:solidFill>
            <a:schemeClr val="tx1"/>
          </a:solidFill>
          <a:latin typeface="+mn-lt"/>
          <a:ea typeface="+mn-ea"/>
          <a:cs typeface="+mn-cs"/>
        </a:defRPr>
      </a:lvl1pPr>
      <a:lvl2pPr marL="521437" algn="l" defTabSz="1042873" rtl="0" eaLnBrk="1" latinLnBrk="0" hangingPunct="1">
        <a:defRPr sz="2100" kern="1200">
          <a:solidFill>
            <a:schemeClr val="tx1"/>
          </a:solidFill>
          <a:latin typeface="+mn-lt"/>
          <a:ea typeface="+mn-ea"/>
          <a:cs typeface="+mn-cs"/>
        </a:defRPr>
      </a:lvl2pPr>
      <a:lvl3pPr marL="1042873" algn="l" defTabSz="1042873" rtl="0" eaLnBrk="1" latinLnBrk="0" hangingPunct="1">
        <a:defRPr sz="2100" kern="1200">
          <a:solidFill>
            <a:schemeClr val="tx1"/>
          </a:solidFill>
          <a:latin typeface="+mn-lt"/>
          <a:ea typeface="+mn-ea"/>
          <a:cs typeface="+mn-cs"/>
        </a:defRPr>
      </a:lvl3pPr>
      <a:lvl4pPr marL="1564310" algn="l" defTabSz="1042873" rtl="0" eaLnBrk="1" latinLnBrk="0" hangingPunct="1">
        <a:defRPr sz="2100" kern="1200">
          <a:solidFill>
            <a:schemeClr val="tx1"/>
          </a:solidFill>
          <a:latin typeface="+mn-lt"/>
          <a:ea typeface="+mn-ea"/>
          <a:cs typeface="+mn-cs"/>
        </a:defRPr>
      </a:lvl4pPr>
      <a:lvl5pPr marL="2085746" algn="l" defTabSz="1042873" rtl="0" eaLnBrk="1" latinLnBrk="0" hangingPunct="1">
        <a:defRPr sz="2100" kern="1200">
          <a:solidFill>
            <a:schemeClr val="tx1"/>
          </a:solidFill>
          <a:latin typeface="+mn-lt"/>
          <a:ea typeface="+mn-ea"/>
          <a:cs typeface="+mn-cs"/>
        </a:defRPr>
      </a:lvl5pPr>
      <a:lvl6pPr marL="2607183" algn="l" defTabSz="1042873" rtl="0" eaLnBrk="1" latinLnBrk="0" hangingPunct="1">
        <a:defRPr sz="2100" kern="1200">
          <a:solidFill>
            <a:schemeClr val="tx1"/>
          </a:solidFill>
          <a:latin typeface="+mn-lt"/>
          <a:ea typeface="+mn-ea"/>
          <a:cs typeface="+mn-cs"/>
        </a:defRPr>
      </a:lvl6pPr>
      <a:lvl7pPr marL="3128620" algn="l" defTabSz="1042873" rtl="0" eaLnBrk="1" latinLnBrk="0" hangingPunct="1">
        <a:defRPr sz="2100" kern="1200">
          <a:solidFill>
            <a:schemeClr val="tx1"/>
          </a:solidFill>
          <a:latin typeface="+mn-lt"/>
          <a:ea typeface="+mn-ea"/>
          <a:cs typeface="+mn-cs"/>
        </a:defRPr>
      </a:lvl7pPr>
      <a:lvl8pPr marL="3650056" algn="l" defTabSz="1042873" rtl="0" eaLnBrk="1" latinLnBrk="0" hangingPunct="1">
        <a:defRPr sz="2100" kern="1200">
          <a:solidFill>
            <a:schemeClr val="tx1"/>
          </a:solidFill>
          <a:latin typeface="+mn-lt"/>
          <a:ea typeface="+mn-ea"/>
          <a:cs typeface="+mn-cs"/>
        </a:defRPr>
      </a:lvl8pPr>
      <a:lvl9pPr marL="4171493" algn="l" defTabSz="1042873"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martbottomenterprises.blogspot.com/2012/01/fancying-up-dining-table.html" TargetMode="Externa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Sydney%E2%80%93West_Coast_AFL_rivalry"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tex.stackexchange.com/questions/324506/how-to-get-a-pigeon-to-illustrate-the-pigeonhole-principle"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4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2">
            <a:extLst>
              <a:ext uri="{FF2B5EF4-FFF2-40B4-BE49-F238E27FC236}">
                <a16:creationId xmlns:a16="http://schemas.microsoft.com/office/drawing/2014/main" id="{9E4AB2DE-4E67-44B5-ACBD-2209161AFB5C}"/>
              </a:ext>
            </a:extLst>
          </p:cNvPr>
          <p:cNvSpPr>
            <a:spLocks noGrp="1"/>
          </p:cNvSpPr>
          <p:nvPr>
            <p:ph type="subTitle" idx="1"/>
          </p:nvPr>
        </p:nvSpPr>
        <p:spPr>
          <a:xfrm>
            <a:off x="2261062" y="3781425"/>
            <a:ext cx="8013469" cy="1200150"/>
          </a:xfrm>
        </p:spPr>
        <p:txBody>
          <a:bodyPr/>
          <a:lstStyle/>
          <a:p>
            <a:pPr eaLnBrk="1" hangingPunct="1"/>
            <a:r>
              <a:rPr lang="en-US" altLang="en-US" b="1" dirty="0">
                <a:latin typeface="Open Sans" pitchFamily="-84" charset="0"/>
              </a:rPr>
              <a:t>MATH6077 – Discrete Mathematics</a:t>
            </a:r>
          </a:p>
        </p:txBody>
      </p:sp>
      <p:sp>
        <p:nvSpPr>
          <p:cNvPr id="7171" name="Subtitle 2">
            <a:extLst>
              <a:ext uri="{FF2B5EF4-FFF2-40B4-BE49-F238E27FC236}">
                <a16:creationId xmlns:a16="http://schemas.microsoft.com/office/drawing/2014/main" id="{43203D5E-4376-41C1-9961-0E0CA46CBDA9}"/>
              </a:ext>
            </a:extLst>
          </p:cNvPr>
          <p:cNvSpPr txBox="1">
            <a:spLocks/>
          </p:cNvSpPr>
          <p:nvPr/>
        </p:nvSpPr>
        <p:spPr bwMode="auto">
          <a:xfrm>
            <a:off x="2622550" y="4603750"/>
            <a:ext cx="74818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pPr>
            <a:r>
              <a:rPr lang="en-US" altLang="en-US" sz="2800" b="1" dirty="0">
                <a:solidFill>
                  <a:schemeClr val="bg1"/>
                </a:solidFill>
                <a:latin typeface="Open Sans"/>
              </a:rPr>
              <a:t>Week 06  - </a:t>
            </a:r>
            <a:r>
              <a:rPr lang="en-US" sz="2800" b="1" dirty="0">
                <a:solidFill>
                  <a:schemeClr val="bg1"/>
                </a:solidFill>
                <a:latin typeface="Open Sans"/>
              </a:rPr>
              <a:t>Counting </a:t>
            </a:r>
          </a:p>
          <a:p>
            <a:pPr algn="ctr" eaLnBrk="1" hangingPunct="1">
              <a:spcBef>
                <a:spcPct val="20000"/>
              </a:spcBef>
            </a:pPr>
            <a:endParaRPr lang="en-US" sz="2800" b="1" dirty="0">
              <a:solidFill>
                <a:schemeClr val="bg1"/>
              </a:solidFill>
              <a:latin typeface="Open Sans"/>
            </a:endParaRPr>
          </a:p>
          <a:p>
            <a:pPr algn="ctr" eaLnBrk="1" hangingPunct="1">
              <a:spcBef>
                <a:spcPct val="20000"/>
              </a:spcBef>
            </a:pPr>
            <a:endParaRPr lang="en-US" sz="2800" b="1" dirty="0">
              <a:solidFill>
                <a:schemeClr val="bg1"/>
              </a:solidFill>
              <a:latin typeface="Open Sans"/>
            </a:endParaRPr>
          </a:p>
          <a:p>
            <a:pPr algn="ctr" eaLnBrk="1" hangingPunct="1">
              <a:spcBef>
                <a:spcPct val="20000"/>
              </a:spcBef>
              <a:buFont typeface="Arial" panose="020B0604020202020204" pitchFamily="34" charset="0"/>
              <a:buNone/>
            </a:pPr>
            <a:endParaRPr lang="en-US" altLang="en-US" sz="2800" b="1" dirty="0">
              <a:solidFill>
                <a:schemeClr val="bg1"/>
              </a:solidFill>
              <a:latin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ACEB9-8602-413A-B55A-6BD91F4BA839}"/>
              </a:ext>
            </a:extLst>
          </p:cNvPr>
          <p:cNvSpPr>
            <a:spLocks noGrp="1"/>
          </p:cNvSpPr>
          <p:nvPr>
            <p:ph type="title"/>
          </p:nvPr>
        </p:nvSpPr>
        <p:spPr>
          <a:xfrm>
            <a:off x="3919538" y="591791"/>
            <a:ext cx="6591300" cy="1260475"/>
          </a:xfrm>
        </p:spPr>
        <p:txBody>
          <a:bodyPr/>
          <a:lstStyle/>
          <a:p>
            <a:r>
              <a:rPr lang="en-US" sz="3000" dirty="0">
                <a:solidFill>
                  <a:srgbClr val="0070C0"/>
                </a:solidFill>
                <a:latin typeface="Open Sans"/>
              </a:rPr>
              <a:t>3. The Subtraction Rule</a:t>
            </a:r>
          </a:p>
        </p:txBody>
      </p:sp>
      <p:sp>
        <p:nvSpPr>
          <p:cNvPr id="3" name="Content Placeholder 2">
            <a:extLst>
              <a:ext uri="{FF2B5EF4-FFF2-40B4-BE49-F238E27FC236}">
                <a16:creationId xmlns:a16="http://schemas.microsoft.com/office/drawing/2014/main" id="{BAC683BE-9AD5-427A-B833-0862462D4D0B}"/>
              </a:ext>
            </a:extLst>
          </p:cNvPr>
          <p:cNvSpPr>
            <a:spLocks noGrp="1"/>
          </p:cNvSpPr>
          <p:nvPr>
            <p:ph idx="1"/>
          </p:nvPr>
        </p:nvSpPr>
        <p:spPr>
          <a:xfrm>
            <a:off x="1413164" y="2308226"/>
            <a:ext cx="9097674" cy="1473200"/>
          </a:xfrm>
        </p:spPr>
        <p:style>
          <a:lnRef idx="1">
            <a:schemeClr val="accent1"/>
          </a:lnRef>
          <a:fillRef idx="2">
            <a:schemeClr val="accent1"/>
          </a:fillRef>
          <a:effectRef idx="1">
            <a:schemeClr val="accent1"/>
          </a:effectRef>
          <a:fontRef idx="minor">
            <a:schemeClr val="dk1"/>
          </a:fontRef>
        </p:style>
        <p:txBody>
          <a:bodyPr/>
          <a:lstStyle/>
          <a:p>
            <a:pPr marL="0" indent="0" algn="just">
              <a:buNone/>
            </a:pPr>
            <a:r>
              <a:rPr lang="en-US" sz="2200" b="1" dirty="0">
                <a:solidFill>
                  <a:srgbClr val="0070C0"/>
                </a:solidFill>
                <a:latin typeface="Open Sans"/>
              </a:rPr>
              <a:t>THE SUBTRACTION RULE </a:t>
            </a:r>
          </a:p>
          <a:p>
            <a:pPr marL="0" indent="0" algn="just">
              <a:buNone/>
            </a:pPr>
            <a:r>
              <a:rPr lang="en-US" sz="2000" dirty="0">
                <a:latin typeface="Open Sans"/>
              </a:rPr>
              <a:t>If a task can be done in either </a:t>
            </a:r>
            <a:r>
              <a:rPr lang="en-US" sz="2000" i="1" dirty="0">
                <a:latin typeface="Open Sans"/>
              </a:rPr>
              <a:t>n</a:t>
            </a:r>
            <a:r>
              <a:rPr lang="en-US" sz="2000" dirty="0">
                <a:latin typeface="Open Sans"/>
              </a:rPr>
              <a:t>1 ways or </a:t>
            </a:r>
            <a:r>
              <a:rPr lang="en-US" sz="2000" i="1" dirty="0">
                <a:latin typeface="Open Sans"/>
              </a:rPr>
              <a:t>n</a:t>
            </a:r>
            <a:r>
              <a:rPr lang="en-US" sz="2000" dirty="0">
                <a:latin typeface="Open Sans"/>
              </a:rPr>
              <a:t>2 ways, then the number of ways to do the task is </a:t>
            </a:r>
            <a:r>
              <a:rPr lang="en-US" sz="2000" i="1" dirty="0">
                <a:latin typeface="Open Sans"/>
              </a:rPr>
              <a:t>n</a:t>
            </a:r>
            <a:r>
              <a:rPr lang="en-US" sz="2000" dirty="0">
                <a:latin typeface="Open Sans"/>
              </a:rPr>
              <a:t>1 + </a:t>
            </a:r>
            <a:r>
              <a:rPr lang="en-US" sz="2000" i="1" dirty="0">
                <a:latin typeface="Open Sans"/>
              </a:rPr>
              <a:t>n</a:t>
            </a:r>
            <a:r>
              <a:rPr lang="en-US" sz="2000" dirty="0">
                <a:latin typeface="Open Sans"/>
              </a:rPr>
              <a:t>2 minus the number of ways to do the task that are common to the two different ways.</a:t>
            </a:r>
          </a:p>
        </p:txBody>
      </p:sp>
      <p:sp>
        <p:nvSpPr>
          <p:cNvPr id="4" name="Slide Number Placeholder 3">
            <a:extLst>
              <a:ext uri="{FF2B5EF4-FFF2-40B4-BE49-F238E27FC236}">
                <a16:creationId xmlns:a16="http://schemas.microsoft.com/office/drawing/2014/main" id="{6AA2902A-87E8-45D4-9616-327638660AB1}"/>
              </a:ext>
            </a:extLst>
          </p:cNvPr>
          <p:cNvSpPr>
            <a:spLocks noGrp="1"/>
          </p:cNvSpPr>
          <p:nvPr>
            <p:ph type="sldNum" sz="quarter" idx="12"/>
          </p:nvPr>
        </p:nvSpPr>
        <p:spPr/>
        <p:txBody>
          <a:bodyPr/>
          <a:lstStyle/>
          <a:p>
            <a:pPr>
              <a:defRPr/>
            </a:pPr>
            <a:fld id="{D8837AC9-722F-4E00-AA4A-3E2FB5243369}" type="slidenum">
              <a:rPr lang="en-US" altLang="en-US" smtClean="0"/>
              <a:pPr>
                <a:defRPr/>
              </a:pPr>
              <a:t>10</a:t>
            </a:fld>
            <a:endParaRPr lang="en-US" altLang="en-US" dirty="0"/>
          </a:p>
        </p:txBody>
      </p:sp>
      <p:sp>
        <p:nvSpPr>
          <p:cNvPr id="5" name="Rectangle 4">
            <a:extLst>
              <a:ext uri="{FF2B5EF4-FFF2-40B4-BE49-F238E27FC236}">
                <a16:creationId xmlns:a16="http://schemas.microsoft.com/office/drawing/2014/main" id="{77ED8906-E173-4617-9033-B44CCFC82829}"/>
              </a:ext>
            </a:extLst>
          </p:cNvPr>
          <p:cNvSpPr/>
          <p:nvPr/>
        </p:nvSpPr>
        <p:spPr>
          <a:xfrm>
            <a:off x="1413164" y="3975710"/>
            <a:ext cx="9097674" cy="2569934"/>
          </a:xfrm>
          <a:prstGeom prst="rect">
            <a:avLst/>
          </a:prstGeom>
        </p:spPr>
        <p:txBody>
          <a:bodyPr wrap="square">
            <a:spAutoFit/>
          </a:bodyPr>
          <a:lstStyle/>
          <a:p>
            <a:pPr algn="just"/>
            <a:r>
              <a:rPr lang="en-US" sz="2000" dirty="0">
                <a:latin typeface="Open Sans"/>
              </a:rPr>
              <a:t>The subtraction rule is also known as the </a:t>
            </a:r>
            <a:r>
              <a:rPr lang="en-US" sz="2000" b="1" dirty="0">
                <a:latin typeface="Open Sans"/>
              </a:rPr>
              <a:t>principle of inclusion exclusion</a:t>
            </a:r>
            <a:r>
              <a:rPr lang="en-US" sz="2000" dirty="0">
                <a:latin typeface="Open Sans"/>
              </a:rPr>
              <a:t>, especially when it is used to count the number of elements in the union of two sets.</a:t>
            </a:r>
          </a:p>
          <a:p>
            <a:r>
              <a:rPr lang="en-US" dirty="0">
                <a:latin typeface="Open Sans"/>
              </a:rPr>
              <a:t>Suppose that </a:t>
            </a:r>
            <a:r>
              <a:rPr lang="en-US" i="1" dirty="0">
                <a:latin typeface="Open Sans"/>
              </a:rPr>
              <a:t>A</a:t>
            </a:r>
            <a:r>
              <a:rPr lang="en-US" dirty="0">
                <a:latin typeface="Open Sans"/>
              </a:rPr>
              <a:t>1 and </a:t>
            </a:r>
            <a:r>
              <a:rPr lang="en-US" i="1" dirty="0">
                <a:latin typeface="Open Sans"/>
              </a:rPr>
              <a:t>A</a:t>
            </a:r>
            <a:r>
              <a:rPr lang="en-US" dirty="0">
                <a:latin typeface="Open Sans"/>
              </a:rPr>
              <a:t>2 are sets. Then</a:t>
            </a:r>
            <a:endParaRPr lang="en-US" sz="2000" dirty="0">
              <a:latin typeface="Open Sans"/>
            </a:endParaRPr>
          </a:p>
          <a:p>
            <a:r>
              <a:rPr lang="en-US" sz="2000" dirty="0">
                <a:latin typeface="Open Sans"/>
              </a:rPr>
              <a:t>     |</a:t>
            </a:r>
            <a:r>
              <a:rPr lang="en-US" sz="2000" i="1" dirty="0">
                <a:latin typeface="Open Sans"/>
              </a:rPr>
              <a:t>A</a:t>
            </a:r>
            <a:r>
              <a:rPr lang="en-US" sz="1400" dirty="0">
                <a:latin typeface="Open Sans"/>
              </a:rPr>
              <a:t>1</a:t>
            </a:r>
            <a:r>
              <a:rPr lang="en-US" sz="2000" dirty="0">
                <a:latin typeface="Open Sans"/>
              </a:rPr>
              <a:t>| ways to select an element from </a:t>
            </a:r>
            <a:r>
              <a:rPr lang="en-US" sz="2000" i="1" dirty="0">
                <a:latin typeface="Open Sans"/>
              </a:rPr>
              <a:t>A</a:t>
            </a:r>
            <a:r>
              <a:rPr lang="en-US" sz="2000" dirty="0">
                <a:latin typeface="Open Sans"/>
              </a:rPr>
              <a:t>1 </a:t>
            </a:r>
          </a:p>
          <a:p>
            <a:r>
              <a:rPr lang="en-US" sz="2000" dirty="0">
                <a:latin typeface="Open Sans"/>
              </a:rPr>
              <a:t>     |</a:t>
            </a:r>
            <a:r>
              <a:rPr lang="en-US" sz="2000" i="1" dirty="0">
                <a:latin typeface="Open Sans"/>
              </a:rPr>
              <a:t>A</a:t>
            </a:r>
            <a:r>
              <a:rPr lang="en-US" sz="1400" dirty="0">
                <a:latin typeface="Open Sans"/>
              </a:rPr>
              <a:t>2</a:t>
            </a:r>
            <a:r>
              <a:rPr lang="en-US" sz="2000" dirty="0">
                <a:latin typeface="Open Sans"/>
              </a:rPr>
              <a:t>| ways to select an element from </a:t>
            </a:r>
            <a:r>
              <a:rPr lang="en-US" sz="2000" i="1" dirty="0">
                <a:latin typeface="Open Sans"/>
              </a:rPr>
              <a:t>A</a:t>
            </a:r>
            <a:r>
              <a:rPr lang="en-US" sz="2000" dirty="0">
                <a:latin typeface="Open Sans"/>
              </a:rPr>
              <a:t>2.</a:t>
            </a:r>
          </a:p>
          <a:p>
            <a:r>
              <a:rPr lang="en-US" sz="2000" dirty="0">
                <a:latin typeface="Open Sans"/>
              </a:rPr>
              <a:t>     |</a:t>
            </a:r>
            <a:r>
              <a:rPr lang="en-US" sz="2000" i="1" dirty="0">
                <a:latin typeface="Open Sans"/>
              </a:rPr>
              <a:t>A</a:t>
            </a:r>
            <a:r>
              <a:rPr lang="en-US" sz="1400" dirty="0">
                <a:latin typeface="Open Sans"/>
              </a:rPr>
              <a:t>1</a:t>
            </a:r>
            <a:r>
              <a:rPr lang="en-US" sz="2000" dirty="0">
                <a:latin typeface="Open Sans"/>
              </a:rPr>
              <a:t> ∩ </a:t>
            </a:r>
            <a:r>
              <a:rPr lang="en-US" sz="2000" i="1" dirty="0">
                <a:latin typeface="Open Sans"/>
              </a:rPr>
              <a:t>A</a:t>
            </a:r>
            <a:r>
              <a:rPr lang="en-US" sz="1400" dirty="0">
                <a:latin typeface="Open Sans"/>
              </a:rPr>
              <a:t>2</a:t>
            </a:r>
            <a:r>
              <a:rPr lang="en-US" sz="2000" dirty="0">
                <a:latin typeface="Open Sans"/>
              </a:rPr>
              <a:t>| ways to select an element common to both sets</a:t>
            </a:r>
          </a:p>
          <a:p>
            <a:r>
              <a:rPr lang="en-US" sz="2000" dirty="0">
                <a:latin typeface="Open Sans"/>
              </a:rPr>
              <a:t>     |</a:t>
            </a:r>
            <a:r>
              <a:rPr lang="en-US" sz="2000" i="1" dirty="0">
                <a:latin typeface="Open Sans"/>
              </a:rPr>
              <a:t> A</a:t>
            </a:r>
            <a:r>
              <a:rPr lang="en-US" sz="1400" dirty="0">
                <a:latin typeface="Open Sans"/>
              </a:rPr>
              <a:t>1</a:t>
            </a:r>
            <a:r>
              <a:rPr lang="en-US" sz="2000" dirty="0">
                <a:latin typeface="Open Sans"/>
              </a:rPr>
              <a:t> ∪ </a:t>
            </a:r>
            <a:r>
              <a:rPr lang="en-US" sz="2000" i="1" dirty="0">
                <a:latin typeface="Open Sans"/>
              </a:rPr>
              <a:t>A</a:t>
            </a:r>
            <a:r>
              <a:rPr lang="en-US" sz="1400" dirty="0">
                <a:latin typeface="Open Sans"/>
              </a:rPr>
              <a:t>2</a:t>
            </a:r>
            <a:r>
              <a:rPr lang="en-US" sz="2000" dirty="0">
                <a:latin typeface="Open Sans"/>
              </a:rPr>
              <a:t> | ways to select an element in either </a:t>
            </a:r>
            <a:r>
              <a:rPr lang="en-US" sz="2000" i="1" dirty="0">
                <a:latin typeface="Open Sans"/>
              </a:rPr>
              <a:t>A</a:t>
            </a:r>
            <a:r>
              <a:rPr lang="en-US" sz="2000" dirty="0">
                <a:latin typeface="Open Sans"/>
              </a:rPr>
              <a:t>1 or in </a:t>
            </a:r>
            <a:r>
              <a:rPr lang="en-US" sz="2000" i="1" dirty="0">
                <a:latin typeface="Open Sans"/>
              </a:rPr>
              <a:t>A</a:t>
            </a:r>
            <a:r>
              <a:rPr lang="en-US" sz="2000" dirty="0">
                <a:latin typeface="Open Sans"/>
              </a:rPr>
              <a:t>2</a:t>
            </a:r>
          </a:p>
        </p:txBody>
      </p:sp>
      <p:sp>
        <p:nvSpPr>
          <p:cNvPr id="7" name="Rectangle 6">
            <a:extLst>
              <a:ext uri="{FF2B5EF4-FFF2-40B4-BE49-F238E27FC236}">
                <a16:creationId xmlns:a16="http://schemas.microsoft.com/office/drawing/2014/main" id="{33C9E18A-C7EF-4853-9FD5-29FDA397837C}"/>
              </a:ext>
            </a:extLst>
          </p:cNvPr>
          <p:cNvSpPr/>
          <p:nvPr/>
        </p:nvSpPr>
        <p:spPr>
          <a:xfrm>
            <a:off x="3372465" y="6771004"/>
            <a:ext cx="3943708"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sz="2000" dirty="0">
                <a:latin typeface="Open Sans"/>
              </a:rPr>
              <a:t>|</a:t>
            </a:r>
            <a:r>
              <a:rPr lang="en-US" sz="2000" i="1" dirty="0">
                <a:latin typeface="Open Sans"/>
              </a:rPr>
              <a:t>A</a:t>
            </a:r>
            <a:r>
              <a:rPr lang="en-US" sz="1400" dirty="0">
                <a:latin typeface="Open Sans"/>
              </a:rPr>
              <a:t>1</a:t>
            </a:r>
            <a:r>
              <a:rPr lang="en-US" sz="2000" dirty="0">
                <a:latin typeface="Open Sans"/>
              </a:rPr>
              <a:t> ∪ </a:t>
            </a:r>
            <a:r>
              <a:rPr lang="en-US" sz="2000" i="1" dirty="0">
                <a:latin typeface="Open Sans"/>
              </a:rPr>
              <a:t>A</a:t>
            </a:r>
            <a:r>
              <a:rPr lang="en-US" sz="1400" dirty="0">
                <a:latin typeface="Open Sans"/>
              </a:rPr>
              <a:t>2</a:t>
            </a:r>
            <a:r>
              <a:rPr lang="en-US" sz="2000" dirty="0">
                <a:latin typeface="Open Sans"/>
              </a:rPr>
              <a:t>| = |</a:t>
            </a:r>
            <a:r>
              <a:rPr lang="en-US" sz="2000" i="1" dirty="0">
                <a:latin typeface="Open Sans"/>
              </a:rPr>
              <a:t>A</a:t>
            </a:r>
            <a:r>
              <a:rPr lang="en-US" sz="1400" dirty="0">
                <a:latin typeface="Open Sans"/>
              </a:rPr>
              <a:t>1</a:t>
            </a:r>
            <a:r>
              <a:rPr lang="en-US" sz="2000" dirty="0">
                <a:latin typeface="Open Sans"/>
              </a:rPr>
              <a:t>| + |</a:t>
            </a:r>
            <a:r>
              <a:rPr lang="en-US" sz="2000" i="1" dirty="0">
                <a:latin typeface="Open Sans"/>
              </a:rPr>
              <a:t>A</a:t>
            </a:r>
            <a:r>
              <a:rPr lang="en-US" sz="1400" dirty="0">
                <a:latin typeface="Open Sans"/>
              </a:rPr>
              <a:t>2</a:t>
            </a:r>
            <a:r>
              <a:rPr lang="en-US" sz="2000" dirty="0">
                <a:latin typeface="Open Sans"/>
              </a:rPr>
              <a:t>| − |</a:t>
            </a:r>
            <a:r>
              <a:rPr lang="en-US" sz="2000" i="1" dirty="0">
                <a:latin typeface="Open Sans"/>
              </a:rPr>
              <a:t>A</a:t>
            </a:r>
            <a:r>
              <a:rPr lang="en-US" sz="1400" dirty="0">
                <a:latin typeface="Open Sans"/>
              </a:rPr>
              <a:t>1</a:t>
            </a:r>
            <a:r>
              <a:rPr lang="en-US" sz="2000" dirty="0">
                <a:latin typeface="Open Sans"/>
              </a:rPr>
              <a:t> ∩ </a:t>
            </a:r>
            <a:r>
              <a:rPr lang="en-US" sz="2000" i="1" dirty="0">
                <a:latin typeface="Open Sans"/>
              </a:rPr>
              <a:t>A</a:t>
            </a:r>
            <a:r>
              <a:rPr lang="en-US" sz="1400" dirty="0">
                <a:latin typeface="Open Sans"/>
              </a:rPr>
              <a:t>2</a:t>
            </a:r>
            <a:r>
              <a:rPr lang="en-US" sz="2000" dirty="0">
                <a:latin typeface="Open Sans"/>
              </a:rPr>
              <a:t>|</a:t>
            </a:r>
            <a:r>
              <a:rPr lang="en-US" sz="2000" i="1" dirty="0">
                <a:latin typeface="Open Sans"/>
              </a:rPr>
              <a:t>.</a:t>
            </a:r>
            <a:endParaRPr lang="en-US" sz="2000" dirty="0">
              <a:latin typeface="Open Sans"/>
            </a:endParaRPr>
          </a:p>
        </p:txBody>
      </p:sp>
    </p:spTree>
    <p:extLst>
      <p:ext uri="{BB962C8B-B14F-4D97-AF65-F5344CB8AC3E}">
        <p14:creationId xmlns:p14="http://schemas.microsoft.com/office/powerpoint/2010/main" val="105513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B2C7B3-DC81-438A-AADB-CAA24621BE65}"/>
              </a:ext>
            </a:extLst>
          </p:cNvPr>
          <p:cNvSpPr>
            <a:spLocks noGrp="1"/>
          </p:cNvSpPr>
          <p:nvPr>
            <p:ph type="sldNum" sz="quarter" idx="12"/>
          </p:nvPr>
        </p:nvSpPr>
        <p:spPr/>
        <p:txBody>
          <a:bodyPr/>
          <a:lstStyle/>
          <a:p>
            <a:pPr>
              <a:defRPr/>
            </a:pPr>
            <a:fld id="{D8837AC9-722F-4E00-AA4A-3E2FB5243369}" type="slidenum">
              <a:rPr lang="en-US" altLang="en-US" smtClean="0"/>
              <a:pPr>
                <a:defRPr/>
              </a:pPr>
              <a:t>11</a:t>
            </a:fld>
            <a:endParaRPr lang="en-US" altLang="en-US"/>
          </a:p>
        </p:txBody>
      </p:sp>
      <p:sp>
        <p:nvSpPr>
          <p:cNvPr id="5" name="Rectangle 4">
            <a:extLst>
              <a:ext uri="{FF2B5EF4-FFF2-40B4-BE49-F238E27FC236}">
                <a16:creationId xmlns:a16="http://schemas.microsoft.com/office/drawing/2014/main" id="{D4CED175-2040-4F5C-BD37-47AA71C8D478}"/>
              </a:ext>
            </a:extLst>
          </p:cNvPr>
          <p:cNvSpPr/>
          <p:nvPr/>
        </p:nvSpPr>
        <p:spPr>
          <a:xfrm>
            <a:off x="1423989" y="2195671"/>
            <a:ext cx="8917044" cy="1985159"/>
          </a:xfrm>
          <a:prstGeom prst="rect">
            <a:avLst/>
          </a:prstGeom>
        </p:spPr>
        <p:txBody>
          <a:bodyPr wrap="square">
            <a:spAutoFit/>
          </a:bodyPr>
          <a:lstStyle/>
          <a:p>
            <a:pPr algn="just"/>
            <a:r>
              <a:rPr lang="en-US" sz="2000" b="1" dirty="0">
                <a:solidFill>
                  <a:srgbClr val="0070C0"/>
                </a:solidFill>
                <a:latin typeface="Open Sans"/>
              </a:rPr>
              <a:t>Example :</a:t>
            </a:r>
          </a:p>
          <a:p>
            <a:pPr algn="just"/>
            <a:r>
              <a:rPr lang="en-US" sz="2000" dirty="0">
                <a:latin typeface="Open Sans"/>
              </a:rPr>
              <a:t>A computer company receives 350 applications from college graduates for a job planning a line of new web servers. Suppose that 220 of these applicants majored in computer science, 147 majored in business, and 51 majored both in computer science and in business. How many of these applicants majored neither in computer science nor in business?</a:t>
            </a:r>
          </a:p>
        </p:txBody>
      </p:sp>
      <p:sp>
        <p:nvSpPr>
          <p:cNvPr id="6" name="Title 1">
            <a:extLst>
              <a:ext uri="{FF2B5EF4-FFF2-40B4-BE49-F238E27FC236}">
                <a16:creationId xmlns:a16="http://schemas.microsoft.com/office/drawing/2014/main" id="{D4E7FA56-2FD4-42B6-8A1F-C89DFDEBE00D}"/>
              </a:ext>
            </a:extLst>
          </p:cNvPr>
          <p:cNvSpPr>
            <a:spLocks noGrp="1"/>
          </p:cNvSpPr>
          <p:nvPr>
            <p:ph type="title"/>
          </p:nvPr>
        </p:nvSpPr>
        <p:spPr>
          <a:xfrm>
            <a:off x="3919538" y="591791"/>
            <a:ext cx="6591300" cy="1260475"/>
          </a:xfrm>
        </p:spPr>
        <p:txBody>
          <a:bodyPr/>
          <a:lstStyle/>
          <a:p>
            <a:r>
              <a:rPr lang="en-US" sz="3000" dirty="0">
                <a:solidFill>
                  <a:srgbClr val="0070C0"/>
                </a:solidFill>
                <a:latin typeface="Open Sans"/>
              </a:rPr>
              <a:t>3. The Subtraction Rule</a:t>
            </a:r>
          </a:p>
        </p:txBody>
      </p:sp>
      <p:sp>
        <p:nvSpPr>
          <p:cNvPr id="7" name="Rectangle 6">
            <a:extLst>
              <a:ext uri="{FF2B5EF4-FFF2-40B4-BE49-F238E27FC236}">
                <a16:creationId xmlns:a16="http://schemas.microsoft.com/office/drawing/2014/main" id="{81F546C2-0E49-485F-B2FF-29139E0FB1F7}"/>
              </a:ext>
            </a:extLst>
          </p:cNvPr>
          <p:cNvSpPr/>
          <p:nvPr/>
        </p:nvSpPr>
        <p:spPr>
          <a:xfrm>
            <a:off x="1423989" y="4186096"/>
            <a:ext cx="8729661" cy="3170099"/>
          </a:xfrm>
          <a:prstGeom prst="rect">
            <a:avLst/>
          </a:prstGeom>
        </p:spPr>
        <p:txBody>
          <a:bodyPr wrap="square">
            <a:spAutoFit/>
          </a:bodyPr>
          <a:lstStyle/>
          <a:p>
            <a:pPr algn="just"/>
            <a:r>
              <a:rPr lang="en-US" sz="2000" b="1" dirty="0">
                <a:solidFill>
                  <a:srgbClr val="00B050"/>
                </a:solidFill>
                <a:latin typeface="Open Sans"/>
              </a:rPr>
              <a:t>Solution :</a:t>
            </a:r>
          </a:p>
          <a:p>
            <a:pPr algn="just"/>
            <a:r>
              <a:rPr lang="en-US" sz="2000" dirty="0">
                <a:latin typeface="Open Sans"/>
              </a:rPr>
              <a:t>Let      </a:t>
            </a:r>
            <a:r>
              <a:rPr lang="en-US" sz="2000" i="1" dirty="0">
                <a:latin typeface="Open Sans"/>
              </a:rPr>
              <a:t>A</a:t>
            </a:r>
            <a:r>
              <a:rPr lang="en-US" sz="2000" dirty="0">
                <a:latin typeface="Open Sans"/>
              </a:rPr>
              <a:t>1 : the set of students who majored in computer science  </a:t>
            </a:r>
          </a:p>
          <a:p>
            <a:pPr algn="just"/>
            <a:r>
              <a:rPr lang="en-US" sz="2000" i="1" dirty="0">
                <a:latin typeface="Open Sans"/>
              </a:rPr>
              <a:t>          A</a:t>
            </a:r>
            <a:r>
              <a:rPr lang="en-US" sz="2000" dirty="0">
                <a:latin typeface="Open Sans"/>
              </a:rPr>
              <a:t>2 : the set of students who majored in business. </a:t>
            </a:r>
          </a:p>
          <a:p>
            <a:pPr marL="115888" indent="-115888" algn="just"/>
            <a:r>
              <a:rPr lang="en-US" sz="2000" i="1" dirty="0">
                <a:latin typeface="Open Sans"/>
              </a:rPr>
              <a:t>  A</a:t>
            </a:r>
            <a:r>
              <a:rPr lang="en-US" sz="2000" dirty="0">
                <a:latin typeface="Open Sans"/>
              </a:rPr>
              <a:t>1 ∪ </a:t>
            </a:r>
            <a:r>
              <a:rPr lang="en-US" sz="2000" i="1" dirty="0">
                <a:latin typeface="Open Sans"/>
              </a:rPr>
              <a:t>A</a:t>
            </a:r>
            <a:r>
              <a:rPr lang="en-US" sz="2000" dirty="0">
                <a:latin typeface="Open Sans"/>
              </a:rPr>
              <a:t>2 : the set of students who majored in computer science or business   </a:t>
            </a:r>
            <a:r>
              <a:rPr lang="en-US" sz="2000" i="1" dirty="0">
                <a:latin typeface="Open Sans"/>
              </a:rPr>
              <a:t>A</a:t>
            </a:r>
            <a:r>
              <a:rPr lang="en-US" sz="2000" dirty="0">
                <a:latin typeface="Open Sans"/>
              </a:rPr>
              <a:t>1 ∩ </a:t>
            </a:r>
            <a:r>
              <a:rPr lang="en-US" sz="2000" i="1" dirty="0">
                <a:latin typeface="Open Sans"/>
              </a:rPr>
              <a:t>A</a:t>
            </a:r>
            <a:r>
              <a:rPr lang="en-US" sz="2000" dirty="0">
                <a:latin typeface="Open Sans"/>
              </a:rPr>
              <a:t>2 : the set of students who majored both in computer science and in business. </a:t>
            </a:r>
          </a:p>
          <a:p>
            <a:pPr algn="just"/>
            <a:endParaRPr lang="en-US" sz="2000" dirty="0">
              <a:latin typeface="Open Sans"/>
            </a:endParaRPr>
          </a:p>
          <a:p>
            <a:pPr algn="just"/>
            <a:r>
              <a:rPr lang="en-US" sz="2000" dirty="0">
                <a:latin typeface="Open Sans"/>
              </a:rPr>
              <a:t>          |</a:t>
            </a:r>
            <a:r>
              <a:rPr lang="en-US" sz="2000" i="1" dirty="0">
                <a:latin typeface="Open Sans"/>
              </a:rPr>
              <a:t>A</a:t>
            </a:r>
            <a:r>
              <a:rPr lang="en-US" sz="2000" dirty="0">
                <a:latin typeface="Open Sans"/>
              </a:rPr>
              <a:t>1 ∪ </a:t>
            </a:r>
            <a:r>
              <a:rPr lang="en-US" sz="2000" i="1" dirty="0">
                <a:latin typeface="Open Sans"/>
              </a:rPr>
              <a:t>A</a:t>
            </a:r>
            <a:r>
              <a:rPr lang="en-US" sz="2000" dirty="0">
                <a:latin typeface="Open Sans"/>
              </a:rPr>
              <a:t>2| = |</a:t>
            </a:r>
            <a:r>
              <a:rPr lang="en-US" sz="2000" i="1" dirty="0">
                <a:latin typeface="Open Sans"/>
              </a:rPr>
              <a:t>A</a:t>
            </a:r>
            <a:r>
              <a:rPr lang="en-US" sz="2000" dirty="0">
                <a:latin typeface="Open Sans"/>
              </a:rPr>
              <a:t>1| + |</a:t>
            </a:r>
            <a:r>
              <a:rPr lang="en-US" sz="2000" i="1" dirty="0">
                <a:latin typeface="Open Sans"/>
              </a:rPr>
              <a:t>A</a:t>
            </a:r>
            <a:r>
              <a:rPr lang="en-US" sz="2000" dirty="0">
                <a:latin typeface="Open Sans"/>
              </a:rPr>
              <a:t>2| − |</a:t>
            </a:r>
            <a:r>
              <a:rPr lang="en-US" sz="2000" i="1" dirty="0">
                <a:latin typeface="Open Sans"/>
              </a:rPr>
              <a:t>A</a:t>
            </a:r>
            <a:r>
              <a:rPr lang="en-US" sz="2000" dirty="0">
                <a:latin typeface="Open Sans"/>
              </a:rPr>
              <a:t>1 ∩ </a:t>
            </a:r>
            <a:r>
              <a:rPr lang="en-US" sz="2000" i="1" dirty="0">
                <a:latin typeface="Open Sans"/>
              </a:rPr>
              <a:t>A</a:t>
            </a:r>
            <a:r>
              <a:rPr lang="en-US" sz="2000" dirty="0">
                <a:latin typeface="Open Sans"/>
              </a:rPr>
              <a:t>2| = 220 + 147 − 51 = 316</a:t>
            </a:r>
            <a:r>
              <a:rPr lang="en-US" sz="2000" i="1" dirty="0">
                <a:latin typeface="Open Sans"/>
              </a:rPr>
              <a:t>.</a:t>
            </a:r>
          </a:p>
          <a:p>
            <a:pPr algn="just"/>
            <a:r>
              <a:rPr lang="en-US" sz="2000" dirty="0">
                <a:latin typeface="Open Sans"/>
              </a:rPr>
              <a:t>We conclude that 350 − 316 = 34 of the applicants majored neither in computer science nor in business. </a:t>
            </a:r>
          </a:p>
        </p:txBody>
      </p:sp>
    </p:spTree>
    <p:extLst>
      <p:ext uri="{BB962C8B-B14F-4D97-AF65-F5344CB8AC3E}">
        <p14:creationId xmlns:p14="http://schemas.microsoft.com/office/powerpoint/2010/main" val="1174653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CBC8-6F21-4C70-93CA-632EC8952F44}"/>
              </a:ext>
            </a:extLst>
          </p:cNvPr>
          <p:cNvSpPr>
            <a:spLocks noGrp="1"/>
          </p:cNvSpPr>
          <p:nvPr>
            <p:ph type="title"/>
          </p:nvPr>
        </p:nvSpPr>
        <p:spPr/>
        <p:txBody>
          <a:bodyPr/>
          <a:lstStyle/>
          <a:p>
            <a:r>
              <a:rPr lang="en-US" sz="3000" dirty="0">
                <a:solidFill>
                  <a:srgbClr val="0070C0"/>
                </a:solidFill>
                <a:latin typeface="Open Sans"/>
              </a:rPr>
              <a:t>Venn Diagram</a:t>
            </a:r>
          </a:p>
        </p:txBody>
      </p:sp>
      <p:sp>
        <p:nvSpPr>
          <p:cNvPr id="4" name="Slide Number Placeholder 3">
            <a:extLst>
              <a:ext uri="{FF2B5EF4-FFF2-40B4-BE49-F238E27FC236}">
                <a16:creationId xmlns:a16="http://schemas.microsoft.com/office/drawing/2014/main" id="{88D78BDB-2B47-4E68-A76A-779625A73D69}"/>
              </a:ext>
            </a:extLst>
          </p:cNvPr>
          <p:cNvSpPr>
            <a:spLocks noGrp="1"/>
          </p:cNvSpPr>
          <p:nvPr>
            <p:ph type="sldNum" sz="quarter" idx="12"/>
          </p:nvPr>
        </p:nvSpPr>
        <p:spPr/>
        <p:txBody>
          <a:bodyPr/>
          <a:lstStyle/>
          <a:p>
            <a:pPr>
              <a:defRPr/>
            </a:pPr>
            <a:fld id="{D8837AC9-722F-4E00-AA4A-3E2FB5243369}" type="slidenum">
              <a:rPr lang="en-US" altLang="en-US" smtClean="0"/>
              <a:pPr>
                <a:defRPr/>
              </a:pPr>
              <a:t>12</a:t>
            </a:fld>
            <a:endParaRPr lang="en-US" altLang="en-US"/>
          </a:p>
        </p:txBody>
      </p:sp>
      <p:pic>
        <p:nvPicPr>
          <p:cNvPr id="6" name="Picture 5">
            <a:extLst>
              <a:ext uri="{FF2B5EF4-FFF2-40B4-BE49-F238E27FC236}">
                <a16:creationId xmlns:a16="http://schemas.microsoft.com/office/drawing/2014/main" id="{2C2471CB-60A4-4905-BDC4-FEADD4168E01}"/>
              </a:ext>
            </a:extLst>
          </p:cNvPr>
          <p:cNvPicPr>
            <a:picLocks noChangeAspect="1"/>
          </p:cNvPicPr>
          <p:nvPr/>
        </p:nvPicPr>
        <p:blipFill>
          <a:blip r:embed="rId2"/>
          <a:stretch>
            <a:fillRect/>
          </a:stretch>
        </p:blipFill>
        <p:spPr>
          <a:xfrm>
            <a:off x="1529542" y="3275044"/>
            <a:ext cx="8757112" cy="2869187"/>
          </a:xfrm>
          <a:prstGeom prst="rect">
            <a:avLst/>
          </a:prstGeom>
        </p:spPr>
      </p:pic>
      <p:sp>
        <p:nvSpPr>
          <p:cNvPr id="7" name="Rectangle 6">
            <a:extLst>
              <a:ext uri="{FF2B5EF4-FFF2-40B4-BE49-F238E27FC236}">
                <a16:creationId xmlns:a16="http://schemas.microsoft.com/office/drawing/2014/main" id="{8F6D384C-FCB9-4F6A-BE5D-12285FB52A3F}"/>
              </a:ext>
            </a:extLst>
          </p:cNvPr>
          <p:cNvSpPr/>
          <p:nvPr/>
        </p:nvSpPr>
        <p:spPr>
          <a:xfrm>
            <a:off x="1529542" y="2408875"/>
            <a:ext cx="1569660" cy="461665"/>
          </a:xfrm>
          <a:prstGeom prst="rect">
            <a:avLst/>
          </a:prstGeom>
        </p:spPr>
        <p:txBody>
          <a:bodyPr wrap="none">
            <a:spAutoFit/>
          </a:bodyPr>
          <a:lstStyle/>
          <a:p>
            <a:pPr algn="just"/>
            <a:r>
              <a:rPr lang="en-US" sz="2400" b="1" dirty="0">
                <a:solidFill>
                  <a:srgbClr val="00B050"/>
                </a:solidFill>
                <a:latin typeface="Open Sans"/>
              </a:rPr>
              <a:t>Solution :</a:t>
            </a:r>
          </a:p>
        </p:txBody>
      </p:sp>
    </p:spTree>
    <p:extLst>
      <p:ext uri="{BB962C8B-B14F-4D97-AF65-F5344CB8AC3E}">
        <p14:creationId xmlns:p14="http://schemas.microsoft.com/office/powerpoint/2010/main" val="2889712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EFC9-97B4-4E01-A9F8-F3A4CF96FF2D}"/>
              </a:ext>
            </a:extLst>
          </p:cNvPr>
          <p:cNvSpPr>
            <a:spLocks noGrp="1"/>
          </p:cNvSpPr>
          <p:nvPr>
            <p:ph type="title"/>
          </p:nvPr>
        </p:nvSpPr>
        <p:spPr/>
        <p:txBody>
          <a:bodyPr/>
          <a:lstStyle/>
          <a:p>
            <a:r>
              <a:rPr lang="en-US" sz="3000" dirty="0">
                <a:solidFill>
                  <a:schemeClr val="accent1"/>
                </a:solidFill>
                <a:latin typeface="Open Sans"/>
              </a:rPr>
              <a:t>4. The Division Rule</a:t>
            </a:r>
          </a:p>
        </p:txBody>
      </p:sp>
      <p:sp>
        <p:nvSpPr>
          <p:cNvPr id="4" name="Slide Number Placeholder 3">
            <a:extLst>
              <a:ext uri="{FF2B5EF4-FFF2-40B4-BE49-F238E27FC236}">
                <a16:creationId xmlns:a16="http://schemas.microsoft.com/office/drawing/2014/main" id="{046B5758-F4DF-40D8-AE9B-25B083594854}"/>
              </a:ext>
            </a:extLst>
          </p:cNvPr>
          <p:cNvSpPr>
            <a:spLocks noGrp="1"/>
          </p:cNvSpPr>
          <p:nvPr>
            <p:ph type="sldNum" sz="quarter" idx="12"/>
          </p:nvPr>
        </p:nvSpPr>
        <p:spPr/>
        <p:txBody>
          <a:bodyPr/>
          <a:lstStyle/>
          <a:p>
            <a:pPr>
              <a:defRPr/>
            </a:pPr>
            <a:fld id="{D8837AC9-722F-4E00-AA4A-3E2FB5243369}" type="slidenum">
              <a:rPr lang="en-US" altLang="en-US" smtClean="0"/>
              <a:pPr>
                <a:defRPr/>
              </a:pPr>
              <a:t>13</a:t>
            </a:fld>
            <a:endParaRPr lang="en-US" altLang="en-US"/>
          </a:p>
        </p:txBody>
      </p:sp>
      <p:sp>
        <p:nvSpPr>
          <p:cNvPr id="5" name="Rectangle 4">
            <a:extLst>
              <a:ext uri="{FF2B5EF4-FFF2-40B4-BE49-F238E27FC236}">
                <a16:creationId xmlns:a16="http://schemas.microsoft.com/office/drawing/2014/main" id="{4137926D-9F38-459D-8789-5B6106115983}"/>
              </a:ext>
            </a:extLst>
          </p:cNvPr>
          <p:cNvSpPr/>
          <p:nvPr/>
        </p:nvSpPr>
        <p:spPr>
          <a:xfrm>
            <a:off x="1423988" y="2243092"/>
            <a:ext cx="8729661"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The Division Rule </a:t>
            </a:r>
          </a:p>
          <a:p>
            <a:pPr algn="just"/>
            <a:r>
              <a:rPr lang="en-US" sz="2000" dirty="0">
                <a:solidFill>
                  <a:srgbClr val="000000"/>
                </a:solidFill>
                <a:latin typeface="Open Sans"/>
              </a:rPr>
              <a:t>There are </a:t>
            </a:r>
            <a:r>
              <a:rPr lang="en-US" sz="2000" b="1" i="1" dirty="0" err="1">
                <a:solidFill>
                  <a:srgbClr val="FF0000"/>
                </a:solidFill>
                <a:latin typeface="Open Sans"/>
              </a:rPr>
              <a:t>n</a:t>
            </a:r>
            <a:r>
              <a:rPr lang="en-US" sz="2000" b="1" dirty="0" err="1">
                <a:solidFill>
                  <a:srgbClr val="FF0000"/>
                </a:solidFill>
                <a:latin typeface="Open Sans"/>
              </a:rPr>
              <a:t>∕</a:t>
            </a:r>
            <a:r>
              <a:rPr lang="en-US" sz="2000" b="1" i="1" dirty="0" err="1">
                <a:solidFill>
                  <a:srgbClr val="FF0000"/>
                </a:solidFill>
                <a:latin typeface="Open Sans"/>
              </a:rPr>
              <a:t>d</a:t>
            </a:r>
            <a:r>
              <a:rPr lang="en-US" sz="2000" i="1" dirty="0">
                <a:solidFill>
                  <a:srgbClr val="000000"/>
                </a:solidFill>
                <a:latin typeface="Open Sans"/>
              </a:rPr>
              <a:t> </a:t>
            </a:r>
            <a:r>
              <a:rPr lang="en-US" sz="2000" dirty="0">
                <a:solidFill>
                  <a:srgbClr val="000000"/>
                </a:solidFill>
                <a:latin typeface="Open Sans"/>
              </a:rPr>
              <a:t>ways to do a task if it can be done using a procedure that can be carried out in </a:t>
            </a:r>
            <a:r>
              <a:rPr lang="en-US" sz="2000" i="1" dirty="0">
                <a:solidFill>
                  <a:srgbClr val="000000"/>
                </a:solidFill>
                <a:latin typeface="Open Sans"/>
              </a:rPr>
              <a:t>n </a:t>
            </a:r>
            <a:r>
              <a:rPr lang="en-US" sz="2000" dirty="0">
                <a:solidFill>
                  <a:srgbClr val="000000"/>
                </a:solidFill>
                <a:latin typeface="Open Sans"/>
              </a:rPr>
              <a:t>ways, and for every way </a:t>
            </a:r>
            <a:r>
              <a:rPr lang="en-US" sz="2000" i="1" dirty="0">
                <a:solidFill>
                  <a:srgbClr val="000000"/>
                </a:solidFill>
                <a:latin typeface="Open Sans"/>
              </a:rPr>
              <a:t>w</a:t>
            </a:r>
            <a:r>
              <a:rPr lang="en-US" sz="2000" dirty="0">
                <a:solidFill>
                  <a:srgbClr val="000000"/>
                </a:solidFill>
                <a:latin typeface="Open Sans"/>
              </a:rPr>
              <a:t>, exactly </a:t>
            </a:r>
            <a:r>
              <a:rPr lang="en-US" sz="2000" i="1" dirty="0">
                <a:solidFill>
                  <a:srgbClr val="000000"/>
                </a:solidFill>
                <a:latin typeface="Open Sans"/>
              </a:rPr>
              <a:t>d </a:t>
            </a:r>
            <a:r>
              <a:rPr lang="en-US" sz="2000" dirty="0">
                <a:solidFill>
                  <a:srgbClr val="000000"/>
                </a:solidFill>
                <a:latin typeface="Open Sans"/>
              </a:rPr>
              <a:t>of the </a:t>
            </a:r>
            <a:r>
              <a:rPr lang="en-US" sz="2000" i="1" dirty="0">
                <a:solidFill>
                  <a:srgbClr val="000000"/>
                </a:solidFill>
                <a:latin typeface="Open Sans"/>
              </a:rPr>
              <a:t>n </a:t>
            </a:r>
            <a:r>
              <a:rPr lang="en-US" sz="2000" dirty="0">
                <a:solidFill>
                  <a:srgbClr val="000000"/>
                </a:solidFill>
                <a:latin typeface="Open Sans"/>
              </a:rPr>
              <a:t>ways correspond to way </a:t>
            </a:r>
            <a:r>
              <a:rPr lang="en-US" sz="2000" i="1" dirty="0">
                <a:solidFill>
                  <a:srgbClr val="000000"/>
                </a:solidFill>
                <a:latin typeface="Open Sans"/>
              </a:rPr>
              <a:t>w</a:t>
            </a:r>
            <a:r>
              <a:rPr lang="en-US" sz="2000" dirty="0">
                <a:solidFill>
                  <a:srgbClr val="000000"/>
                </a:solidFill>
                <a:latin typeface="Open Sans"/>
              </a:rPr>
              <a:t>.</a:t>
            </a:r>
            <a:endParaRPr lang="en-US" sz="2000" dirty="0">
              <a:latin typeface="Open Sans"/>
            </a:endParaRPr>
          </a:p>
        </p:txBody>
      </p:sp>
      <p:sp>
        <p:nvSpPr>
          <p:cNvPr id="6" name="Rectangle 5">
            <a:extLst>
              <a:ext uri="{FF2B5EF4-FFF2-40B4-BE49-F238E27FC236}">
                <a16:creationId xmlns:a16="http://schemas.microsoft.com/office/drawing/2014/main" id="{BDA6E0E6-15CE-4CA1-B645-739379AF7C3D}"/>
              </a:ext>
            </a:extLst>
          </p:cNvPr>
          <p:cNvSpPr/>
          <p:nvPr/>
        </p:nvSpPr>
        <p:spPr>
          <a:xfrm>
            <a:off x="1423988" y="3893612"/>
            <a:ext cx="4760681" cy="2246769"/>
          </a:xfrm>
          <a:prstGeom prst="rect">
            <a:avLst/>
          </a:prstGeom>
        </p:spPr>
        <p:txBody>
          <a:bodyPr wrap="square">
            <a:spAutoFit/>
          </a:bodyPr>
          <a:lstStyle/>
          <a:p>
            <a:pPr algn="just"/>
            <a:r>
              <a:rPr lang="en-US" sz="2000" b="1" dirty="0">
                <a:solidFill>
                  <a:schemeClr val="accent1"/>
                </a:solidFill>
                <a:latin typeface="Open Sans"/>
              </a:rPr>
              <a:t>Example :</a:t>
            </a:r>
          </a:p>
          <a:p>
            <a:pPr algn="just"/>
            <a:r>
              <a:rPr lang="en-US" sz="2000" dirty="0">
                <a:latin typeface="Open Sans"/>
              </a:rPr>
              <a:t>How many different ways are there to seat four people around a circular table, where two </a:t>
            </a:r>
            <a:r>
              <a:rPr lang="en-US" sz="2000" dirty="0" err="1">
                <a:latin typeface="Open Sans"/>
              </a:rPr>
              <a:t>seatings</a:t>
            </a:r>
            <a:r>
              <a:rPr lang="en-US" sz="2000" dirty="0">
                <a:latin typeface="Open Sans"/>
              </a:rPr>
              <a:t> are considered the same when each person has the same left neighbor and the same right neighbor?</a:t>
            </a:r>
          </a:p>
        </p:txBody>
      </p:sp>
      <p:pic>
        <p:nvPicPr>
          <p:cNvPr id="11" name="Picture 10" descr="A chair sitting in front of a wooden table&#10;&#10;Description automatically generated">
            <a:extLst>
              <a:ext uri="{FF2B5EF4-FFF2-40B4-BE49-F238E27FC236}">
                <a16:creationId xmlns:a16="http://schemas.microsoft.com/office/drawing/2014/main" id="{0DE110FC-A03F-43A9-A8D6-F364FA4A2E0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60240" y="4016424"/>
            <a:ext cx="3032648" cy="2706638"/>
          </a:xfrm>
          <a:prstGeom prst="rect">
            <a:avLst/>
          </a:prstGeom>
        </p:spPr>
      </p:pic>
      <p:sp>
        <p:nvSpPr>
          <p:cNvPr id="12" name="TextBox 11">
            <a:extLst>
              <a:ext uri="{FF2B5EF4-FFF2-40B4-BE49-F238E27FC236}">
                <a16:creationId xmlns:a16="http://schemas.microsoft.com/office/drawing/2014/main" id="{A5347137-964F-4148-BBA0-EA1D73F64C54}"/>
              </a:ext>
            </a:extLst>
          </p:cNvPr>
          <p:cNvSpPr txBox="1"/>
          <p:nvPr/>
        </p:nvSpPr>
        <p:spPr>
          <a:xfrm>
            <a:off x="6560240" y="6739984"/>
            <a:ext cx="2883018" cy="230832"/>
          </a:xfrm>
          <a:prstGeom prst="rect">
            <a:avLst/>
          </a:prstGeom>
          <a:noFill/>
        </p:spPr>
        <p:txBody>
          <a:bodyPr wrap="square" rtlCol="0">
            <a:spAutoFit/>
          </a:bodyPr>
          <a:lstStyle/>
          <a:p>
            <a:r>
              <a:rPr lang="en-US" sz="900">
                <a:hlinkClick r:id="rId3" tooltip="http://smartbottomenterprises.blogspot.com/2012/01/fancying-up-dining-table.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352626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B81444-09AC-42EC-8655-E6091130B553}"/>
              </a:ext>
            </a:extLst>
          </p:cNvPr>
          <p:cNvSpPr>
            <a:spLocks noGrp="1"/>
          </p:cNvSpPr>
          <p:nvPr>
            <p:ph type="sldNum" sz="quarter" idx="12"/>
          </p:nvPr>
        </p:nvSpPr>
        <p:spPr/>
        <p:txBody>
          <a:bodyPr/>
          <a:lstStyle/>
          <a:p>
            <a:pPr>
              <a:defRPr/>
            </a:pPr>
            <a:fld id="{D8837AC9-722F-4E00-AA4A-3E2FB5243369}" type="slidenum">
              <a:rPr lang="en-US" altLang="en-US" smtClean="0"/>
              <a:pPr>
                <a:defRPr/>
              </a:pPr>
              <a:t>14</a:t>
            </a:fld>
            <a:endParaRPr lang="en-US" altLang="en-US"/>
          </a:p>
        </p:txBody>
      </p:sp>
      <p:sp>
        <p:nvSpPr>
          <p:cNvPr id="5" name="Title 1">
            <a:extLst>
              <a:ext uri="{FF2B5EF4-FFF2-40B4-BE49-F238E27FC236}">
                <a16:creationId xmlns:a16="http://schemas.microsoft.com/office/drawing/2014/main" id="{A0DF60CE-EEFC-42CB-9AD2-4CF96C2CACED}"/>
              </a:ext>
            </a:extLst>
          </p:cNvPr>
          <p:cNvSpPr>
            <a:spLocks noGrp="1"/>
          </p:cNvSpPr>
          <p:nvPr>
            <p:ph type="title"/>
          </p:nvPr>
        </p:nvSpPr>
        <p:spPr>
          <a:xfrm>
            <a:off x="3919538" y="693593"/>
            <a:ext cx="6591300" cy="1260475"/>
          </a:xfrm>
        </p:spPr>
        <p:txBody>
          <a:bodyPr/>
          <a:lstStyle/>
          <a:p>
            <a:r>
              <a:rPr lang="en-US" sz="3000" dirty="0">
                <a:solidFill>
                  <a:schemeClr val="accent1"/>
                </a:solidFill>
                <a:latin typeface="Open Sans"/>
              </a:rPr>
              <a:t>The Division Rule</a:t>
            </a:r>
          </a:p>
        </p:txBody>
      </p:sp>
      <p:sp>
        <p:nvSpPr>
          <p:cNvPr id="6" name="Rectangle 5">
            <a:extLst>
              <a:ext uri="{FF2B5EF4-FFF2-40B4-BE49-F238E27FC236}">
                <a16:creationId xmlns:a16="http://schemas.microsoft.com/office/drawing/2014/main" id="{94D73A31-AE43-47C8-B31A-3F7E6978CD70}"/>
              </a:ext>
            </a:extLst>
          </p:cNvPr>
          <p:cNvSpPr/>
          <p:nvPr/>
        </p:nvSpPr>
        <p:spPr>
          <a:xfrm>
            <a:off x="1446414" y="2360815"/>
            <a:ext cx="8707235" cy="4401205"/>
          </a:xfrm>
          <a:prstGeom prst="rect">
            <a:avLst/>
          </a:prstGeom>
        </p:spPr>
        <p:txBody>
          <a:bodyPr wrap="square">
            <a:spAutoFit/>
          </a:bodyPr>
          <a:lstStyle/>
          <a:p>
            <a:pPr algn="just">
              <a:spcBef>
                <a:spcPts val="600"/>
              </a:spcBef>
            </a:pPr>
            <a:r>
              <a:rPr lang="en-US" sz="2000" b="1" i="1" dirty="0">
                <a:solidFill>
                  <a:srgbClr val="00B050"/>
                </a:solidFill>
                <a:latin typeface="Open Sans"/>
              </a:rPr>
              <a:t>Solution: </a:t>
            </a:r>
          </a:p>
          <a:p>
            <a:pPr algn="just">
              <a:spcBef>
                <a:spcPts val="600"/>
              </a:spcBef>
            </a:pPr>
            <a:r>
              <a:rPr lang="en-US" sz="2000" dirty="0">
                <a:solidFill>
                  <a:srgbClr val="000000"/>
                </a:solidFill>
                <a:latin typeface="Open Sans"/>
              </a:rPr>
              <a:t>We arbitrarily select a seat at the table and label it seat 1. We number the rest of the seats in numerical order, proceeding clockwise around the table. Note that are four ways to select the person for seat 1, three ways to select the person for seat 2, two ways to select the person for seat 3, and one way to select the person for seat 4. </a:t>
            </a:r>
          </a:p>
          <a:p>
            <a:pPr algn="just">
              <a:spcBef>
                <a:spcPts val="600"/>
              </a:spcBef>
            </a:pPr>
            <a:r>
              <a:rPr lang="en-US" sz="2000" dirty="0">
                <a:solidFill>
                  <a:srgbClr val="000000"/>
                </a:solidFill>
                <a:latin typeface="Open Sans"/>
              </a:rPr>
              <a:t>Thus, there are </a:t>
            </a:r>
            <a:r>
              <a:rPr lang="en-US" sz="2000" dirty="0">
                <a:solidFill>
                  <a:srgbClr val="FF0000"/>
                </a:solidFill>
                <a:latin typeface="Open Sans"/>
              </a:rPr>
              <a:t>4! = 24 ways </a:t>
            </a:r>
            <a:r>
              <a:rPr lang="en-US" sz="2000" dirty="0">
                <a:solidFill>
                  <a:srgbClr val="000000"/>
                </a:solidFill>
                <a:latin typeface="Open Sans"/>
              </a:rPr>
              <a:t>to order the given four people for these seats. </a:t>
            </a:r>
          </a:p>
          <a:p>
            <a:pPr algn="just">
              <a:spcBef>
                <a:spcPts val="600"/>
              </a:spcBef>
            </a:pPr>
            <a:r>
              <a:rPr lang="en-US" sz="2000" dirty="0">
                <a:solidFill>
                  <a:srgbClr val="000000"/>
                </a:solidFill>
                <a:latin typeface="Open Sans"/>
              </a:rPr>
              <a:t>However, each of the four choices for seat 1 leads to the same arrangement, as we distinguish two arrangements only when one of the people has a different immediate left or immediate right neighbor. </a:t>
            </a:r>
          </a:p>
          <a:p>
            <a:pPr algn="just">
              <a:spcBef>
                <a:spcPts val="600"/>
              </a:spcBef>
            </a:pPr>
            <a:r>
              <a:rPr lang="en-US" sz="2000" dirty="0">
                <a:solidFill>
                  <a:srgbClr val="000000"/>
                </a:solidFill>
                <a:latin typeface="Open Sans"/>
              </a:rPr>
              <a:t>Because there are four ways to choose the person for seat 1, by the division rule there are </a:t>
            </a:r>
            <a:r>
              <a:rPr lang="en-US" sz="2000" dirty="0">
                <a:solidFill>
                  <a:srgbClr val="FF0000"/>
                </a:solidFill>
                <a:latin typeface="Open Sans"/>
              </a:rPr>
              <a:t>24∕4 = 6 </a:t>
            </a:r>
            <a:r>
              <a:rPr lang="en-US" sz="2000" dirty="0">
                <a:solidFill>
                  <a:srgbClr val="000000"/>
                </a:solidFill>
                <a:latin typeface="Open Sans"/>
              </a:rPr>
              <a:t>different seating arrangements of four people around the circular table.</a:t>
            </a:r>
            <a:endParaRPr lang="en-US" sz="2000" dirty="0">
              <a:latin typeface="Open Sans"/>
            </a:endParaRPr>
          </a:p>
        </p:txBody>
      </p:sp>
    </p:spTree>
    <p:extLst>
      <p:ext uri="{BB962C8B-B14F-4D97-AF65-F5344CB8AC3E}">
        <p14:creationId xmlns:p14="http://schemas.microsoft.com/office/powerpoint/2010/main" val="107500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3F1D-60E3-4CE5-B80D-1C688A3367DB}"/>
              </a:ext>
            </a:extLst>
          </p:cNvPr>
          <p:cNvSpPr>
            <a:spLocks noGrp="1"/>
          </p:cNvSpPr>
          <p:nvPr>
            <p:ph type="title"/>
          </p:nvPr>
        </p:nvSpPr>
        <p:spPr/>
        <p:txBody>
          <a:bodyPr/>
          <a:lstStyle/>
          <a:p>
            <a:r>
              <a:rPr lang="en-US" sz="3000" dirty="0">
                <a:solidFill>
                  <a:schemeClr val="accent1"/>
                </a:solidFill>
                <a:latin typeface="Open Sans"/>
              </a:rPr>
              <a:t>5. Tree Diagrams</a:t>
            </a:r>
          </a:p>
        </p:txBody>
      </p:sp>
      <p:sp>
        <p:nvSpPr>
          <p:cNvPr id="4" name="Slide Number Placeholder 3">
            <a:extLst>
              <a:ext uri="{FF2B5EF4-FFF2-40B4-BE49-F238E27FC236}">
                <a16:creationId xmlns:a16="http://schemas.microsoft.com/office/drawing/2014/main" id="{3141BC31-69DB-4712-B0FB-810D8FE5D353}"/>
              </a:ext>
            </a:extLst>
          </p:cNvPr>
          <p:cNvSpPr>
            <a:spLocks noGrp="1"/>
          </p:cNvSpPr>
          <p:nvPr>
            <p:ph type="sldNum" sz="quarter" idx="12"/>
          </p:nvPr>
        </p:nvSpPr>
        <p:spPr/>
        <p:txBody>
          <a:bodyPr/>
          <a:lstStyle/>
          <a:p>
            <a:pPr>
              <a:defRPr/>
            </a:pPr>
            <a:fld id="{D8837AC9-722F-4E00-AA4A-3E2FB5243369}" type="slidenum">
              <a:rPr lang="en-US" altLang="en-US" smtClean="0"/>
              <a:pPr>
                <a:defRPr/>
              </a:pPr>
              <a:t>15</a:t>
            </a:fld>
            <a:endParaRPr lang="en-US" altLang="en-US"/>
          </a:p>
        </p:txBody>
      </p:sp>
      <p:sp>
        <p:nvSpPr>
          <p:cNvPr id="5" name="Rectangle 4">
            <a:extLst>
              <a:ext uri="{FF2B5EF4-FFF2-40B4-BE49-F238E27FC236}">
                <a16:creationId xmlns:a16="http://schemas.microsoft.com/office/drawing/2014/main" id="{D07777AD-1B46-42D6-8189-7D4D212AA087}"/>
              </a:ext>
            </a:extLst>
          </p:cNvPr>
          <p:cNvSpPr/>
          <p:nvPr/>
        </p:nvSpPr>
        <p:spPr>
          <a:xfrm>
            <a:off x="1463040" y="2457986"/>
            <a:ext cx="8844742" cy="167738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just">
              <a:buFont typeface="Wingdings" panose="05000000000000000000" pitchFamily="2" charset="2"/>
              <a:buChar char="ü"/>
            </a:pPr>
            <a:r>
              <a:rPr lang="en-US" sz="2000" dirty="0">
                <a:latin typeface="Open Sans"/>
              </a:rPr>
              <a:t>A tree consists of a root, a number of branches leaving the root, and possible additional branches leaving the endpoints of other branches.</a:t>
            </a:r>
          </a:p>
          <a:p>
            <a:pPr marL="342900" indent="-342900" algn="just">
              <a:buFont typeface="Wingdings" panose="05000000000000000000" pitchFamily="2" charset="2"/>
              <a:buChar char="ü"/>
            </a:pPr>
            <a:r>
              <a:rPr lang="en-US" sz="2000" dirty="0">
                <a:latin typeface="Open Sans"/>
              </a:rPr>
              <a:t>To use trees in counting, we use a branch to represent each possible choice. We represent the possible outcomes by the leaves, which are the endpoints of branches not having other branches starting at them</a:t>
            </a:r>
          </a:p>
        </p:txBody>
      </p:sp>
      <p:sp>
        <p:nvSpPr>
          <p:cNvPr id="6" name="Rectangle 5">
            <a:extLst>
              <a:ext uri="{FF2B5EF4-FFF2-40B4-BE49-F238E27FC236}">
                <a16:creationId xmlns:a16="http://schemas.microsoft.com/office/drawing/2014/main" id="{AFBEA4D7-F152-4195-94A9-1613D2423668}"/>
              </a:ext>
            </a:extLst>
          </p:cNvPr>
          <p:cNvSpPr/>
          <p:nvPr/>
        </p:nvSpPr>
        <p:spPr>
          <a:xfrm>
            <a:off x="1463040" y="4603388"/>
            <a:ext cx="4488873" cy="2015936"/>
          </a:xfrm>
          <a:prstGeom prst="rect">
            <a:avLst/>
          </a:prstGeom>
        </p:spPr>
        <p:txBody>
          <a:bodyPr wrap="square">
            <a:spAutoFit/>
          </a:bodyPr>
          <a:lstStyle/>
          <a:p>
            <a:pPr algn="just">
              <a:spcBef>
                <a:spcPts val="600"/>
              </a:spcBef>
            </a:pPr>
            <a:r>
              <a:rPr lang="en-US" sz="2000" b="1" dirty="0">
                <a:solidFill>
                  <a:schemeClr val="accent1"/>
                </a:solidFill>
                <a:latin typeface="Open Sans"/>
              </a:rPr>
              <a:t>Example :</a:t>
            </a:r>
          </a:p>
          <a:p>
            <a:pPr algn="just">
              <a:spcBef>
                <a:spcPts val="600"/>
              </a:spcBef>
            </a:pPr>
            <a:r>
              <a:rPr lang="en-US" sz="2000" dirty="0">
                <a:latin typeface="Open Sans"/>
              </a:rPr>
              <a:t>A playoff between two teams consists of at most five games. The first team that wins three games wins the playoff. In how many different ways can the playoff occur?</a:t>
            </a:r>
          </a:p>
        </p:txBody>
      </p:sp>
      <p:pic>
        <p:nvPicPr>
          <p:cNvPr id="7" name="Picture 6" descr="A crowd of people watching a football game&#10;&#10;Description automatically generated">
            <a:extLst>
              <a:ext uri="{FF2B5EF4-FFF2-40B4-BE49-F238E27FC236}">
                <a16:creationId xmlns:a16="http://schemas.microsoft.com/office/drawing/2014/main" id="{FD7B239F-D7AC-46E6-B155-4887A1760E5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33803" y="4520269"/>
            <a:ext cx="3773979" cy="2490131"/>
          </a:xfrm>
          <a:prstGeom prst="rect">
            <a:avLst/>
          </a:prstGeom>
        </p:spPr>
      </p:pic>
      <p:sp>
        <p:nvSpPr>
          <p:cNvPr id="8" name="TextBox 7">
            <a:extLst>
              <a:ext uri="{FF2B5EF4-FFF2-40B4-BE49-F238E27FC236}">
                <a16:creationId xmlns:a16="http://schemas.microsoft.com/office/drawing/2014/main" id="{E8EC1821-C51D-40BD-A0A2-0E9008A1C984}"/>
              </a:ext>
            </a:extLst>
          </p:cNvPr>
          <p:cNvSpPr txBox="1"/>
          <p:nvPr/>
        </p:nvSpPr>
        <p:spPr>
          <a:xfrm>
            <a:off x="6508100" y="7025294"/>
            <a:ext cx="4771506" cy="230832"/>
          </a:xfrm>
          <a:prstGeom prst="rect">
            <a:avLst/>
          </a:prstGeom>
          <a:noFill/>
        </p:spPr>
        <p:txBody>
          <a:bodyPr wrap="square" rtlCol="0">
            <a:spAutoFit/>
          </a:bodyPr>
          <a:lstStyle/>
          <a:p>
            <a:r>
              <a:rPr lang="en-US" sz="900" dirty="0">
                <a:hlinkClick r:id="rId3" tooltip="https://en.wikipedia.org/wiki/Sydney%E2%80%93West_Coast_AFL_rivalry"/>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6924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C75D40-4B6D-4E27-A01C-0797C3B5DF63}"/>
              </a:ext>
            </a:extLst>
          </p:cNvPr>
          <p:cNvSpPr>
            <a:spLocks noGrp="1"/>
          </p:cNvSpPr>
          <p:nvPr>
            <p:ph type="sldNum" sz="quarter" idx="12"/>
          </p:nvPr>
        </p:nvSpPr>
        <p:spPr/>
        <p:txBody>
          <a:bodyPr/>
          <a:lstStyle/>
          <a:p>
            <a:pPr>
              <a:defRPr/>
            </a:pPr>
            <a:fld id="{D8837AC9-722F-4E00-AA4A-3E2FB5243369}" type="slidenum">
              <a:rPr lang="en-US" altLang="en-US" smtClean="0"/>
              <a:pPr>
                <a:defRPr/>
              </a:pPr>
              <a:t>16</a:t>
            </a:fld>
            <a:endParaRPr lang="en-US" altLang="en-US"/>
          </a:p>
        </p:txBody>
      </p:sp>
      <p:sp>
        <p:nvSpPr>
          <p:cNvPr id="5" name="Title 1">
            <a:extLst>
              <a:ext uri="{FF2B5EF4-FFF2-40B4-BE49-F238E27FC236}">
                <a16:creationId xmlns:a16="http://schemas.microsoft.com/office/drawing/2014/main" id="{24A3D387-37F8-47B2-BFE5-10D1B13827B7}"/>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5. Tree Diagrams</a:t>
            </a:r>
          </a:p>
        </p:txBody>
      </p:sp>
      <p:sp>
        <p:nvSpPr>
          <p:cNvPr id="6" name="Rectangle 5">
            <a:extLst>
              <a:ext uri="{FF2B5EF4-FFF2-40B4-BE49-F238E27FC236}">
                <a16:creationId xmlns:a16="http://schemas.microsoft.com/office/drawing/2014/main" id="{0044BF23-233E-42B8-A40F-168F5932B4A2}"/>
              </a:ext>
            </a:extLst>
          </p:cNvPr>
          <p:cNvSpPr/>
          <p:nvPr/>
        </p:nvSpPr>
        <p:spPr>
          <a:xfrm>
            <a:off x="1296785" y="2216641"/>
            <a:ext cx="9044248" cy="1323439"/>
          </a:xfrm>
          <a:prstGeom prst="rect">
            <a:avLst/>
          </a:prstGeom>
        </p:spPr>
        <p:txBody>
          <a:bodyPr wrap="square">
            <a:spAutoFit/>
          </a:bodyPr>
          <a:lstStyle/>
          <a:p>
            <a:pPr algn="just"/>
            <a:r>
              <a:rPr lang="en-US" sz="2000" b="1" i="1" dirty="0">
                <a:solidFill>
                  <a:srgbClr val="00B050"/>
                </a:solidFill>
                <a:latin typeface="Open Sans"/>
              </a:rPr>
              <a:t>Solution: </a:t>
            </a:r>
          </a:p>
          <a:p>
            <a:pPr algn="just"/>
            <a:r>
              <a:rPr lang="en-US" sz="2000" dirty="0">
                <a:solidFill>
                  <a:srgbClr val="000000"/>
                </a:solidFill>
                <a:latin typeface="Open Sans"/>
              </a:rPr>
              <a:t>The tree diagram in Figure below displays all the ways the playoff can proceed, with the winner of each game shown. We see that there are 20 different ways for the playoff to occur. </a:t>
            </a:r>
            <a:endParaRPr lang="en-US" sz="2000" dirty="0">
              <a:latin typeface="Open Sans"/>
            </a:endParaRPr>
          </a:p>
        </p:txBody>
      </p:sp>
      <p:pic>
        <p:nvPicPr>
          <p:cNvPr id="7" name="Picture 6">
            <a:extLst>
              <a:ext uri="{FF2B5EF4-FFF2-40B4-BE49-F238E27FC236}">
                <a16:creationId xmlns:a16="http://schemas.microsoft.com/office/drawing/2014/main" id="{2581D4CB-8AB1-4CDB-A851-8575FF8E5413}"/>
              </a:ext>
            </a:extLst>
          </p:cNvPr>
          <p:cNvPicPr>
            <a:picLocks noChangeAspect="1"/>
          </p:cNvPicPr>
          <p:nvPr/>
        </p:nvPicPr>
        <p:blipFill>
          <a:blip r:embed="rId2"/>
          <a:stretch>
            <a:fillRect/>
          </a:stretch>
        </p:blipFill>
        <p:spPr>
          <a:xfrm>
            <a:off x="1911927" y="3656457"/>
            <a:ext cx="8013469" cy="3492487"/>
          </a:xfrm>
          <a:prstGeom prst="rect">
            <a:avLst/>
          </a:prstGeom>
        </p:spPr>
      </p:pic>
    </p:spTree>
    <p:extLst>
      <p:ext uri="{BB962C8B-B14F-4D97-AF65-F5344CB8AC3E}">
        <p14:creationId xmlns:p14="http://schemas.microsoft.com/office/powerpoint/2010/main" val="124648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The Pigeonhole Principle</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BCB626E-F072-4DA8-BA73-67E867B13494}"/>
              </a:ext>
            </a:extLst>
          </p:cNvPr>
          <p:cNvSpPr>
            <a:spLocks noGrp="1"/>
          </p:cNvSpPr>
          <p:nvPr>
            <p:ph type="sldNum" sz="quarter" idx="12"/>
          </p:nvPr>
        </p:nvSpPr>
        <p:spPr/>
        <p:txBody>
          <a:bodyPr/>
          <a:lstStyle/>
          <a:p>
            <a:pPr>
              <a:defRPr/>
            </a:pPr>
            <a:fld id="{D8837AC9-722F-4E00-AA4A-3E2FB5243369}"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AE55-B0DA-46E4-A6F4-E69F9E17DDCF}"/>
              </a:ext>
            </a:extLst>
          </p:cNvPr>
          <p:cNvSpPr>
            <a:spLocks noGrp="1"/>
          </p:cNvSpPr>
          <p:nvPr>
            <p:ph type="title"/>
          </p:nvPr>
        </p:nvSpPr>
        <p:spPr>
          <a:xfrm>
            <a:off x="3562349" y="839788"/>
            <a:ext cx="6591300" cy="1260475"/>
          </a:xfrm>
        </p:spPr>
        <p:txBody>
          <a:bodyPr/>
          <a:lstStyle/>
          <a:p>
            <a:r>
              <a:rPr lang="en-US" sz="3000" dirty="0">
                <a:solidFill>
                  <a:schemeClr val="accent1"/>
                </a:solidFill>
                <a:latin typeface="Open Sans"/>
              </a:rPr>
              <a:t>The Pigeonhole Principle</a:t>
            </a:r>
          </a:p>
        </p:txBody>
      </p:sp>
      <p:sp>
        <p:nvSpPr>
          <p:cNvPr id="4" name="Slide Number Placeholder 3">
            <a:extLst>
              <a:ext uri="{FF2B5EF4-FFF2-40B4-BE49-F238E27FC236}">
                <a16:creationId xmlns:a16="http://schemas.microsoft.com/office/drawing/2014/main" id="{1AB75740-C942-4610-A93F-EB92FD0F7E96}"/>
              </a:ext>
            </a:extLst>
          </p:cNvPr>
          <p:cNvSpPr>
            <a:spLocks noGrp="1"/>
          </p:cNvSpPr>
          <p:nvPr>
            <p:ph type="sldNum" sz="quarter" idx="12"/>
          </p:nvPr>
        </p:nvSpPr>
        <p:spPr/>
        <p:txBody>
          <a:bodyPr/>
          <a:lstStyle/>
          <a:p>
            <a:pPr>
              <a:defRPr/>
            </a:pPr>
            <a:fld id="{D8837AC9-722F-4E00-AA4A-3E2FB5243369}" type="slidenum">
              <a:rPr lang="en-US" altLang="en-US" smtClean="0"/>
              <a:pPr>
                <a:defRPr/>
              </a:pPr>
              <a:t>18</a:t>
            </a:fld>
            <a:endParaRPr lang="en-US" altLang="en-US"/>
          </a:p>
        </p:txBody>
      </p:sp>
      <p:sp>
        <p:nvSpPr>
          <p:cNvPr id="5" name="Rectangle 4">
            <a:extLst>
              <a:ext uri="{FF2B5EF4-FFF2-40B4-BE49-F238E27FC236}">
                <a16:creationId xmlns:a16="http://schemas.microsoft.com/office/drawing/2014/main" id="{B3488BCB-41B4-45C2-8531-973D15B55A57}"/>
              </a:ext>
            </a:extLst>
          </p:cNvPr>
          <p:cNvSpPr/>
          <p:nvPr/>
        </p:nvSpPr>
        <p:spPr>
          <a:xfrm>
            <a:off x="1383434" y="2303683"/>
            <a:ext cx="8770215"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000" b="1" dirty="0">
                <a:solidFill>
                  <a:schemeClr val="accent1"/>
                </a:solidFill>
                <a:latin typeface="Open Sans"/>
              </a:rPr>
              <a:t>Theorem 1</a:t>
            </a:r>
          </a:p>
          <a:p>
            <a:pPr algn="just"/>
            <a:r>
              <a:rPr lang="en-US" sz="2000" dirty="0">
                <a:latin typeface="Open Sans"/>
              </a:rPr>
              <a:t>If </a:t>
            </a:r>
            <a:r>
              <a:rPr lang="en-US" sz="2000" i="1" dirty="0">
                <a:latin typeface="Open Sans"/>
              </a:rPr>
              <a:t>k </a:t>
            </a:r>
            <a:r>
              <a:rPr lang="en-US" sz="2000" dirty="0">
                <a:latin typeface="Open Sans"/>
              </a:rPr>
              <a:t>is a positive integer and </a:t>
            </a:r>
            <a:r>
              <a:rPr lang="en-US" sz="2000" i="1" dirty="0">
                <a:latin typeface="Open Sans"/>
              </a:rPr>
              <a:t>k </a:t>
            </a:r>
            <a:r>
              <a:rPr lang="en-US" sz="2000" dirty="0">
                <a:latin typeface="Open Sans"/>
              </a:rPr>
              <a:t>+ 1 or more objects are placed into </a:t>
            </a:r>
            <a:r>
              <a:rPr lang="en-US" sz="2000" i="1" dirty="0">
                <a:latin typeface="Open Sans"/>
              </a:rPr>
              <a:t>k </a:t>
            </a:r>
            <a:r>
              <a:rPr lang="en-US" sz="2000" dirty="0">
                <a:latin typeface="Open Sans"/>
              </a:rPr>
              <a:t>boxes, then there is at least one box containing two or more of the objects.</a:t>
            </a:r>
            <a:endParaRPr lang="en-US" sz="2000" dirty="0">
              <a:solidFill>
                <a:schemeClr val="accent1"/>
              </a:solidFill>
              <a:latin typeface="Open Sans"/>
            </a:endParaRPr>
          </a:p>
        </p:txBody>
      </p:sp>
      <p:sp>
        <p:nvSpPr>
          <p:cNvPr id="6" name="Rectangle 5">
            <a:extLst>
              <a:ext uri="{FF2B5EF4-FFF2-40B4-BE49-F238E27FC236}">
                <a16:creationId xmlns:a16="http://schemas.microsoft.com/office/drawing/2014/main" id="{5E70DF8A-E4EE-42C7-873F-677D11F991E5}"/>
              </a:ext>
            </a:extLst>
          </p:cNvPr>
          <p:cNvSpPr/>
          <p:nvPr/>
        </p:nvSpPr>
        <p:spPr>
          <a:xfrm>
            <a:off x="1383434" y="3571567"/>
            <a:ext cx="4535227" cy="2862322"/>
          </a:xfrm>
          <a:prstGeom prst="rect">
            <a:avLst/>
          </a:prstGeom>
        </p:spPr>
        <p:txBody>
          <a:bodyPr wrap="square">
            <a:spAutoFit/>
          </a:bodyPr>
          <a:lstStyle/>
          <a:p>
            <a:pPr algn="just"/>
            <a:r>
              <a:rPr lang="en-US" sz="2000" b="1" i="1" dirty="0">
                <a:solidFill>
                  <a:schemeClr val="accent1"/>
                </a:solidFill>
                <a:latin typeface="Open Sans"/>
              </a:rPr>
              <a:t>Proof:</a:t>
            </a:r>
          </a:p>
          <a:p>
            <a:pPr algn="just"/>
            <a:r>
              <a:rPr lang="en-US" sz="2000" dirty="0">
                <a:solidFill>
                  <a:srgbClr val="000000"/>
                </a:solidFill>
                <a:latin typeface="Open Sans"/>
              </a:rPr>
              <a:t>We prove the pigeonhole principle using a proof by contraposition. Suppose that none of the </a:t>
            </a:r>
            <a:r>
              <a:rPr lang="en-US" sz="2000" i="1" dirty="0">
                <a:solidFill>
                  <a:srgbClr val="000000"/>
                </a:solidFill>
                <a:latin typeface="Open Sans"/>
              </a:rPr>
              <a:t>k </a:t>
            </a:r>
            <a:r>
              <a:rPr lang="en-US" sz="2000" dirty="0">
                <a:solidFill>
                  <a:srgbClr val="000000"/>
                </a:solidFill>
                <a:latin typeface="Open Sans"/>
              </a:rPr>
              <a:t>boxes contains more than one object. Then the total number of objects would be at most </a:t>
            </a:r>
            <a:r>
              <a:rPr lang="en-US" sz="2000" i="1" dirty="0">
                <a:solidFill>
                  <a:srgbClr val="000000"/>
                </a:solidFill>
                <a:latin typeface="Open Sans"/>
              </a:rPr>
              <a:t>k</a:t>
            </a:r>
            <a:r>
              <a:rPr lang="en-US" sz="2000" dirty="0">
                <a:solidFill>
                  <a:srgbClr val="000000"/>
                </a:solidFill>
                <a:latin typeface="Open Sans"/>
              </a:rPr>
              <a:t>. </a:t>
            </a:r>
          </a:p>
          <a:p>
            <a:pPr algn="just"/>
            <a:r>
              <a:rPr lang="en-US" sz="2000" dirty="0">
                <a:solidFill>
                  <a:srgbClr val="000000"/>
                </a:solidFill>
                <a:latin typeface="Open Sans"/>
              </a:rPr>
              <a:t>This is a contradiction, because there are at least </a:t>
            </a:r>
            <a:r>
              <a:rPr lang="en-US" sz="2000" i="1" dirty="0">
                <a:solidFill>
                  <a:srgbClr val="000000"/>
                </a:solidFill>
                <a:latin typeface="Open Sans"/>
              </a:rPr>
              <a:t>k </a:t>
            </a:r>
            <a:r>
              <a:rPr lang="en-US" sz="2000" dirty="0">
                <a:solidFill>
                  <a:srgbClr val="000000"/>
                </a:solidFill>
                <a:latin typeface="Open Sans"/>
              </a:rPr>
              <a:t>+ 1 objects</a:t>
            </a:r>
            <a:endParaRPr lang="en-US" sz="2000" dirty="0">
              <a:latin typeface="Open Sans"/>
            </a:endParaRPr>
          </a:p>
        </p:txBody>
      </p:sp>
      <p:pic>
        <p:nvPicPr>
          <p:cNvPr id="8" name="Picture 7" descr="A screenshot of a video game&#10;&#10;Description automatically generated">
            <a:extLst>
              <a:ext uri="{FF2B5EF4-FFF2-40B4-BE49-F238E27FC236}">
                <a16:creationId xmlns:a16="http://schemas.microsoft.com/office/drawing/2014/main" id="{E49F08A3-6358-4C1E-B059-D333AE63C8E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29546" y="3887668"/>
            <a:ext cx="3724103" cy="2510334"/>
          </a:xfrm>
          <a:prstGeom prst="rect">
            <a:avLst/>
          </a:prstGeom>
        </p:spPr>
      </p:pic>
      <p:sp>
        <p:nvSpPr>
          <p:cNvPr id="9" name="TextBox 8">
            <a:extLst>
              <a:ext uri="{FF2B5EF4-FFF2-40B4-BE49-F238E27FC236}">
                <a16:creationId xmlns:a16="http://schemas.microsoft.com/office/drawing/2014/main" id="{E308A3AD-605F-4E6D-9D09-F2B0A17C1CEF}"/>
              </a:ext>
            </a:extLst>
          </p:cNvPr>
          <p:cNvSpPr txBox="1"/>
          <p:nvPr/>
        </p:nvSpPr>
        <p:spPr>
          <a:xfrm>
            <a:off x="6857999" y="6398002"/>
            <a:ext cx="3724103" cy="230832"/>
          </a:xfrm>
          <a:prstGeom prst="rect">
            <a:avLst/>
          </a:prstGeom>
          <a:noFill/>
        </p:spPr>
        <p:txBody>
          <a:bodyPr wrap="square" rtlCol="0">
            <a:spAutoFit/>
          </a:bodyPr>
          <a:lstStyle/>
          <a:p>
            <a:r>
              <a:rPr lang="en-US" sz="900" dirty="0">
                <a:hlinkClick r:id="rId3" tooltip="http://tex.stackexchange.com/questions/324506/how-to-get-a-pigeon-to-illustrate-the-pigeonhole-principle"/>
              </a:rPr>
              <a:t>This Photo</a:t>
            </a:r>
            <a:r>
              <a:rPr lang="en-US" sz="900" dirty="0"/>
              <a:t> by Unknown Author is licensed under </a:t>
            </a:r>
            <a:r>
              <a:rPr lang="en-US" sz="900" dirty="0">
                <a:hlinkClick r:id="rId4" tooltip="https://creativecommons.org/licenses/by-sa/3.0/"/>
              </a:rPr>
              <a:t>CC BY-SA</a:t>
            </a:r>
            <a:endParaRPr lang="en-US" sz="900" dirty="0"/>
          </a:p>
        </p:txBody>
      </p:sp>
    </p:spTree>
    <p:extLst>
      <p:ext uri="{BB962C8B-B14F-4D97-AF65-F5344CB8AC3E}">
        <p14:creationId xmlns:p14="http://schemas.microsoft.com/office/powerpoint/2010/main" val="324744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A7E114-F524-4BB2-BA0A-AB55ABDAB664}"/>
              </a:ext>
            </a:extLst>
          </p:cNvPr>
          <p:cNvSpPr>
            <a:spLocks noGrp="1"/>
          </p:cNvSpPr>
          <p:nvPr>
            <p:ph type="sldNum" sz="quarter" idx="12"/>
          </p:nvPr>
        </p:nvSpPr>
        <p:spPr/>
        <p:txBody>
          <a:bodyPr/>
          <a:lstStyle/>
          <a:p>
            <a:pPr>
              <a:defRPr/>
            </a:pPr>
            <a:fld id="{D8837AC9-722F-4E00-AA4A-3E2FB5243369}" type="slidenum">
              <a:rPr lang="en-US" altLang="en-US" smtClean="0"/>
              <a:pPr>
                <a:defRPr/>
              </a:pPr>
              <a:t>19</a:t>
            </a:fld>
            <a:endParaRPr lang="en-US" altLang="en-US"/>
          </a:p>
        </p:txBody>
      </p:sp>
      <p:sp>
        <p:nvSpPr>
          <p:cNvPr id="5" name="Title 1">
            <a:extLst>
              <a:ext uri="{FF2B5EF4-FFF2-40B4-BE49-F238E27FC236}">
                <a16:creationId xmlns:a16="http://schemas.microsoft.com/office/drawing/2014/main" id="{54F687A5-603F-4475-BDC4-4A02A2AE54ED}"/>
              </a:ext>
            </a:extLst>
          </p:cNvPr>
          <p:cNvSpPr>
            <a:spLocks noGrp="1"/>
          </p:cNvSpPr>
          <p:nvPr>
            <p:ph type="title"/>
          </p:nvPr>
        </p:nvSpPr>
        <p:spPr>
          <a:xfrm>
            <a:off x="3919538" y="671512"/>
            <a:ext cx="6591300" cy="1260475"/>
          </a:xfrm>
        </p:spPr>
        <p:txBody>
          <a:bodyPr/>
          <a:lstStyle/>
          <a:p>
            <a:r>
              <a:rPr lang="en-US" sz="3000" dirty="0">
                <a:solidFill>
                  <a:schemeClr val="accent1"/>
                </a:solidFill>
                <a:latin typeface="Open Sans"/>
              </a:rPr>
              <a:t>The Pigeonhole Principle</a:t>
            </a:r>
          </a:p>
        </p:txBody>
      </p:sp>
      <p:sp>
        <p:nvSpPr>
          <p:cNvPr id="6" name="Rectangle 5">
            <a:extLst>
              <a:ext uri="{FF2B5EF4-FFF2-40B4-BE49-F238E27FC236}">
                <a16:creationId xmlns:a16="http://schemas.microsoft.com/office/drawing/2014/main" id="{CC4C5C06-FB10-4006-A72D-54B88C48284B}"/>
              </a:ext>
            </a:extLst>
          </p:cNvPr>
          <p:cNvSpPr/>
          <p:nvPr/>
        </p:nvSpPr>
        <p:spPr>
          <a:xfrm>
            <a:off x="1423989" y="2445509"/>
            <a:ext cx="888379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r>
              <a:rPr lang="en-US" sz="2000" b="1" dirty="0">
                <a:solidFill>
                  <a:schemeClr val="accent1"/>
                </a:solidFill>
                <a:latin typeface="Open Sans"/>
              </a:rPr>
              <a:t>Corollary 1 </a:t>
            </a:r>
          </a:p>
          <a:p>
            <a:pPr algn="just"/>
            <a:r>
              <a:rPr lang="en-US" sz="2000" dirty="0">
                <a:solidFill>
                  <a:srgbClr val="000000"/>
                </a:solidFill>
                <a:latin typeface="Open Sans"/>
              </a:rPr>
              <a:t>A function </a:t>
            </a:r>
            <a:r>
              <a:rPr lang="en-US" sz="2000" i="1" dirty="0">
                <a:solidFill>
                  <a:srgbClr val="000000"/>
                </a:solidFill>
                <a:latin typeface="Open Sans"/>
              </a:rPr>
              <a:t>f </a:t>
            </a:r>
            <a:r>
              <a:rPr lang="en-US" sz="2000" dirty="0">
                <a:solidFill>
                  <a:srgbClr val="000000"/>
                </a:solidFill>
                <a:latin typeface="Open Sans"/>
              </a:rPr>
              <a:t>from a set with </a:t>
            </a:r>
            <a:r>
              <a:rPr lang="en-US" sz="2000" i="1" dirty="0">
                <a:solidFill>
                  <a:srgbClr val="000000"/>
                </a:solidFill>
                <a:latin typeface="Open Sans"/>
              </a:rPr>
              <a:t>k </a:t>
            </a:r>
            <a:r>
              <a:rPr lang="en-US" sz="2000" dirty="0">
                <a:solidFill>
                  <a:srgbClr val="000000"/>
                </a:solidFill>
                <a:latin typeface="Open Sans"/>
              </a:rPr>
              <a:t>+ 1 or more elements to a set with </a:t>
            </a:r>
            <a:r>
              <a:rPr lang="en-US" sz="2000" i="1" dirty="0">
                <a:solidFill>
                  <a:srgbClr val="000000"/>
                </a:solidFill>
                <a:latin typeface="Open Sans"/>
              </a:rPr>
              <a:t>k </a:t>
            </a:r>
            <a:r>
              <a:rPr lang="en-US" sz="2000" dirty="0">
                <a:solidFill>
                  <a:srgbClr val="000000"/>
                </a:solidFill>
                <a:latin typeface="Open Sans"/>
              </a:rPr>
              <a:t>elements is not one-to-one.</a:t>
            </a:r>
            <a:endParaRPr lang="en-US" sz="2000" dirty="0">
              <a:latin typeface="Open Sans"/>
            </a:endParaRPr>
          </a:p>
        </p:txBody>
      </p:sp>
      <p:sp>
        <p:nvSpPr>
          <p:cNvPr id="7" name="Rectangle 6">
            <a:extLst>
              <a:ext uri="{FF2B5EF4-FFF2-40B4-BE49-F238E27FC236}">
                <a16:creationId xmlns:a16="http://schemas.microsoft.com/office/drawing/2014/main" id="{669C5E24-D1FC-4130-885A-4F64F9E45768}"/>
              </a:ext>
            </a:extLst>
          </p:cNvPr>
          <p:cNvSpPr/>
          <p:nvPr/>
        </p:nvSpPr>
        <p:spPr>
          <a:xfrm>
            <a:off x="1423989" y="3914014"/>
            <a:ext cx="8883793" cy="2246769"/>
          </a:xfrm>
          <a:prstGeom prst="rect">
            <a:avLst/>
          </a:prstGeom>
        </p:spPr>
        <p:txBody>
          <a:bodyPr wrap="square">
            <a:spAutoFit/>
          </a:bodyPr>
          <a:lstStyle/>
          <a:p>
            <a:pPr algn="just"/>
            <a:r>
              <a:rPr lang="en-US" sz="2000" b="1" i="1" dirty="0">
                <a:solidFill>
                  <a:schemeClr val="accent1"/>
                </a:solidFill>
                <a:latin typeface="Open Sans"/>
              </a:rPr>
              <a:t>Proof: </a:t>
            </a:r>
          </a:p>
          <a:p>
            <a:pPr algn="just"/>
            <a:r>
              <a:rPr lang="en-US" sz="2000" dirty="0">
                <a:solidFill>
                  <a:srgbClr val="000000"/>
                </a:solidFill>
                <a:latin typeface="Open Sans"/>
              </a:rPr>
              <a:t>Suppose that for each element </a:t>
            </a:r>
            <a:r>
              <a:rPr lang="en-US" sz="2000" i="1" dirty="0">
                <a:solidFill>
                  <a:srgbClr val="000000"/>
                </a:solidFill>
                <a:latin typeface="Open Sans"/>
              </a:rPr>
              <a:t>y </a:t>
            </a:r>
            <a:r>
              <a:rPr lang="en-US" sz="2000" dirty="0">
                <a:solidFill>
                  <a:srgbClr val="000000"/>
                </a:solidFill>
                <a:latin typeface="Open Sans"/>
              </a:rPr>
              <a:t>in the codomain of </a:t>
            </a:r>
            <a:r>
              <a:rPr lang="en-US" sz="2000" i="1" dirty="0">
                <a:solidFill>
                  <a:srgbClr val="000000"/>
                </a:solidFill>
                <a:latin typeface="Open Sans"/>
              </a:rPr>
              <a:t>f </a:t>
            </a:r>
            <a:r>
              <a:rPr lang="en-US" sz="2000" dirty="0">
                <a:solidFill>
                  <a:srgbClr val="000000"/>
                </a:solidFill>
                <a:latin typeface="Open Sans"/>
              </a:rPr>
              <a:t>we have a box that contains all elements </a:t>
            </a:r>
            <a:r>
              <a:rPr lang="en-US" sz="2000" i="1" dirty="0">
                <a:solidFill>
                  <a:srgbClr val="000000"/>
                </a:solidFill>
                <a:latin typeface="Open Sans"/>
              </a:rPr>
              <a:t>x </a:t>
            </a:r>
            <a:r>
              <a:rPr lang="en-US" sz="2000" dirty="0">
                <a:solidFill>
                  <a:srgbClr val="000000"/>
                </a:solidFill>
                <a:latin typeface="Open Sans"/>
              </a:rPr>
              <a:t>of the domain of </a:t>
            </a:r>
            <a:r>
              <a:rPr lang="en-US" sz="2000" i="1" dirty="0">
                <a:solidFill>
                  <a:srgbClr val="000000"/>
                </a:solidFill>
                <a:latin typeface="Open Sans"/>
              </a:rPr>
              <a:t>f </a:t>
            </a:r>
            <a:r>
              <a:rPr lang="en-US" sz="2000" dirty="0">
                <a:solidFill>
                  <a:srgbClr val="000000"/>
                </a:solidFill>
                <a:latin typeface="Open Sans"/>
              </a:rPr>
              <a:t>such that </a:t>
            </a:r>
            <a:r>
              <a:rPr lang="en-US" sz="2000" i="1" dirty="0">
                <a:solidFill>
                  <a:srgbClr val="000000"/>
                </a:solidFill>
                <a:latin typeface="Open Sans"/>
              </a:rPr>
              <a:t>f </a:t>
            </a:r>
            <a:r>
              <a:rPr lang="en-US" sz="2000" dirty="0">
                <a:solidFill>
                  <a:srgbClr val="000000"/>
                </a:solidFill>
                <a:latin typeface="Open Sans"/>
              </a:rPr>
              <a:t>(</a:t>
            </a:r>
            <a:r>
              <a:rPr lang="en-US" sz="2000" i="1" dirty="0">
                <a:solidFill>
                  <a:srgbClr val="000000"/>
                </a:solidFill>
                <a:latin typeface="Open Sans"/>
              </a:rPr>
              <a:t>x</a:t>
            </a:r>
            <a:r>
              <a:rPr lang="en-US" sz="2000" dirty="0">
                <a:solidFill>
                  <a:srgbClr val="000000"/>
                </a:solidFill>
                <a:latin typeface="Open Sans"/>
              </a:rPr>
              <a:t>) = </a:t>
            </a:r>
            <a:r>
              <a:rPr lang="en-US" sz="2000" i="1" dirty="0">
                <a:solidFill>
                  <a:srgbClr val="000000"/>
                </a:solidFill>
                <a:latin typeface="Open Sans"/>
              </a:rPr>
              <a:t>y</a:t>
            </a:r>
            <a:r>
              <a:rPr lang="en-US" sz="2000" dirty="0">
                <a:solidFill>
                  <a:srgbClr val="000000"/>
                </a:solidFill>
                <a:latin typeface="Open Sans"/>
              </a:rPr>
              <a:t>. Because the domain contains </a:t>
            </a:r>
            <a:r>
              <a:rPr lang="en-US" sz="2000" i="1" dirty="0">
                <a:solidFill>
                  <a:srgbClr val="000000"/>
                </a:solidFill>
                <a:latin typeface="Open Sans"/>
              </a:rPr>
              <a:t>k </a:t>
            </a:r>
            <a:r>
              <a:rPr lang="en-US" sz="2000" dirty="0">
                <a:solidFill>
                  <a:srgbClr val="000000"/>
                </a:solidFill>
                <a:latin typeface="Open Sans"/>
              </a:rPr>
              <a:t>+ 1 or more elements and the codomain contains only </a:t>
            </a:r>
            <a:r>
              <a:rPr lang="en-US" sz="2000" i="1" dirty="0">
                <a:solidFill>
                  <a:srgbClr val="000000"/>
                </a:solidFill>
                <a:latin typeface="Open Sans"/>
              </a:rPr>
              <a:t>k </a:t>
            </a:r>
            <a:r>
              <a:rPr lang="en-US" sz="2000" dirty="0">
                <a:solidFill>
                  <a:srgbClr val="000000"/>
                </a:solidFill>
                <a:latin typeface="Open Sans"/>
              </a:rPr>
              <a:t>elements, the pigeonhole principle tells us that one of these boxes contains two or more elements </a:t>
            </a:r>
            <a:r>
              <a:rPr lang="en-US" sz="2000" i="1" dirty="0">
                <a:solidFill>
                  <a:srgbClr val="000000"/>
                </a:solidFill>
                <a:latin typeface="Open Sans"/>
              </a:rPr>
              <a:t>x </a:t>
            </a:r>
            <a:r>
              <a:rPr lang="en-US" sz="2000" dirty="0">
                <a:solidFill>
                  <a:srgbClr val="000000"/>
                </a:solidFill>
                <a:latin typeface="Open Sans"/>
              </a:rPr>
              <a:t>of the domain. This means that </a:t>
            </a:r>
            <a:r>
              <a:rPr lang="en-US" sz="2000" i="1" dirty="0">
                <a:solidFill>
                  <a:srgbClr val="000000"/>
                </a:solidFill>
                <a:latin typeface="Open Sans"/>
              </a:rPr>
              <a:t>f </a:t>
            </a:r>
            <a:r>
              <a:rPr lang="en-US" sz="2000" dirty="0">
                <a:solidFill>
                  <a:srgbClr val="000000"/>
                </a:solidFill>
                <a:latin typeface="Open Sans"/>
              </a:rPr>
              <a:t>cannot be one-to-one.</a:t>
            </a:r>
            <a:endParaRPr lang="en-US" sz="2000" dirty="0">
              <a:latin typeface="Open Sans"/>
            </a:endParaRPr>
          </a:p>
        </p:txBody>
      </p:sp>
    </p:spTree>
    <p:extLst>
      <p:ext uri="{BB962C8B-B14F-4D97-AF65-F5344CB8AC3E}">
        <p14:creationId xmlns:p14="http://schemas.microsoft.com/office/powerpoint/2010/main" val="192842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81350"/>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The Basics of Counting</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DE1FA4F-75A5-42FB-9448-1369375A006A}"/>
              </a:ext>
            </a:extLst>
          </p:cNvPr>
          <p:cNvSpPr>
            <a:spLocks noGrp="1"/>
          </p:cNvSpPr>
          <p:nvPr>
            <p:ph type="sldNum" sz="quarter" idx="12"/>
          </p:nvPr>
        </p:nvSpPr>
        <p:spPr/>
        <p:txBody>
          <a:bodyPr/>
          <a:lstStyle/>
          <a:p>
            <a:pPr>
              <a:defRPr/>
            </a:pPr>
            <a:fld id="{D8837AC9-722F-4E00-AA4A-3E2FB5243369}" type="slidenum">
              <a:rPr lang="en-US" altLang="en-US" smtClean="0"/>
              <a:pPr>
                <a:defRPr/>
              </a:pPr>
              <a:t>2</a:t>
            </a:fld>
            <a:endParaRPr lang="en-US" altLang="en-US"/>
          </a:p>
        </p:txBody>
      </p:sp>
    </p:spTree>
    <p:extLst>
      <p:ext uri="{BB962C8B-B14F-4D97-AF65-F5344CB8AC3E}">
        <p14:creationId xmlns:p14="http://schemas.microsoft.com/office/powerpoint/2010/main" val="259991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AEC61AB-93A6-4C1C-9293-497315ED23AC}"/>
              </a:ext>
            </a:extLst>
          </p:cNvPr>
          <p:cNvSpPr>
            <a:spLocks noGrp="1"/>
          </p:cNvSpPr>
          <p:nvPr>
            <p:ph type="sldNum" sz="quarter" idx="12"/>
          </p:nvPr>
        </p:nvSpPr>
        <p:spPr/>
        <p:txBody>
          <a:bodyPr/>
          <a:lstStyle/>
          <a:p>
            <a:pPr>
              <a:defRPr/>
            </a:pPr>
            <a:fld id="{D8837AC9-722F-4E00-AA4A-3E2FB5243369}" type="slidenum">
              <a:rPr lang="en-US" altLang="en-US" smtClean="0"/>
              <a:pPr>
                <a:defRPr/>
              </a:pPr>
              <a:t>20</a:t>
            </a:fld>
            <a:endParaRPr lang="en-US" altLang="en-US"/>
          </a:p>
        </p:txBody>
      </p:sp>
      <p:sp>
        <p:nvSpPr>
          <p:cNvPr id="5" name="Rectangle 4">
            <a:extLst>
              <a:ext uri="{FF2B5EF4-FFF2-40B4-BE49-F238E27FC236}">
                <a16:creationId xmlns:a16="http://schemas.microsoft.com/office/drawing/2014/main" id="{BEA55EE4-8676-4937-962A-DA0BFCB56DC8}"/>
              </a:ext>
            </a:extLst>
          </p:cNvPr>
          <p:cNvSpPr/>
          <p:nvPr/>
        </p:nvSpPr>
        <p:spPr>
          <a:xfrm>
            <a:off x="1423989" y="2422150"/>
            <a:ext cx="8900418" cy="1015663"/>
          </a:xfrm>
          <a:prstGeom prst="rect">
            <a:avLst/>
          </a:prstGeom>
        </p:spPr>
        <p:txBody>
          <a:bodyPr wrap="square">
            <a:spAutoFit/>
          </a:bodyPr>
          <a:lstStyle/>
          <a:p>
            <a:pPr algn="just"/>
            <a:r>
              <a:rPr lang="en-US" sz="2000" b="1" dirty="0">
                <a:solidFill>
                  <a:schemeClr val="accent1"/>
                </a:solidFill>
                <a:latin typeface="Open Sans"/>
              </a:rPr>
              <a:t>Example 1 :</a:t>
            </a:r>
          </a:p>
          <a:p>
            <a:pPr algn="just"/>
            <a:r>
              <a:rPr lang="en-US" sz="2000" dirty="0">
                <a:latin typeface="Open Sans"/>
              </a:rPr>
              <a:t>Among any group of 367 people, there must be at least two with the same birthday, because there are only 366 possible birthdays.</a:t>
            </a:r>
          </a:p>
        </p:txBody>
      </p:sp>
      <p:sp>
        <p:nvSpPr>
          <p:cNvPr id="6" name="Rectangle 5">
            <a:extLst>
              <a:ext uri="{FF2B5EF4-FFF2-40B4-BE49-F238E27FC236}">
                <a16:creationId xmlns:a16="http://schemas.microsoft.com/office/drawing/2014/main" id="{9BE13011-B670-454E-8A37-8DEF624F02F7}"/>
              </a:ext>
            </a:extLst>
          </p:cNvPr>
          <p:cNvSpPr/>
          <p:nvPr/>
        </p:nvSpPr>
        <p:spPr>
          <a:xfrm>
            <a:off x="1469796" y="3759700"/>
            <a:ext cx="8854611" cy="3216265"/>
          </a:xfrm>
          <a:prstGeom prst="rect">
            <a:avLst/>
          </a:prstGeom>
        </p:spPr>
        <p:txBody>
          <a:bodyPr wrap="square">
            <a:spAutoFit/>
          </a:bodyPr>
          <a:lstStyle/>
          <a:p>
            <a:pPr algn="just"/>
            <a:r>
              <a:rPr lang="en-US" sz="2000" b="1" dirty="0">
                <a:solidFill>
                  <a:schemeClr val="accent1"/>
                </a:solidFill>
                <a:latin typeface="Open Sans"/>
              </a:rPr>
              <a:t>Example 2 :</a:t>
            </a:r>
          </a:p>
          <a:p>
            <a:pPr algn="just"/>
            <a:r>
              <a:rPr lang="en-US" sz="2000" dirty="0">
                <a:latin typeface="Open Sans"/>
              </a:rPr>
              <a:t>How many students must be in a class to guarantee that at least two students receive the same score on the final exam, if the exam is graded on a scale from 0 to 100 points?</a:t>
            </a:r>
          </a:p>
          <a:p>
            <a:pPr algn="just"/>
            <a:endParaRPr lang="en-US" sz="2000" dirty="0">
              <a:latin typeface="Open Sans"/>
            </a:endParaRPr>
          </a:p>
          <a:p>
            <a:pPr algn="just"/>
            <a:r>
              <a:rPr lang="en-US" sz="2000" b="1" dirty="0">
                <a:solidFill>
                  <a:srgbClr val="00B050"/>
                </a:solidFill>
                <a:latin typeface="Open Sans"/>
              </a:rPr>
              <a:t>Solution :</a:t>
            </a:r>
          </a:p>
          <a:p>
            <a:pPr algn="just"/>
            <a:r>
              <a:rPr lang="en-US" sz="2000" dirty="0">
                <a:latin typeface="Open Sans"/>
              </a:rPr>
              <a:t>There are 101 possible scores on the final. The pigeonhole principle shows that among any 102 students there must be at least 2 students with the same score.</a:t>
            </a:r>
            <a:endParaRPr lang="en-US" sz="2000" b="1" dirty="0">
              <a:latin typeface="Open Sans"/>
            </a:endParaRPr>
          </a:p>
          <a:p>
            <a:pPr algn="just"/>
            <a:endParaRPr lang="en-US" sz="2000" dirty="0">
              <a:latin typeface="Open Sans"/>
            </a:endParaRPr>
          </a:p>
        </p:txBody>
      </p:sp>
      <p:sp>
        <p:nvSpPr>
          <p:cNvPr id="7" name="Title 1">
            <a:extLst>
              <a:ext uri="{FF2B5EF4-FFF2-40B4-BE49-F238E27FC236}">
                <a16:creationId xmlns:a16="http://schemas.microsoft.com/office/drawing/2014/main" id="{A0238D64-7B0F-4DBA-B6F6-528D576913AE}"/>
              </a:ext>
            </a:extLst>
          </p:cNvPr>
          <p:cNvSpPr>
            <a:spLocks noGrp="1"/>
          </p:cNvSpPr>
          <p:nvPr>
            <p:ph type="title"/>
          </p:nvPr>
        </p:nvSpPr>
        <p:spPr>
          <a:xfrm>
            <a:off x="3769913" y="671512"/>
            <a:ext cx="6591300" cy="1260475"/>
          </a:xfrm>
        </p:spPr>
        <p:txBody>
          <a:bodyPr/>
          <a:lstStyle/>
          <a:p>
            <a:r>
              <a:rPr lang="en-US" sz="3000" dirty="0">
                <a:solidFill>
                  <a:schemeClr val="accent1"/>
                </a:solidFill>
                <a:latin typeface="Open Sans"/>
              </a:rPr>
              <a:t>The Pigeonhole Principle</a:t>
            </a:r>
          </a:p>
        </p:txBody>
      </p:sp>
    </p:spTree>
    <p:extLst>
      <p:ext uri="{BB962C8B-B14F-4D97-AF65-F5344CB8AC3E}">
        <p14:creationId xmlns:p14="http://schemas.microsoft.com/office/powerpoint/2010/main" val="2173912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1853-B821-4971-A511-CC85773137DD}"/>
              </a:ext>
            </a:extLst>
          </p:cNvPr>
          <p:cNvSpPr>
            <a:spLocks noGrp="1"/>
          </p:cNvSpPr>
          <p:nvPr>
            <p:ph type="title"/>
          </p:nvPr>
        </p:nvSpPr>
        <p:spPr>
          <a:xfrm>
            <a:off x="3782984" y="642437"/>
            <a:ext cx="6591300" cy="1260475"/>
          </a:xfrm>
        </p:spPr>
        <p:txBody>
          <a:bodyPr/>
          <a:lstStyle/>
          <a:p>
            <a:r>
              <a:rPr lang="en-US" sz="3000" dirty="0">
                <a:solidFill>
                  <a:schemeClr val="accent1"/>
                </a:solidFill>
                <a:latin typeface="Open Sans"/>
              </a:rPr>
              <a:t>Applications of the Pigeonhole Principle</a:t>
            </a:r>
          </a:p>
        </p:txBody>
      </p:sp>
      <p:sp>
        <p:nvSpPr>
          <p:cNvPr id="4" name="Slide Number Placeholder 3">
            <a:extLst>
              <a:ext uri="{FF2B5EF4-FFF2-40B4-BE49-F238E27FC236}">
                <a16:creationId xmlns:a16="http://schemas.microsoft.com/office/drawing/2014/main" id="{30E25EAD-97D0-4A51-91B7-3EE9D1B9AD69}"/>
              </a:ext>
            </a:extLst>
          </p:cNvPr>
          <p:cNvSpPr>
            <a:spLocks noGrp="1"/>
          </p:cNvSpPr>
          <p:nvPr>
            <p:ph type="sldNum" sz="quarter" idx="12"/>
          </p:nvPr>
        </p:nvSpPr>
        <p:spPr/>
        <p:txBody>
          <a:bodyPr/>
          <a:lstStyle/>
          <a:p>
            <a:pPr>
              <a:defRPr/>
            </a:pPr>
            <a:fld id="{D8837AC9-722F-4E00-AA4A-3E2FB5243369}" type="slidenum">
              <a:rPr lang="en-US" altLang="en-US" smtClean="0"/>
              <a:pPr>
                <a:defRPr/>
              </a:pPr>
              <a:t>21</a:t>
            </a:fld>
            <a:endParaRPr lang="en-US" altLang="en-US"/>
          </a:p>
        </p:txBody>
      </p:sp>
      <p:sp>
        <p:nvSpPr>
          <p:cNvPr id="5" name="Rectangle 4">
            <a:extLst>
              <a:ext uri="{FF2B5EF4-FFF2-40B4-BE49-F238E27FC236}">
                <a16:creationId xmlns:a16="http://schemas.microsoft.com/office/drawing/2014/main" id="{F0DE72B4-37B7-48C4-AD4E-FAEB936C1171}"/>
              </a:ext>
            </a:extLst>
          </p:cNvPr>
          <p:cNvSpPr/>
          <p:nvPr/>
        </p:nvSpPr>
        <p:spPr>
          <a:xfrm>
            <a:off x="1192530" y="2211432"/>
            <a:ext cx="9181754"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solidFill>
                  <a:schemeClr val="accent1"/>
                </a:solidFill>
                <a:latin typeface="Open Sans"/>
              </a:rPr>
              <a:t>Example :</a:t>
            </a:r>
          </a:p>
          <a:p>
            <a:pPr algn="just"/>
            <a:r>
              <a:rPr lang="en-US" sz="2000" dirty="0">
                <a:solidFill>
                  <a:srgbClr val="000000"/>
                </a:solidFill>
                <a:latin typeface="Open Sans"/>
              </a:rPr>
              <a:t>During a month with 30 days, a baseball team plays at least one game a day, but no more than 45 games. Show that there must be a period of some number of consecutive days during which the team must play exactly 14 games.</a:t>
            </a:r>
          </a:p>
          <a:p>
            <a:pPr algn="just"/>
            <a:endParaRPr lang="en-US" sz="2000" dirty="0">
              <a:solidFill>
                <a:srgbClr val="000000"/>
              </a:solidFill>
              <a:latin typeface="Open Sans"/>
            </a:endParaRPr>
          </a:p>
          <a:p>
            <a:pPr algn="just"/>
            <a:r>
              <a:rPr lang="en-US" sz="2000" b="1" i="1" dirty="0">
                <a:solidFill>
                  <a:schemeClr val="accent1"/>
                </a:solidFill>
                <a:latin typeface="Open Sans"/>
              </a:rPr>
              <a:t>Solution: </a:t>
            </a:r>
          </a:p>
          <a:p>
            <a:pPr algn="just"/>
            <a:r>
              <a:rPr lang="en-US" sz="2000" dirty="0">
                <a:solidFill>
                  <a:srgbClr val="000000"/>
                </a:solidFill>
                <a:latin typeface="Open Sans"/>
              </a:rPr>
              <a:t>Let </a:t>
            </a:r>
            <a:r>
              <a:rPr lang="en-US" sz="2000" i="1" dirty="0" err="1">
                <a:solidFill>
                  <a:srgbClr val="000000"/>
                </a:solidFill>
                <a:latin typeface="Open Sans"/>
              </a:rPr>
              <a:t>aj</a:t>
            </a:r>
            <a:r>
              <a:rPr lang="en-US" sz="2000" i="1" dirty="0">
                <a:solidFill>
                  <a:srgbClr val="000000"/>
                </a:solidFill>
                <a:latin typeface="Open Sans"/>
              </a:rPr>
              <a:t> </a:t>
            </a:r>
            <a:r>
              <a:rPr lang="en-US" sz="2000" dirty="0">
                <a:solidFill>
                  <a:srgbClr val="000000"/>
                </a:solidFill>
                <a:latin typeface="Open Sans"/>
              </a:rPr>
              <a:t>be the number of games played on or before the </a:t>
            </a:r>
            <a:r>
              <a:rPr lang="en-US" sz="2000" i="1" dirty="0" err="1">
                <a:solidFill>
                  <a:srgbClr val="000000"/>
                </a:solidFill>
                <a:latin typeface="Open Sans"/>
              </a:rPr>
              <a:t>j</a:t>
            </a:r>
            <a:r>
              <a:rPr lang="en-US" sz="2000" dirty="0" err="1">
                <a:solidFill>
                  <a:srgbClr val="000000"/>
                </a:solidFill>
                <a:latin typeface="Open Sans"/>
              </a:rPr>
              <a:t>th</a:t>
            </a:r>
            <a:r>
              <a:rPr lang="en-US" sz="2000" dirty="0">
                <a:solidFill>
                  <a:srgbClr val="000000"/>
                </a:solidFill>
                <a:latin typeface="Open Sans"/>
              </a:rPr>
              <a:t> day of the month. Then </a:t>
            </a:r>
            <a:r>
              <a:rPr lang="en-US" sz="2000" i="1" dirty="0">
                <a:solidFill>
                  <a:srgbClr val="000000"/>
                </a:solidFill>
                <a:latin typeface="Open Sans"/>
              </a:rPr>
              <a:t>a</a:t>
            </a:r>
            <a:r>
              <a:rPr lang="en-US" sz="2000" dirty="0">
                <a:solidFill>
                  <a:srgbClr val="000000"/>
                </a:solidFill>
                <a:latin typeface="Open Sans"/>
              </a:rPr>
              <a:t>1</a:t>
            </a:r>
            <a:r>
              <a:rPr lang="en-US" sz="2000" i="1" dirty="0">
                <a:solidFill>
                  <a:srgbClr val="000000"/>
                </a:solidFill>
                <a:latin typeface="Open Sans"/>
              </a:rPr>
              <a:t>, a</a:t>
            </a:r>
            <a:r>
              <a:rPr lang="en-US" sz="2000" dirty="0">
                <a:solidFill>
                  <a:srgbClr val="000000"/>
                </a:solidFill>
                <a:latin typeface="Open Sans"/>
              </a:rPr>
              <a:t>2</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a:t>
            </a:r>
            <a:r>
              <a:rPr lang="en-US" sz="2000" dirty="0">
                <a:solidFill>
                  <a:srgbClr val="000000"/>
                </a:solidFill>
                <a:latin typeface="Open Sans"/>
              </a:rPr>
              <a:t>30 is an increasing sequence of distinct positive integers, with </a:t>
            </a:r>
          </a:p>
          <a:p>
            <a:pPr algn="just"/>
            <a:r>
              <a:rPr lang="en-US" sz="2000" dirty="0">
                <a:solidFill>
                  <a:srgbClr val="000000"/>
                </a:solidFill>
                <a:latin typeface="Open Sans"/>
              </a:rPr>
              <a:t>1 ≤ </a:t>
            </a:r>
            <a:r>
              <a:rPr lang="en-US" sz="2000" i="1" dirty="0" err="1">
                <a:solidFill>
                  <a:srgbClr val="000000"/>
                </a:solidFill>
                <a:latin typeface="Open Sans"/>
              </a:rPr>
              <a:t>aj</a:t>
            </a:r>
            <a:r>
              <a:rPr lang="en-US" sz="2000" i="1" dirty="0">
                <a:solidFill>
                  <a:srgbClr val="000000"/>
                </a:solidFill>
                <a:latin typeface="Open Sans"/>
              </a:rPr>
              <a:t> </a:t>
            </a:r>
            <a:r>
              <a:rPr lang="en-US" sz="2000" dirty="0">
                <a:solidFill>
                  <a:srgbClr val="000000"/>
                </a:solidFill>
                <a:latin typeface="Open Sans"/>
              </a:rPr>
              <a:t>≤ 45. Moreover, </a:t>
            </a:r>
            <a:r>
              <a:rPr lang="en-US" sz="2000" i="1" dirty="0">
                <a:solidFill>
                  <a:srgbClr val="000000"/>
                </a:solidFill>
                <a:latin typeface="Open Sans"/>
              </a:rPr>
              <a:t>a</a:t>
            </a:r>
            <a:r>
              <a:rPr lang="en-US" sz="2000" dirty="0">
                <a:solidFill>
                  <a:srgbClr val="000000"/>
                </a:solidFill>
                <a:latin typeface="Open Sans"/>
              </a:rPr>
              <a:t>1 + 14</a:t>
            </a:r>
            <a:r>
              <a:rPr lang="en-US" sz="2000" i="1" dirty="0">
                <a:solidFill>
                  <a:srgbClr val="000000"/>
                </a:solidFill>
                <a:latin typeface="Open Sans"/>
              </a:rPr>
              <a:t>, a</a:t>
            </a:r>
            <a:r>
              <a:rPr lang="en-US" sz="2000" dirty="0">
                <a:solidFill>
                  <a:srgbClr val="000000"/>
                </a:solidFill>
                <a:latin typeface="Open Sans"/>
              </a:rPr>
              <a:t>2 + 14</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a:t>
            </a:r>
            <a:r>
              <a:rPr lang="en-US" sz="2000" dirty="0">
                <a:solidFill>
                  <a:srgbClr val="000000"/>
                </a:solidFill>
                <a:latin typeface="Open Sans"/>
              </a:rPr>
              <a:t>30 + 14 is also an increasing sequence of distinct positive integers, with 15 ≤ </a:t>
            </a:r>
            <a:r>
              <a:rPr lang="en-US" sz="2000" i="1" dirty="0" err="1">
                <a:solidFill>
                  <a:srgbClr val="000000"/>
                </a:solidFill>
                <a:latin typeface="Open Sans"/>
              </a:rPr>
              <a:t>aj</a:t>
            </a:r>
            <a:r>
              <a:rPr lang="en-US" sz="2000" i="1" dirty="0">
                <a:solidFill>
                  <a:srgbClr val="000000"/>
                </a:solidFill>
                <a:latin typeface="Open Sans"/>
              </a:rPr>
              <a:t> </a:t>
            </a:r>
            <a:r>
              <a:rPr lang="en-US" sz="2000" dirty="0">
                <a:solidFill>
                  <a:srgbClr val="000000"/>
                </a:solidFill>
                <a:latin typeface="Open Sans"/>
              </a:rPr>
              <a:t>+ 14 ≤ 59.</a:t>
            </a:r>
          </a:p>
          <a:p>
            <a:pPr algn="just"/>
            <a:r>
              <a:rPr lang="en-US" sz="2000" dirty="0">
                <a:solidFill>
                  <a:srgbClr val="000000"/>
                </a:solidFill>
                <a:latin typeface="Open Sans"/>
              </a:rPr>
              <a:t>The 60 positive integers </a:t>
            </a:r>
            <a:r>
              <a:rPr lang="en-US" sz="2000" i="1" dirty="0">
                <a:solidFill>
                  <a:srgbClr val="000000"/>
                </a:solidFill>
                <a:latin typeface="Open Sans"/>
              </a:rPr>
              <a:t>a</a:t>
            </a:r>
            <a:r>
              <a:rPr lang="en-US" sz="2000" dirty="0">
                <a:solidFill>
                  <a:srgbClr val="000000"/>
                </a:solidFill>
                <a:latin typeface="Open Sans"/>
              </a:rPr>
              <a:t>1, </a:t>
            </a:r>
            <a:r>
              <a:rPr lang="en-US" sz="2000" i="1" dirty="0">
                <a:solidFill>
                  <a:srgbClr val="000000"/>
                </a:solidFill>
                <a:latin typeface="Open Sans"/>
              </a:rPr>
              <a:t>a</a:t>
            </a:r>
            <a:r>
              <a:rPr lang="en-US" sz="2000" dirty="0">
                <a:solidFill>
                  <a:srgbClr val="000000"/>
                </a:solidFill>
                <a:latin typeface="Open Sans"/>
              </a:rPr>
              <a:t>2</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a:t>
            </a:r>
            <a:r>
              <a:rPr lang="en-US" sz="2000" dirty="0">
                <a:solidFill>
                  <a:srgbClr val="000000"/>
                </a:solidFill>
                <a:latin typeface="Open Sans"/>
              </a:rPr>
              <a:t>30, </a:t>
            </a:r>
            <a:r>
              <a:rPr lang="en-US" sz="2000" i="1" dirty="0">
                <a:solidFill>
                  <a:srgbClr val="000000"/>
                </a:solidFill>
                <a:latin typeface="Open Sans"/>
              </a:rPr>
              <a:t>a</a:t>
            </a:r>
            <a:r>
              <a:rPr lang="en-US" sz="2000" dirty="0">
                <a:solidFill>
                  <a:srgbClr val="000000"/>
                </a:solidFill>
                <a:latin typeface="Open Sans"/>
              </a:rPr>
              <a:t>1 + 14</a:t>
            </a:r>
            <a:r>
              <a:rPr lang="en-US" sz="2000" i="1" dirty="0">
                <a:solidFill>
                  <a:srgbClr val="000000"/>
                </a:solidFill>
                <a:latin typeface="Open Sans"/>
              </a:rPr>
              <a:t>, a</a:t>
            </a:r>
            <a:r>
              <a:rPr lang="en-US" sz="2000" dirty="0">
                <a:solidFill>
                  <a:srgbClr val="000000"/>
                </a:solidFill>
                <a:latin typeface="Open Sans"/>
              </a:rPr>
              <a:t>2 + 14</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a:t>
            </a:r>
            <a:r>
              <a:rPr lang="en-US" sz="2000" dirty="0">
                <a:solidFill>
                  <a:srgbClr val="000000"/>
                </a:solidFill>
                <a:latin typeface="Open Sans"/>
              </a:rPr>
              <a:t>30 + 14 are all less than or equal to 59. </a:t>
            </a:r>
          </a:p>
          <a:p>
            <a:pPr algn="just"/>
            <a:r>
              <a:rPr lang="en-US" sz="2000" dirty="0">
                <a:solidFill>
                  <a:srgbClr val="000000"/>
                </a:solidFill>
                <a:latin typeface="Open Sans"/>
              </a:rPr>
              <a:t>Hence, by the pigeonhole principle two of these integers are equal. Because the integers </a:t>
            </a:r>
            <a:r>
              <a:rPr lang="en-US" sz="2000" i="1" dirty="0" err="1">
                <a:solidFill>
                  <a:srgbClr val="000000"/>
                </a:solidFill>
                <a:latin typeface="Open Sans"/>
              </a:rPr>
              <a:t>aj</a:t>
            </a:r>
            <a:r>
              <a:rPr lang="en-US" sz="2000" dirty="0">
                <a:solidFill>
                  <a:srgbClr val="000000"/>
                </a:solidFill>
                <a:latin typeface="Open Sans"/>
              </a:rPr>
              <a:t>, </a:t>
            </a:r>
            <a:r>
              <a:rPr lang="en-US" sz="2000" i="1" dirty="0">
                <a:solidFill>
                  <a:srgbClr val="000000"/>
                </a:solidFill>
                <a:latin typeface="Open Sans"/>
              </a:rPr>
              <a:t>j </a:t>
            </a: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t>
            </a:r>
            <a:r>
              <a:rPr lang="en-US" sz="2000" dirty="0">
                <a:solidFill>
                  <a:srgbClr val="000000"/>
                </a:solidFill>
                <a:latin typeface="Open Sans"/>
              </a:rPr>
              <a:t>30 are all distinct and the integers </a:t>
            </a:r>
            <a:r>
              <a:rPr lang="en-US" sz="2000" i="1" dirty="0" err="1">
                <a:solidFill>
                  <a:srgbClr val="000000"/>
                </a:solidFill>
                <a:latin typeface="Open Sans"/>
              </a:rPr>
              <a:t>aj</a:t>
            </a:r>
            <a:r>
              <a:rPr lang="en-US" sz="2000" i="1" dirty="0">
                <a:solidFill>
                  <a:srgbClr val="000000"/>
                </a:solidFill>
                <a:latin typeface="Open Sans"/>
              </a:rPr>
              <a:t> </a:t>
            </a:r>
            <a:r>
              <a:rPr lang="en-US" sz="2000" dirty="0">
                <a:solidFill>
                  <a:srgbClr val="000000"/>
                </a:solidFill>
                <a:latin typeface="Open Sans"/>
              </a:rPr>
              <a:t>+ 14, </a:t>
            </a:r>
            <a:r>
              <a:rPr lang="en-US" sz="2000" i="1" dirty="0">
                <a:solidFill>
                  <a:srgbClr val="000000"/>
                </a:solidFill>
                <a:latin typeface="Open Sans"/>
              </a:rPr>
              <a:t>j </a:t>
            </a:r>
            <a:r>
              <a:rPr lang="en-US" sz="2000" dirty="0">
                <a:solidFill>
                  <a:srgbClr val="000000"/>
                </a:solidFill>
                <a:latin typeface="Open Sans"/>
              </a:rPr>
              <a:t>= 1</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t>
            </a:r>
            <a:r>
              <a:rPr lang="en-US" sz="2000" dirty="0">
                <a:solidFill>
                  <a:srgbClr val="000000"/>
                </a:solidFill>
                <a:latin typeface="Open Sans"/>
              </a:rPr>
              <a:t>30 are all distinct, there must be indices </a:t>
            </a:r>
            <a:r>
              <a:rPr lang="en-US" sz="2000" i="1" dirty="0" err="1">
                <a:solidFill>
                  <a:srgbClr val="000000"/>
                </a:solidFill>
                <a:latin typeface="Open Sans"/>
              </a:rPr>
              <a:t>i</a:t>
            </a:r>
            <a:r>
              <a:rPr lang="en-US" sz="2000" i="1" dirty="0">
                <a:solidFill>
                  <a:srgbClr val="000000"/>
                </a:solidFill>
                <a:latin typeface="Open Sans"/>
              </a:rPr>
              <a:t> </a:t>
            </a:r>
            <a:r>
              <a:rPr lang="en-US" sz="2000" dirty="0">
                <a:solidFill>
                  <a:srgbClr val="000000"/>
                </a:solidFill>
                <a:latin typeface="Open Sans"/>
              </a:rPr>
              <a:t>and </a:t>
            </a:r>
            <a:r>
              <a:rPr lang="en-US" sz="2000" i="1" dirty="0">
                <a:solidFill>
                  <a:srgbClr val="000000"/>
                </a:solidFill>
                <a:latin typeface="Open Sans"/>
              </a:rPr>
              <a:t>j </a:t>
            </a:r>
            <a:r>
              <a:rPr lang="en-US" sz="2000" dirty="0">
                <a:solidFill>
                  <a:srgbClr val="000000"/>
                </a:solidFill>
                <a:latin typeface="Open Sans"/>
              </a:rPr>
              <a:t>with </a:t>
            </a:r>
            <a:r>
              <a:rPr lang="en-US" sz="2000" i="1" dirty="0">
                <a:solidFill>
                  <a:srgbClr val="000000"/>
                </a:solidFill>
                <a:latin typeface="Open Sans"/>
              </a:rPr>
              <a:t>ai </a:t>
            </a:r>
            <a:r>
              <a:rPr lang="en-US" sz="2000" dirty="0">
                <a:solidFill>
                  <a:srgbClr val="000000"/>
                </a:solidFill>
                <a:latin typeface="Open Sans"/>
              </a:rPr>
              <a:t>= </a:t>
            </a:r>
            <a:r>
              <a:rPr lang="en-US" sz="2000" i="1" dirty="0" err="1">
                <a:solidFill>
                  <a:srgbClr val="000000"/>
                </a:solidFill>
                <a:latin typeface="Open Sans"/>
              </a:rPr>
              <a:t>aj</a:t>
            </a:r>
            <a:r>
              <a:rPr lang="en-US" sz="2000" i="1" dirty="0">
                <a:solidFill>
                  <a:srgbClr val="000000"/>
                </a:solidFill>
                <a:latin typeface="Open Sans"/>
              </a:rPr>
              <a:t> </a:t>
            </a:r>
            <a:r>
              <a:rPr lang="en-US" sz="2000" dirty="0">
                <a:solidFill>
                  <a:srgbClr val="000000"/>
                </a:solidFill>
                <a:latin typeface="Open Sans"/>
              </a:rPr>
              <a:t>+ 14. This means that exactly 14 games were played from day </a:t>
            </a:r>
            <a:r>
              <a:rPr lang="en-US" sz="2000" i="1" dirty="0">
                <a:solidFill>
                  <a:srgbClr val="000000"/>
                </a:solidFill>
                <a:latin typeface="Open Sans"/>
              </a:rPr>
              <a:t>j </a:t>
            </a:r>
            <a:r>
              <a:rPr lang="en-US" sz="2000" dirty="0">
                <a:solidFill>
                  <a:srgbClr val="000000"/>
                </a:solidFill>
                <a:latin typeface="Open Sans"/>
              </a:rPr>
              <a:t>+ 1 to day </a:t>
            </a:r>
            <a:r>
              <a:rPr lang="en-US" sz="2000" i="1" dirty="0" err="1">
                <a:solidFill>
                  <a:srgbClr val="000000"/>
                </a:solidFill>
                <a:latin typeface="Open Sans"/>
              </a:rPr>
              <a:t>i</a:t>
            </a:r>
            <a:r>
              <a:rPr lang="en-US" sz="2000" dirty="0">
                <a:solidFill>
                  <a:srgbClr val="000000"/>
                </a:solidFill>
                <a:latin typeface="Open Sans"/>
              </a:rPr>
              <a:t>.</a:t>
            </a:r>
            <a:endParaRPr lang="en-US" sz="2000" dirty="0">
              <a:latin typeface="Open Sans"/>
            </a:endParaRPr>
          </a:p>
        </p:txBody>
      </p:sp>
    </p:spTree>
    <p:extLst>
      <p:ext uri="{BB962C8B-B14F-4D97-AF65-F5344CB8AC3E}">
        <p14:creationId xmlns:p14="http://schemas.microsoft.com/office/powerpoint/2010/main" val="221683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603375" y="3177381"/>
            <a:ext cx="74818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rPr>
              <a:t>Permutations and Combinations</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BCB626E-F072-4DA8-BA73-67E867B13494}"/>
              </a:ext>
            </a:extLst>
          </p:cNvPr>
          <p:cNvSpPr>
            <a:spLocks noGrp="1"/>
          </p:cNvSpPr>
          <p:nvPr>
            <p:ph type="sldNum" sz="quarter" idx="12"/>
          </p:nvPr>
        </p:nvSpPr>
        <p:spPr/>
        <p:txBody>
          <a:bodyPr/>
          <a:lstStyle/>
          <a:p>
            <a:pPr>
              <a:defRPr/>
            </a:pPr>
            <a:fld id="{D8837AC9-722F-4E00-AA4A-3E2FB5243369}" type="slidenum">
              <a:rPr lang="en-US" altLang="en-US" smtClean="0"/>
              <a:pPr>
                <a:defRPr/>
              </a:pPr>
              <a:t>22</a:t>
            </a:fld>
            <a:endParaRPr lang="en-US" altLang="en-US"/>
          </a:p>
        </p:txBody>
      </p:sp>
    </p:spTree>
    <p:extLst>
      <p:ext uri="{BB962C8B-B14F-4D97-AF65-F5344CB8AC3E}">
        <p14:creationId xmlns:p14="http://schemas.microsoft.com/office/powerpoint/2010/main" val="3829032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0354A-83B3-4258-94F4-28516F52A50B}"/>
              </a:ext>
            </a:extLst>
          </p:cNvPr>
          <p:cNvSpPr>
            <a:spLocks noGrp="1"/>
          </p:cNvSpPr>
          <p:nvPr>
            <p:ph type="title"/>
          </p:nvPr>
        </p:nvSpPr>
        <p:spPr>
          <a:xfrm>
            <a:off x="3733106" y="795367"/>
            <a:ext cx="6591300" cy="1260475"/>
          </a:xfrm>
        </p:spPr>
        <p:txBody>
          <a:bodyPr/>
          <a:lstStyle/>
          <a:p>
            <a:r>
              <a:rPr lang="en-US" sz="3000" dirty="0">
                <a:solidFill>
                  <a:schemeClr val="accent1"/>
                </a:solidFill>
                <a:latin typeface="Open Sans"/>
              </a:rPr>
              <a:t>Permutations</a:t>
            </a:r>
          </a:p>
        </p:txBody>
      </p:sp>
      <p:sp>
        <p:nvSpPr>
          <p:cNvPr id="4" name="Slide Number Placeholder 3">
            <a:extLst>
              <a:ext uri="{FF2B5EF4-FFF2-40B4-BE49-F238E27FC236}">
                <a16:creationId xmlns:a16="http://schemas.microsoft.com/office/drawing/2014/main" id="{B3987A53-4155-40FD-9960-657365A8CB15}"/>
              </a:ext>
            </a:extLst>
          </p:cNvPr>
          <p:cNvSpPr>
            <a:spLocks noGrp="1"/>
          </p:cNvSpPr>
          <p:nvPr>
            <p:ph type="sldNum" sz="quarter" idx="12"/>
          </p:nvPr>
        </p:nvSpPr>
        <p:spPr/>
        <p:txBody>
          <a:bodyPr/>
          <a:lstStyle/>
          <a:p>
            <a:pPr>
              <a:defRPr/>
            </a:pPr>
            <a:fld id="{D8837AC9-722F-4E00-AA4A-3E2FB5243369}" type="slidenum">
              <a:rPr lang="en-US" altLang="en-US" smtClean="0"/>
              <a:pPr>
                <a:defRPr/>
              </a:pPr>
              <a:t>23</a:t>
            </a:fld>
            <a:endParaRPr lang="en-US" altLang="en-US"/>
          </a:p>
        </p:txBody>
      </p:sp>
      <p:sp>
        <p:nvSpPr>
          <p:cNvPr id="5" name="Rectangle 4">
            <a:extLst>
              <a:ext uri="{FF2B5EF4-FFF2-40B4-BE49-F238E27FC236}">
                <a16:creationId xmlns:a16="http://schemas.microsoft.com/office/drawing/2014/main" id="{A7B3AD11-EB3B-48AE-A8E4-6F7C5A73AFCB}"/>
              </a:ext>
            </a:extLst>
          </p:cNvPr>
          <p:cNvSpPr/>
          <p:nvPr/>
        </p:nvSpPr>
        <p:spPr>
          <a:xfrm>
            <a:off x="1253231" y="2516242"/>
            <a:ext cx="9071175" cy="2246769"/>
          </a:xfrm>
          <a:prstGeom prst="rect">
            <a:avLst/>
          </a:prstGeom>
        </p:spPr>
        <p:txBody>
          <a:bodyPr wrap="square">
            <a:spAutoFit/>
          </a:bodyPr>
          <a:lstStyle/>
          <a:p>
            <a:pPr marL="342900" indent="-342900" algn="just">
              <a:spcBef>
                <a:spcPts val="600"/>
              </a:spcBef>
              <a:buFont typeface="Wingdings" panose="05000000000000000000" pitchFamily="2" charset="2"/>
              <a:buChar char="q"/>
            </a:pPr>
            <a:r>
              <a:rPr lang="en-US" sz="2000" dirty="0">
                <a:latin typeface="Open Sans"/>
              </a:rPr>
              <a:t>A </a:t>
            </a:r>
            <a:r>
              <a:rPr lang="en-US" sz="2000" b="1" dirty="0">
                <a:latin typeface="Open Sans"/>
              </a:rPr>
              <a:t>permutation </a:t>
            </a:r>
            <a:r>
              <a:rPr lang="en-US" sz="2000" dirty="0">
                <a:latin typeface="Open Sans"/>
              </a:rPr>
              <a:t>of a set of distinct objects is an ordered arrangement of these objects.</a:t>
            </a:r>
          </a:p>
          <a:p>
            <a:pPr marL="342900" indent="-342900" algn="just">
              <a:spcBef>
                <a:spcPts val="600"/>
              </a:spcBef>
              <a:buFont typeface="Wingdings" panose="05000000000000000000" pitchFamily="2" charset="2"/>
              <a:buChar char="q"/>
            </a:pPr>
            <a:r>
              <a:rPr lang="en-US" sz="2000" dirty="0">
                <a:latin typeface="Open Sans"/>
              </a:rPr>
              <a:t>An ordered arrangement of </a:t>
            </a:r>
            <a:r>
              <a:rPr lang="en-US" sz="2000" i="1" dirty="0">
                <a:latin typeface="Open Sans"/>
              </a:rPr>
              <a:t>r </a:t>
            </a:r>
            <a:r>
              <a:rPr lang="en-US" sz="2000" dirty="0">
                <a:latin typeface="Open Sans"/>
              </a:rPr>
              <a:t>elements of a set is called an </a:t>
            </a:r>
            <a:r>
              <a:rPr lang="en-US" sz="2000" b="1" i="1" dirty="0">
                <a:latin typeface="Open Sans"/>
              </a:rPr>
              <a:t>r</a:t>
            </a:r>
            <a:r>
              <a:rPr lang="en-US" sz="2000" b="1" dirty="0">
                <a:latin typeface="Open Sans"/>
              </a:rPr>
              <a:t>-permutation</a:t>
            </a:r>
            <a:r>
              <a:rPr lang="en-US" sz="2000" dirty="0">
                <a:latin typeface="Open Sans"/>
              </a:rPr>
              <a:t>.</a:t>
            </a:r>
          </a:p>
          <a:p>
            <a:pPr marL="342900" indent="-342900" algn="just">
              <a:spcBef>
                <a:spcPts val="600"/>
              </a:spcBef>
              <a:buFont typeface="Wingdings" panose="05000000000000000000" pitchFamily="2" charset="2"/>
              <a:buChar char="q"/>
            </a:pPr>
            <a:r>
              <a:rPr lang="en-US" sz="2000" dirty="0">
                <a:latin typeface="Open Sans"/>
              </a:rPr>
              <a:t>The number of </a:t>
            </a:r>
            <a:r>
              <a:rPr lang="en-US" sz="2000" i="1" dirty="0">
                <a:latin typeface="Open Sans"/>
              </a:rPr>
              <a:t>r</a:t>
            </a:r>
            <a:r>
              <a:rPr lang="en-US" sz="2000" dirty="0">
                <a:latin typeface="Open Sans"/>
              </a:rPr>
              <a:t>-permutations of a set with </a:t>
            </a:r>
            <a:r>
              <a:rPr lang="en-US" sz="2000" i="1" dirty="0">
                <a:latin typeface="Open Sans"/>
              </a:rPr>
              <a:t>n </a:t>
            </a:r>
            <a:r>
              <a:rPr lang="en-US" sz="2000" dirty="0">
                <a:latin typeface="Open Sans"/>
              </a:rPr>
              <a:t>elements is denoted by </a:t>
            </a:r>
          </a:p>
          <a:p>
            <a:pPr algn="just">
              <a:spcBef>
                <a:spcPts val="600"/>
              </a:spcBef>
            </a:pPr>
            <a:r>
              <a:rPr lang="en-US" sz="2000" i="1" dirty="0">
                <a:latin typeface="Open Sans"/>
              </a:rPr>
              <a:t>     P</a:t>
            </a:r>
            <a:r>
              <a:rPr lang="en-US" sz="2000" dirty="0">
                <a:latin typeface="Open Sans"/>
              </a:rPr>
              <a:t>(</a:t>
            </a:r>
            <a:r>
              <a:rPr lang="en-US" sz="2000" i="1" dirty="0">
                <a:latin typeface="Open Sans"/>
              </a:rPr>
              <a:t>n, r</a:t>
            </a:r>
            <a:r>
              <a:rPr lang="en-US" sz="2000" dirty="0">
                <a:latin typeface="Open Sans"/>
              </a:rPr>
              <a:t>).</a:t>
            </a:r>
          </a:p>
          <a:p>
            <a:pPr marL="342900" indent="-342900" algn="just">
              <a:spcBef>
                <a:spcPts val="600"/>
              </a:spcBef>
              <a:buFont typeface="Wingdings" panose="05000000000000000000" pitchFamily="2" charset="2"/>
              <a:buChar char="q"/>
            </a:pPr>
            <a:r>
              <a:rPr lang="en-US" sz="2000" dirty="0">
                <a:latin typeface="Open Sans"/>
              </a:rPr>
              <a:t>We can find </a:t>
            </a:r>
            <a:r>
              <a:rPr lang="en-US" sz="2000" i="1" dirty="0">
                <a:latin typeface="Open Sans"/>
              </a:rPr>
              <a:t>P</a:t>
            </a:r>
            <a:r>
              <a:rPr lang="en-US" sz="2000" dirty="0">
                <a:latin typeface="Open Sans"/>
              </a:rPr>
              <a:t>(</a:t>
            </a:r>
            <a:r>
              <a:rPr lang="en-US" sz="2000" i="1" dirty="0">
                <a:latin typeface="Open Sans"/>
              </a:rPr>
              <a:t>n, r</a:t>
            </a:r>
            <a:r>
              <a:rPr lang="en-US" sz="2000" dirty="0">
                <a:latin typeface="Open Sans"/>
              </a:rPr>
              <a:t>) using the product rule.</a:t>
            </a:r>
          </a:p>
        </p:txBody>
      </p:sp>
      <p:sp>
        <p:nvSpPr>
          <p:cNvPr id="6" name="Rectangle 5">
            <a:extLst>
              <a:ext uri="{FF2B5EF4-FFF2-40B4-BE49-F238E27FC236}">
                <a16:creationId xmlns:a16="http://schemas.microsoft.com/office/drawing/2014/main" id="{61813957-E44D-4D06-8A6D-256380370B22}"/>
              </a:ext>
            </a:extLst>
          </p:cNvPr>
          <p:cNvSpPr/>
          <p:nvPr/>
        </p:nvSpPr>
        <p:spPr>
          <a:xfrm>
            <a:off x="1374977" y="5006650"/>
            <a:ext cx="8778673" cy="155427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spcBef>
                <a:spcPts val="600"/>
              </a:spcBef>
            </a:pPr>
            <a:r>
              <a:rPr lang="en-US" sz="2000" b="1" dirty="0">
                <a:solidFill>
                  <a:srgbClr val="0070C0"/>
                </a:solidFill>
                <a:latin typeface="Open Sans"/>
              </a:rPr>
              <a:t>Theorem 1 </a:t>
            </a:r>
          </a:p>
          <a:p>
            <a:pPr algn="just">
              <a:spcBef>
                <a:spcPts val="600"/>
              </a:spcBef>
            </a:pPr>
            <a:r>
              <a:rPr lang="en-US" sz="2000" dirty="0">
                <a:solidFill>
                  <a:srgbClr val="000000"/>
                </a:solidFill>
                <a:latin typeface="Open Sans"/>
              </a:rPr>
              <a:t>If </a:t>
            </a:r>
            <a:r>
              <a:rPr lang="en-US" sz="2000" i="1" dirty="0">
                <a:solidFill>
                  <a:srgbClr val="000000"/>
                </a:solidFill>
                <a:latin typeface="Open Sans"/>
              </a:rPr>
              <a:t>n </a:t>
            </a:r>
            <a:r>
              <a:rPr lang="en-US" sz="2000" dirty="0">
                <a:solidFill>
                  <a:srgbClr val="000000"/>
                </a:solidFill>
                <a:latin typeface="Open Sans"/>
              </a:rPr>
              <a:t>is a positive integer and </a:t>
            </a:r>
            <a:r>
              <a:rPr lang="en-US" sz="2000" i="1" dirty="0">
                <a:solidFill>
                  <a:srgbClr val="000000"/>
                </a:solidFill>
                <a:latin typeface="Open Sans"/>
              </a:rPr>
              <a:t>r </a:t>
            </a:r>
            <a:r>
              <a:rPr lang="en-US" sz="2000" dirty="0">
                <a:solidFill>
                  <a:srgbClr val="000000"/>
                </a:solidFill>
                <a:latin typeface="Open Sans"/>
              </a:rPr>
              <a:t>is an integer with 1 ≤ </a:t>
            </a:r>
            <a:r>
              <a:rPr lang="en-US" sz="2000" i="1" dirty="0">
                <a:solidFill>
                  <a:srgbClr val="000000"/>
                </a:solidFill>
                <a:latin typeface="Open Sans"/>
              </a:rPr>
              <a:t>r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then there are</a:t>
            </a:r>
          </a:p>
          <a:p>
            <a:pPr algn="just">
              <a:spcBef>
                <a:spcPts val="600"/>
              </a:spcBef>
            </a:pPr>
            <a:r>
              <a:rPr lang="pt-BR" sz="2000" i="1" dirty="0">
                <a:solidFill>
                  <a:srgbClr val="000000"/>
                </a:solidFill>
                <a:latin typeface="Open Sans"/>
              </a:rPr>
              <a:t>                        P</a:t>
            </a:r>
            <a:r>
              <a:rPr lang="pt-BR" sz="2000" dirty="0">
                <a:solidFill>
                  <a:srgbClr val="000000"/>
                </a:solidFill>
                <a:latin typeface="Open Sans"/>
              </a:rPr>
              <a:t>(</a:t>
            </a:r>
            <a:r>
              <a:rPr lang="pt-BR" sz="2000" i="1" dirty="0">
                <a:solidFill>
                  <a:srgbClr val="000000"/>
                </a:solidFill>
                <a:latin typeface="Open Sans"/>
              </a:rPr>
              <a:t>n, r</a:t>
            </a:r>
            <a:r>
              <a:rPr lang="pt-BR" sz="2000" dirty="0">
                <a:solidFill>
                  <a:srgbClr val="000000"/>
                </a:solidFill>
                <a:latin typeface="Open Sans"/>
              </a:rPr>
              <a:t>) = </a:t>
            </a:r>
            <a:r>
              <a:rPr lang="pt-BR" sz="2000" i="1" dirty="0">
                <a:solidFill>
                  <a:srgbClr val="000000"/>
                </a:solidFill>
                <a:latin typeface="Open Sans"/>
              </a:rPr>
              <a:t>n</a:t>
            </a:r>
            <a:r>
              <a:rPr lang="pt-BR" sz="2000" dirty="0">
                <a:solidFill>
                  <a:srgbClr val="000000"/>
                </a:solidFill>
                <a:latin typeface="Open Sans"/>
              </a:rPr>
              <a:t>(</a:t>
            </a:r>
            <a:r>
              <a:rPr lang="pt-BR" sz="2000" i="1" dirty="0">
                <a:solidFill>
                  <a:srgbClr val="000000"/>
                </a:solidFill>
                <a:latin typeface="Open Sans"/>
              </a:rPr>
              <a:t>n </a:t>
            </a:r>
            <a:r>
              <a:rPr lang="pt-BR" sz="2000" dirty="0">
                <a:solidFill>
                  <a:srgbClr val="000000"/>
                </a:solidFill>
                <a:latin typeface="Open Sans"/>
              </a:rPr>
              <a:t>− 1)(</a:t>
            </a:r>
            <a:r>
              <a:rPr lang="pt-BR" sz="2000" i="1" dirty="0">
                <a:solidFill>
                  <a:srgbClr val="000000"/>
                </a:solidFill>
                <a:latin typeface="Open Sans"/>
              </a:rPr>
              <a:t>n </a:t>
            </a:r>
            <a:r>
              <a:rPr lang="pt-BR" sz="2000" dirty="0">
                <a:solidFill>
                  <a:srgbClr val="000000"/>
                </a:solidFill>
                <a:latin typeface="Open Sans"/>
              </a:rPr>
              <a:t>− 2)⋯(</a:t>
            </a:r>
            <a:r>
              <a:rPr lang="pt-BR" sz="2000" i="1" dirty="0">
                <a:solidFill>
                  <a:srgbClr val="000000"/>
                </a:solidFill>
                <a:latin typeface="Open Sans"/>
              </a:rPr>
              <a:t>n </a:t>
            </a:r>
            <a:r>
              <a:rPr lang="pt-BR" sz="2000" dirty="0">
                <a:solidFill>
                  <a:srgbClr val="000000"/>
                </a:solidFill>
                <a:latin typeface="Open Sans"/>
              </a:rPr>
              <a:t>− </a:t>
            </a:r>
            <a:r>
              <a:rPr lang="pt-BR" sz="2000" i="1" dirty="0">
                <a:solidFill>
                  <a:srgbClr val="000000"/>
                </a:solidFill>
                <a:latin typeface="Open Sans"/>
              </a:rPr>
              <a:t>r </a:t>
            </a:r>
            <a:r>
              <a:rPr lang="pt-BR" sz="2000" dirty="0">
                <a:solidFill>
                  <a:srgbClr val="000000"/>
                </a:solidFill>
                <a:latin typeface="Open Sans"/>
              </a:rPr>
              <a:t>+ 1) </a:t>
            </a:r>
          </a:p>
          <a:p>
            <a:pPr algn="just">
              <a:spcBef>
                <a:spcPts val="600"/>
              </a:spcBef>
            </a:pPr>
            <a:r>
              <a:rPr lang="en-US" sz="2000" i="1" dirty="0">
                <a:solidFill>
                  <a:srgbClr val="000000"/>
                </a:solidFill>
                <a:latin typeface="Open Sans"/>
              </a:rPr>
              <a:t>r</a:t>
            </a:r>
            <a:r>
              <a:rPr lang="en-US" sz="2000" dirty="0">
                <a:solidFill>
                  <a:srgbClr val="000000"/>
                </a:solidFill>
                <a:latin typeface="Open Sans"/>
              </a:rPr>
              <a:t>-permutations of a set with </a:t>
            </a:r>
            <a:r>
              <a:rPr lang="en-US" sz="2000" i="1" dirty="0">
                <a:solidFill>
                  <a:srgbClr val="000000"/>
                </a:solidFill>
                <a:latin typeface="Open Sans"/>
              </a:rPr>
              <a:t>n </a:t>
            </a:r>
            <a:r>
              <a:rPr lang="en-US" sz="2000" dirty="0">
                <a:solidFill>
                  <a:srgbClr val="000000"/>
                </a:solidFill>
                <a:latin typeface="Open Sans"/>
              </a:rPr>
              <a:t>distinct elements.</a:t>
            </a:r>
            <a:endParaRPr lang="en-US" sz="2000" dirty="0">
              <a:latin typeface="Open Sans"/>
            </a:endParaRPr>
          </a:p>
        </p:txBody>
      </p:sp>
    </p:spTree>
    <p:extLst>
      <p:ext uri="{BB962C8B-B14F-4D97-AF65-F5344CB8AC3E}">
        <p14:creationId xmlns:p14="http://schemas.microsoft.com/office/powerpoint/2010/main" val="209877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A11721-5E83-45FA-AD29-934C9B8DEDCC}"/>
              </a:ext>
            </a:extLst>
          </p:cNvPr>
          <p:cNvSpPr>
            <a:spLocks noGrp="1"/>
          </p:cNvSpPr>
          <p:nvPr>
            <p:ph type="sldNum" sz="quarter" idx="12"/>
          </p:nvPr>
        </p:nvSpPr>
        <p:spPr/>
        <p:txBody>
          <a:bodyPr/>
          <a:lstStyle/>
          <a:p>
            <a:pPr>
              <a:defRPr/>
            </a:pPr>
            <a:fld id="{D8837AC9-722F-4E00-AA4A-3E2FB5243369}" type="slidenum">
              <a:rPr lang="en-US" altLang="en-US" smtClean="0"/>
              <a:pPr>
                <a:defRPr/>
              </a:pPr>
              <a:t>24</a:t>
            </a:fld>
            <a:endParaRPr lang="en-US" altLang="en-US"/>
          </a:p>
        </p:txBody>
      </p:sp>
      <p:sp>
        <p:nvSpPr>
          <p:cNvPr id="5" name="Title 1">
            <a:extLst>
              <a:ext uri="{FF2B5EF4-FFF2-40B4-BE49-F238E27FC236}">
                <a16:creationId xmlns:a16="http://schemas.microsoft.com/office/drawing/2014/main" id="{A437A6BF-E442-4750-831C-98E54ECA5730}"/>
              </a:ext>
            </a:extLst>
          </p:cNvPr>
          <p:cNvSpPr>
            <a:spLocks noGrp="1"/>
          </p:cNvSpPr>
          <p:nvPr>
            <p:ph type="title"/>
          </p:nvPr>
        </p:nvSpPr>
        <p:spPr>
          <a:xfrm>
            <a:off x="3733106" y="795367"/>
            <a:ext cx="6591300" cy="1260475"/>
          </a:xfrm>
        </p:spPr>
        <p:txBody>
          <a:bodyPr/>
          <a:lstStyle/>
          <a:p>
            <a:r>
              <a:rPr lang="en-US" sz="3000" dirty="0">
                <a:solidFill>
                  <a:schemeClr val="accent1"/>
                </a:solidFill>
                <a:latin typeface="Open Sans"/>
              </a:rPr>
              <a:t>Permutations</a:t>
            </a:r>
          </a:p>
        </p:txBody>
      </p:sp>
      <p:sp>
        <p:nvSpPr>
          <p:cNvPr id="6" name="Rectangle 5">
            <a:extLst>
              <a:ext uri="{FF2B5EF4-FFF2-40B4-BE49-F238E27FC236}">
                <a16:creationId xmlns:a16="http://schemas.microsoft.com/office/drawing/2014/main" id="{7BE6B5CF-7385-48A8-AE14-6B6FE1B32036}"/>
              </a:ext>
            </a:extLst>
          </p:cNvPr>
          <p:cNvSpPr/>
          <p:nvPr/>
        </p:nvSpPr>
        <p:spPr>
          <a:xfrm>
            <a:off x="1583920" y="3532525"/>
            <a:ext cx="8740486" cy="3093154"/>
          </a:xfrm>
          <a:prstGeom prst="rect">
            <a:avLst/>
          </a:prstGeom>
        </p:spPr>
        <p:txBody>
          <a:bodyPr wrap="square">
            <a:spAutoFit/>
          </a:bodyPr>
          <a:lstStyle/>
          <a:p>
            <a:pPr>
              <a:spcBef>
                <a:spcPts val="600"/>
              </a:spcBef>
            </a:pPr>
            <a:r>
              <a:rPr lang="en-US" sz="2000" b="1" i="1" dirty="0">
                <a:solidFill>
                  <a:srgbClr val="0070C0"/>
                </a:solidFill>
                <a:latin typeface="Open Sans"/>
              </a:rPr>
              <a:t>Proof: </a:t>
            </a:r>
          </a:p>
          <a:p>
            <a:pPr>
              <a:spcBef>
                <a:spcPts val="600"/>
              </a:spcBef>
            </a:pPr>
            <a:r>
              <a:rPr lang="en-US" sz="2000" dirty="0">
                <a:solidFill>
                  <a:srgbClr val="000000"/>
                </a:solidFill>
                <a:latin typeface="Open Sans"/>
              </a:rPr>
              <a:t>When </a:t>
            </a:r>
            <a:r>
              <a:rPr lang="en-US" sz="2000" i="1" dirty="0">
                <a:solidFill>
                  <a:srgbClr val="000000"/>
                </a:solidFill>
                <a:latin typeface="Open Sans"/>
              </a:rPr>
              <a:t>n </a:t>
            </a:r>
            <a:r>
              <a:rPr lang="en-US" sz="2000" dirty="0">
                <a:solidFill>
                  <a:srgbClr val="000000"/>
                </a:solidFill>
                <a:latin typeface="Open Sans"/>
              </a:rPr>
              <a:t>and </a:t>
            </a:r>
            <a:r>
              <a:rPr lang="en-US" sz="2000" i="1" dirty="0">
                <a:solidFill>
                  <a:srgbClr val="000000"/>
                </a:solidFill>
                <a:latin typeface="Open Sans"/>
              </a:rPr>
              <a:t>r </a:t>
            </a:r>
            <a:r>
              <a:rPr lang="en-US" sz="2000" dirty="0">
                <a:solidFill>
                  <a:srgbClr val="000000"/>
                </a:solidFill>
                <a:latin typeface="Open Sans"/>
              </a:rPr>
              <a:t>are integers with 1 ≤ </a:t>
            </a:r>
            <a:r>
              <a:rPr lang="en-US" sz="2000" i="1" dirty="0">
                <a:solidFill>
                  <a:srgbClr val="000000"/>
                </a:solidFill>
                <a:latin typeface="Open Sans"/>
              </a:rPr>
              <a:t>r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by Theorem 1 we have</a:t>
            </a:r>
          </a:p>
          <a:p>
            <a:pPr>
              <a:spcBef>
                <a:spcPts val="600"/>
              </a:spcBef>
            </a:pPr>
            <a:r>
              <a:rPr lang="pt-BR" sz="2000" i="1" dirty="0">
                <a:solidFill>
                  <a:srgbClr val="000000"/>
                </a:solidFill>
                <a:latin typeface="Open Sans"/>
              </a:rPr>
              <a:t>          P</a:t>
            </a:r>
            <a:r>
              <a:rPr lang="pt-BR" sz="2000" dirty="0">
                <a:solidFill>
                  <a:srgbClr val="000000"/>
                </a:solidFill>
                <a:latin typeface="Open Sans"/>
              </a:rPr>
              <a:t>(</a:t>
            </a:r>
            <a:r>
              <a:rPr lang="pt-BR" sz="2000" i="1" dirty="0">
                <a:solidFill>
                  <a:srgbClr val="000000"/>
                </a:solidFill>
                <a:latin typeface="Open Sans"/>
              </a:rPr>
              <a:t>n, r</a:t>
            </a:r>
            <a:r>
              <a:rPr lang="pt-BR" sz="2000" dirty="0">
                <a:solidFill>
                  <a:srgbClr val="000000"/>
                </a:solidFill>
                <a:latin typeface="Open Sans"/>
              </a:rPr>
              <a:t>) = </a:t>
            </a:r>
            <a:r>
              <a:rPr lang="pt-BR" sz="2000" i="1" dirty="0">
                <a:solidFill>
                  <a:srgbClr val="000000"/>
                </a:solidFill>
                <a:latin typeface="Open Sans"/>
              </a:rPr>
              <a:t>n</a:t>
            </a:r>
            <a:r>
              <a:rPr lang="pt-BR" sz="2000" dirty="0">
                <a:solidFill>
                  <a:srgbClr val="000000"/>
                </a:solidFill>
                <a:latin typeface="Open Sans"/>
              </a:rPr>
              <a:t>(</a:t>
            </a:r>
            <a:r>
              <a:rPr lang="pt-BR" sz="2000" i="1" dirty="0">
                <a:solidFill>
                  <a:srgbClr val="000000"/>
                </a:solidFill>
                <a:latin typeface="Open Sans"/>
              </a:rPr>
              <a:t>n </a:t>
            </a:r>
            <a:r>
              <a:rPr lang="pt-BR" sz="2000" dirty="0">
                <a:solidFill>
                  <a:srgbClr val="000000"/>
                </a:solidFill>
                <a:latin typeface="Open Sans"/>
              </a:rPr>
              <a:t>− 1)(</a:t>
            </a:r>
            <a:r>
              <a:rPr lang="pt-BR" sz="2000" i="1" dirty="0">
                <a:solidFill>
                  <a:srgbClr val="000000"/>
                </a:solidFill>
                <a:latin typeface="Open Sans"/>
              </a:rPr>
              <a:t>n </a:t>
            </a:r>
            <a:r>
              <a:rPr lang="pt-BR" sz="2000" dirty="0">
                <a:solidFill>
                  <a:srgbClr val="000000"/>
                </a:solidFill>
                <a:latin typeface="Open Sans"/>
              </a:rPr>
              <a:t>− 2)⋯(</a:t>
            </a:r>
            <a:r>
              <a:rPr lang="pt-BR" sz="2000" i="1" dirty="0">
                <a:solidFill>
                  <a:srgbClr val="000000"/>
                </a:solidFill>
                <a:latin typeface="Open Sans"/>
              </a:rPr>
              <a:t>n </a:t>
            </a:r>
            <a:r>
              <a:rPr lang="pt-BR" sz="2000" dirty="0">
                <a:solidFill>
                  <a:srgbClr val="000000"/>
                </a:solidFill>
                <a:latin typeface="Open Sans"/>
              </a:rPr>
              <a:t>− </a:t>
            </a:r>
            <a:r>
              <a:rPr lang="pt-BR" sz="2000" i="1" dirty="0">
                <a:solidFill>
                  <a:srgbClr val="000000"/>
                </a:solidFill>
                <a:latin typeface="Open Sans"/>
              </a:rPr>
              <a:t>r </a:t>
            </a:r>
            <a:r>
              <a:rPr lang="pt-BR" sz="2000" dirty="0">
                <a:solidFill>
                  <a:srgbClr val="000000"/>
                </a:solidFill>
                <a:latin typeface="Open Sans"/>
              </a:rPr>
              <a:t>+ 1) = </a:t>
            </a:r>
            <a:r>
              <a:rPr lang="pt-BR" sz="2000" i="1" dirty="0">
                <a:solidFill>
                  <a:srgbClr val="000000"/>
                </a:solidFill>
                <a:latin typeface="Open Sans"/>
              </a:rPr>
              <a:t>n</a:t>
            </a:r>
            <a:r>
              <a:rPr lang="pt-BR" sz="2000"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a:t>
            </a:r>
          </a:p>
          <a:p>
            <a:pPr>
              <a:spcBef>
                <a:spcPts val="600"/>
              </a:spcBef>
            </a:pPr>
            <a:r>
              <a:rPr lang="en-US" sz="2000" dirty="0">
                <a:solidFill>
                  <a:srgbClr val="000000"/>
                </a:solidFill>
                <a:latin typeface="Open Sans"/>
              </a:rPr>
              <a:t>Because</a:t>
            </a:r>
          </a:p>
          <a:p>
            <a:pPr>
              <a:spcBef>
                <a:spcPts val="600"/>
              </a:spcBef>
            </a:pPr>
            <a:r>
              <a:rPr lang="en-US" sz="2000" i="1" dirty="0">
                <a:solidFill>
                  <a:srgbClr val="000000"/>
                </a:solidFill>
                <a:latin typeface="Open Sans"/>
              </a:rPr>
              <a:t>          n</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− 0)! = </a:t>
            </a:r>
            <a:r>
              <a:rPr lang="en-US" sz="2000" i="1" dirty="0">
                <a:solidFill>
                  <a:srgbClr val="000000"/>
                </a:solidFill>
                <a:latin typeface="Open Sans"/>
              </a:rPr>
              <a:t>n</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 1 </a:t>
            </a:r>
          </a:p>
          <a:p>
            <a:pPr>
              <a:spcBef>
                <a:spcPts val="600"/>
              </a:spcBef>
            </a:pPr>
            <a:r>
              <a:rPr lang="en-US" sz="2000" dirty="0">
                <a:solidFill>
                  <a:srgbClr val="000000"/>
                </a:solidFill>
                <a:latin typeface="Open Sans"/>
              </a:rPr>
              <a:t>whenever </a:t>
            </a:r>
            <a:r>
              <a:rPr lang="en-US" sz="2000" i="1" dirty="0">
                <a:solidFill>
                  <a:srgbClr val="000000"/>
                </a:solidFill>
                <a:latin typeface="Open Sans"/>
              </a:rPr>
              <a:t>n </a:t>
            </a:r>
            <a:r>
              <a:rPr lang="en-US" sz="2000" dirty="0">
                <a:solidFill>
                  <a:srgbClr val="000000"/>
                </a:solidFill>
                <a:latin typeface="Open Sans"/>
              </a:rPr>
              <a:t>is a nonnegative integer, we see that the formula</a:t>
            </a:r>
          </a:p>
          <a:p>
            <a:pPr>
              <a:spcBef>
                <a:spcPts val="600"/>
              </a:spcBef>
            </a:pPr>
            <a:r>
              <a:rPr lang="en-US" sz="2000" i="1" dirty="0">
                <a:solidFill>
                  <a:srgbClr val="000000"/>
                </a:solidFill>
                <a:latin typeface="Open Sans"/>
              </a:rPr>
              <a:t>         P</a:t>
            </a:r>
            <a:r>
              <a:rPr lang="en-US" sz="2000" dirty="0">
                <a:solidFill>
                  <a:srgbClr val="000000"/>
                </a:solidFill>
                <a:latin typeface="Open Sans"/>
              </a:rPr>
              <a:t>(</a:t>
            </a:r>
            <a:r>
              <a:rPr lang="en-US" sz="2000" i="1" dirty="0">
                <a:solidFill>
                  <a:srgbClr val="000000"/>
                </a:solidFill>
                <a:latin typeface="Open Sans"/>
              </a:rPr>
              <a:t>n, r</a:t>
            </a:r>
            <a:r>
              <a:rPr lang="en-US" sz="2000" dirty="0">
                <a:solidFill>
                  <a:srgbClr val="000000"/>
                </a:solidFill>
                <a:latin typeface="Open Sans"/>
              </a:rPr>
              <a:t>) = </a:t>
            </a:r>
            <a:r>
              <a:rPr lang="en-US" sz="2000" i="1" dirty="0">
                <a:solidFill>
                  <a:srgbClr val="000000"/>
                </a:solidFill>
                <a:latin typeface="Open Sans"/>
              </a:rPr>
              <a:t>n</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 also holds when </a:t>
            </a:r>
            <a:r>
              <a:rPr lang="en-US" sz="2000" i="1" dirty="0">
                <a:solidFill>
                  <a:srgbClr val="000000"/>
                </a:solidFill>
                <a:latin typeface="Open Sans"/>
              </a:rPr>
              <a:t>r </a:t>
            </a:r>
            <a:r>
              <a:rPr lang="en-US" sz="2000" dirty="0">
                <a:solidFill>
                  <a:srgbClr val="000000"/>
                </a:solidFill>
                <a:latin typeface="Open Sans"/>
              </a:rPr>
              <a:t>= 0.</a:t>
            </a:r>
          </a:p>
          <a:p>
            <a:pPr>
              <a:spcBef>
                <a:spcPts val="600"/>
              </a:spcBef>
            </a:pPr>
            <a:r>
              <a:rPr lang="en-US" sz="2000" dirty="0">
                <a:solidFill>
                  <a:srgbClr val="000000"/>
                </a:solidFill>
                <a:latin typeface="Open Sans"/>
              </a:rPr>
              <a:t>By Theorem 1 we know that if </a:t>
            </a:r>
            <a:r>
              <a:rPr lang="en-US" sz="2000" i="1" dirty="0">
                <a:solidFill>
                  <a:srgbClr val="000000"/>
                </a:solidFill>
                <a:latin typeface="Open Sans"/>
              </a:rPr>
              <a:t>n </a:t>
            </a:r>
            <a:r>
              <a:rPr lang="en-US" sz="2000" dirty="0">
                <a:solidFill>
                  <a:srgbClr val="000000"/>
                </a:solidFill>
                <a:latin typeface="Open Sans"/>
              </a:rPr>
              <a:t>is a positive integer, then </a:t>
            </a:r>
            <a:r>
              <a:rPr lang="en-US" sz="2000" i="1" dirty="0">
                <a:solidFill>
                  <a:srgbClr val="000000"/>
                </a:solidFill>
                <a:latin typeface="Open Sans"/>
              </a:rPr>
              <a:t>P</a:t>
            </a:r>
            <a:r>
              <a:rPr lang="en-US" sz="2000" dirty="0">
                <a:solidFill>
                  <a:srgbClr val="000000"/>
                </a:solidFill>
                <a:latin typeface="Open Sans"/>
              </a:rPr>
              <a:t>(</a:t>
            </a:r>
            <a:r>
              <a:rPr lang="en-US" sz="2000" i="1" dirty="0">
                <a:solidFill>
                  <a:srgbClr val="000000"/>
                </a:solidFill>
                <a:latin typeface="Open Sans"/>
              </a:rPr>
              <a:t>n, n</a:t>
            </a:r>
            <a:r>
              <a:rPr lang="en-US" sz="2000" dirty="0">
                <a:solidFill>
                  <a:srgbClr val="000000"/>
                </a:solidFill>
                <a:latin typeface="Open Sans"/>
              </a:rPr>
              <a:t>) = </a:t>
            </a:r>
            <a:r>
              <a:rPr lang="en-US" sz="2000" i="1" dirty="0">
                <a:solidFill>
                  <a:srgbClr val="000000"/>
                </a:solidFill>
                <a:latin typeface="Open Sans"/>
              </a:rPr>
              <a:t>n</a:t>
            </a:r>
            <a:r>
              <a:rPr lang="en-US" sz="2000" dirty="0">
                <a:solidFill>
                  <a:srgbClr val="000000"/>
                </a:solidFill>
                <a:latin typeface="Open Sans"/>
              </a:rPr>
              <a:t>!.</a:t>
            </a:r>
            <a:endParaRPr lang="en-US" sz="2000" dirty="0">
              <a:latin typeface="Open Sans"/>
            </a:endParaRPr>
          </a:p>
        </p:txBody>
      </p:sp>
      <p:sp>
        <p:nvSpPr>
          <p:cNvPr id="7" name="Rectangle 6">
            <a:extLst>
              <a:ext uri="{FF2B5EF4-FFF2-40B4-BE49-F238E27FC236}">
                <a16:creationId xmlns:a16="http://schemas.microsoft.com/office/drawing/2014/main" id="{028A8F3B-B99D-4974-A7B5-179A2D5D8231}"/>
              </a:ext>
            </a:extLst>
          </p:cNvPr>
          <p:cNvSpPr/>
          <p:nvPr/>
        </p:nvSpPr>
        <p:spPr>
          <a:xfrm>
            <a:off x="1583920" y="2430388"/>
            <a:ext cx="7759585" cy="78483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spcBef>
                <a:spcPts val="600"/>
              </a:spcBef>
            </a:pPr>
            <a:r>
              <a:rPr lang="en-US" sz="2000" b="1" dirty="0">
                <a:solidFill>
                  <a:srgbClr val="0070C0"/>
                </a:solidFill>
                <a:latin typeface="Open Sans"/>
              </a:rPr>
              <a:t>Corollary 1 </a:t>
            </a:r>
          </a:p>
          <a:p>
            <a:pPr>
              <a:spcBef>
                <a:spcPts val="600"/>
              </a:spcBef>
            </a:pPr>
            <a:r>
              <a:rPr lang="en-US" sz="2000" dirty="0">
                <a:solidFill>
                  <a:srgbClr val="000000"/>
                </a:solidFill>
                <a:latin typeface="Open Sans"/>
              </a:rPr>
              <a:t>If </a:t>
            </a:r>
            <a:r>
              <a:rPr lang="en-US" sz="2000" i="1" dirty="0">
                <a:solidFill>
                  <a:srgbClr val="000000"/>
                </a:solidFill>
                <a:latin typeface="Open Sans"/>
              </a:rPr>
              <a:t>n </a:t>
            </a:r>
            <a:r>
              <a:rPr lang="en-US" sz="2000" dirty="0">
                <a:solidFill>
                  <a:srgbClr val="000000"/>
                </a:solidFill>
                <a:latin typeface="Open Sans"/>
              </a:rPr>
              <a:t>and </a:t>
            </a:r>
            <a:r>
              <a:rPr lang="en-US" sz="2000" i="1" dirty="0">
                <a:solidFill>
                  <a:srgbClr val="000000"/>
                </a:solidFill>
                <a:latin typeface="Open Sans"/>
              </a:rPr>
              <a:t>r </a:t>
            </a:r>
            <a:r>
              <a:rPr lang="en-US" sz="2000" dirty="0">
                <a:solidFill>
                  <a:srgbClr val="000000"/>
                </a:solidFill>
                <a:latin typeface="Open Sans"/>
              </a:rPr>
              <a:t>are integers with 0 ≤ </a:t>
            </a:r>
            <a:r>
              <a:rPr lang="en-US" sz="2000" i="1" dirty="0">
                <a:solidFill>
                  <a:srgbClr val="000000"/>
                </a:solidFill>
                <a:latin typeface="Open Sans"/>
              </a:rPr>
              <a:t>r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then </a:t>
            </a:r>
            <a:r>
              <a:rPr lang="en-US" sz="2000" i="1" dirty="0">
                <a:solidFill>
                  <a:srgbClr val="000000"/>
                </a:solidFill>
                <a:latin typeface="Open Sans"/>
              </a:rPr>
              <a:t>P</a:t>
            </a:r>
            <a:r>
              <a:rPr lang="en-US" sz="2000" dirty="0">
                <a:solidFill>
                  <a:srgbClr val="000000"/>
                </a:solidFill>
                <a:latin typeface="Open Sans"/>
              </a:rPr>
              <a:t>(</a:t>
            </a:r>
            <a:r>
              <a:rPr lang="en-US" sz="2000" i="1" dirty="0">
                <a:solidFill>
                  <a:srgbClr val="000000"/>
                </a:solidFill>
                <a:latin typeface="Open Sans"/>
              </a:rPr>
              <a:t>n, r</a:t>
            </a:r>
            <a:r>
              <a:rPr lang="en-US" sz="2000" dirty="0">
                <a:solidFill>
                  <a:srgbClr val="000000"/>
                </a:solidFill>
                <a:latin typeface="Open Sans"/>
              </a:rPr>
              <a:t>) = </a:t>
            </a:r>
            <a:r>
              <a:rPr lang="en-US" sz="2000" i="1" dirty="0">
                <a:solidFill>
                  <a:srgbClr val="000000"/>
                </a:solidFill>
                <a:latin typeface="Open Sans"/>
              </a:rPr>
              <a:t>n</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 </a:t>
            </a:r>
            <a:r>
              <a:rPr lang="en-US" sz="2000" i="1" dirty="0">
                <a:solidFill>
                  <a:srgbClr val="000000"/>
                </a:solidFill>
                <a:latin typeface="Open Sans"/>
              </a:rPr>
              <a:t>.</a:t>
            </a:r>
          </a:p>
        </p:txBody>
      </p:sp>
    </p:spTree>
    <p:extLst>
      <p:ext uri="{BB962C8B-B14F-4D97-AF65-F5344CB8AC3E}">
        <p14:creationId xmlns:p14="http://schemas.microsoft.com/office/powerpoint/2010/main" val="3273168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31B32F-E3F1-469D-BCBD-2847DFD26CE5}"/>
              </a:ext>
            </a:extLst>
          </p:cNvPr>
          <p:cNvSpPr>
            <a:spLocks noGrp="1"/>
          </p:cNvSpPr>
          <p:nvPr>
            <p:ph type="sldNum" sz="quarter" idx="12"/>
          </p:nvPr>
        </p:nvSpPr>
        <p:spPr/>
        <p:txBody>
          <a:bodyPr/>
          <a:lstStyle/>
          <a:p>
            <a:pPr>
              <a:defRPr/>
            </a:pPr>
            <a:fld id="{D8837AC9-722F-4E00-AA4A-3E2FB5243369}" type="slidenum">
              <a:rPr lang="en-US" altLang="en-US" smtClean="0"/>
              <a:pPr>
                <a:defRPr/>
              </a:pPr>
              <a:t>25</a:t>
            </a:fld>
            <a:endParaRPr lang="en-US" altLang="en-US"/>
          </a:p>
        </p:txBody>
      </p:sp>
      <p:sp>
        <p:nvSpPr>
          <p:cNvPr id="5" name="Rectangle 4">
            <a:extLst>
              <a:ext uri="{FF2B5EF4-FFF2-40B4-BE49-F238E27FC236}">
                <a16:creationId xmlns:a16="http://schemas.microsoft.com/office/drawing/2014/main" id="{4B1EAE2F-8DDE-4E8A-A8DB-C7E48524914E}"/>
              </a:ext>
            </a:extLst>
          </p:cNvPr>
          <p:cNvSpPr/>
          <p:nvPr/>
        </p:nvSpPr>
        <p:spPr>
          <a:xfrm>
            <a:off x="1423988" y="2475667"/>
            <a:ext cx="8800668" cy="4247317"/>
          </a:xfrm>
          <a:prstGeom prst="rect">
            <a:avLst/>
          </a:prstGeom>
        </p:spPr>
        <p:txBody>
          <a:bodyPr wrap="square">
            <a:spAutoFit/>
          </a:bodyPr>
          <a:lstStyle/>
          <a:p>
            <a:pPr algn="just">
              <a:spcBef>
                <a:spcPts val="600"/>
              </a:spcBef>
            </a:pPr>
            <a:r>
              <a:rPr lang="en-US" sz="2000" b="1" dirty="0">
                <a:solidFill>
                  <a:srgbClr val="0070C0"/>
                </a:solidFill>
                <a:latin typeface="Open Sans"/>
              </a:rPr>
              <a:t>Example 1 :</a:t>
            </a:r>
          </a:p>
          <a:p>
            <a:pPr algn="just">
              <a:spcBef>
                <a:spcPts val="600"/>
              </a:spcBef>
            </a:pPr>
            <a:r>
              <a:rPr lang="en-US" sz="2000" dirty="0">
                <a:solidFill>
                  <a:srgbClr val="000000"/>
                </a:solidFill>
                <a:latin typeface="Open Sans"/>
              </a:rPr>
              <a:t>How many ways are there to select a first-prize winner, a second prize winner, and a third-prize winner from 100 different people who have entered a contest?</a:t>
            </a:r>
          </a:p>
          <a:p>
            <a:pPr algn="just">
              <a:spcBef>
                <a:spcPts val="600"/>
              </a:spcBef>
            </a:pPr>
            <a:endParaRPr lang="en-US" sz="2000" dirty="0">
              <a:solidFill>
                <a:srgbClr val="000000"/>
              </a:solidFill>
              <a:latin typeface="Open Sans"/>
            </a:endParaRPr>
          </a:p>
          <a:p>
            <a:pPr algn="just">
              <a:spcBef>
                <a:spcPts val="600"/>
              </a:spcBef>
            </a:pPr>
            <a:r>
              <a:rPr lang="en-US" sz="2000" b="1" i="1" dirty="0">
                <a:solidFill>
                  <a:srgbClr val="00B050"/>
                </a:solidFill>
                <a:latin typeface="Open Sans"/>
              </a:rPr>
              <a:t>Solution: </a:t>
            </a:r>
          </a:p>
          <a:p>
            <a:pPr algn="just">
              <a:spcBef>
                <a:spcPts val="600"/>
              </a:spcBef>
            </a:pPr>
            <a:r>
              <a:rPr lang="en-US" sz="2000" dirty="0">
                <a:solidFill>
                  <a:srgbClr val="000000"/>
                </a:solidFill>
                <a:latin typeface="Open Sans"/>
              </a:rPr>
              <a:t>Because it matters which person wins which prize, the number of ways to pick the three prize winners is the number of ordered selections of three elements from a set of 100 elements, that is, the number of 3-permutations of a set of 100 elements. </a:t>
            </a:r>
          </a:p>
          <a:p>
            <a:pPr algn="just">
              <a:spcBef>
                <a:spcPts val="600"/>
              </a:spcBef>
            </a:pPr>
            <a:r>
              <a:rPr lang="en-US" sz="2000" dirty="0">
                <a:solidFill>
                  <a:srgbClr val="000000"/>
                </a:solidFill>
                <a:latin typeface="Open Sans"/>
              </a:rPr>
              <a:t>Consequently, the answer is</a:t>
            </a:r>
          </a:p>
          <a:p>
            <a:pPr algn="just">
              <a:spcBef>
                <a:spcPts val="600"/>
              </a:spcBef>
            </a:pPr>
            <a:r>
              <a:rPr lang="en-US" sz="2000" i="1" dirty="0">
                <a:solidFill>
                  <a:srgbClr val="000000"/>
                </a:solidFill>
                <a:latin typeface="Open Sans"/>
              </a:rPr>
              <a:t>                P</a:t>
            </a:r>
            <a:r>
              <a:rPr lang="en-US" sz="2000" dirty="0">
                <a:solidFill>
                  <a:srgbClr val="000000"/>
                </a:solidFill>
                <a:latin typeface="Open Sans"/>
              </a:rPr>
              <a:t>(100</a:t>
            </a:r>
            <a:r>
              <a:rPr lang="en-US" sz="2000" i="1" dirty="0">
                <a:solidFill>
                  <a:srgbClr val="000000"/>
                </a:solidFill>
                <a:latin typeface="Open Sans"/>
              </a:rPr>
              <a:t>, </a:t>
            </a:r>
            <a:r>
              <a:rPr lang="en-US" sz="2000" dirty="0">
                <a:solidFill>
                  <a:srgbClr val="000000"/>
                </a:solidFill>
                <a:latin typeface="Open Sans"/>
              </a:rPr>
              <a:t>3) = 100 ⋅ 99 ⋅ 98 = 970</a:t>
            </a:r>
            <a:r>
              <a:rPr lang="en-US" sz="2000" i="1" dirty="0">
                <a:solidFill>
                  <a:srgbClr val="000000"/>
                </a:solidFill>
                <a:latin typeface="Open Sans"/>
              </a:rPr>
              <a:t>,</a:t>
            </a:r>
            <a:r>
              <a:rPr lang="en-US" sz="2000" dirty="0">
                <a:solidFill>
                  <a:srgbClr val="000000"/>
                </a:solidFill>
                <a:latin typeface="Open Sans"/>
              </a:rPr>
              <a:t>200</a:t>
            </a:r>
            <a:r>
              <a:rPr lang="en-US" sz="2000" i="1" dirty="0">
                <a:solidFill>
                  <a:srgbClr val="000000"/>
                </a:solidFill>
                <a:latin typeface="Open Sans"/>
              </a:rPr>
              <a:t>.</a:t>
            </a:r>
            <a:endParaRPr lang="en-US" sz="2000" dirty="0">
              <a:latin typeface="Open Sans"/>
            </a:endParaRPr>
          </a:p>
        </p:txBody>
      </p:sp>
      <p:sp>
        <p:nvSpPr>
          <p:cNvPr id="6" name="Title 1">
            <a:extLst>
              <a:ext uri="{FF2B5EF4-FFF2-40B4-BE49-F238E27FC236}">
                <a16:creationId xmlns:a16="http://schemas.microsoft.com/office/drawing/2014/main" id="{416B33A1-7F1A-436B-9284-EC0944759FB5}"/>
              </a:ext>
            </a:extLst>
          </p:cNvPr>
          <p:cNvSpPr>
            <a:spLocks noGrp="1"/>
          </p:cNvSpPr>
          <p:nvPr>
            <p:ph type="title"/>
          </p:nvPr>
        </p:nvSpPr>
        <p:spPr>
          <a:xfrm>
            <a:off x="3633356" y="795367"/>
            <a:ext cx="6591300" cy="1260475"/>
          </a:xfrm>
        </p:spPr>
        <p:txBody>
          <a:bodyPr/>
          <a:lstStyle/>
          <a:p>
            <a:r>
              <a:rPr lang="en-US" sz="3000" dirty="0">
                <a:solidFill>
                  <a:schemeClr val="accent1"/>
                </a:solidFill>
                <a:latin typeface="Open Sans"/>
              </a:rPr>
              <a:t>Permutations</a:t>
            </a:r>
          </a:p>
        </p:txBody>
      </p:sp>
    </p:spTree>
    <p:extLst>
      <p:ext uri="{BB962C8B-B14F-4D97-AF65-F5344CB8AC3E}">
        <p14:creationId xmlns:p14="http://schemas.microsoft.com/office/powerpoint/2010/main" val="2942925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8E3A30-3289-4E12-B9A5-B8430A4B8CDF}"/>
              </a:ext>
            </a:extLst>
          </p:cNvPr>
          <p:cNvSpPr>
            <a:spLocks noGrp="1"/>
          </p:cNvSpPr>
          <p:nvPr>
            <p:ph type="sldNum" sz="quarter" idx="12"/>
          </p:nvPr>
        </p:nvSpPr>
        <p:spPr/>
        <p:txBody>
          <a:bodyPr/>
          <a:lstStyle/>
          <a:p>
            <a:pPr>
              <a:defRPr/>
            </a:pPr>
            <a:fld id="{D8837AC9-722F-4E00-AA4A-3E2FB5243369}" type="slidenum">
              <a:rPr lang="en-US" altLang="en-US" smtClean="0"/>
              <a:pPr>
                <a:defRPr/>
              </a:pPr>
              <a:t>26</a:t>
            </a:fld>
            <a:endParaRPr lang="en-US" altLang="en-US"/>
          </a:p>
        </p:txBody>
      </p:sp>
      <p:sp>
        <p:nvSpPr>
          <p:cNvPr id="5" name="Title 1">
            <a:extLst>
              <a:ext uri="{FF2B5EF4-FFF2-40B4-BE49-F238E27FC236}">
                <a16:creationId xmlns:a16="http://schemas.microsoft.com/office/drawing/2014/main" id="{A68732D4-0877-44A5-BCD1-B6A84F3FD704}"/>
              </a:ext>
            </a:extLst>
          </p:cNvPr>
          <p:cNvSpPr>
            <a:spLocks noGrp="1"/>
          </p:cNvSpPr>
          <p:nvPr>
            <p:ph type="title"/>
          </p:nvPr>
        </p:nvSpPr>
        <p:spPr>
          <a:xfrm>
            <a:off x="3633356" y="795367"/>
            <a:ext cx="6591300" cy="1260475"/>
          </a:xfrm>
        </p:spPr>
        <p:txBody>
          <a:bodyPr/>
          <a:lstStyle/>
          <a:p>
            <a:r>
              <a:rPr lang="en-US" sz="3000" dirty="0">
                <a:solidFill>
                  <a:schemeClr val="accent1"/>
                </a:solidFill>
                <a:latin typeface="Open Sans"/>
              </a:rPr>
              <a:t>Permutations</a:t>
            </a:r>
          </a:p>
        </p:txBody>
      </p:sp>
      <p:sp>
        <p:nvSpPr>
          <p:cNvPr id="6" name="Rectangle 5">
            <a:extLst>
              <a:ext uri="{FF2B5EF4-FFF2-40B4-BE49-F238E27FC236}">
                <a16:creationId xmlns:a16="http://schemas.microsoft.com/office/drawing/2014/main" id="{F6C9849E-3CDB-489F-B013-3498D495208F}"/>
              </a:ext>
            </a:extLst>
          </p:cNvPr>
          <p:cNvSpPr/>
          <p:nvPr/>
        </p:nvSpPr>
        <p:spPr>
          <a:xfrm>
            <a:off x="1295490" y="2187563"/>
            <a:ext cx="8729661" cy="4555093"/>
          </a:xfrm>
          <a:prstGeom prst="rect">
            <a:avLst/>
          </a:prstGeom>
        </p:spPr>
        <p:txBody>
          <a:bodyPr wrap="square">
            <a:spAutoFit/>
          </a:bodyPr>
          <a:lstStyle/>
          <a:p>
            <a:pPr algn="just">
              <a:spcBef>
                <a:spcPts val="600"/>
              </a:spcBef>
            </a:pPr>
            <a:r>
              <a:rPr lang="en-US" sz="2000" b="1" dirty="0">
                <a:solidFill>
                  <a:schemeClr val="accent1"/>
                </a:solidFill>
                <a:latin typeface="Open Sans"/>
              </a:rPr>
              <a:t>Example 2 :</a:t>
            </a:r>
          </a:p>
          <a:p>
            <a:pPr algn="just">
              <a:spcBef>
                <a:spcPts val="600"/>
              </a:spcBef>
            </a:pPr>
            <a:r>
              <a:rPr lang="en-US" sz="2000" dirty="0">
                <a:solidFill>
                  <a:srgbClr val="000000"/>
                </a:solidFill>
                <a:latin typeface="Open Sans"/>
              </a:rPr>
              <a:t>Suppose that a saleswoman has to visit eight different cities. She must begin her trip in a specified city, but she can visit the other seven cities in any order she wishes. How many possible orders can the saleswoman use when visiting these cities?</a:t>
            </a:r>
          </a:p>
          <a:p>
            <a:pPr algn="just">
              <a:spcBef>
                <a:spcPts val="600"/>
              </a:spcBef>
            </a:pPr>
            <a:endParaRPr lang="en-US" sz="2000" dirty="0">
              <a:solidFill>
                <a:srgbClr val="000000"/>
              </a:solidFill>
              <a:latin typeface="Open Sans"/>
            </a:endParaRPr>
          </a:p>
          <a:p>
            <a:pPr algn="just">
              <a:spcBef>
                <a:spcPts val="600"/>
              </a:spcBef>
            </a:pPr>
            <a:r>
              <a:rPr lang="en-US" sz="2000" b="1" i="1" dirty="0">
                <a:solidFill>
                  <a:srgbClr val="00B050"/>
                </a:solidFill>
                <a:latin typeface="Open Sans"/>
              </a:rPr>
              <a:t>Solution: </a:t>
            </a:r>
          </a:p>
          <a:p>
            <a:pPr algn="just">
              <a:spcBef>
                <a:spcPts val="600"/>
              </a:spcBef>
            </a:pPr>
            <a:r>
              <a:rPr lang="en-US" sz="2000" dirty="0">
                <a:solidFill>
                  <a:srgbClr val="000000"/>
                </a:solidFill>
                <a:latin typeface="Open Sans"/>
              </a:rPr>
              <a:t>The number of possible paths between the cities is the number of permutations of seven elements, because the first city is determined, but the remaining seven can be ordered arbitrarily. </a:t>
            </a:r>
          </a:p>
          <a:p>
            <a:pPr algn="just">
              <a:spcBef>
                <a:spcPts val="600"/>
              </a:spcBef>
            </a:pPr>
            <a:r>
              <a:rPr lang="en-US" sz="2000" dirty="0">
                <a:solidFill>
                  <a:srgbClr val="000000"/>
                </a:solidFill>
                <a:latin typeface="Open Sans"/>
              </a:rPr>
              <a:t>Consequently, there are 7! = 7 ⋅ 6 ⋅ 5 ⋅ 4 ⋅ 3 ⋅ 2 ⋅ 1 = 5040 ways for the saleswoman to choose her tour.</a:t>
            </a:r>
          </a:p>
          <a:p>
            <a:pPr algn="just">
              <a:spcBef>
                <a:spcPts val="600"/>
              </a:spcBef>
            </a:pPr>
            <a:r>
              <a:rPr lang="en-US" sz="2000" dirty="0">
                <a:solidFill>
                  <a:srgbClr val="000000"/>
                </a:solidFill>
                <a:latin typeface="Open Sans"/>
              </a:rPr>
              <a:t> </a:t>
            </a:r>
            <a:endParaRPr lang="en-US" sz="2000" dirty="0">
              <a:latin typeface="Open Sans"/>
            </a:endParaRPr>
          </a:p>
        </p:txBody>
      </p:sp>
    </p:spTree>
    <p:extLst>
      <p:ext uri="{BB962C8B-B14F-4D97-AF65-F5344CB8AC3E}">
        <p14:creationId xmlns:p14="http://schemas.microsoft.com/office/powerpoint/2010/main" val="3160544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3D8B-EFCA-4004-A11D-0F91E1291D91}"/>
              </a:ext>
            </a:extLst>
          </p:cNvPr>
          <p:cNvSpPr>
            <a:spLocks noGrp="1"/>
          </p:cNvSpPr>
          <p:nvPr>
            <p:ph type="title"/>
          </p:nvPr>
        </p:nvSpPr>
        <p:spPr>
          <a:xfrm>
            <a:off x="3720032" y="798070"/>
            <a:ext cx="6591300" cy="1260475"/>
          </a:xfrm>
        </p:spPr>
        <p:txBody>
          <a:bodyPr/>
          <a:lstStyle/>
          <a:p>
            <a:r>
              <a:rPr lang="en-US" sz="3000" dirty="0">
                <a:solidFill>
                  <a:schemeClr val="accent1"/>
                </a:solidFill>
                <a:latin typeface="Open Sans"/>
              </a:rPr>
              <a:t>Permutations with Repetition</a:t>
            </a:r>
          </a:p>
        </p:txBody>
      </p:sp>
      <p:sp>
        <p:nvSpPr>
          <p:cNvPr id="4" name="Slide Number Placeholder 3">
            <a:extLst>
              <a:ext uri="{FF2B5EF4-FFF2-40B4-BE49-F238E27FC236}">
                <a16:creationId xmlns:a16="http://schemas.microsoft.com/office/drawing/2014/main" id="{6BAEF606-EC38-442C-9797-F2F94573E8C3}"/>
              </a:ext>
            </a:extLst>
          </p:cNvPr>
          <p:cNvSpPr>
            <a:spLocks noGrp="1"/>
          </p:cNvSpPr>
          <p:nvPr>
            <p:ph type="sldNum" sz="quarter" idx="12"/>
          </p:nvPr>
        </p:nvSpPr>
        <p:spPr/>
        <p:txBody>
          <a:bodyPr/>
          <a:lstStyle/>
          <a:p>
            <a:pPr>
              <a:defRPr/>
            </a:pPr>
            <a:fld id="{D8837AC9-722F-4E00-AA4A-3E2FB5243369}" type="slidenum">
              <a:rPr lang="en-US" altLang="en-US" smtClean="0"/>
              <a:pPr>
                <a:defRPr/>
              </a:pPr>
              <a:t>27</a:t>
            </a:fld>
            <a:endParaRPr lang="en-US" altLang="en-US"/>
          </a:p>
        </p:txBody>
      </p:sp>
      <p:sp>
        <p:nvSpPr>
          <p:cNvPr id="5" name="Rectangle 4">
            <a:extLst>
              <a:ext uri="{FF2B5EF4-FFF2-40B4-BE49-F238E27FC236}">
                <a16:creationId xmlns:a16="http://schemas.microsoft.com/office/drawing/2014/main" id="{3AB796A8-3F13-4F86-BBB0-6D02EEA5FE5C}"/>
              </a:ext>
            </a:extLst>
          </p:cNvPr>
          <p:cNvSpPr/>
          <p:nvPr/>
        </p:nvSpPr>
        <p:spPr>
          <a:xfrm>
            <a:off x="1424854" y="2581096"/>
            <a:ext cx="8579167" cy="1015663"/>
          </a:xfrm>
          <a:prstGeom prst="rect">
            <a:avLst/>
          </a:prstGeom>
        </p:spPr>
        <p:txBody>
          <a:bodyPr wrap="square">
            <a:spAutoFit/>
          </a:bodyPr>
          <a:lstStyle/>
          <a:p>
            <a:pPr algn="just"/>
            <a:r>
              <a:rPr lang="en-US" sz="2000" dirty="0">
                <a:latin typeface="Open Sans"/>
              </a:rPr>
              <a:t>Counting permutations when repetition of elements is allowed can easily be done using the product rule.</a:t>
            </a:r>
          </a:p>
          <a:p>
            <a:pPr algn="just"/>
            <a:endParaRPr lang="en-US" sz="2000" dirty="0">
              <a:latin typeface="Open Sans"/>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9347860-7727-4464-A129-517BDCF49590}"/>
                  </a:ext>
                </a:extLst>
              </p:cNvPr>
              <p:cNvSpPr/>
              <p:nvPr/>
            </p:nvSpPr>
            <p:spPr>
              <a:xfrm>
                <a:off x="1424854" y="3285301"/>
                <a:ext cx="8728796" cy="2554545"/>
              </a:xfrm>
              <a:prstGeom prst="rect">
                <a:avLst/>
              </a:prstGeom>
            </p:spPr>
            <p:txBody>
              <a:bodyPr wrap="square">
                <a:spAutoFit/>
              </a:bodyPr>
              <a:lstStyle/>
              <a:p>
                <a:pPr algn="just"/>
                <a:r>
                  <a:rPr lang="en-US" sz="2000" b="1" dirty="0">
                    <a:solidFill>
                      <a:schemeClr val="accent1"/>
                    </a:solidFill>
                    <a:latin typeface="Open Sans"/>
                  </a:rPr>
                  <a:t>Example :</a:t>
                </a:r>
              </a:p>
              <a:p>
                <a:pPr algn="just"/>
                <a:r>
                  <a:rPr lang="en-US" sz="2000" dirty="0">
                    <a:solidFill>
                      <a:srgbClr val="000000"/>
                    </a:solidFill>
                    <a:latin typeface="Open Sans"/>
                  </a:rPr>
                  <a:t>How many strings of length </a:t>
                </a:r>
                <a:r>
                  <a:rPr lang="en-US" sz="2000" i="1" dirty="0">
                    <a:solidFill>
                      <a:srgbClr val="000000"/>
                    </a:solidFill>
                    <a:latin typeface="Open Sans"/>
                  </a:rPr>
                  <a:t>r </a:t>
                </a:r>
                <a:r>
                  <a:rPr lang="en-US" sz="2000" dirty="0">
                    <a:solidFill>
                      <a:srgbClr val="000000"/>
                    </a:solidFill>
                    <a:latin typeface="Open Sans"/>
                  </a:rPr>
                  <a:t>can be formed from the uppercase letters of the English alphabet?</a:t>
                </a:r>
              </a:p>
              <a:p>
                <a:pPr algn="just"/>
                <a:endParaRPr lang="en-US" sz="2000" dirty="0">
                  <a:solidFill>
                    <a:srgbClr val="000000"/>
                  </a:solidFill>
                  <a:latin typeface="Open Sans"/>
                </a:endParaRPr>
              </a:p>
              <a:p>
                <a:pPr algn="just"/>
                <a:r>
                  <a:rPr lang="en-US" sz="2000" b="1" i="1" dirty="0">
                    <a:solidFill>
                      <a:schemeClr val="accent1"/>
                    </a:solidFill>
                    <a:latin typeface="Open Sans"/>
                  </a:rPr>
                  <a:t>Solution: </a:t>
                </a:r>
              </a:p>
              <a:p>
                <a:pPr algn="just"/>
                <a:r>
                  <a:rPr lang="en-US" sz="2000" dirty="0">
                    <a:solidFill>
                      <a:srgbClr val="000000"/>
                    </a:solidFill>
                    <a:latin typeface="Open Sans"/>
                  </a:rPr>
                  <a:t>By the product rule, because there are 26 uppercase English letters, and because each letter can be used repeatedly, we see that there are </a:t>
                </a:r>
                <a14:m>
                  <m:oMath xmlns:m="http://schemas.openxmlformats.org/officeDocument/2006/math">
                    <m:sSup>
                      <m:sSupPr>
                        <m:ctrlPr>
                          <a:rPr lang="en-US" sz="2000" i="1" dirty="0" smtClean="0">
                            <a:solidFill>
                              <a:srgbClr val="000000"/>
                            </a:solidFill>
                            <a:latin typeface="Cambria Math" panose="02040503050406030204" pitchFamily="18" charset="0"/>
                          </a:rPr>
                        </m:ctrlPr>
                      </m:sSupPr>
                      <m:e>
                        <m:r>
                          <a:rPr lang="en-US" sz="2000" b="0" i="1" dirty="0" smtClean="0">
                            <a:solidFill>
                              <a:srgbClr val="000000"/>
                            </a:solidFill>
                            <a:latin typeface="Cambria Math" panose="02040503050406030204" pitchFamily="18" charset="0"/>
                          </a:rPr>
                          <m:t>26</m:t>
                        </m:r>
                      </m:e>
                      <m:sup>
                        <m:r>
                          <a:rPr lang="en-US" sz="2000" b="0" i="1" dirty="0" smtClean="0">
                            <a:solidFill>
                              <a:srgbClr val="000000"/>
                            </a:solidFill>
                            <a:latin typeface="Cambria Math" panose="02040503050406030204" pitchFamily="18" charset="0"/>
                          </a:rPr>
                          <m:t>𝑟</m:t>
                        </m:r>
                      </m:sup>
                    </m:sSup>
                  </m:oMath>
                </a14:m>
                <a:r>
                  <a:rPr lang="en-US" sz="2000" i="1" dirty="0">
                    <a:solidFill>
                      <a:srgbClr val="000000"/>
                    </a:solidFill>
                    <a:latin typeface="Open Sans"/>
                  </a:rPr>
                  <a:t> </a:t>
                </a:r>
                <a:r>
                  <a:rPr lang="en-US" sz="2000" dirty="0">
                    <a:solidFill>
                      <a:srgbClr val="000000"/>
                    </a:solidFill>
                    <a:latin typeface="Open Sans"/>
                  </a:rPr>
                  <a:t>strings of uppercase English letters of length </a:t>
                </a:r>
                <a:r>
                  <a:rPr lang="en-US" sz="2000" i="1" dirty="0">
                    <a:solidFill>
                      <a:srgbClr val="000000"/>
                    </a:solidFill>
                    <a:latin typeface="Open Sans"/>
                  </a:rPr>
                  <a:t>r</a:t>
                </a:r>
                <a:r>
                  <a:rPr lang="en-US" sz="2000" dirty="0">
                    <a:solidFill>
                      <a:srgbClr val="000000"/>
                    </a:solidFill>
                    <a:latin typeface="Open Sans"/>
                  </a:rPr>
                  <a:t>.</a:t>
                </a:r>
                <a:endParaRPr lang="en-US" sz="2000" dirty="0">
                  <a:latin typeface="Open Sans"/>
                </a:endParaRPr>
              </a:p>
            </p:txBody>
          </p:sp>
        </mc:Choice>
        <mc:Fallback xmlns="">
          <p:sp>
            <p:nvSpPr>
              <p:cNvPr id="6" name="Rectangle 5">
                <a:extLst>
                  <a:ext uri="{FF2B5EF4-FFF2-40B4-BE49-F238E27FC236}">
                    <a16:creationId xmlns:a16="http://schemas.microsoft.com/office/drawing/2014/main" id="{B9347860-7727-4464-A129-517BDCF49590}"/>
                  </a:ext>
                </a:extLst>
              </p:cNvPr>
              <p:cNvSpPr>
                <a:spLocks noRot="1" noChangeAspect="1" noMove="1" noResize="1" noEditPoints="1" noAdjustHandles="1" noChangeArrowheads="1" noChangeShapeType="1" noTextEdit="1"/>
              </p:cNvSpPr>
              <p:nvPr/>
            </p:nvSpPr>
            <p:spPr>
              <a:xfrm>
                <a:off x="1424854" y="3285301"/>
                <a:ext cx="8728796" cy="2554545"/>
              </a:xfrm>
              <a:prstGeom prst="rect">
                <a:avLst/>
              </a:prstGeom>
              <a:blipFill>
                <a:blip r:embed="rId2"/>
                <a:stretch>
                  <a:fillRect l="-768" t="-1193" r="-698" b="-3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417AF10-46D9-4C6A-BB3D-763E4A213940}"/>
                  </a:ext>
                </a:extLst>
              </p:cNvPr>
              <p:cNvSpPr/>
              <p:nvPr/>
            </p:nvSpPr>
            <p:spPr>
              <a:xfrm>
                <a:off x="1157360" y="5994069"/>
                <a:ext cx="9263784" cy="70788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solidFill>
                      <a:schemeClr val="accent1"/>
                    </a:solidFill>
                    <a:latin typeface="Open Sans"/>
                  </a:rPr>
                  <a:t>Theorem  </a:t>
                </a:r>
              </a:p>
              <a:p>
                <a:r>
                  <a:rPr lang="en-US" sz="2000" dirty="0">
                    <a:solidFill>
                      <a:srgbClr val="000000"/>
                    </a:solidFill>
                    <a:latin typeface="Open Sans"/>
                  </a:rPr>
                  <a:t>The number of </a:t>
                </a:r>
                <a:r>
                  <a:rPr lang="en-US" sz="2000" i="1" dirty="0">
                    <a:solidFill>
                      <a:srgbClr val="000000"/>
                    </a:solidFill>
                    <a:latin typeface="Open Sans"/>
                  </a:rPr>
                  <a:t>r</a:t>
                </a:r>
                <a:r>
                  <a:rPr lang="en-US" sz="2000" dirty="0">
                    <a:solidFill>
                      <a:srgbClr val="000000"/>
                    </a:solidFill>
                    <a:latin typeface="Open Sans"/>
                  </a:rPr>
                  <a:t>-permutations of a set of </a:t>
                </a:r>
                <a:r>
                  <a:rPr lang="en-US" sz="2000" i="1" dirty="0">
                    <a:solidFill>
                      <a:srgbClr val="000000"/>
                    </a:solidFill>
                    <a:latin typeface="Open Sans"/>
                  </a:rPr>
                  <a:t>n </a:t>
                </a:r>
                <a:r>
                  <a:rPr lang="en-US" sz="2000" dirty="0">
                    <a:solidFill>
                      <a:srgbClr val="000000"/>
                    </a:solidFill>
                    <a:latin typeface="Open Sans"/>
                  </a:rPr>
                  <a:t>objects with repetition allowed is </a:t>
                </a:r>
                <a14:m>
                  <m:oMath xmlns:m="http://schemas.openxmlformats.org/officeDocument/2006/math">
                    <m:sSup>
                      <m:sSupPr>
                        <m:ctrlPr>
                          <a:rPr lang="en-US" sz="2000" i="1" dirty="0">
                            <a:solidFill>
                              <a:srgbClr val="000000"/>
                            </a:solidFill>
                            <a:latin typeface="Cambria Math" panose="02040503050406030204" pitchFamily="18" charset="0"/>
                          </a:rPr>
                        </m:ctrlPr>
                      </m:sSupPr>
                      <m:e>
                        <m:r>
                          <a:rPr lang="en-US" sz="2000" b="0" i="1" dirty="0" smtClean="0">
                            <a:solidFill>
                              <a:srgbClr val="000000"/>
                            </a:solidFill>
                            <a:latin typeface="Cambria Math" panose="02040503050406030204" pitchFamily="18" charset="0"/>
                          </a:rPr>
                          <m:t>𝑛</m:t>
                        </m:r>
                      </m:e>
                      <m:sup>
                        <m:r>
                          <a:rPr lang="en-US" sz="2000" i="1" dirty="0">
                            <a:solidFill>
                              <a:srgbClr val="000000"/>
                            </a:solidFill>
                            <a:latin typeface="Cambria Math" panose="02040503050406030204" pitchFamily="18" charset="0"/>
                          </a:rPr>
                          <m:t>𝑟</m:t>
                        </m:r>
                      </m:sup>
                    </m:sSup>
                  </m:oMath>
                </a14:m>
                <a:r>
                  <a:rPr lang="en-US" sz="2000" i="1" dirty="0">
                    <a:solidFill>
                      <a:srgbClr val="000000"/>
                    </a:solidFill>
                    <a:latin typeface="Open Sans"/>
                  </a:rPr>
                  <a:t> </a:t>
                </a:r>
                <a:endParaRPr lang="en-US" sz="2000" dirty="0">
                  <a:latin typeface="Open Sans"/>
                </a:endParaRPr>
              </a:p>
            </p:txBody>
          </p:sp>
        </mc:Choice>
        <mc:Fallback xmlns="">
          <p:sp>
            <p:nvSpPr>
              <p:cNvPr id="7" name="Rectangle 6">
                <a:extLst>
                  <a:ext uri="{FF2B5EF4-FFF2-40B4-BE49-F238E27FC236}">
                    <a16:creationId xmlns:a16="http://schemas.microsoft.com/office/drawing/2014/main" id="{C417AF10-46D9-4C6A-BB3D-763E4A213940}"/>
                  </a:ext>
                </a:extLst>
              </p:cNvPr>
              <p:cNvSpPr>
                <a:spLocks noRot="1" noChangeAspect="1" noMove="1" noResize="1" noEditPoints="1" noAdjustHandles="1" noChangeArrowheads="1" noChangeShapeType="1" noTextEdit="1"/>
              </p:cNvSpPr>
              <p:nvPr/>
            </p:nvSpPr>
            <p:spPr>
              <a:xfrm>
                <a:off x="1157360" y="5994069"/>
                <a:ext cx="9263784" cy="70788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13558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EB753-CF58-4256-AC7F-592015D46B94}"/>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Combinations</a:t>
            </a:r>
          </a:p>
        </p:txBody>
      </p:sp>
      <p:sp>
        <p:nvSpPr>
          <p:cNvPr id="4" name="Slide Number Placeholder 3">
            <a:extLst>
              <a:ext uri="{FF2B5EF4-FFF2-40B4-BE49-F238E27FC236}">
                <a16:creationId xmlns:a16="http://schemas.microsoft.com/office/drawing/2014/main" id="{61DC2624-E765-469A-9F8A-5D861A8DB8BE}"/>
              </a:ext>
            </a:extLst>
          </p:cNvPr>
          <p:cNvSpPr>
            <a:spLocks noGrp="1"/>
          </p:cNvSpPr>
          <p:nvPr>
            <p:ph type="sldNum" sz="quarter" idx="12"/>
          </p:nvPr>
        </p:nvSpPr>
        <p:spPr/>
        <p:txBody>
          <a:bodyPr/>
          <a:lstStyle/>
          <a:p>
            <a:pPr>
              <a:defRPr/>
            </a:pPr>
            <a:fld id="{D8837AC9-722F-4E00-AA4A-3E2FB5243369}" type="slidenum">
              <a:rPr lang="en-US" altLang="en-US" smtClean="0"/>
              <a:pPr>
                <a:defRPr/>
              </a:pPr>
              <a:t>28</a:t>
            </a:fld>
            <a:endParaRPr lang="en-US" alt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0534C15-604C-4613-9ED4-422A2746C11D}"/>
                  </a:ext>
                </a:extLst>
              </p:cNvPr>
              <p:cNvSpPr/>
              <p:nvPr/>
            </p:nvSpPr>
            <p:spPr>
              <a:xfrm>
                <a:off x="1423989" y="2375408"/>
                <a:ext cx="8729661" cy="2091855"/>
              </a:xfrm>
              <a:prstGeom prst="rect">
                <a:avLst/>
              </a:prstGeom>
            </p:spPr>
            <p:txBody>
              <a:bodyPr wrap="square">
                <a:spAutoFit/>
              </a:bodyPr>
              <a:lstStyle/>
              <a:p>
                <a:pPr marL="342900" indent="-342900" algn="just">
                  <a:buFont typeface="Wingdings" panose="05000000000000000000" pitchFamily="2" charset="2"/>
                  <a:buChar char="q"/>
                </a:pPr>
                <a:r>
                  <a:rPr lang="en-US" sz="2000" dirty="0">
                    <a:solidFill>
                      <a:srgbClr val="000000"/>
                    </a:solidFill>
                    <a:latin typeface="Open Sans"/>
                  </a:rPr>
                  <a:t>An </a:t>
                </a:r>
                <a:r>
                  <a:rPr lang="en-US" sz="2000" b="1" i="1" dirty="0">
                    <a:solidFill>
                      <a:srgbClr val="000000"/>
                    </a:solidFill>
                    <a:latin typeface="Open Sans"/>
                  </a:rPr>
                  <a:t>r</a:t>
                </a:r>
                <a:r>
                  <a:rPr lang="en-US" sz="2000" b="1" dirty="0">
                    <a:solidFill>
                      <a:srgbClr val="000000"/>
                    </a:solidFill>
                    <a:latin typeface="Open Sans"/>
                  </a:rPr>
                  <a:t>-combination </a:t>
                </a:r>
                <a:r>
                  <a:rPr lang="en-US" sz="2000" dirty="0">
                    <a:solidFill>
                      <a:srgbClr val="000000"/>
                    </a:solidFill>
                    <a:latin typeface="Open Sans"/>
                  </a:rPr>
                  <a:t>of elements of a set is an unordered selection of </a:t>
                </a:r>
                <a:r>
                  <a:rPr lang="en-US" sz="2000" i="1" dirty="0">
                    <a:solidFill>
                      <a:srgbClr val="000000"/>
                    </a:solidFill>
                    <a:latin typeface="Open Sans"/>
                  </a:rPr>
                  <a:t>r </a:t>
                </a:r>
                <a:r>
                  <a:rPr lang="en-US" sz="2000" dirty="0">
                    <a:solidFill>
                      <a:srgbClr val="000000"/>
                    </a:solidFill>
                    <a:latin typeface="Open Sans"/>
                  </a:rPr>
                  <a:t>elements from the set. Thus, an </a:t>
                </a:r>
                <a:r>
                  <a:rPr lang="en-US" sz="2000" i="1" dirty="0">
                    <a:solidFill>
                      <a:srgbClr val="000000"/>
                    </a:solidFill>
                    <a:latin typeface="Open Sans"/>
                  </a:rPr>
                  <a:t>r</a:t>
                </a:r>
                <a:r>
                  <a:rPr lang="en-US" sz="2000" dirty="0">
                    <a:solidFill>
                      <a:srgbClr val="000000"/>
                    </a:solidFill>
                    <a:latin typeface="Open Sans"/>
                  </a:rPr>
                  <a:t>-combination is simply a subset of the set with </a:t>
                </a:r>
                <a:r>
                  <a:rPr lang="en-US" sz="2000" i="1" dirty="0">
                    <a:solidFill>
                      <a:srgbClr val="000000"/>
                    </a:solidFill>
                    <a:latin typeface="Open Sans"/>
                  </a:rPr>
                  <a:t>r </a:t>
                </a:r>
                <a:r>
                  <a:rPr lang="en-US" sz="2000" dirty="0">
                    <a:solidFill>
                      <a:srgbClr val="000000"/>
                    </a:solidFill>
                    <a:latin typeface="Open Sans"/>
                  </a:rPr>
                  <a:t>elements.</a:t>
                </a:r>
              </a:p>
              <a:p>
                <a:pPr marL="342900" indent="-342900" algn="just">
                  <a:buFont typeface="Wingdings" panose="05000000000000000000" pitchFamily="2" charset="2"/>
                  <a:buChar char="q"/>
                </a:pPr>
                <a:r>
                  <a:rPr lang="en-US" sz="2000" dirty="0">
                    <a:latin typeface="Open Sans"/>
                  </a:rPr>
                  <a:t>The number of </a:t>
                </a:r>
                <a:r>
                  <a:rPr lang="en-US" sz="2000" i="1" dirty="0">
                    <a:latin typeface="Open Sans"/>
                  </a:rPr>
                  <a:t>r</a:t>
                </a:r>
                <a:r>
                  <a:rPr lang="en-US" sz="2000" dirty="0">
                    <a:latin typeface="Open Sans"/>
                  </a:rPr>
                  <a:t>-combinations of a set with </a:t>
                </a:r>
                <a:r>
                  <a:rPr lang="en-US" sz="2000" i="1" dirty="0">
                    <a:latin typeface="Open Sans"/>
                  </a:rPr>
                  <a:t>n </a:t>
                </a:r>
                <a:r>
                  <a:rPr lang="en-US" sz="2000" dirty="0">
                    <a:latin typeface="Open Sans"/>
                  </a:rPr>
                  <a:t>distinct elements is denoted by </a:t>
                </a:r>
                <a:r>
                  <a:rPr lang="en-US" sz="2000" i="1" dirty="0">
                    <a:latin typeface="Open Sans"/>
                  </a:rPr>
                  <a:t>C</a:t>
                </a:r>
                <a:r>
                  <a:rPr lang="en-US" sz="2000" dirty="0">
                    <a:latin typeface="Open Sans"/>
                  </a:rPr>
                  <a:t>(</a:t>
                </a:r>
                <a:r>
                  <a:rPr lang="en-US" sz="2000" i="1" dirty="0">
                    <a:latin typeface="Open Sans"/>
                  </a:rPr>
                  <a:t>n, r</a:t>
                </a:r>
                <a:r>
                  <a:rPr lang="en-US" sz="2000" dirty="0">
                    <a:latin typeface="Open Sans"/>
                  </a:rPr>
                  <a:t>). Note that </a:t>
                </a:r>
                <a:r>
                  <a:rPr lang="en-US" sz="2000" i="1" dirty="0">
                    <a:latin typeface="Open Sans"/>
                  </a:rPr>
                  <a:t>C</a:t>
                </a:r>
                <a:r>
                  <a:rPr lang="en-US" sz="2000" dirty="0">
                    <a:latin typeface="Open Sans"/>
                  </a:rPr>
                  <a:t>(</a:t>
                </a:r>
                <a:r>
                  <a:rPr lang="en-US" sz="2000" i="1" dirty="0">
                    <a:latin typeface="Open Sans"/>
                  </a:rPr>
                  <a:t>n, r</a:t>
                </a:r>
                <a:r>
                  <a:rPr lang="en-US" sz="2000" dirty="0">
                    <a:latin typeface="Open Sans"/>
                  </a:rPr>
                  <a:t>) is also denoted by </a:t>
                </a:r>
                <a14:m>
                  <m:oMath xmlns:m="http://schemas.openxmlformats.org/officeDocument/2006/math">
                    <m:d>
                      <m:dPr>
                        <m:ctrlPr>
                          <a:rPr lang="en-US" sz="2000" i="1" smtClean="0">
                            <a:latin typeface="Cambria Math" panose="02040503050406030204" pitchFamily="18" charset="0"/>
                          </a:rPr>
                        </m:ctrlPr>
                      </m:dP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𝑛</m:t>
                            </m:r>
                          </m:e>
                          <m:e>
                            <m:r>
                              <a:rPr lang="en-US" sz="2000" b="0" i="1" smtClean="0">
                                <a:latin typeface="Cambria Math" panose="02040503050406030204" pitchFamily="18" charset="0"/>
                              </a:rPr>
                              <m:t>𝑟</m:t>
                            </m:r>
                          </m:e>
                        </m:eqArr>
                      </m:e>
                    </m:d>
                  </m:oMath>
                </a14:m>
                <a:r>
                  <a:rPr lang="en-US" sz="2000" dirty="0">
                    <a:latin typeface="Open Sans"/>
                  </a:rPr>
                  <a:t>and is called a </a:t>
                </a:r>
                <a:r>
                  <a:rPr lang="en-US" sz="2000" b="1" dirty="0">
                    <a:latin typeface="Open Sans"/>
                  </a:rPr>
                  <a:t>binomial coefficient</a:t>
                </a:r>
                <a:endParaRPr lang="en-US" sz="2000" dirty="0">
                  <a:latin typeface="Open Sans"/>
                </a:endParaRPr>
              </a:p>
            </p:txBody>
          </p:sp>
        </mc:Choice>
        <mc:Fallback xmlns="">
          <p:sp>
            <p:nvSpPr>
              <p:cNvPr id="5" name="Rectangle 4">
                <a:extLst>
                  <a:ext uri="{FF2B5EF4-FFF2-40B4-BE49-F238E27FC236}">
                    <a16:creationId xmlns:a16="http://schemas.microsoft.com/office/drawing/2014/main" id="{A0534C15-604C-4613-9ED4-422A2746C11D}"/>
                  </a:ext>
                </a:extLst>
              </p:cNvPr>
              <p:cNvSpPr>
                <a:spLocks noRot="1" noChangeAspect="1" noMove="1" noResize="1" noEditPoints="1" noAdjustHandles="1" noChangeArrowheads="1" noChangeShapeType="1" noTextEdit="1"/>
              </p:cNvSpPr>
              <p:nvPr/>
            </p:nvSpPr>
            <p:spPr>
              <a:xfrm>
                <a:off x="1423989" y="2375408"/>
                <a:ext cx="8729661" cy="2091855"/>
              </a:xfrm>
              <a:prstGeom prst="rect">
                <a:avLst/>
              </a:prstGeom>
              <a:blipFill>
                <a:blip r:embed="rId2"/>
                <a:stretch>
                  <a:fillRect l="-628" t="-1458" r="-698" b="-437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9908E850-1EBF-4482-AE0A-794AFB768A15}"/>
              </a:ext>
            </a:extLst>
          </p:cNvPr>
          <p:cNvSpPr/>
          <p:nvPr/>
        </p:nvSpPr>
        <p:spPr>
          <a:xfrm>
            <a:off x="1728701" y="4742408"/>
            <a:ext cx="8120235" cy="1631216"/>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solidFill>
                  <a:schemeClr val="accent1"/>
                </a:solidFill>
                <a:latin typeface="Open Sans"/>
              </a:rPr>
              <a:t>Theorem 2 </a:t>
            </a:r>
          </a:p>
          <a:p>
            <a:r>
              <a:rPr lang="en-US" sz="2000" dirty="0">
                <a:solidFill>
                  <a:srgbClr val="000000"/>
                </a:solidFill>
                <a:latin typeface="Open Sans"/>
              </a:rPr>
              <a:t>The number of </a:t>
            </a:r>
            <a:r>
              <a:rPr lang="en-US" sz="2000" i="1" dirty="0">
                <a:solidFill>
                  <a:srgbClr val="000000"/>
                </a:solidFill>
                <a:latin typeface="Open Sans"/>
              </a:rPr>
              <a:t>r</a:t>
            </a:r>
            <a:r>
              <a:rPr lang="en-US" sz="2000" dirty="0">
                <a:solidFill>
                  <a:srgbClr val="000000"/>
                </a:solidFill>
                <a:latin typeface="Open Sans"/>
              </a:rPr>
              <a:t>-combinations of a set with </a:t>
            </a:r>
            <a:r>
              <a:rPr lang="en-US" sz="2000" i="1" dirty="0">
                <a:solidFill>
                  <a:srgbClr val="000000"/>
                </a:solidFill>
                <a:latin typeface="Open Sans"/>
              </a:rPr>
              <a:t>n </a:t>
            </a:r>
            <a:r>
              <a:rPr lang="en-US" sz="2000" dirty="0">
                <a:solidFill>
                  <a:srgbClr val="000000"/>
                </a:solidFill>
                <a:latin typeface="Open Sans"/>
              </a:rPr>
              <a:t>elements, where </a:t>
            </a:r>
            <a:r>
              <a:rPr lang="en-US" sz="2000" i="1" dirty="0">
                <a:solidFill>
                  <a:srgbClr val="000000"/>
                </a:solidFill>
                <a:latin typeface="Open Sans"/>
              </a:rPr>
              <a:t>n </a:t>
            </a:r>
            <a:r>
              <a:rPr lang="en-US" sz="2000" dirty="0">
                <a:solidFill>
                  <a:srgbClr val="000000"/>
                </a:solidFill>
                <a:latin typeface="Open Sans"/>
              </a:rPr>
              <a:t>is a nonnegative integer and </a:t>
            </a:r>
            <a:r>
              <a:rPr lang="en-US" sz="2000" i="1" dirty="0">
                <a:solidFill>
                  <a:srgbClr val="000000"/>
                </a:solidFill>
                <a:latin typeface="Open Sans"/>
              </a:rPr>
              <a:t>r </a:t>
            </a:r>
            <a:r>
              <a:rPr lang="en-US" sz="2000" dirty="0">
                <a:solidFill>
                  <a:srgbClr val="000000"/>
                </a:solidFill>
                <a:latin typeface="Open Sans"/>
              </a:rPr>
              <a:t>is an integer with 0 ≤ </a:t>
            </a:r>
            <a:r>
              <a:rPr lang="en-US" sz="2000" i="1" dirty="0">
                <a:solidFill>
                  <a:srgbClr val="000000"/>
                </a:solidFill>
                <a:latin typeface="Open Sans"/>
              </a:rPr>
              <a:t>r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equals</a:t>
            </a:r>
          </a:p>
          <a:p>
            <a:r>
              <a:rPr lang="en-US" sz="2000" i="1" dirty="0">
                <a:solidFill>
                  <a:srgbClr val="000000"/>
                </a:solidFill>
                <a:latin typeface="Open Sans"/>
              </a:rPr>
              <a:t>C</a:t>
            </a:r>
            <a:r>
              <a:rPr lang="en-US" sz="2000" dirty="0">
                <a:solidFill>
                  <a:srgbClr val="000000"/>
                </a:solidFill>
                <a:latin typeface="Open Sans"/>
              </a:rPr>
              <a:t>(</a:t>
            </a:r>
            <a:r>
              <a:rPr lang="en-US" sz="2000" i="1" dirty="0">
                <a:solidFill>
                  <a:srgbClr val="000000"/>
                </a:solidFill>
                <a:latin typeface="Open Sans"/>
              </a:rPr>
              <a:t>n, r</a:t>
            </a:r>
            <a:r>
              <a:rPr lang="en-US" sz="2000" dirty="0">
                <a:solidFill>
                  <a:srgbClr val="000000"/>
                </a:solidFill>
                <a:latin typeface="Open Sans"/>
              </a:rPr>
              <a:t>) =       </a:t>
            </a:r>
            <a:r>
              <a:rPr lang="en-US" sz="2000" i="1" dirty="0">
                <a:solidFill>
                  <a:srgbClr val="000000"/>
                </a:solidFill>
                <a:latin typeface="Open Sans"/>
              </a:rPr>
              <a:t>n</a:t>
            </a:r>
            <a:r>
              <a:rPr lang="en-US" sz="2000" dirty="0">
                <a:solidFill>
                  <a:srgbClr val="000000"/>
                </a:solidFill>
                <a:latin typeface="Open Sans"/>
              </a:rPr>
              <a:t>!</a:t>
            </a:r>
          </a:p>
          <a:p>
            <a:r>
              <a:rPr lang="en-US" sz="2000" i="1" dirty="0">
                <a:solidFill>
                  <a:srgbClr val="000000"/>
                </a:solidFill>
                <a:latin typeface="Open Sans"/>
              </a:rPr>
              <a:t>              r</a:t>
            </a:r>
            <a:r>
              <a:rPr lang="en-US" sz="2000" dirty="0">
                <a:solidFill>
                  <a:srgbClr val="000000"/>
                </a:solidFill>
                <a:latin typeface="Open Sans"/>
              </a:rPr>
              <a:t>! (</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 </a:t>
            </a:r>
            <a:r>
              <a:rPr lang="en-US" sz="2000" i="1" dirty="0">
                <a:solidFill>
                  <a:srgbClr val="000000"/>
                </a:solidFill>
                <a:latin typeface="Open Sans"/>
              </a:rPr>
              <a:t>.</a:t>
            </a:r>
            <a:endParaRPr lang="en-US" sz="2000" dirty="0">
              <a:latin typeface="Open Sans"/>
            </a:endParaRPr>
          </a:p>
        </p:txBody>
      </p:sp>
      <p:cxnSp>
        <p:nvCxnSpPr>
          <p:cNvPr id="8" name="Straight Connector 7">
            <a:extLst>
              <a:ext uri="{FF2B5EF4-FFF2-40B4-BE49-F238E27FC236}">
                <a16:creationId xmlns:a16="http://schemas.microsoft.com/office/drawing/2014/main" id="{CA8DE95D-FFF3-4DD5-8723-C4F39A77C8D9}"/>
              </a:ext>
            </a:extLst>
          </p:cNvPr>
          <p:cNvCxnSpPr/>
          <p:nvPr/>
        </p:nvCxnSpPr>
        <p:spPr>
          <a:xfrm>
            <a:off x="2842953" y="5985164"/>
            <a:ext cx="93102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125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FE223A-C8C1-4100-A3CC-1C11F755B1BE}"/>
              </a:ext>
            </a:extLst>
          </p:cNvPr>
          <p:cNvSpPr>
            <a:spLocks noGrp="1"/>
          </p:cNvSpPr>
          <p:nvPr>
            <p:ph type="sldNum" sz="quarter" idx="12"/>
          </p:nvPr>
        </p:nvSpPr>
        <p:spPr/>
        <p:txBody>
          <a:bodyPr/>
          <a:lstStyle/>
          <a:p>
            <a:pPr>
              <a:defRPr/>
            </a:pPr>
            <a:fld id="{D8837AC9-722F-4E00-AA4A-3E2FB5243369}" type="slidenum">
              <a:rPr lang="en-US" altLang="en-US" smtClean="0"/>
              <a:pPr>
                <a:defRPr/>
              </a:pPr>
              <a:t>29</a:t>
            </a:fld>
            <a:endParaRPr lang="en-US" altLang="en-US"/>
          </a:p>
        </p:txBody>
      </p:sp>
      <p:sp>
        <p:nvSpPr>
          <p:cNvPr id="5" name="Title 1">
            <a:extLst>
              <a:ext uri="{FF2B5EF4-FFF2-40B4-BE49-F238E27FC236}">
                <a16:creationId xmlns:a16="http://schemas.microsoft.com/office/drawing/2014/main" id="{68D473F5-6CF8-4973-A2D1-AB8E3AD58D4F}"/>
              </a:ext>
            </a:extLst>
          </p:cNvPr>
          <p:cNvSpPr>
            <a:spLocks noGrp="1"/>
          </p:cNvSpPr>
          <p:nvPr>
            <p:ph type="title"/>
          </p:nvPr>
        </p:nvSpPr>
        <p:spPr>
          <a:xfrm>
            <a:off x="3819788" y="839788"/>
            <a:ext cx="6591300" cy="1260475"/>
          </a:xfrm>
        </p:spPr>
        <p:txBody>
          <a:bodyPr/>
          <a:lstStyle/>
          <a:p>
            <a:r>
              <a:rPr lang="en-US" sz="3000" dirty="0">
                <a:solidFill>
                  <a:schemeClr val="accent1"/>
                </a:solidFill>
                <a:latin typeface="Open Sans"/>
              </a:rPr>
              <a:t>Combinations</a:t>
            </a:r>
          </a:p>
        </p:txBody>
      </p:sp>
      <p:sp>
        <p:nvSpPr>
          <p:cNvPr id="6" name="Rectangle 5">
            <a:extLst>
              <a:ext uri="{FF2B5EF4-FFF2-40B4-BE49-F238E27FC236}">
                <a16:creationId xmlns:a16="http://schemas.microsoft.com/office/drawing/2014/main" id="{2D5FDBA1-EE33-44F7-8277-C99A28B5CBF8}"/>
              </a:ext>
            </a:extLst>
          </p:cNvPr>
          <p:cNvSpPr/>
          <p:nvPr/>
        </p:nvSpPr>
        <p:spPr>
          <a:xfrm>
            <a:off x="1491356" y="3717215"/>
            <a:ext cx="8662294" cy="3170099"/>
          </a:xfrm>
          <a:prstGeom prst="rect">
            <a:avLst/>
          </a:prstGeom>
        </p:spPr>
        <p:txBody>
          <a:bodyPr wrap="square">
            <a:spAutoFit/>
          </a:bodyPr>
          <a:lstStyle/>
          <a:p>
            <a:pPr>
              <a:spcBef>
                <a:spcPts val="0"/>
              </a:spcBef>
            </a:pPr>
            <a:r>
              <a:rPr lang="en-US" sz="2000" b="1" i="1" dirty="0">
                <a:solidFill>
                  <a:schemeClr val="accent1"/>
                </a:solidFill>
                <a:latin typeface="Open Sans"/>
              </a:rPr>
              <a:t>Proof: </a:t>
            </a:r>
          </a:p>
          <a:p>
            <a:pPr>
              <a:spcBef>
                <a:spcPts val="0"/>
              </a:spcBef>
            </a:pPr>
            <a:r>
              <a:rPr lang="en-US" sz="2000" dirty="0">
                <a:solidFill>
                  <a:srgbClr val="000000"/>
                </a:solidFill>
                <a:latin typeface="Open Sans"/>
              </a:rPr>
              <a:t>From Theorem 2 it follows that</a:t>
            </a:r>
          </a:p>
          <a:p>
            <a:pPr>
              <a:spcBef>
                <a:spcPts val="0"/>
              </a:spcBef>
            </a:pPr>
            <a:r>
              <a:rPr lang="en-US" sz="2000" i="1" dirty="0">
                <a:solidFill>
                  <a:srgbClr val="000000"/>
                </a:solidFill>
                <a:latin typeface="Open Sans"/>
              </a:rPr>
              <a:t>            C</a:t>
            </a:r>
            <a:r>
              <a:rPr lang="en-US" sz="2000" dirty="0">
                <a:solidFill>
                  <a:srgbClr val="000000"/>
                </a:solidFill>
                <a:latin typeface="Open Sans"/>
              </a:rPr>
              <a:t>(</a:t>
            </a:r>
            <a:r>
              <a:rPr lang="en-US" sz="2000" i="1" dirty="0">
                <a:solidFill>
                  <a:srgbClr val="000000"/>
                </a:solidFill>
                <a:latin typeface="Open Sans"/>
              </a:rPr>
              <a:t>n, r</a:t>
            </a:r>
            <a:r>
              <a:rPr lang="en-US" sz="2000" dirty="0">
                <a:solidFill>
                  <a:srgbClr val="000000"/>
                </a:solidFill>
                <a:latin typeface="Open Sans"/>
              </a:rPr>
              <a:t>) =     </a:t>
            </a:r>
            <a:r>
              <a:rPr lang="en-US" sz="2000" i="1" dirty="0">
                <a:solidFill>
                  <a:srgbClr val="000000"/>
                </a:solidFill>
                <a:latin typeface="Open Sans"/>
              </a:rPr>
              <a:t>n</a:t>
            </a:r>
            <a:r>
              <a:rPr lang="en-US" sz="2000" dirty="0">
                <a:solidFill>
                  <a:srgbClr val="000000"/>
                </a:solidFill>
                <a:latin typeface="Open Sans"/>
              </a:rPr>
              <a:t>!</a:t>
            </a:r>
          </a:p>
          <a:p>
            <a:pPr>
              <a:spcBef>
                <a:spcPts val="0"/>
              </a:spcBef>
            </a:pPr>
            <a:r>
              <a:rPr lang="en-US" sz="2000" i="1" dirty="0">
                <a:solidFill>
                  <a:srgbClr val="000000"/>
                </a:solidFill>
                <a:latin typeface="Open Sans"/>
              </a:rPr>
              <a:t>                        r</a:t>
            </a:r>
            <a:r>
              <a:rPr lang="en-US" sz="2000" dirty="0">
                <a:solidFill>
                  <a:srgbClr val="000000"/>
                </a:solidFill>
                <a:latin typeface="Open Sans"/>
              </a:rPr>
              <a:t>! (</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a:t>
            </a:r>
          </a:p>
          <a:p>
            <a:pPr>
              <a:spcBef>
                <a:spcPts val="0"/>
              </a:spcBef>
            </a:pPr>
            <a:r>
              <a:rPr lang="en-US" sz="2000" dirty="0">
                <a:solidFill>
                  <a:srgbClr val="000000"/>
                </a:solidFill>
                <a:latin typeface="Open Sans"/>
              </a:rPr>
              <a:t>and</a:t>
            </a:r>
          </a:p>
          <a:p>
            <a:pPr>
              <a:spcBef>
                <a:spcPts val="0"/>
              </a:spcBef>
            </a:pPr>
            <a:r>
              <a:rPr lang="pt-BR" sz="2000" i="1" dirty="0">
                <a:solidFill>
                  <a:srgbClr val="000000"/>
                </a:solidFill>
                <a:latin typeface="Open Sans"/>
              </a:rPr>
              <a:t>           C</a:t>
            </a:r>
            <a:r>
              <a:rPr lang="pt-BR" sz="2000" dirty="0">
                <a:solidFill>
                  <a:srgbClr val="000000"/>
                </a:solidFill>
                <a:latin typeface="Open Sans"/>
              </a:rPr>
              <a:t>(</a:t>
            </a:r>
            <a:r>
              <a:rPr lang="pt-BR" sz="2000" i="1" dirty="0">
                <a:solidFill>
                  <a:srgbClr val="000000"/>
                </a:solidFill>
                <a:latin typeface="Open Sans"/>
              </a:rPr>
              <a:t>n, n </a:t>
            </a:r>
            <a:r>
              <a:rPr lang="pt-BR" sz="2000" dirty="0">
                <a:solidFill>
                  <a:srgbClr val="000000"/>
                </a:solidFill>
                <a:latin typeface="Open Sans"/>
              </a:rPr>
              <a:t>− </a:t>
            </a:r>
            <a:r>
              <a:rPr lang="pt-BR" sz="2000" i="1" dirty="0">
                <a:solidFill>
                  <a:srgbClr val="000000"/>
                </a:solidFill>
                <a:latin typeface="Open Sans"/>
              </a:rPr>
              <a:t>r</a:t>
            </a:r>
            <a:r>
              <a:rPr lang="pt-BR" sz="2000" dirty="0">
                <a:solidFill>
                  <a:srgbClr val="000000"/>
                </a:solidFill>
                <a:latin typeface="Open Sans"/>
              </a:rPr>
              <a:t>) =                </a:t>
            </a:r>
            <a:r>
              <a:rPr lang="pt-BR" sz="2000" i="1" dirty="0">
                <a:solidFill>
                  <a:srgbClr val="000000"/>
                </a:solidFill>
                <a:latin typeface="Open Sans"/>
              </a:rPr>
              <a:t>n</a:t>
            </a:r>
            <a:r>
              <a:rPr lang="pt-BR" sz="2000" dirty="0">
                <a:solidFill>
                  <a:srgbClr val="000000"/>
                </a:solidFill>
                <a:latin typeface="Open Sans"/>
              </a:rPr>
              <a:t>!</a:t>
            </a:r>
          </a:p>
          <a:p>
            <a:pPr>
              <a:spcBef>
                <a:spcPts val="0"/>
              </a:spcBef>
            </a:pPr>
            <a:r>
              <a:rPr lang="pt-BR" sz="2000" dirty="0">
                <a:solidFill>
                  <a:srgbClr val="000000"/>
                </a:solidFill>
                <a:latin typeface="Open Sans"/>
              </a:rPr>
              <a:t>                               (</a:t>
            </a:r>
            <a:r>
              <a:rPr lang="pt-BR" sz="2000" i="1" dirty="0">
                <a:solidFill>
                  <a:srgbClr val="000000"/>
                </a:solidFill>
                <a:latin typeface="Open Sans"/>
              </a:rPr>
              <a:t>n </a:t>
            </a:r>
            <a:r>
              <a:rPr lang="pt-BR" sz="2000" dirty="0">
                <a:solidFill>
                  <a:srgbClr val="000000"/>
                </a:solidFill>
                <a:latin typeface="Open Sans"/>
              </a:rPr>
              <a:t>− </a:t>
            </a:r>
            <a:r>
              <a:rPr lang="pt-BR" sz="2000" i="1" dirty="0">
                <a:solidFill>
                  <a:srgbClr val="000000"/>
                </a:solidFill>
                <a:latin typeface="Open Sans"/>
              </a:rPr>
              <a:t>r</a:t>
            </a:r>
            <a:r>
              <a:rPr lang="pt-BR" sz="2000" dirty="0">
                <a:solidFill>
                  <a:srgbClr val="000000"/>
                </a:solidFill>
                <a:latin typeface="Open Sans"/>
              </a:rPr>
              <a:t>)! [</a:t>
            </a:r>
            <a:r>
              <a:rPr lang="pt-BR" sz="2000" i="1" dirty="0">
                <a:solidFill>
                  <a:srgbClr val="000000"/>
                </a:solidFill>
                <a:latin typeface="Open Sans"/>
              </a:rPr>
              <a:t>n </a:t>
            </a:r>
            <a:r>
              <a:rPr lang="pt-BR" sz="2000" dirty="0">
                <a:solidFill>
                  <a:srgbClr val="000000"/>
                </a:solidFill>
                <a:latin typeface="Open Sans"/>
              </a:rPr>
              <a:t>− (</a:t>
            </a:r>
            <a:r>
              <a:rPr lang="pt-BR" sz="2000" i="1" dirty="0">
                <a:solidFill>
                  <a:srgbClr val="000000"/>
                </a:solidFill>
                <a:latin typeface="Open Sans"/>
              </a:rPr>
              <a:t>n </a:t>
            </a:r>
            <a:r>
              <a:rPr lang="pt-BR" sz="2000" dirty="0">
                <a:solidFill>
                  <a:srgbClr val="000000"/>
                </a:solidFill>
                <a:latin typeface="Open Sans"/>
              </a:rPr>
              <a:t>− </a:t>
            </a:r>
            <a:r>
              <a:rPr lang="pt-BR" sz="2000" i="1" dirty="0">
                <a:solidFill>
                  <a:srgbClr val="000000"/>
                </a:solidFill>
                <a:latin typeface="Open Sans"/>
              </a:rPr>
              <a:t>r</a:t>
            </a:r>
            <a:r>
              <a:rPr lang="pt-BR" sz="2000" dirty="0">
                <a:solidFill>
                  <a:srgbClr val="000000"/>
                </a:solidFill>
                <a:latin typeface="Open Sans"/>
              </a:rPr>
              <a:t>)]! </a:t>
            </a:r>
          </a:p>
          <a:p>
            <a:pPr>
              <a:spcBef>
                <a:spcPts val="0"/>
              </a:spcBef>
            </a:pPr>
            <a:r>
              <a:rPr lang="pt-BR" sz="2000" dirty="0">
                <a:solidFill>
                  <a:srgbClr val="000000"/>
                </a:solidFill>
                <a:latin typeface="Open Sans"/>
              </a:rPr>
              <a:t>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a:t>
            </a:r>
          </a:p>
          <a:p>
            <a:pPr>
              <a:spcBef>
                <a:spcPts val="0"/>
              </a:spcBef>
            </a:pPr>
            <a:r>
              <a:rPr lang="en-US" sz="2000" dirty="0">
                <a:solidFill>
                  <a:srgbClr val="000000"/>
                </a:solidFill>
                <a:latin typeface="Open Sans"/>
              </a:rPr>
              <a:t>                               (</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a:t>
            </a:r>
            <a:r>
              <a:rPr lang="en-US" sz="2000" i="1" dirty="0">
                <a:solidFill>
                  <a:srgbClr val="000000"/>
                </a:solidFill>
                <a:latin typeface="Open Sans"/>
              </a:rPr>
              <a:t>.</a:t>
            </a:r>
          </a:p>
          <a:p>
            <a:pPr>
              <a:spcBef>
                <a:spcPts val="0"/>
              </a:spcBef>
            </a:pPr>
            <a:r>
              <a:rPr lang="pt-BR" sz="2000" dirty="0">
                <a:solidFill>
                  <a:srgbClr val="000000"/>
                </a:solidFill>
                <a:latin typeface="Open Sans"/>
              </a:rPr>
              <a:t>Hence, </a:t>
            </a:r>
            <a:r>
              <a:rPr lang="pt-BR" sz="2000" i="1" dirty="0">
                <a:solidFill>
                  <a:srgbClr val="000000"/>
                </a:solidFill>
                <a:latin typeface="Open Sans"/>
              </a:rPr>
              <a:t>C</a:t>
            </a:r>
            <a:r>
              <a:rPr lang="pt-BR" sz="2000" dirty="0">
                <a:solidFill>
                  <a:srgbClr val="000000"/>
                </a:solidFill>
                <a:latin typeface="Open Sans"/>
              </a:rPr>
              <a:t>(</a:t>
            </a:r>
            <a:r>
              <a:rPr lang="pt-BR" sz="2000" i="1" dirty="0">
                <a:solidFill>
                  <a:srgbClr val="000000"/>
                </a:solidFill>
                <a:latin typeface="Open Sans"/>
              </a:rPr>
              <a:t>n, r</a:t>
            </a:r>
            <a:r>
              <a:rPr lang="pt-BR" sz="2000" dirty="0">
                <a:solidFill>
                  <a:srgbClr val="000000"/>
                </a:solidFill>
                <a:latin typeface="Open Sans"/>
              </a:rPr>
              <a:t>) = </a:t>
            </a:r>
            <a:r>
              <a:rPr lang="pt-BR" sz="2000" i="1" dirty="0">
                <a:solidFill>
                  <a:srgbClr val="000000"/>
                </a:solidFill>
                <a:latin typeface="Open Sans"/>
              </a:rPr>
              <a:t>C</a:t>
            </a:r>
            <a:r>
              <a:rPr lang="pt-BR" sz="2000" dirty="0">
                <a:solidFill>
                  <a:srgbClr val="000000"/>
                </a:solidFill>
                <a:latin typeface="Open Sans"/>
              </a:rPr>
              <a:t>(</a:t>
            </a:r>
            <a:r>
              <a:rPr lang="pt-BR" sz="2000" i="1" dirty="0">
                <a:solidFill>
                  <a:srgbClr val="000000"/>
                </a:solidFill>
                <a:latin typeface="Open Sans"/>
              </a:rPr>
              <a:t>n, n </a:t>
            </a:r>
            <a:r>
              <a:rPr lang="pt-BR" sz="2000" dirty="0">
                <a:solidFill>
                  <a:srgbClr val="000000"/>
                </a:solidFill>
                <a:latin typeface="Open Sans"/>
              </a:rPr>
              <a:t>− </a:t>
            </a:r>
            <a:r>
              <a:rPr lang="pt-BR" sz="2000" i="1" dirty="0">
                <a:solidFill>
                  <a:srgbClr val="000000"/>
                </a:solidFill>
                <a:latin typeface="Open Sans"/>
              </a:rPr>
              <a:t>r</a:t>
            </a:r>
            <a:r>
              <a:rPr lang="pt-BR" sz="2000" dirty="0">
                <a:solidFill>
                  <a:srgbClr val="000000"/>
                </a:solidFill>
                <a:latin typeface="Open Sans"/>
              </a:rPr>
              <a:t>).</a:t>
            </a:r>
            <a:endParaRPr lang="en-US" sz="2000" dirty="0">
              <a:latin typeface="Open Sans"/>
            </a:endParaRPr>
          </a:p>
        </p:txBody>
      </p:sp>
      <p:sp>
        <p:nvSpPr>
          <p:cNvPr id="7" name="Rectangle 6">
            <a:extLst>
              <a:ext uri="{FF2B5EF4-FFF2-40B4-BE49-F238E27FC236}">
                <a16:creationId xmlns:a16="http://schemas.microsoft.com/office/drawing/2014/main" id="{4779443B-F6DC-4CFB-AA9D-3B7EE4F3A748}"/>
              </a:ext>
            </a:extLst>
          </p:cNvPr>
          <p:cNvSpPr/>
          <p:nvPr/>
        </p:nvSpPr>
        <p:spPr>
          <a:xfrm>
            <a:off x="1491356" y="2493827"/>
            <a:ext cx="8317662" cy="81560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spcBef>
                <a:spcPts val="600"/>
              </a:spcBef>
            </a:pPr>
            <a:r>
              <a:rPr lang="en-US" sz="2200" b="1" dirty="0">
                <a:solidFill>
                  <a:schemeClr val="accent1"/>
                </a:solidFill>
                <a:latin typeface="Open Sans"/>
              </a:rPr>
              <a:t>Corollary 2 </a:t>
            </a:r>
          </a:p>
          <a:p>
            <a:pPr>
              <a:spcBef>
                <a:spcPts val="600"/>
              </a:spcBef>
            </a:pPr>
            <a:r>
              <a:rPr lang="en-US" sz="2000" dirty="0">
                <a:solidFill>
                  <a:srgbClr val="000000"/>
                </a:solidFill>
                <a:latin typeface="Open Sans"/>
              </a:rPr>
              <a:t>Let </a:t>
            </a:r>
            <a:r>
              <a:rPr lang="en-US" sz="2000" i="1" dirty="0">
                <a:solidFill>
                  <a:srgbClr val="000000"/>
                </a:solidFill>
                <a:latin typeface="Open Sans"/>
              </a:rPr>
              <a:t>n </a:t>
            </a:r>
            <a:r>
              <a:rPr lang="en-US" sz="2000" dirty="0">
                <a:solidFill>
                  <a:srgbClr val="000000"/>
                </a:solidFill>
                <a:latin typeface="Open Sans"/>
              </a:rPr>
              <a:t>and </a:t>
            </a:r>
            <a:r>
              <a:rPr lang="en-US" sz="2000" i="1" dirty="0">
                <a:solidFill>
                  <a:srgbClr val="000000"/>
                </a:solidFill>
                <a:latin typeface="Open Sans"/>
              </a:rPr>
              <a:t>r </a:t>
            </a:r>
            <a:r>
              <a:rPr lang="en-US" sz="2000" dirty="0">
                <a:solidFill>
                  <a:srgbClr val="000000"/>
                </a:solidFill>
                <a:latin typeface="Open Sans"/>
              </a:rPr>
              <a:t>be nonnegative integers with </a:t>
            </a:r>
            <a:r>
              <a:rPr lang="en-US" sz="2000" i="1" dirty="0">
                <a:solidFill>
                  <a:srgbClr val="000000"/>
                </a:solidFill>
                <a:latin typeface="Open Sans"/>
              </a:rPr>
              <a:t>r </a:t>
            </a:r>
            <a:r>
              <a:rPr lang="en-US" sz="2000" dirty="0">
                <a:solidFill>
                  <a:srgbClr val="000000"/>
                </a:solidFill>
                <a:latin typeface="Open Sans"/>
              </a:rPr>
              <a:t>≤ </a:t>
            </a:r>
            <a:r>
              <a:rPr lang="en-US" sz="2000" i="1" dirty="0">
                <a:solidFill>
                  <a:srgbClr val="000000"/>
                </a:solidFill>
                <a:latin typeface="Open Sans"/>
              </a:rPr>
              <a:t>n</a:t>
            </a:r>
            <a:r>
              <a:rPr lang="en-US" sz="2000" dirty="0">
                <a:solidFill>
                  <a:srgbClr val="000000"/>
                </a:solidFill>
                <a:latin typeface="Open Sans"/>
              </a:rPr>
              <a:t>. Then </a:t>
            </a:r>
            <a:r>
              <a:rPr lang="en-US" sz="2000" i="1" dirty="0">
                <a:solidFill>
                  <a:srgbClr val="000000"/>
                </a:solidFill>
                <a:latin typeface="Open Sans"/>
              </a:rPr>
              <a:t>C</a:t>
            </a:r>
            <a:r>
              <a:rPr lang="en-US" sz="2000" dirty="0">
                <a:solidFill>
                  <a:srgbClr val="000000"/>
                </a:solidFill>
                <a:latin typeface="Open Sans"/>
              </a:rPr>
              <a:t>(</a:t>
            </a:r>
            <a:r>
              <a:rPr lang="en-US" sz="2000" i="1" dirty="0">
                <a:solidFill>
                  <a:srgbClr val="000000"/>
                </a:solidFill>
                <a:latin typeface="Open Sans"/>
              </a:rPr>
              <a:t>n, r</a:t>
            </a:r>
            <a:r>
              <a:rPr lang="en-US" sz="2000" dirty="0">
                <a:solidFill>
                  <a:srgbClr val="000000"/>
                </a:solidFill>
                <a:latin typeface="Open Sans"/>
              </a:rPr>
              <a:t>) = </a:t>
            </a:r>
            <a:r>
              <a:rPr lang="en-US" sz="2000" i="1" dirty="0">
                <a:solidFill>
                  <a:srgbClr val="000000"/>
                </a:solidFill>
                <a:latin typeface="Open Sans"/>
              </a:rPr>
              <a:t>C</a:t>
            </a:r>
            <a:r>
              <a:rPr lang="en-US" sz="2000" dirty="0">
                <a:solidFill>
                  <a:srgbClr val="000000"/>
                </a:solidFill>
                <a:latin typeface="Open Sans"/>
              </a:rPr>
              <a:t>(</a:t>
            </a:r>
            <a:r>
              <a:rPr lang="en-US" sz="2000" i="1" dirty="0">
                <a:solidFill>
                  <a:srgbClr val="000000"/>
                </a:solidFill>
                <a:latin typeface="Open Sans"/>
              </a:rPr>
              <a:t>n, n </a:t>
            </a:r>
            <a:r>
              <a:rPr lang="en-US" sz="2000" dirty="0">
                <a:solidFill>
                  <a:srgbClr val="000000"/>
                </a:solidFill>
                <a:latin typeface="Open Sans"/>
              </a:rPr>
              <a:t>− </a:t>
            </a:r>
            <a:r>
              <a:rPr lang="en-US" sz="2000" i="1" dirty="0">
                <a:solidFill>
                  <a:srgbClr val="000000"/>
                </a:solidFill>
                <a:latin typeface="Open Sans"/>
              </a:rPr>
              <a:t>r</a:t>
            </a:r>
            <a:r>
              <a:rPr lang="en-US" sz="2000" dirty="0">
                <a:solidFill>
                  <a:srgbClr val="000000"/>
                </a:solidFill>
                <a:latin typeface="Open Sans"/>
              </a:rPr>
              <a:t>).</a:t>
            </a:r>
          </a:p>
        </p:txBody>
      </p:sp>
      <p:cxnSp>
        <p:nvCxnSpPr>
          <p:cNvPr id="9" name="Straight Connector 8">
            <a:extLst>
              <a:ext uri="{FF2B5EF4-FFF2-40B4-BE49-F238E27FC236}">
                <a16:creationId xmlns:a16="http://schemas.microsoft.com/office/drawing/2014/main" id="{7178CA21-8F5A-4BDD-870F-67CE1DF69F46}"/>
              </a:ext>
            </a:extLst>
          </p:cNvPr>
          <p:cNvCxnSpPr/>
          <p:nvPr/>
        </p:nvCxnSpPr>
        <p:spPr>
          <a:xfrm>
            <a:off x="3358341" y="4621876"/>
            <a:ext cx="814647"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91E939D-B792-43B5-9140-A402334064AE}"/>
              </a:ext>
            </a:extLst>
          </p:cNvPr>
          <p:cNvCxnSpPr>
            <a:cxnSpLocks/>
          </p:cNvCxnSpPr>
          <p:nvPr/>
        </p:nvCxnSpPr>
        <p:spPr>
          <a:xfrm>
            <a:off x="3765665" y="6170815"/>
            <a:ext cx="103909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F2E3428-10F5-4AB4-B038-78A48556C836}"/>
              </a:ext>
            </a:extLst>
          </p:cNvPr>
          <p:cNvCxnSpPr>
            <a:cxnSpLocks/>
          </p:cNvCxnSpPr>
          <p:nvPr/>
        </p:nvCxnSpPr>
        <p:spPr>
          <a:xfrm>
            <a:off x="3786446" y="5558444"/>
            <a:ext cx="223196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6714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A329E-511C-4486-A9F8-BA4F9356ECC6}"/>
              </a:ext>
            </a:extLst>
          </p:cNvPr>
          <p:cNvSpPr>
            <a:spLocks noGrp="1"/>
          </p:cNvSpPr>
          <p:nvPr>
            <p:ph type="title"/>
          </p:nvPr>
        </p:nvSpPr>
        <p:spPr/>
        <p:txBody>
          <a:bodyPr/>
          <a:lstStyle/>
          <a:p>
            <a:r>
              <a:rPr lang="en-US" sz="3000" dirty="0">
                <a:solidFill>
                  <a:schemeClr val="accent1"/>
                </a:solidFill>
                <a:latin typeface="Open Sans"/>
              </a:rPr>
              <a:t>Introduction</a:t>
            </a:r>
          </a:p>
        </p:txBody>
      </p:sp>
      <p:sp>
        <p:nvSpPr>
          <p:cNvPr id="4" name="Slide Number Placeholder 3">
            <a:extLst>
              <a:ext uri="{FF2B5EF4-FFF2-40B4-BE49-F238E27FC236}">
                <a16:creationId xmlns:a16="http://schemas.microsoft.com/office/drawing/2014/main" id="{0A728990-9875-4930-B612-AEDB14C71D62}"/>
              </a:ext>
            </a:extLst>
          </p:cNvPr>
          <p:cNvSpPr>
            <a:spLocks noGrp="1"/>
          </p:cNvSpPr>
          <p:nvPr>
            <p:ph type="sldNum" sz="quarter" idx="12"/>
          </p:nvPr>
        </p:nvSpPr>
        <p:spPr/>
        <p:txBody>
          <a:bodyPr/>
          <a:lstStyle/>
          <a:p>
            <a:pPr>
              <a:defRPr/>
            </a:pPr>
            <a:fld id="{D8837AC9-722F-4E00-AA4A-3E2FB5243369}" type="slidenum">
              <a:rPr lang="en-US" altLang="en-US" smtClean="0"/>
              <a:pPr>
                <a:defRPr/>
              </a:pPr>
              <a:t>3</a:t>
            </a:fld>
            <a:endParaRPr lang="en-US" altLang="en-US"/>
          </a:p>
        </p:txBody>
      </p:sp>
      <p:sp>
        <p:nvSpPr>
          <p:cNvPr id="5" name="Rectangle 4">
            <a:extLst>
              <a:ext uri="{FF2B5EF4-FFF2-40B4-BE49-F238E27FC236}">
                <a16:creationId xmlns:a16="http://schemas.microsoft.com/office/drawing/2014/main" id="{D0D92CCA-F0BA-4EC3-A95D-D5607F32FF46}"/>
              </a:ext>
            </a:extLst>
          </p:cNvPr>
          <p:cNvSpPr/>
          <p:nvPr/>
        </p:nvSpPr>
        <p:spPr>
          <a:xfrm>
            <a:off x="1325533" y="2434901"/>
            <a:ext cx="8678488" cy="3093154"/>
          </a:xfrm>
          <a:prstGeom prst="rect">
            <a:avLst/>
          </a:prstGeom>
        </p:spPr>
        <p:txBody>
          <a:bodyPr wrap="square">
            <a:spAutoFit/>
          </a:bodyPr>
          <a:lstStyle/>
          <a:p>
            <a:pPr marL="342900" indent="-342900" algn="just">
              <a:spcBef>
                <a:spcPts val="600"/>
              </a:spcBef>
              <a:buFont typeface="Wingdings" panose="05000000000000000000" pitchFamily="2" charset="2"/>
              <a:buChar char="q"/>
            </a:pPr>
            <a:r>
              <a:rPr lang="en-US" sz="2000" dirty="0">
                <a:latin typeface="Open Sans"/>
              </a:rPr>
              <a:t>Counting problems arise throughout mathematics and computer science.</a:t>
            </a:r>
          </a:p>
          <a:p>
            <a:pPr marL="342900" indent="-342900" algn="just">
              <a:spcBef>
                <a:spcPts val="600"/>
              </a:spcBef>
              <a:buFont typeface="Wingdings" panose="05000000000000000000" pitchFamily="2" charset="2"/>
              <a:buChar char="q"/>
            </a:pPr>
            <a:r>
              <a:rPr lang="en-US" sz="2000" dirty="0">
                <a:latin typeface="Open Sans"/>
              </a:rPr>
              <a:t>For example, we must count the successful outcomes of experiments and all the possible outcomes of these experiments to determine probabilities of discrete events.</a:t>
            </a:r>
          </a:p>
          <a:p>
            <a:pPr marL="342900" indent="-342900" algn="just">
              <a:spcBef>
                <a:spcPts val="600"/>
              </a:spcBef>
              <a:buFont typeface="Wingdings" panose="05000000000000000000" pitchFamily="2" charset="2"/>
              <a:buChar char="q"/>
            </a:pPr>
            <a:r>
              <a:rPr lang="en-US" sz="2000" dirty="0">
                <a:latin typeface="Open Sans"/>
              </a:rPr>
              <a:t>We need to count the number of operations used by an algorithm to study its time complexity.</a:t>
            </a:r>
          </a:p>
          <a:p>
            <a:pPr marL="342900" indent="-342900" algn="just">
              <a:spcBef>
                <a:spcPts val="600"/>
              </a:spcBef>
              <a:buFont typeface="Wingdings" panose="05000000000000000000" pitchFamily="2" charset="2"/>
              <a:buChar char="q"/>
            </a:pPr>
            <a:r>
              <a:rPr lang="en-US" sz="2000" dirty="0">
                <a:latin typeface="Open Sans"/>
              </a:rPr>
              <a:t>We will introduce the basic techniques of counting, these methods serve as the foundation for almost all counting techniques.</a:t>
            </a:r>
          </a:p>
        </p:txBody>
      </p:sp>
    </p:spTree>
    <p:extLst>
      <p:ext uri="{BB962C8B-B14F-4D97-AF65-F5344CB8AC3E}">
        <p14:creationId xmlns:p14="http://schemas.microsoft.com/office/powerpoint/2010/main" val="1560960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7DA95-2D39-419C-A2DC-AFC43067C119}"/>
              </a:ext>
            </a:extLst>
          </p:cNvPr>
          <p:cNvSpPr>
            <a:spLocks noGrp="1"/>
          </p:cNvSpPr>
          <p:nvPr>
            <p:ph type="sldNum" sz="quarter" idx="12"/>
          </p:nvPr>
        </p:nvSpPr>
        <p:spPr/>
        <p:txBody>
          <a:bodyPr/>
          <a:lstStyle/>
          <a:p>
            <a:pPr>
              <a:defRPr/>
            </a:pPr>
            <a:fld id="{D8837AC9-722F-4E00-AA4A-3E2FB5243369}" type="slidenum">
              <a:rPr lang="en-US" altLang="en-US" smtClean="0"/>
              <a:pPr>
                <a:defRPr/>
              </a:pPr>
              <a:t>30</a:t>
            </a:fld>
            <a:endParaRPr lang="en-US" altLang="en-US"/>
          </a:p>
        </p:txBody>
      </p:sp>
      <p:sp>
        <p:nvSpPr>
          <p:cNvPr id="5" name="Title 1">
            <a:extLst>
              <a:ext uri="{FF2B5EF4-FFF2-40B4-BE49-F238E27FC236}">
                <a16:creationId xmlns:a16="http://schemas.microsoft.com/office/drawing/2014/main" id="{ACB7B9AC-E1C9-4BC1-9A86-B94168CEE44D}"/>
              </a:ext>
            </a:extLst>
          </p:cNvPr>
          <p:cNvSpPr>
            <a:spLocks noGrp="1"/>
          </p:cNvSpPr>
          <p:nvPr>
            <p:ph type="title"/>
          </p:nvPr>
        </p:nvSpPr>
        <p:spPr>
          <a:xfrm>
            <a:off x="3819788" y="839788"/>
            <a:ext cx="6591300" cy="1260475"/>
          </a:xfrm>
        </p:spPr>
        <p:txBody>
          <a:bodyPr/>
          <a:lstStyle/>
          <a:p>
            <a:r>
              <a:rPr lang="en-US" sz="3000" dirty="0">
                <a:solidFill>
                  <a:schemeClr val="accent1"/>
                </a:solidFill>
                <a:latin typeface="Open Sans"/>
              </a:rPr>
              <a:t>Combinations</a:t>
            </a:r>
          </a:p>
        </p:txBody>
      </p:sp>
      <p:sp>
        <p:nvSpPr>
          <p:cNvPr id="6" name="Rectangle 5">
            <a:extLst>
              <a:ext uri="{FF2B5EF4-FFF2-40B4-BE49-F238E27FC236}">
                <a16:creationId xmlns:a16="http://schemas.microsoft.com/office/drawing/2014/main" id="{EBAEE050-F253-419C-A69A-D094B79DF48E}"/>
              </a:ext>
            </a:extLst>
          </p:cNvPr>
          <p:cNvSpPr/>
          <p:nvPr/>
        </p:nvSpPr>
        <p:spPr>
          <a:xfrm>
            <a:off x="1423988" y="2319628"/>
            <a:ext cx="8867168" cy="4401205"/>
          </a:xfrm>
          <a:prstGeom prst="rect">
            <a:avLst/>
          </a:prstGeom>
        </p:spPr>
        <p:txBody>
          <a:bodyPr wrap="square">
            <a:spAutoFit/>
          </a:bodyPr>
          <a:lstStyle/>
          <a:p>
            <a:pPr algn="just"/>
            <a:r>
              <a:rPr lang="en-US" sz="2000" b="1" dirty="0">
                <a:solidFill>
                  <a:schemeClr val="accent1"/>
                </a:solidFill>
                <a:latin typeface="Open Sans"/>
              </a:rPr>
              <a:t>Example 1 :</a:t>
            </a:r>
          </a:p>
          <a:p>
            <a:pPr algn="just"/>
            <a:r>
              <a:rPr lang="en-US" sz="2000" dirty="0">
                <a:solidFill>
                  <a:srgbClr val="000000"/>
                </a:solidFill>
                <a:latin typeface="Open Sans"/>
              </a:rPr>
              <a:t>A group of 30 people have been trained as astronauts to go on the first mission to Mars. How many ways are there to select a crew of six people to go on this mission (assuming that all crew members have the same job)?</a:t>
            </a:r>
          </a:p>
          <a:p>
            <a:pPr algn="just"/>
            <a:endParaRPr lang="en-US" sz="2000" dirty="0">
              <a:solidFill>
                <a:srgbClr val="000000"/>
              </a:solidFill>
              <a:latin typeface="Open Sans"/>
            </a:endParaRPr>
          </a:p>
          <a:p>
            <a:pPr algn="just"/>
            <a:r>
              <a:rPr lang="en-US" sz="2000" b="1" i="1" dirty="0">
                <a:solidFill>
                  <a:schemeClr val="accent1"/>
                </a:solidFill>
                <a:latin typeface="Open Sans"/>
              </a:rPr>
              <a:t>Solution: </a:t>
            </a:r>
          </a:p>
          <a:p>
            <a:pPr algn="just"/>
            <a:r>
              <a:rPr lang="en-US" sz="2000" dirty="0">
                <a:solidFill>
                  <a:srgbClr val="000000"/>
                </a:solidFill>
                <a:latin typeface="Open Sans"/>
              </a:rPr>
              <a:t>The number of ways to select a crew of six from the pool of 30 people is the number of 6-combinations of a set with 30 elements, The number of such combinations is</a:t>
            </a:r>
          </a:p>
          <a:p>
            <a:pPr algn="just"/>
            <a:endParaRPr lang="en-US" sz="2000" dirty="0">
              <a:solidFill>
                <a:srgbClr val="000000"/>
              </a:solidFill>
              <a:latin typeface="Open Sans"/>
            </a:endParaRPr>
          </a:p>
          <a:p>
            <a:pPr algn="just"/>
            <a:r>
              <a:rPr lang="en-US" sz="2000" i="1" dirty="0">
                <a:solidFill>
                  <a:srgbClr val="000000"/>
                </a:solidFill>
                <a:latin typeface="Open Sans"/>
              </a:rPr>
              <a:t>       C</a:t>
            </a:r>
            <a:r>
              <a:rPr lang="en-US" sz="2000" dirty="0">
                <a:solidFill>
                  <a:srgbClr val="000000"/>
                </a:solidFill>
                <a:latin typeface="Open Sans"/>
              </a:rPr>
              <a:t>(30</a:t>
            </a:r>
            <a:r>
              <a:rPr lang="en-US" sz="2000" i="1" dirty="0">
                <a:solidFill>
                  <a:srgbClr val="000000"/>
                </a:solidFill>
                <a:latin typeface="Open Sans"/>
              </a:rPr>
              <a:t>, </a:t>
            </a:r>
            <a:r>
              <a:rPr lang="en-US" sz="2000" dirty="0">
                <a:solidFill>
                  <a:srgbClr val="000000"/>
                </a:solidFill>
                <a:latin typeface="Open Sans"/>
              </a:rPr>
              <a:t>6) =    30!</a:t>
            </a:r>
          </a:p>
          <a:p>
            <a:pPr algn="just"/>
            <a:r>
              <a:rPr lang="en-US" sz="2000" dirty="0">
                <a:solidFill>
                  <a:srgbClr val="000000"/>
                </a:solidFill>
                <a:latin typeface="Open Sans"/>
              </a:rPr>
              <a:t>                         6! 24!</a:t>
            </a:r>
          </a:p>
          <a:p>
            <a:pPr algn="just"/>
            <a:r>
              <a:rPr lang="en-US" sz="2000" dirty="0">
                <a:solidFill>
                  <a:srgbClr val="000000"/>
                </a:solidFill>
                <a:latin typeface="Open Sans"/>
              </a:rPr>
              <a:t>                    = 30 ⋅ 29 ⋅ 28 ⋅ 27 ⋅ 26 ⋅ 25 . 6 ⋅ 5 ⋅ 4 ⋅ 3 ⋅ 2 ⋅ 1</a:t>
            </a:r>
          </a:p>
          <a:p>
            <a:pPr algn="just"/>
            <a:r>
              <a:rPr lang="en-US" sz="2000" dirty="0">
                <a:solidFill>
                  <a:srgbClr val="000000"/>
                </a:solidFill>
                <a:latin typeface="Open Sans"/>
              </a:rPr>
              <a:t>                    = 593</a:t>
            </a:r>
            <a:r>
              <a:rPr lang="en-US" sz="2000" i="1" dirty="0">
                <a:solidFill>
                  <a:srgbClr val="000000"/>
                </a:solidFill>
                <a:latin typeface="Open Sans"/>
              </a:rPr>
              <a:t>,</a:t>
            </a:r>
            <a:r>
              <a:rPr lang="en-US" sz="2000" dirty="0">
                <a:solidFill>
                  <a:srgbClr val="000000"/>
                </a:solidFill>
                <a:latin typeface="Open Sans"/>
              </a:rPr>
              <a:t>775</a:t>
            </a:r>
            <a:r>
              <a:rPr lang="en-US" sz="2000" i="1" dirty="0">
                <a:solidFill>
                  <a:srgbClr val="000000"/>
                </a:solidFill>
                <a:latin typeface="Open Sans"/>
              </a:rPr>
              <a:t>.</a:t>
            </a:r>
            <a:endParaRPr lang="en-US" sz="2000" dirty="0">
              <a:latin typeface="Open Sans"/>
            </a:endParaRPr>
          </a:p>
        </p:txBody>
      </p:sp>
      <p:cxnSp>
        <p:nvCxnSpPr>
          <p:cNvPr id="7" name="Straight Connector 6">
            <a:extLst>
              <a:ext uri="{FF2B5EF4-FFF2-40B4-BE49-F238E27FC236}">
                <a16:creationId xmlns:a16="http://schemas.microsoft.com/office/drawing/2014/main" id="{1C83BCC5-2E82-47FA-96BC-200AFF104A10}"/>
              </a:ext>
            </a:extLst>
          </p:cNvPr>
          <p:cNvCxnSpPr/>
          <p:nvPr/>
        </p:nvCxnSpPr>
        <p:spPr>
          <a:xfrm>
            <a:off x="3192086" y="5685906"/>
            <a:ext cx="81464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9072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6F2342-B1EF-4B1C-9FBF-F64DCE3F1696}"/>
              </a:ext>
            </a:extLst>
          </p:cNvPr>
          <p:cNvSpPr>
            <a:spLocks noGrp="1"/>
          </p:cNvSpPr>
          <p:nvPr>
            <p:ph type="sldNum" sz="quarter" idx="12"/>
          </p:nvPr>
        </p:nvSpPr>
        <p:spPr/>
        <p:txBody>
          <a:bodyPr/>
          <a:lstStyle/>
          <a:p>
            <a:pPr>
              <a:defRPr/>
            </a:pPr>
            <a:fld id="{D8837AC9-722F-4E00-AA4A-3E2FB5243369}" type="slidenum">
              <a:rPr lang="en-US" altLang="en-US" smtClean="0"/>
              <a:pPr>
                <a:defRPr/>
              </a:pPr>
              <a:t>31</a:t>
            </a:fld>
            <a:endParaRPr lang="en-US" altLang="en-US"/>
          </a:p>
        </p:txBody>
      </p:sp>
      <p:sp>
        <p:nvSpPr>
          <p:cNvPr id="5" name="Title 1">
            <a:extLst>
              <a:ext uri="{FF2B5EF4-FFF2-40B4-BE49-F238E27FC236}">
                <a16:creationId xmlns:a16="http://schemas.microsoft.com/office/drawing/2014/main" id="{910BFBF1-07AB-4523-BFDD-815D4309BD39}"/>
              </a:ext>
            </a:extLst>
          </p:cNvPr>
          <p:cNvSpPr>
            <a:spLocks noGrp="1"/>
          </p:cNvSpPr>
          <p:nvPr>
            <p:ph type="title"/>
          </p:nvPr>
        </p:nvSpPr>
        <p:spPr>
          <a:xfrm>
            <a:off x="3782471" y="839788"/>
            <a:ext cx="6591300" cy="1260475"/>
          </a:xfrm>
        </p:spPr>
        <p:txBody>
          <a:bodyPr/>
          <a:lstStyle/>
          <a:p>
            <a:r>
              <a:rPr lang="en-US" sz="3000" dirty="0">
                <a:solidFill>
                  <a:schemeClr val="accent1"/>
                </a:solidFill>
                <a:latin typeface="Open Sans"/>
              </a:rPr>
              <a:t>Combinations</a:t>
            </a:r>
          </a:p>
        </p:txBody>
      </p:sp>
      <p:sp>
        <p:nvSpPr>
          <p:cNvPr id="6" name="Rectangle 5">
            <a:extLst>
              <a:ext uri="{FF2B5EF4-FFF2-40B4-BE49-F238E27FC236}">
                <a16:creationId xmlns:a16="http://schemas.microsoft.com/office/drawing/2014/main" id="{46CDCE9C-9892-46B2-B782-4D65FC1824D5}"/>
              </a:ext>
            </a:extLst>
          </p:cNvPr>
          <p:cNvSpPr/>
          <p:nvPr/>
        </p:nvSpPr>
        <p:spPr>
          <a:xfrm>
            <a:off x="1386235" y="2277100"/>
            <a:ext cx="8987536" cy="4708981"/>
          </a:xfrm>
          <a:prstGeom prst="rect">
            <a:avLst/>
          </a:prstGeom>
        </p:spPr>
        <p:txBody>
          <a:bodyPr wrap="square">
            <a:spAutoFit/>
          </a:bodyPr>
          <a:lstStyle/>
          <a:p>
            <a:r>
              <a:rPr lang="en-US" sz="2000" b="1" dirty="0">
                <a:solidFill>
                  <a:schemeClr val="accent1"/>
                </a:solidFill>
                <a:latin typeface="Open Sans"/>
              </a:rPr>
              <a:t>Example </a:t>
            </a:r>
            <a:r>
              <a:rPr lang="en-US" sz="2000" dirty="0">
                <a:solidFill>
                  <a:schemeClr val="accent1"/>
                </a:solidFill>
                <a:latin typeface="Open Sans"/>
              </a:rPr>
              <a:t> </a:t>
            </a:r>
            <a:br>
              <a:rPr lang="en-US" sz="2000" dirty="0">
                <a:solidFill>
                  <a:srgbClr val="000000"/>
                </a:solidFill>
                <a:latin typeface="Open Sans"/>
              </a:rPr>
            </a:br>
            <a:r>
              <a:rPr lang="en-US" sz="2000" dirty="0">
                <a:solidFill>
                  <a:srgbClr val="000000"/>
                </a:solidFill>
                <a:latin typeface="Open Sans"/>
              </a:rPr>
              <a:t>Suppose that there are 9 faculty members in the mathematics department and 11 in the computer science department. How many ways are there to select a committee to develop a discrete mathematics course at a school if the committee is to consist of three faculty members from the mathematics department and four from the computer science department?</a:t>
            </a:r>
          </a:p>
          <a:p>
            <a:pPr algn="just"/>
            <a:endParaRPr lang="en-US" sz="2000" dirty="0">
              <a:solidFill>
                <a:srgbClr val="000000"/>
              </a:solidFill>
              <a:latin typeface="Open Sans"/>
            </a:endParaRPr>
          </a:p>
          <a:p>
            <a:pPr algn="just"/>
            <a:r>
              <a:rPr lang="en-US" sz="2000" b="1" i="1" dirty="0">
                <a:solidFill>
                  <a:schemeClr val="accent1"/>
                </a:solidFill>
                <a:latin typeface="Open Sans"/>
              </a:rPr>
              <a:t>Solution: </a:t>
            </a:r>
          </a:p>
          <a:p>
            <a:pPr algn="just"/>
            <a:r>
              <a:rPr lang="en-US" sz="2000" dirty="0">
                <a:solidFill>
                  <a:srgbClr val="000000"/>
                </a:solidFill>
                <a:latin typeface="Open Sans"/>
              </a:rPr>
              <a:t>The answer is the product of the number of 3-combinations of a set with nine elements and the number of 4-combinations of a set with 11 elements, the number of ways to select the committee is</a:t>
            </a:r>
          </a:p>
          <a:p>
            <a:pPr algn="just"/>
            <a:endParaRPr lang="en-US" sz="2000" dirty="0">
              <a:solidFill>
                <a:srgbClr val="000000"/>
              </a:solidFill>
              <a:latin typeface="Open Sans"/>
            </a:endParaRPr>
          </a:p>
          <a:p>
            <a:pPr algn="just"/>
            <a:r>
              <a:rPr lang="en-US" sz="2000" i="1" dirty="0">
                <a:solidFill>
                  <a:srgbClr val="000000"/>
                </a:solidFill>
                <a:latin typeface="Open Sans"/>
              </a:rPr>
              <a:t>             C</a:t>
            </a:r>
            <a:r>
              <a:rPr lang="en-US" sz="2000" dirty="0">
                <a:solidFill>
                  <a:srgbClr val="000000"/>
                </a:solidFill>
                <a:latin typeface="Open Sans"/>
              </a:rPr>
              <a:t>(9</a:t>
            </a:r>
            <a:r>
              <a:rPr lang="en-US" sz="2000" i="1" dirty="0">
                <a:solidFill>
                  <a:srgbClr val="000000"/>
                </a:solidFill>
                <a:latin typeface="Open Sans"/>
              </a:rPr>
              <a:t>, </a:t>
            </a:r>
            <a:r>
              <a:rPr lang="en-US" sz="2000" dirty="0">
                <a:solidFill>
                  <a:srgbClr val="000000"/>
                </a:solidFill>
                <a:latin typeface="Open Sans"/>
              </a:rPr>
              <a:t>3) ⋅ </a:t>
            </a:r>
            <a:r>
              <a:rPr lang="en-US" sz="2000" i="1" dirty="0">
                <a:solidFill>
                  <a:srgbClr val="000000"/>
                </a:solidFill>
                <a:latin typeface="Open Sans"/>
              </a:rPr>
              <a:t>C</a:t>
            </a:r>
            <a:r>
              <a:rPr lang="en-US" sz="2000" dirty="0">
                <a:solidFill>
                  <a:srgbClr val="000000"/>
                </a:solidFill>
                <a:latin typeface="Open Sans"/>
              </a:rPr>
              <a:t>(11</a:t>
            </a:r>
            <a:r>
              <a:rPr lang="en-US" sz="2000" i="1" dirty="0">
                <a:solidFill>
                  <a:srgbClr val="000000"/>
                </a:solidFill>
                <a:latin typeface="Open Sans"/>
              </a:rPr>
              <a:t>, </a:t>
            </a:r>
            <a:r>
              <a:rPr lang="en-US" sz="2000" dirty="0">
                <a:solidFill>
                  <a:srgbClr val="000000"/>
                </a:solidFill>
                <a:latin typeface="Open Sans"/>
              </a:rPr>
              <a:t>4) =  9!   ⋅  11! </a:t>
            </a:r>
          </a:p>
          <a:p>
            <a:pPr algn="just"/>
            <a:r>
              <a:rPr lang="en-US" sz="2000" dirty="0">
                <a:solidFill>
                  <a:srgbClr val="000000"/>
                </a:solidFill>
                <a:latin typeface="Open Sans"/>
              </a:rPr>
              <a:t>                                          3!6!    4!7!</a:t>
            </a:r>
          </a:p>
          <a:p>
            <a:pPr algn="just"/>
            <a:r>
              <a:rPr lang="en-US" sz="2000" dirty="0">
                <a:solidFill>
                  <a:srgbClr val="000000"/>
                </a:solidFill>
                <a:latin typeface="Open Sans"/>
              </a:rPr>
              <a:t>                                       = 84 ⋅ 330 = 27</a:t>
            </a:r>
            <a:r>
              <a:rPr lang="en-US" sz="2000" i="1" dirty="0">
                <a:solidFill>
                  <a:srgbClr val="000000"/>
                </a:solidFill>
                <a:latin typeface="Open Sans"/>
              </a:rPr>
              <a:t>,</a:t>
            </a:r>
            <a:r>
              <a:rPr lang="en-US" sz="2000" dirty="0">
                <a:solidFill>
                  <a:srgbClr val="000000"/>
                </a:solidFill>
                <a:latin typeface="Open Sans"/>
              </a:rPr>
              <a:t>720</a:t>
            </a:r>
            <a:r>
              <a:rPr lang="en-US" sz="2000" i="1" dirty="0">
                <a:solidFill>
                  <a:srgbClr val="000000"/>
                </a:solidFill>
                <a:latin typeface="Open Sans"/>
              </a:rPr>
              <a:t>.</a:t>
            </a:r>
            <a:endParaRPr lang="en-US" sz="2000" dirty="0">
              <a:latin typeface="Open Sans"/>
            </a:endParaRPr>
          </a:p>
        </p:txBody>
      </p:sp>
      <p:cxnSp>
        <p:nvCxnSpPr>
          <p:cNvPr id="7" name="Straight Connector 6">
            <a:extLst>
              <a:ext uri="{FF2B5EF4-FFF2-40B4-BE49-F238E27FC236}">
                <a16:creationId xmlns:a16="http://schemas.microsoft.com/office/drawing/2014/main" id="{0C72777D-920C-43AA-BFF1-B1D3A94A431A}"/>
              </a:ext>
            </a:extLst>
          </p:cNvPr>
          <p:cNvCxnSpPr>
            <a:cxnSpLocks/>
          </p:cNvCxnSpPr>
          <p:nvPr/>
        </p:nvCxnSpPr>
        <p:spPr>
          <a:xfrm>
            <a:off x="4389119" y="6267796"/>
            <a:ext cx="49876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46F6449-7AAB-4BEF-98A0-EDFCD34092E5}"/>
              </a:ext>
            </a:extLst>
          </p:cNvPr>
          <p:cNvCxnSpPr>
            <a:cxnSpLocks/>
          </p:cNvCxnSpPr>
          <p:nvPr/>
        </p:nvCxnSpPr>
        <p:spPr>
          <a:xfrm>
            <a:off x="5078311" y="6284420"/>
            <a:ext cx="4987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225010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CCA4-0903-4A81-B607-B4919F0D2C22}"/>
              </a:ext>
            </a:extLst>
          </p:cNvPr>
          <p:cNvSpPr>
            <a:spLocks noGrp="1"/>
          </p:cNvSpPr>
          <p:nvPr>
            <p:ph type="title"/>
          </p:nvPr>
        </p:nvSpPr>
        <p:spPr/>
        <p:txBody>
          <a:bodyPr/>
          <a:lstStyle/>
          <a:p>
            <a:r>
              <a:rPr lang="en-US" sz="3000" dirty="0">
                <a:solidFill>
                  <a:schemeClr val="accent1"/>
                </a:solidFill>
                <a:latin typeface="Open Sans"/>
              </a:rPr>
              <a:t>Combinations with Repetition</a:t>
            </a:r>
          </a:p>
        </p:txBody>
      </p:sp>
      <p:sp>
        <p:nvSpPr>
          <p:cNvPr id="4" name="Slide Number Placeholder 3">
            <a:extLst>
              <a:ext uri="{FF2B5EF4-FFF2-40B4-BE49-F238E27FC236}">
                <a16:creationId xmlns:a16="http://schemas.microsoft.com/office/drawing/2014/main" id="{EDF14DA7-0281-46B4-BB4A-F9D894D2CE68}"/>
              </a:ext>
            </a:extLst>
          </p:cNvPr>
          <p:cNvSpPr>
            <a:spLocks noGrp="1"/>
          </p:cNvSpPr>
          <p:nvPr>
            <p:ph type="sldNum" sz="quarter" idx="12"/>
          </p:nvPr>
        </p:nvSpPr>
        <p:spPr/>
        <p:txBody>
          <a:bodyPr/>
          <a:lstStyle/>
          <a:p>
            <a:pPr>
              <a:defRPr/>
            </a:pPr>
            <a:fld id="{D8837AC9-722F-4E00-AA4A-3E2FB5243369}" type="slidenum">
              <a:rPr lang="en-US" altLang="en-US" smtClean="0"/>
              <a:pPr>
                <a:defRPr/>
              </a:pPr>
              <a:t>32</a:t>
            </a:fld>
            <a:endParaRPr lang="en-US" altLang="en-US"/>
          </a:p>
        </p:txBody>
      </p:sp>
      <p:sp>
        <p:nvSpPr>
          <p:cNvPr id="5" name="Rectangle 4">
            <a:extLst>
              <a:ext uri="{FF2B5EF4-FFF2-40B4-BE49-F238E27FC236}">
                <a16:creationId xmlns:a16="http://schemas.microsoft.com/office/drawing/2014/main" id="{7BA1E75E-0841-4176-ADE0-9ABA1DED5830}"/>
              </a:ext>
            </a:extLst>
          </p:cNvPr>
          <p:cNvSpPr/>
          <p:nvPr/>
        </p:nvSpPr>
        <p:spPr>
          <a:xfrm>
            <a:off x="1363287" y="2204460"/>
            <a:ext cx="8977746" cy="5057795"/>
          </a:xfrm>
          <a:prstGeom prst="rect">
            <a:avLst/>
          </a:prstGeom>
        </p:spPr>
        <p:txBody>
          <a:bodyPr wrap="square">
            <a:spAutoFit/>
          </a:bodyPr>
          <a:lstStyle/>
          <a:p>
            <a:pPr algn="just">
              <a:spcBef>
                <a:spcPts val="200"/>
              </a:spcBef>
            </a:pPr>
            <a:r>
              <a:rPr lang="en-US" sz="2000" b="1" dirty="0">
                <a:solidFill>
                  <a:schemeClr val="accent1"/>
                </a:solidFill>
                <a:latin typeface="Open Sans"/>
              </a:rPr>
              <a:t>Example </a:t>
            </a:r>
            <a:r>
              <a:rPr lang="en-US" b="1" dirty="0">
                <a:solidFill>
                  <a:schemeClr val="accent1"/>
                </a:solidFill>
                <a:latin typeface="Open Sans"/>
              </a:rPr>
              <a:t>combinations with repetition of elements allowed.</a:t>
            </a:r>
          </a:p>
          <a:p>
            <a:pPr algn="just">
              <a:spcBef>
                <a:spcPts val="200"/>
              </a:spcBef>
            </a:pPr>
            <a:r>
              <a:rPr lang="en-US" sz="2000" dirty="0">
                <a:solidFill>
                  <a:srgbClr val="000000"/>
                </a:solidFill>
                <a:latin typeface="Open Sans"/>
              </a:rPr>
              <a:t>How many ways are there to select four pieces of fruit from a bowl containing apples, oranges, and pears if the order in which the pieces are selected does not matter, only the type of fruit and not the individual piece matters, and there are at least four pieces of each type of fruit in the bowl?</a:t>
            </a:r>
          </a:p>
          <a:p>
            <a:pPr algn="just">
              <a:spcBef>
                <a:spcPts val="200"/>
              </a:spcBef>
            </a:pPr>
            <a:r>
              <a:rPr lang="en-US" sz="2000" b="1" i="1" dirty="0">
                <a:solidFill>
                  <a:srgbClr val="00B050"/>
                </a:solidFill>
                <a:latin typeface="Open Sans"/>
              </a:rPr>
              <a:t>Solution: </a:t>
            </a:r>
          </a:p>
          <a:p>
            <a:pPr algn="just">
              <a:spcBef>
                <a:spcPts val="200"/>
              </a:spcBef>
            </a:pPr>
            <a:r>
              <a:rPr lang="en-US" sz="2000" dirty="0">
                <a:solidFill>
                  <a:srgbClr val="000000"/>
                </a:solidFill>
                <a:latin typeface="Open Sans"/>
              </a:rPr>
              <a:t>To solve this problem we list all the ways possible to select the fruit. There are 15 ways:</a:t>
            </a:r>
          </a:p>
          <a:p>
            <a:pPr algn="just">
              <a:spcBef>
                <a:spcPts val="200"/>
              </a:spcBef>
            </a:pPr>
            <a:r>
              <a:rPr lang="en-US" sz="1700" dirty="0">
                <a:solidFill>
                  <a:srgbClr val="000000"/>
                </a:solidFill>
                <a:latin typeface="Open Sans"/>
              </a:rPr>
              <a:t>4 apples                                4 oranges                                      4 pears</a:t>
            </a:r>
          </a:p>
          <a:p>
            <a:pPr algn="just">
              <a:spcBef>
                <a:spcPts val="200"/>
              </a:spcBef>
            </a:pPr>
            <a:r>
              <a:rPr lang="en-US" sz="1700" dirty="0">
                <a:solidFill>
                  <a:srgbClr val="000000"/>
                </a:solidFill>
                <a:latin typeface="Open Sans"/>
              </a:rPr>
              <a:t>3 apples, 1 orange                3 apples, 1 pear                            3 oranges, 1 apple</a:t>
            </a:r>
          </a:p>
          <a:p>
            <a:pPr algn="just">
              <a:spcBef>
                <a:spcPts val="200"/>
              </a:spcBef>
            </a:pPr>
            <a:r>
              <a:rPr lang="en-US" sz="1700" dirty="0">
                <a:solidFill>
                  <a:srgbClr val="000000"/>
                </a:solidFill>
                <a:latin typeface="Open Sans"/>
              </a:rPr>
              <a:t>3 oranges, 1 pear                  3 pears, 1 apple                            3 pears, 1 orange</a:t>
            </a:r>
          </a:p>
          <a:p>
            <a:pPr algn="just">
              <a:spcBef>
                <a:spcPts val="200"/>
              </a:spcBef>
            </a:pPr>
            <a:r>
              <a:rPr lang="en-US" sz="1700" dirty="0">
                <a:solidFill>
                  <a:srgbClr val="000000"/>
                </a:solidFill>
                <a:latin typeface="Open Sans"/>
              </a:rPr>
              <a:t>2 apples, 2 oranges               2 apples, 2 pears                          2 oranges, 2 pears</a:t>
            </a:r>
          </a:p>
          <a:p>
            <a:pPr algn="just">
              <a:spcBef>
                <a:spcPts val="200"/>
              </a:spcBef>
            </a:pPr>
            <a:r>
              <a:rPr lang="en-US" sz="1700" dirty="0">
                <a:solidFill>
                  <a:srgbClr val="000000"/>
                </a:solidFill>
                <a:latin typeface="Open Sans"/>
              </a:rPr>
              <a:t>2 apples, 1orange, 1pear      2 oranges, 1 apple, 1 pear            2 pears, 1 apple, 1 orange</a:t>
            </a:r>
          </a:p>
          <a:p>
            <a:pPr algn="just">
              <a:spcBef>
                <a:spcPts val="200"/>
              </a:spcBef>
            </a:pPr>
            <a:endParaRPr lang="en-US" sz="2000" dirty="0">
              <a:solidFill>
                <a:srgbClr val="000000"/>
              </a:solidFill>
              <a:latin typeface="Open Sans"/>
            </a:endParaRPr>
          </a:p>
          <a:p>
            <a:pPr algn="just">
              <a:spcBef>
                <a:spcPts val="200"/>
              </a:spcBef>
            </a:pPr>
            <a:r>
              <a:rPr lang="en-US" sz="2000" dirty="0">
                <a:solidFill>
                  <a:srgbClr val="000000"/>
                </a:solidFill>
                <a:latin typeface="Open Sans"/>
              </a:rPr>
              <a:t>The solution is the number of 4-combinations with repetition allowed from a </a:t>
            </a:r>
            <a:r>
              <a:rPr lang="en-US" sz="2000" dirty="0">
                <a:solidFill>
                  <a:srgbClr val="FF0000"/>
                </a:solidFill>
                <a:latin typeface="Open Sans"/>
              </a:rPr>
              <a:t>three-element set, {</a:t>
            </a:r>
            <a:r>
              <a:rPr lang="en-US" sz="2000" i="1" dirty="0">
                <a:solidFill>
                  <a:srgbClr val="FF0000"/>
                </a:solidFill>
                <a:latin typeface="Open Sans"/>
              </a:rPr>
              <a:t>apple</a:t>
            </a:r>
            <a:r>
              <a:rPr lang="en-US" sz="2000" dirty="0">
                <a:solidFill>
                  <a:srgbClr val="FF0000"/>
                </a:solidFill>
                <a:latin typeface="Open Sans"/>
              </a:rPr>
              <a:t>, </a:t>
            </a:r>
            <a:r>
              <a:rPr lang="en-US" sz="2000" i="1" dirty="0">
                <a:solidFill>
                  <a:srgbClr val="FF0000"/>
                </a:solidFill>
                <a:latin typeface="Open Sans"/>
              </a:rPr>
              <a:t>orange</a:t>
            </a:r>
            <a:r>
              <a:rPr lang="en-US" sz="2000" dirty="0">
                <a:solidFill>
                  <a:srgbClr val="FF0000"/>
                </a:solidFill>
                <a:latin typeface="Open Sans"/>
              </a:rPr>
              <a:t>, </a:t>
            </a:r>
            <a:r>
              <a:rPr lang="en-US" sz="2000" i="1" dirty="0">
                <a:solidFill>
                  <a:srgbClr val="FF0000"/>
                </a:solidFill>
                <a:latin typeface="Open Sans"/>
              </a:rPr>
              <a:t>pear</a:t>
            </a:r>
            <a:r>
              <a:rPr lang="en-US" sz="2000" dirty="0">
                <a:solidFill>
                  <a:srgbClr val="FF0000"/>
                </a:solidFill>
                <a:latin typeface="Open Sans"/>
              </a:rPr>
              <a:t>}.</a:t>
            </a:r>
          </a:p>
        </p:txBody>
      </p:sp>
    </p:spTree>
    <p:extLst>
      <p:ext uri="{BB962C8B-B14F-4D97-AF65-F5344CB8AC3E}">
        <p14:creationId xmlns:p14="http://schemas.microsoft.com/office/powerpoint/2010/main" val="332727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463AA3-9905-4406-8947-16A8FDFF7857}"/>
              </a:ext>
            </a:extLst>
          </p:cNvPr>
          <p:cNvSpPr>
            <a:spLocks noGrp="1"/>
          </p:cNvSpPr>
          <p:nvPr>
            <p:ph type="sldNum" sz="quarter" idx="12"/>
          </p:nvPr>
        </p:nvSpPr>
        <p:spPr/>
        <p:txBody>
          <a:bodyPr/>
          <a:lstStyle/>
          <a:p>
            <a:pPr>
              <a:defRPr/>
            </a:pPr>
            <a:fld id="{D8837AC9-722F-4E00-AA4A-3E2FB5243369}" type="slidenum">
              <a:rPr lang="en-US" altLang="en-US" smtClean="0"/>
              <a:pPr>
                <a:defRPr/>
              </a:pPr>
              <a:t>33</a:t>
            </a:fld>
            <a:endParaRPr lang="en-US" altLang="en-US"/>
          </a:p>
        </p:txBody>
      </p:sp>
      <p:sp>
        <p:nvSpPr>
          <p:cNvPr id="5" name="Title 1">
            <a:extLst>
              <a:ext uri="{FF2B5EF4-FFF2-40B4-BE49-F238E27FC236}">
                <a16:creationId xmlns:a16="http://schemas.microsoft.com/office/drawing/2014/main" id="{597B2D34-08F8-4670-9FBF-23996AE80098}"/>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Combinations with Repetition</a:t>
            </a:r>
          </a:p>
        </p:txBody>
      </p:sp>
      <p:sp>
        <p:nvSpPr>
          <p:cNvPr id="6" name="Rectangle 5">
            <a:extLst>
              <a:ext uri="{FF2B5EF4-FFF2-40B4-BE49-F238E27FC236}">
                <a16:creationId xmlns:a16="http://schemas.microsoft.com/office/drawing/2014/main" id="{BA57E7F8-9011-4223-BF40-FA08F457F030}"/>
              </a:ext>
            </a:extLst>
          </p:cNvPr>
          <p:cNvSpPr/>
          <p:nvPr/>
        </p:nvSpPr>
        <p:spPr>
          <a:xfrm>
            <a:off x="1491356" y="2233485"/>
            <a:ext cx="8816426"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spcBef>
                <a:spcPts val="0"/>
              </a:spcBef>
            </a:pPr>
            <a:r>
              <a:rPr lang="en-US" sz="2000" b="1" dirty="0">
                <a:solidFill>
                  <a:schemeClr val="accent1"/>
                </a:solidFill>
                <a:latin typeface="Open Sans"/>
              </a:rPr>
              <a:t>Theorem 2 </a:t>
            </a:r>
          </a:p>
          <a:p>
            <a:pPr>
              <a:spcBef>
                <a:spcPts val="0"/>
              </a:spcBef>
            </a:pPr>
            <a:r>
              <a:rPr lang="en-US" sz="2000" dirty="0">
                <a:solidFill>
                  <a:srgbClr val="000000"/>
                </a:solidFill>
                <a:latin typeface="Open Sans"/>
              </a:rPr>
              <a:t>There are </a:t>
            </a:r>
            <a:r>
              <a:rPr lang="en-US" sz="2000" i="1" dirty="0">
                <a:solidFill>
                  <a:srgbClr val="000000"/>
                </a:solidFill>
                <a:latin typeface="Open Sans"/>
              </a:rPr>
              <a:t>C</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 </a:t>
            </a:r>
            <a:r>
              <a:rPr lang="en-US" sz="2000" dirty="0">
                <a:solidFill>
                  <a:srgbClr val="000000"/>
                </a:solidFill>
                <a:latin typeface="Open Sans"/>
              </a:rPr>
              <a:t>− 1</a:t>
            </a:r>
            <a:r>
              <a:rPr lang="en-US" sz="2000" i="1" dirty="0">
                <a:solidFill>
                  <a:srgbClr val="000000"/>
                </a:solidFill>
                <a:latin typeface="Open Sans"/>
              </a:rPr>
              <a:t>, r</a:t>
            </a:r>
            <a:r>
              <a:rPr lang="en-US" sz="2000" dirty="0">
                <a:solidFill>
                  <a:srgbClr val="000000"/>
                </a:solidFill>
                <a:latin typeface="Open Sans"/>
              </a:rPr>
              <a:t>) = </a:t>
            </a:r>
            <a:r>
              <a:rPr lang="en-US" sz="2000" i="1" dirty="0">
                <a:solidFill>
                  <a:srgbClr val="000000"/>
                </a:solidFill>
                <a:latin typeface="Open Sans"/>
              </a:rPr>
              <a:t>C</a:t>
            </a:r>
            <a:r>
              <a:rPr lang="en-US" sz="2000" dirty="0">
                <a:solidFill>
                  <a:srgbClr val="000000"/>
                </a:solidFill>
                <a:latin typeface="Open Sans"/>
              </a:rPr>
              <a:t>(</a:t>
            </a:r>
            <a:r>
              <a:rPr lang="en-US" sz="2000" i="1" dirty="0">
                <a:solidFill>
                  <a:srgbClr val="000000"/>
                </a:solidFill>
                <a:latin typeface="Open Sans"/>
              </a:rPr>
              <a:t>n </a:t>
            </a:r>
            <a:r>
              <a:rPr lang="en-US" sz="2000" dirty="0">
                <a:solidFill>
                  <a:srgbClr val="000000"/>
                </a:solidFill>
                <a:latin typeface="Open Sans"/>
              </a:rPr>
              <a:t>+ </a:t>
            </a:r>
            <a:r>
              <a:rPr lang="en-US" sz="2000" i="1" dirty="0">
                <a:solidFill>
                  <a:srgbClr val="000000"/>
                </a:solidFill>
                <a:latin typeface="Open Sans"/>
              </a:rPr>
              <a:t>r </a:t>
            </a:r>
            <a:r>
              <a:rPr lang="en-US" sz="2000" dirty="0">
                <a:solidFill>
                  <a:srgbClr val="000000"/>
                </a:solidFill>
                <a:latin typeface="Open Sans"/>
              </a:rPr>
              <a:t>− 1</a:t>
            </a:r>
            <a:r>
              <a:rPr lang="en-US" sz="2000" i="1" dirty="0">
                <a:solidFill>
                  <a:srgbClr val="000000"/>
                </a:solidFill>
                <a:latin typeface="Open Sans"/>
              </a:rPr>
              <a:t>, n </a:t>
            </a:r>
            <a:r>
              <a:rPr lang="en-US" sz="2000" dirty="0">
                <a:solidFill>
                  <a:srgbClr val="000000"/>
                </a:solidFill>
                <a:latin typeface="Open Sans"/>
              </a:rPr>
              <a:t>− 1) </a:t>
            </a:r>
            <a:r>
              <a:rPr lang="en-US" sz="2000" i="1" dirty="0">
                <a:solidFill>
                  <a:srgbClr val="000000"/>
                </a:solidFill>
                <a:latin typeface="Open Sans"/>
              </a:rPr>
              <a:t>r</a:t>
            </a:r>
            <a:r>
              <a:rPr lang="en-US" sz="2000" dirty="0">
                <a:solidFill>
                  <a:srgbClr val="000000"/>
                </a:solidFill>
                <a:latin typeface="Open Sans"/>
              </a:rPr>
              <a:t>-combinations from a set with </a:t>
            </a:r>
            <a:r>
              <a:rPr lang="en-US" sz="2000" i="1" dirty="0">
                <a:solidFill>
                  <a:srgbClr val="000000"/>
                </a:solidFill>
                <a:latin typeface="Open Sans"/>
              </a:rPr>
              <a:t>n </a:t>
            </a:r>
            <a:r>
              <a:rPr lang="en-US" sz="2000" dirty="0">
                <a:solidFill>
                  <a:srgbClr val="000000"/>
                </a:solidFill>
                <a:latin typeface="Open Sans"/>
              </a:rPr>
              <a:t>elements when repetition of elements is allowed.</a:t>
            </a:r>
            <a:endParaRPr lang="en-US" sz="2000" dirty="0">
              <a:latin typeface="Open Sans"/>
            </a:endParaRPr>
          </a:p>
        </p:txBody>
      </p:sp>
      <p:sp>
        <p:nvSpPr>
          <p:cNvPr id="7" name="Rectangle 6">
            <a:extLst>
              <a:ext uri="{FF2B5EF4-FFF2-40B4-BE49-F238E27FC236}">
                <a16:creationId xmlns:a16="http://schemas.microsoft.com/office/drawing/2014/main" id="{060CB066-3E69-4BA6-9715-F82F3C6FDF6F}"/>
              </a:ext>
            </a:extLst>
          </p:cNvPr>
          <p:cNvSpPr/>
          <p:nvPr/>
        </p:nvSpPr>
        <p:spPr>
          <a:xfrm>
            <a:off x="1491356" y="3392822"/>
            <a:ext cx="8816426" cy="3477875"/>
          </a:xfrm>
          <a:prstGeom prst="rect">
            <a:avLst/>
          </a:prstGeom>
        </p:spPr>
        <p:txBody>
          <a:bodyPr wrap="square">
            <a:spAutoFit/>
          </a:bodyPr>
          <a:lstStyle/>
          <a:p>
            <a:pPr algn="just"/>
            <a:r>
              <a:rPr lang="en-US" sz="2000" b="1" dirty="0">
                <a:solidFill>
                  <a:schemeClr val="accent1"/>
                </a:solidFill>
                <a:latin typeface="Open Sans"/>
              </a:rPr>
              <a:t>Example :</a:t>
            </a:r>
          </a:p>
          <a:p>
            <a:pPr algn="just"/>
            <a:r>
              <a:rPr lang="en-US" sz="2000" dirty="0">
                <a:solidFill>
                  <a:srgbClr val="000000"/>
                </a:solidFill>
                <a:latin typeface="Open Sans"/>
              </a:rPr>
              <a:t>Suppose that a cookie shop has four different kinds of cookies. How many different ways can six cookies be chosen? Assume that only the type of cookie, and not the individual cookies or the order in which they are chosen, matters.</a:t>
            </a:r>
          </a:p>
          <a:p>
            <a:pPr algn="just"/>
            <a:r>
              <a:rPr lang="en-US" sz="2000" b="1" i="1" dirty="0">
                <a:solidFill>
                  <a:srgbClr val="00B050"/>
                </a:solidFill>
                <a:latin typeface="Open Sans"/>
              </a:rPr>
              <a:t>Solution: </a:t>
            </a:r>
          </a:p>
          <a:p>
            <a:pPr algn="just"/>
            <a:r>
              <a:rPr lang="en-US" sz="2000" i="1" dirty="0">
                <a:solidFill>
                  <a:srgbClr val="000000"/>
                </a:solidFill>
                <a:latin typeface="Open Sans"/>
              </a:rPr>
              <a:t>                 C</a:t>
            </a:r>
            <a:r>
              <a:rPr lang="en-US" sz="2000" dirty="0">
                <a:solidFill>
                  <a:srgbClr val="000000"/>
                </a:solidFill>
                <a:latin typeface="Open Sans"/>
              </a:rPr>
              <a:t>(4 + 6 − 1</a:t>
            </a:r>
            <a:r>
              <a:rPr lang="en-US" sz="2000" i="1" dirty="0">
                <a:solidFill>
                  <a:srgbClr val="000000"/>
                </a:solidFill>
                <a:latin typeface="Open Sans"/>
              </a:rPr>
              <a:t>, </a:t>
            </a:r>
            <a:r>
              <a:rPr lang="en-US" sz="2000" dirty="0">
                <a:solidFill>
                  <a:srgbClr val="000000"/>
                </a:solidFill>
                <a:latin typeface="Open Sans"/>
              </a:rPr>
              <a:t>6) = </a:t>
            </a:r>
            <a:r>
              <a:rPr lang="en-US" sz="2000" i="1" dirty="0">
                <a:solidFill>
                  <a:srgbClr val="000000"/>
                </a:solidFill>
                <a:latin typeface="Open Sans"/>
              </a:rPr>
              <a:t>C</a:t>
            </a:r>
            <a:r>
              <a:rPr lang="en-US" sz="2000" dirty="0">
                <a:solidFill>
                  <a:srgbClr val="000000"/>
                </a:solidFill>
                <a:latin typeface="Open Sans"/>
              </a:rPr>
              <a:t>(9</a:t>
            </a:r>
            <a:r>
              <a:rPr lang="en-US" sz="2000" i="1" dirty="0">
                <a:solidFill>
                  <a:srgbClr val="000000"/>
                </a:solidFill>
                <a:latin typeface="Open Sans"/>
              </a:rPr>
              <a:t>, </a:t>
            </a:r>
            <a:r>
              <a:rPr lang="en-US" sz="2000" dirty="0">
                <a:solidFill>
                  <a:srgbClr val="000000"/>
                </a:solidFill>
                <a:latin typeface="Open Sans"/>
              </a:rPr>
              <a:t>6). Because</a:t>
            </a:r>
          </a:p>
          <a:p>
            <a:pPr algn="just"/>
            <a:r>
              <a:rPr lang="en-US" sz="2000" i="1" dirty="0">
                <a:solidFill>
                  <a:srgbClr val="000000"/>
                </a:solidFill>
                <a:latin typeface="Open Sans"/>
              </a:rPr>
              <a:t>                C</a:t>
            </a:r>
            <a:r>
              <a:rPr lang="en-US" sz="2000" dirty="0">
                <a:solidFill>
                  <a:srgbClr val="000000"/>
                </a:solidFill>
                <a:latin typeface="Open Sans"/>
              </a:rPr>
              <a:t>(9</a:t>
            </a:r>
            <a:r>
              <a:rPr lang="en-US" sz="2000" i="1" dirty="0">
                <a:solidFill>
                  <a:srgbClr val="000000"/>
                </a:solidFill>
                <a:latin typeface="Open Sans"/>
              </a:rPr>
              <a:t>, </a:t>
            </a:r>
            <a:r>
              <a:rPr lang="en-US" sz="2000" dirty="0">
                <a:solidFill>
                  <a:srgbClr val="000000"/>
                </a:solidFill>
                <a:latin typeface="Open Sans"/>
              </a:rPr>
              <a:t>6) = </a:t>
            </a:r>
            <a:r>
              <a:rPr lang="en-US" sz="2000" i="1" dirty="0">
                <a:solidFill>
                  <a:srgbClr val="000000"/>
                </a:solidFill>
                <a:latin typeface="Open Sans"/>
              </a:rPr>
              <a:t>C</a:t>
            </a:r>
            <a:r>
              <a:rPr lang="en-US" sz="2000" dirty="0">
                <a:solidFill>
                  <a:srgbClr val="000000"/>
                </a:solidFill>
                <a:latin typeface="Open Sans"/>
              </a:rPr>
              <a:t>(9</a:t>
            </a:r>
            <a:r>
              <a:rPr lang="en-US" sz="2000" i="1" dirty="0">
                <a:solidFill>
                  <a:srgbClr val="000000"/>
                </a:solidFill>
                <a:latin typeface="Open Sans"/>
              </a:rPr>
              <a:t>, </a:t>
            </a:r>
            <a:r>
              <a:rPr lang="en-US" sz="2000" dirty="0">
                <a:solidFill>
                  <a:srgbClr val="000000"/>
                </a:solidFill>
                <a:latin typeface="Open Sans"/>
              </a:rPr>
              <a:t>3) =  9 ⋅ 8 ⋅ 7</a:t>
            </a:r>
          </a:p>
          <a:p>
            <a:pPr algn="just"/>
            <a:r>
              <a:rPr lang="en-US" sz="2000" dirty="0">
                <a:solidFill>
                  <a:srgbClr val="000000"/>
                </a:solidFill>
                <a:latin typeface="Open Sans"/>
              </a:rPr>
              <a:t>                                              1 ⋅ 2 ⋅ 3</a:t>
            </a:r>
          </a:p>
          <a:p>
            <a:pPr algn="just"/>
            <a:r>
              <a:rPr lang="en-US" sz="2000" dirty="0">
                <a:solidFill>
                  <a:srgbClr val="000000"/>
                </a:solidFill>
                <a:latin typeface="Open Sans"/>
              </a:rPr>
              <a:t>                                          = 84</a:t>
            </a:r>
            <a:r>
              <a:rPr lang="en-US" sz="2000" i="1" dirty="0">
                <a:solidFill>
                  <a:srgbClr val="000000"/>
                </a:solidFill>
                <a:latin typeface="Open Sans"/>
              </a:rPr>
              <a:t>,</a:t>
            </a:r>
          </a:p>
          <a:p>
            <a:pPr algn="just"/>
            <a:r>
              <a:rPr lang="en-US" sz="2000" dirty="0">
                <a:solidFill>
                  <a:srgbClr val="000000"/>
                </a:solidFill>
                <a:latin typeface="Open Sans"/>
              </a:rPr>
              <a:t>there are 84 different ways to choose the six cookies.</a:t>
            </a:r>
            <a:endParaRPr lang="en-US" sz="2000" dirty="0">
              <a:latin typeface="Open Sans"/>
            </a:endParaRPr>
          </a:p>
        </p:txBody>
      </p:sp>
      <p:cxnSp>
        <p:nvCxnSpPr>
          <p:cNvPr id="8" name="Straight Connector 7">
            <a:extLst>
              <a:ext uri="{FF2B5EF4-FFF2-40B4-BE49-F238E27FC236}">
                <a16:creationId xmlns:a16="http://schemas.microsoft.com/office/drawing/2014/main" id="{EF87AD39-87CD-4BB1-8E45-BA3B420186C3}"/>
              </a:ext>
            </a:extLst>
          </p:cNvPr>
          <p:cNvCxnSpPr>
            <a:cxnSpLocks/>
          </p:cNvCxnSpPr>
          <p:nvPr/>
        </p:nvCxnSpPr>
        <p:spPr>
          <a:xfrm>
            <a:off x="4763192" y="5852161"/>
            <a:ext cx="95596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77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BB6A-FEF2-4B1B-8B67-E6C1C890C092}"/>
              </a:ext>
            </a:extLst>
          </p:cNvPr>
          <p:cNvSpPr>
            <a:spLocks noGrp="1"/>
          </p:cNvSpPr>
          <p:nvPr>
            <p:ph type="title"/>
          </p:nvPr>
        </p:nvSpPr>
        <p:spPr>
          <a:xfrm>
            <a:off x="2277687" y="839788"/>
            <a:ext cx="8233151" cy="1260475"/>
          </a:xfrm>
        </p:spPr>
        <p:txBody>
          <a:bodyPr/>
          <a:lstStyle/>
          <a:p>
            <a:r>
              <a:rPr lang="en-US" sz="3000" dirty="0">
                <a:solidFill>
                  <a:schemeClr val="accent1"/>
                </a:solidFill>
                <a:latin typeface="Open Sans"/>
              </a:rPr>
              <a:t>Combinations and Permutations With</a:t>
            </a:r>
            <a:br>
              <a:rPr lang="en-US" sz="3000" dirty="0">
                <a:solidFill>
                  <a:schemeClr val="accent1"/>
                </a:solidFill>
                <a:latin typeface="Open Sans"/>
              </a:rPr>
            </a:br>
            <a:r>
              <a:rPr lang="en-US" sz="3000" dirty="0">
                <a:solidFill>
                  <a:schemeClr val="accent1"/>
                </a:solidFill>
                <a:latin typeface="Open Sans"/>
              </a:rPr>
              <a:t>and Without Repetition.</a:t>
            </a:r>
          </a:p>
        </p:txBody>
      </p:sp>
      <p:sp>
        <p:nvSpPr>
          <p:cNvPr id="4" name="Slide Number Placeholder 3">
            <a:extLst>
              <a:ext uri="{FF2B5EF4-FFF2-40B4-BE49-F238E27FC236}">
                <a16:creationId xmlns:a16="http://schemas.microsoft.com/office/drawing/2014/main" id="{E4BBD341-BDC8-4DB6-ABA1-B28CF234945C}"/>
              </a:ext>
            </a:extLst>
          </p:cNvPr>
          <p:cNvSpPr>
            <a:spLocks noGrp="1"/>
          </p:cNvSpPr>
          <p:nvPr>
            <p:ph type="sldNum" sz="quarter" idx="12"/>
          </p:nvPr>
        </p:nvSpPr>
        <p:spPr/>
        <p:txBody>
          <a:bodyPr/>
          <a:lstStyle/>
          <a:p>
            <a:pPr>
              <a:defRPr/>
            </a:pPr>
            <a:fld id="{D8837AC9-722F-4E00-AA4A-3E2FB5243369}" type="slidenum">
              <a:rPr lang="en-US" altLang="en-US" smtClean="0"/>
              <a:pPr>
                <a:defRPr/>
              </a:pPr>
              <a:t>34</a:t>
            </a:fld>
            <a:endParaRPr lang="en-US" altLang="en-US"/>
          </a:p>
        </p:txBody>
      </p:sp>
      <p:pic>
        <p:nvPicPr>
          <p:cNvPr id="5" name="Picture 4">
            <a:extLst>
              <a:ext uri="{FF2B5EF4-FFF2-40B4-BE49-F238E27FC236}">
                <a16:creationId xmlns:a16="http://schemas.microsoft.com/office/drawing/2014/main" id="{220083CC-BA1C-4CDE-853F-0B8B7A139CA0}"/>
              </a:ext>
            </a:extLst>
          </p:cNvPr>
          <p:cNvPicPr>
            <a:picLocks noChangeAspect="1"/>
          </p:cNvPicPr>
          <p:nvPr/>
        </p:nvPicPr>
        <p:blipFill>
          <a:blip r:embed="rId2"/>
          <a:stretch>
            <a:fillRect/>
          </a:stretch>
        </p:blipFill>
        <p:spPr>
          <a:xfrm>
            <a:off x="2102283" y="2686659"/>
            <a:ext cx="7773237" cy="4036404"/>
          </a:xfrm>
          <a:prstGeom prst="rect">
            <a:avLst/>
          </a:prstGeom>
        </p:spPr>
      </p:pic>
    </p:spTree>
    <p:extLst>
      <p:ext uri="{BB962C8B-B14F-4D97-AF65-F5344CB8AC3E}">
        <p14:creationId xmlns:p14="http://schemas.microsoft.com/office/powerpoint/2010/main" val="27054624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C93CF-9633-46F3-9C0A-EDCC9A4ABD63}"/>
              </a:ext>
            </a:extLst>
          </p:cNvPr>
          <p:cNvSpPr>
            <a:spLocks noGrp="1"/>
          </p:cNvSpPr>
          <p:nvPr>
            <p:ph type="title"/>
          </p:nvPr>
        </p:nvSpPr>
        <p:spPr/>
        <p:txBody>
          <a:bodyPr/>
          <a:lstStyle/>
          <a:p>
            <a:r>
              <a:rPr lang="en-US" sz="3000" dirty="0">
                <a:solidFill>
                  <a:schemeClr val="accent1"/>
                </a:solidFill>
                <a:latin typeface="Open Sans"/>
              </a:rPr>
              <a:t>Permutations with Indistinguishable Objects</a:t>
            </a:r>
          </a:p>
        </p:txBody>
      </p:sp>
      <p:sp>
        <p:nvSpPr>
          <p:cNvPr id="4" name="Slide Number Placeholder 3">
            <a:extLst>
              <a:ext uri="{FF2B5EF4-FFF2-40B4-BE49-F238E27FC236}">
                <a16:creationId xmlns:a16="http://schemas.microsoft.com/office/drawing/2014/main" id="{A8854FD5-F0BB-43DC-A6AE-26DBC056ACE3}"/>
              </a:ext>
            </a:extLst>
          </p:cNvPr>
          <p:cNvSpPr>
            <a:spLocks noGrp="1"/>
          </p:cNvSpPr>
          <p:nvPr>
            <p:ph type="sldNum" sz="quarter" idx="12"/>
          </p:nvPr>
        </p:nvSpPr>
        <p:spPr/>
        <p:txBody>
          <a:bodyPr/>
          <a:lstStyle/>
          <a:p>
            <a:pPr>
              <a:defRPr/>
            </a:pPr>
            <a:fld id="{D8837AC9-722F-4E00-AA4A-3E2FB5243369}" type="slidenum">
              <a:rPr lang="en-US" altLang="en-US" smtClean="0"/>
              <a:pPr>
                <a:defRPr/>
              </a:pPr>
              <a:t>35</a:t>
            </a:fld>
            <a:endParaRPr lang="en-US" altLang="en-US"/>
          </a:p>
        </p:txBody>
      </p:sp>
      <p:sp>
        <p:nvSpPr>
          <p:cNvPr id="5" name="Rectangle 4">
            <a:extLst>
              <a:ext uri="{FF2B5EF4-FFF2-40B4-BE49-F238E27FC236}">
                <a16:creationId xmlns:a16="http://schemas.microsoft.com/office/drawing/2014/main" id="{C640265C-1FAC-415B-9EB6-47626B99668F}"/>
              </a:ext>
            </a:extLst>
          </p:cNvPr>
          <p:cNvSpPr/>
          <p:nvPr/>
        </p:nvSpPr>
        <p:spPr>
          <a:xfrm>
            <a:off x="1468119" y="2296784"/>
            <a:ext cx="8916180" cy="4708981"/>
          </a:xfrm>
          <a:prstGeom prst="rect">
            <a:avLst/>
          </a:prstGeom>
        </p:spPr>
        <p:txBody>
          <a:bodyPr wrap="square">
            <a:spAutoFit/>
          </a:bodyPr>
          <a:lstStyle/>
          <a:p>
            <a:pPr>
              <a:spcBef>
                <a:spcPts val="0"/>
              </a:spcBef>
            </a:pPr>
            <a:r>
              <a:rPr lang="en-US" sz="2000" b="1" dirty="0">
                <a:solidFill>
                  <a:schemeClr val="accent1"/>
                </a:solidFill>
                <a:latin typeface="Open Sans"/>
              </a:rPr>
              <a:t>Example :</a:t>
            </a:r>
          </a:p>
          <a:p>
            <a:pPr>
              <a:spcBef>
                <a:spcPts val="0"/>
              </a:spcBef>
            </a:pPr>
            <a:r>
              <a:rPr lang="en-US" sz="2000" dirty="0">
                <a:solidFill>
                  <a:srgbClr val="000000"/>
                </a:solidFill>
                <a:latin typeface="Open Sans"/>
              </a:rPr>
              <a:t>How many different strings can be made by reordering the letters of the word </a:t>
            </a:r>
            <a:r>
              <a:rPr lang="en-US" sz="2000" i="1" dirty="0">
                <a:solidFill>
                  <a:srgbClr val="000000"/>
                </a:solidFill>
                <a:latin typeface="Open Sans"/>
              </a:rPr>
              <a:t>SUCCESS</a:t>
            </a:r>
            <a:r>
              <a:rPr lang="en-US" sz="2000" dirty="0">
                <a:solidFill>
                  <a:srgbClr val="000000"/>
                </a:solidFill>
                <a:latin typeface="Open Sans"/>
              </a:rPr>
              <a:t>?</a:t>
            </a:r>
          </a:p>
          <a:p>
            <a:pPr>
              <a:spcBef>
                <a:spcPts val="0"/>
              </a:spcBef>
            </a:pPr>
            <a:endParaRPr lang="en-US" sz="2000" dirty="0">
              <a:solidFill>
                <a:srgbClr val="000000"/>
              </a:solidFill>
              <a:latin typeface="Open Sans"/>
            </a:endParaRPr>
          </a:p>
          <a:p>
            <a:pPr>
              <a:spcBef>
                <a:spcPts val="0"/>
              </a:spcBef>
            </a:pPr>
            <a:r>
              <a:rPr lang="en-US" sz="2000" b="1" i="1" dirty="0">
                <a:solidFill>
                  <a:srgbClr val="00B050"/>
                </a:solidFill>
                <a:latin typeface="Open Sans"/>
              </a:rPr>
              <a:t>Solution: </a:t>
            </a:r>
          </a:p>
          <a:p>
            <a:pPr>
              <a:spcBef>
                <a:spcPts val="0"/>
              </a:spcBef>
            </a:pPr>
            <a:r>
              <a:rPr lang="en-US" sz="2000" dirty="0">
                <a:solidFill>
                  <a:srgbClr val="000000"/>
                </a:solidFill>
                <a:latin typeface="Open Sans"/>
              </a:rPr>
              <a:t>Because some of the letters of </a:t>
            </a:r>
            <a:r>
              <a:rPr lang="en-US" sz="2000" i="1" dirty="0">
                <a:solidFill>
                  <a:srgbClr val="000000"/>
                </a:solidFill>
                <a:latin typeface="Open Sans"/>
              </a:rPr>
              <a:t>SUCCESS </a:t>
            </a:r>
            <a:r>
              <a:rPr lang="en-US" sz="2000" dirty="0">
                <a:solidFill>
                  <a:srgbClr val="000000"/>
                </a:solidFill>
                <a:latin typeface="Open Sans"/>
              </a:rPr>
              <a:t>are the same, the answer is </a:t>
            </a:r>
            <a:r>
              <a:rPr lang="en-US" sz="2000" i="1" dirty="0">
                <a:solidFill>
                  <a:srgbClr val="000000"/>
                </a:solidFill>
                <a:latin typeface="Open Sans"/>
              </a:rPr>
              <a:t>not </a:t>
            </a:r>
            <a:r>
              <a:rPr lang="en-US" sz="2000" dirty="0">
                <a:solidFill>
                  <a:srgbClr val="000000"/>
                </a:solidFill>
                <a:latin typeface="Open Sans"/>
              </a:rPr>
              <a:t>given by the number of permutations of seven letters. This word contains three </a:t>
            </a:r>
            <a:r>
              <a:rPr lang="en-US" sz="2000" i="1" dirty="0">
                <a:solidFill>
                  <a:srgbClr val="000000"/>
                </a:solidFill>
                <a:latin typeface="Open Sans"/>
              </a:rPr>
              <a:t>S</a:t>
            </a:r>
            <a:r>
              <a:rPr lang="en-US" sz="2000" dirty="0">
                <a:solidFill>
                  <a:srgbClr val="000000"/>
                </a:solidFill>
                <a:latin typeface="Open Sans"/>
              </a:rPr>
              <a:t>s, two </a:t>
            </a:r>
            <a:r>
              <a:rPr lang="en-US" sz="2000" i="1" dirty="0">
                <a:solidFill>
                  <a:srgbClr val="000000"/>
                </a:solidFill>
                <a:latin typeface="Open Sans"/>
              </a:rPr>
              <a:t>C</a:t>
            </a:r>
            <a:r>
              <a:rPr lang="en-US" sz="2000" dirty="0">
                <a:solidFill>
                  <a:srgbClr val="000000"/>
                </a:solidFill>
                <a:latin typeface="Open Sans"/>
              </a:rPr>
              <a:t>s, one </a:t>
            </a:r>
            <a:r>
              <a:rPr lang="en-US" sz="2000" i="1" dirty="0">
                <a:solidFill>
                  <a:srgbClr val="000000"/>
                </a:solidFill>
                <a:latin typeface="Open Sans"/>
              </a:rPr>
              <a:t>U</a:t>
            </a:r>
            <a:r>
              <a:rPr lang="en-US" sz="2000" dirty="0">
                <a:solidFill>
                  <a:srgbClr val="000000"/>
                </a:solidFill>
                <a:latin typeface="Open Sans"/>
              </a:rPr>
              <a:t>, and one </a:t>
            </a:r>
            <a:r>
              <a:rPr lang="en-US" sz="2000" i="1" dirty="0">
                <a:solidFill>
                  <a:srgbClr val="000000"/>
                </a:solidFill>
                <a:latin typeface="Open Sans"/>
              </a:rPr>
              <a:t>E</a:t>
            </a:r>
            <a:r>
              <a:rPr lang="en-US" sz="2000" dirty="0">
                <a:solidFill>
                  <a:srgbClr val="000000"/>
                </a:solidFill>
                <a:latin typeface="Open Sans"/>
              </a:rPr>
              <a:t>.</a:t>
            </a:r>
          </a:p>
          <a:p>
            <a:pPr>
              <a:spcBef>
                <a:spcPts val="0"/>
              </a:spcBef>
            </a:pPr>
            <a:r>
              <a:rPr lang="en-US" sz="2000" dirty="0">
                <a:solidFill>
                  <a:srgbClr val="000000"/>
                </a:solidFill>
                <a:latin typeface="Open Sans"/>
              </a:rPr>
              <a:t>Consequently, from the product rule, the number of different strings that can be made is</a:t>
            </a:r>
          </a:p>
          <a:p>
            <a:pPr>
              <a:spcBef>
                <a:spcPts val="0"/>
              </a:spcBef>
            </a:pPr>
            <a:r>
              <a:rPr lang="en-US" sz="2000" i="1" dirty="0">
                <a:solidFill>
                  <a:srgbClr val="000000"/>
                </a:solidFill>
                <a:latin typeface="Open Sans"/>
              </a:rPr>
              <a:t>           C</a:t>
            </a:r>
            <a:r>
              <a:rPr lang="en-US" sz="2000" dirty="0">
                <a:solidFill>
                  <a:srgbClr val="000000"/>
                </a:solidFill>
                <a:latin typeface="Open Sans"/>
              </a:rPr>
              <a:t>(7</a:t>
            </a:r>
            <a:r>
              <a:rPr lang="en-US" sz="2000" i="1" dirty="0">
                <a:solidFill>
                  <a:srgbClr val="000000"/>
                </a:solidFill>
                <a:latin typeface="Open Sans"/>
              </a:rPr>
              <a:t>, </a:t>
            </a:r>
            <a:r>
              <a:rPr lang="en-US" sz="2000" dirty="0">
                <a:solidFill>
                  <a:srgbClr val="000000"/>
                </a:solidFill>
                <a:latin typeface="Open Sans"/>
              </a:rPr>
              <a:t>3)</a:t>
            </a:r>
            <a:r>
              <a:rPr lang="en-US" sz="2000" i="1" dirty="0">
                <a:solidFill>
                  <a:srgbClr val="000000"/>
                </a:solidFill>
                <a:latin typeface="Open Sans"/>
              </a:rPr>
              <a:t>C</a:t>
            </a:r>
            <a:r>
              <a:rPr lang="en-US" sz="2000" dirty="0">
                <a:solidFill>
                  <a:srgbClr val="000000"/>
                </a:solidFill>
                <a:latin typeface="Open Sans"/>
              </a:rPr>
              <a:t>(4</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C</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C</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 =  7!  ⋅  4!   .  2!    ⋅ 1! </a:t>
            </a:r>
          </a:p>
          <a:p>
            <a:pPr>
              <a:spcBef>
                <a:spcPts val="0"/>
              </a:spcBef>
            </a:pPr>
            <a:r>
              <a:rPr lang="en-US" sz="2000" dirty="0">
                <a:solidFill>
                  <a:srgbClr val="000000"/>
                </a:solidFill>
                <a:latin typeface="Open Sans"/>
              </a:rPr>
              <a:t>                                                       3! 4!  2! 2!  1! 1!  1! 0!</a:t>
            </a:r>
          </a:p>
          <a:p>
            <a:pPr>
              <a:spcBef>
                <a:spcPts val="0"/>
              </a:spcBef>
            </a:pPr>
            <a:r>
              <a:rPr lang="en-US" sz="2000" dirty="0">
                <a:solidFill>
                  <a:srgbClr val="000000"/>
                </a:solidFill>
                <a:latin typeface="Open Sans"/>
              </a:rPr>
              <a:t>                                                     =    7!</a:t>
            </a:r>
          </a:p>
          <a:p>
            <a:pPr>
              <a:spcBef>
                <a:spcPts val="0"/>
              </a:spcBef>
            </a:pPr>
            <a:r>
              <a:rPr lang="en-US" sz="2000" dirty="0">
                <a:solidFill>
                  <a:srgbClr val="000000"/>
                </a:solidFill>
                <a:latin typeface="Open Sans"/>
              </a:rPr>
              <a:t>                                                       3! 2! 1! 1!</a:t>
            </a:r>
          </a:p>
          <a:p>
            <a:pPr>
              <a:spcBef>
                <a:spcPts val="0"/>
              </a:spcBef>
            </a:pPr>
            <a:r>
              <a:rPr lang="en-US" sz="2000" dirty="0">
                <a:solidFill>
                  <a:srgbClr val="000000"/>
                </a:solidFill>
                <a:latin typeface="Open Sans"/>
              </a:rPr>
              <a:t>                                                     = 420</a:t>
            </a:r>
            <a:r>
              <a:rPr lang="en-US" sz="2000" i="1" dirty="0">
                <a:solidFill>
                  <a:srgbClr val="000000"/>
                </a:solidFill>
                <a:latin typeface="Open Sans"/>
              </a:rPr>
              <a:t>.</a:t>
            </a:r>
            <a:endParaRPr lang="en-US" sz="2000" dirty="0">
              <a:latin typeface="Open Sans"/>
            </a:endParaRPr>
          </a:p>
        </p:txBody>
      </p:sp>
      <p:cxnSp>
        <p:nvCxnSpPr>
          <p:cNvPr id="6" name="Straight Connector 5">
            <a:extLst>
              <a:ext uri="{FF2B5EF4-FFF2-40B4-BE49-F238E27FC236}">
                <a16:creationId xmlns:a16="http://schemas.microsoft.com/office/drawing/2014/main" id="{AADFB3B0-6ABC-4711-94BE-FAD8804C51FE}"/>
              </a:ext>
            </a:extLst>
          </p:cNvPr>
          <p:cNvCxnSpPr>
            <a:cxnSpLocks/>
          </p:cNvCxnSpPr>
          <p:nvPr/>
        </p:nvCxnSpPr>
        <p:spPr>
          <a:xfrm>
            <a:off x="6012871" y="5680365"/>
            <a:ext cx="490452"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FCBD33A-E95E-4040-B4ED-81390A119358}"/>
              </a:ext>
            </a:extLst>
          </p:cNvPr>
          <p:cNvCxnSpPr>
            <a:cxnSpLocks/>
          </p:cNvCxnSpPr>
          <p:nvPr/>
        </p:nvCxnSpPr>
        <p:spPr>
          <a:xfrm>
            <a:off x="6553198" y="5683137"/>
            <a:ext cx="562495"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70A27E4-ECFF-48D9-AAF8-3D8E62684FF1}"/>
              </a:ext>
            </a:extLst>
          </p:cNvPr>
          <p:cNvCxnSpPr>
            <a:cxnSpLocks/>
          </p:cNvCxnSpPr>
          <p:nvPr/>
        </p:nvCxnSpPr>
        <p:spPr>
          <a:xfrm>
            <a:off x="7224655" y="5683137"/>
            <a:ext cx="568037"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DA051390-4EBC-4266-B79E-544D80DA3A6F}"/>
              </a:ext>
            </a:extLst>
          </p:cNvPr>
          <p:cNvCxnSpPr>
            <a:cxnSpLocks/>
          </p:cNvCxnSpPr>
          <p:nvPr/>
        </p:nvCxnSpPr>
        <p:spPr>
          <a:xfrm>
            <a:off x="5344318" y="5666510"/>
            <a:ext cx="581891"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8AB7A1C-86A6-4FFE-ADC5-817F89A5AE40}"/>
              </a:ext>
            </a:extLst>
          </p:cNvPr>
          <p:cNvCxnSpPr>
            <a:cxnSpLocks/>
          </p:cNvCxnSpPr>
          <p:nvPr/>
        </p:nvCxnSpPr>
        <p:spPr>
          <a:xfrm>
            <a:off x="5434371" y="6287193"/>
            <a:ext cx="103909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6162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2CF018-BB85-4127-9FE9-798DB1E06E2E}"/>
              </a:ext>
            </a:extLst>
          </p:cNvPr>
          <p:cNvSpPr>
            <a:spLocks noGrp="1"/>
          </p:cNvSpPr>
          <p:nvPr>
            <p:ph type="sldNum" sz="quarter" idx="12"/>
          </p:nvPr>
        </p:nvSpPr>
        <p:spPr/>
        <p:txBody>
          <a:bodyPr/>
          <a:lstStyle/>
          <a:p>
            <a:pPr>
              <a:defRPr/>
            </a:pPr>
            <a:fld id="{D8837AC9-722F-4E00-AA4A-3E2FB5243369}" type="slidenum">
              <a:rPr lang="en-US" altLang="en-US" smtClean="0"/>
              <a:pPr>
                <a:defRPr/>
              </a:pPr>
              <a:t>36</a:t>
            </a:fld>
            <a:endParaRPr lang="en-US" altLang="en-US"/>
          </a:p>
        </p:txBody>
      </p:sp>
      <p:sp>
        <p:nvSpPr>
          <p:cNvPr id="5" name="Rectangle 4">
            <a:extLst>
              <a:ext uri="{FF2B5EF4-FFF2-40B4-BE49-F238E27FC236}">
                <a16:creationId xmlns:a16="http://schemas.microsoft.com/office/drawing/2014/main" id="{DEF3E946-CBE3-4A3A-B823-5AE51F5C0700}"/>
              </a:ext>
            </a:extLst>
          </p:cNvPr>
          <p:cNvSpPr/>
          <p:nvPr/>
        </p:nvSpPr>
        <p:spPr>
          <a:xfrm>
            <a:off x="1429789" y="2457986"/>
            <a:ext cx="8911245" cy="281102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just">
              <a:spcBef>
                <a:spcPts val="400"/>
              </a:spcBef>
            </a:pPr>
            <a:r>
              <a:rPr lang="en-US" sz="2000" b="1" dirty="0">
                <a:solidFill>
                  <a:schemeClr val="accent1"/>
                </a:solidFill>
                <a:latin typeface="Open Sans"/>
              </a:rPr>
              <a:t>THEOREM </a:t>
            </a:r>
            <a:r>
              <a:rPr lang="en-US" sz="2000" b="1" dirty="0">
                <a:solidFill>
                  <a:srgbClr val="00FFFF"/>
                </a:solidFill>
                <a:latin typeface="Open Sans"/>
              </a:rPr>
              <a:t> </a:t>
            </a:r>
          </a:p>
          <a:p>
            <a:pPr algn="just">
              <a:spcBef>
                <a:spcPts val="400"/>
              </a:spcBef>
            </a:pPr>
            <a:r>
              <a:rPr lang="en-US" sz="2000" dirty="0">
                <a:solidFill>
                  <a:srgbClr val="000000"/>
                </a:solidFill>
                <a:latin typeface="Open Sans"/>
              </a:rPr>
              <a:t>The number of different permutations of </a:t>
            </a:r>
            <a:r>
              <a:rPr lang="en-US" sz="2000" i="1" dirty="0">
                <a:solidFill>
                  <a:srgbClr val="000000"/>
                </a:solidFill>
                <a:latin typeface="Open Sans"/>
              </a:rPr>
              <a:t>n </a:t>
            </a:r>
            <a:r>
              <a:rPr lang="en-US" sz="2000" dirty="0">
                <a:solidFill>
                  <a:srgbClr val="000000"/>
                </a:solidFill>
                <a:latin typeface="Open Sans"/>
              </a:rPr>
              <a:t>objects, where there are </a:t>
            </a:r>
            <a:r>
              <a:rPr lang="en-US" sz="2000" i="1" dirty="0">
                <a:solidFill>
                  <a:srgbClr val="000000"/>
                </a:solidFill>
                <a:latin typeface="Open Sans"/>
              </a:rPr>
              <a:t>n</a:t>
            </a:r>
            <a:r>
              <a:rPr lang="en-US" sz="2000" dirty="0">
                <a:solidFill>
                  <a:srgbClr val="000000"/>
                </a:solidFill>
                <a:latin typeface="Open Sans"/>
              </a:rPr>
              <a:t>1 indistinguishable objects of type 1, </a:t>
            </a:r>
            <a:r>
              <a:rPr lang="en-US" sz="2000" i="1" dirty="0">
                <a:solidFill>
                  <a:srgbClr val="000000"/>
                </a:solidFill>
                <a:latin typeface="Open Sans"/>
              </a:rPr>
              <a:t>n</a:t>
            </a:r>
            <a:r>
              <a:rPr lang="en-US" sz="2000" dirty="0">
                <a:solidFill>
                  <a:srgbClr val="000000"/>
                </a:solidFill>
                <a:latin typeface="Open Sans"/>
              </a:rPr>
              <a:t>2 indistinguishable objects of type 2</a:t>
            </a:r>
            <a:r>
              <a:rPr lang="en-US" sz="2000" i="1" dirty="0">
                <a:solidFill>
                  <a:srgbClr val="000000"/>
                </a:solidFill>
                <a:latin typeface="Open Sans"/>
              </a:rPr>
              <a:t>,</a:t>
            </a:r>
            <a:r>
              <a:rPr lang="en-US" sz="2000" dirty="0">
                <a:solidFill>
                  <a:srgbClr val="000000"/>
                </a:solidFill>
                <a:latin typeface="Open Sans"/>
              </a:rPr>
              <a:t>…</a:t>
            </a:r>
            <a:r>
              <a:rPr lang="en-US" sz="2000" i="1" dirty="0">
                <a:solidFill>
                  <a:srgbClr val="000000"/>
                </a:solidFill>
                <a:latin typeface="Open Sans"/>
              </a:rPr>
              <a:t>, </a:t>
            </a:r>
            <a:r>
              <a:rPr lang="en-US" sz="2000" dirty="0">
                <a:solidFill>
                  <a:srgbClr val="000000"/>
                </a:solidFill>
                <a:latin typeface="Open Sans"/>
              </a:rPr>
              <a:t>and </a:t>
            </a:r>
            <a:r>
              <a:rPr lang="en-US" sz="2000" i="1" dirty="0" err="1">
                <a:solidFill>
                  <a:srgbClr val="000000"/>
                </a:solidFill>
                <a:latin typeface="Open Sans"/>
              </a:rPr>
              <a:t>nk</a:t>
            </a:r>
            <a:r>
              <a:rPr lang="en-US" sz="2000" i="1" dirty="0">
                <a:solidFill>
                  <a:srgbClr val="000000"/>
                </a:solidFill>
                <a:latin typeface="Open Sans"/>
              </a:rPr>
              <a:t> </a:t>
            </a:r>
            <a:r>
              <a:rPr lang="en-US" sz="2000" dirty="0">
                <a:solidFill>
                  <a:srgbClr val="000000"/>
                </a:solidFill>
                <a:latin typeface="Open Sans"/>
              </a:rPr>
              <a:t>indistinguishable objects of type </a:t>
            </a:r>
            <a:r>
              <a:rPr lang="en-US" sz="2000" i="1" dirty="0">
                <a:solidFill>
                  <a:srgbClr val="000000"/>
                </a:solidFill>
                <a:latin typeface="Open Sans"/>
              </a:rPr>
              <a:t>k</a:t>
            </a:r>
            <a:r>
              <a:rPr lang="en-US" sz="2000" dirty="0">
                <a:solidFill>
                  <a:srgbClr val="000000"/>
                </a:solidFill>
                <a:latin typeface="Open Sans"/>
              </a:rPr>
              <a:t>, is </a:t>
            </a:r>
          </a:p>
          <a:p>
            <a:pPr algn="just">
              <a:spcBef>
                <a:spcPts val="400"/>
              </a:spcBef>
            </a:pPr>
            <a:endParaRPr lang="en-US" sz="2000" dirty="0">
              <a:solidFill>
                <a:srgbClr val="000000"/>
              </a:solidFill>
              <a:latin typeface="Open Sans"/>
            </a:endParaRPr>
          </a:p>
          <a:p>
            <a:pPr algn="just">
              <a:spcBef>
                <a:spcPts val="400"/>
              </a:spcBef>
            </a:pPr>
            <a:r>
              <a:rPr lang="en-US" sz="2000" i="1" dirty="0">
                <a:solidFill>
                  <a:srgbClr val="000000"/>
                </a:solidFill>
                <a:latin typeface="Open Sans"/>
              </a:rPr>
              <a:t>                                                        n</a:t>
            </a:r>
            <a:r>
              <a:rPr lang="en-US" sz="2000" dirty="0">
                <a:solidFill>
                  <a:srgbClr val="000000"/>
                </a:solidFill>
                <a:latin typeface="Open Sans"/>
              </a:rPr>
              <a:t>!</a:t>
            </a:r>
          </a:p>
          <a:p>
            <a:pPr algn="just">
              <a:spcBef>
                <a:spcPts val="400"/>
              </a:spcBef>
            </a:pPr>
            <a:r>
              <a:rPr lang="en-US" sz="2000" i="1" dirty="0">
                <a:solidFill>
                  <a:srgbClr val="000000"/>
                </a:solidFill>
                <a:latin typeface="Open Sans"/>
              </a:rPr>
              <a:t>                                                n</a:t>
            </a:r>
            <a:r>
              <a:rPr lang="en-US" sz="2000" dirty="0">
                <a:solidFill>
                  <a:srgbClr val="000000"/>
                </a:solidFill>
                <a:latin typeface="Open Sans"/>
              </a:rPr>
              <a:t>1! </a:t>
            </a:r>
            <a:r>
              <a:rPr lang="en-US" sz="2000" i="1" dirty="0">
                <a:solidFill>
                  <a:srgbClr val="000000"/>
                </a:solidFill>
                <a:latin typeface="Open Sans"/>
              </a:rPr>
              <a:t>n</a:t>
            </a:r>
            <a:r>
              <a:rPr lang="en-US" sz="2000" dirty="0">
                <a:solidFill>
                  <a:srgbClr val="000000"/>
                </a:solidFill>
                <a:latin typeface="Open Sans"/>
              </a:rPr>
              <a:t>2!⋯</a:t>
            </a:r>
            <a:r>
              <a:rPr lang="en-US" sz="2000" i="1" dirty="0" err="1">
                <a:solidFill>
                  <a:srgbClr val="000000"/>
                </a:solidFill>
                <a:latin typeface="Open Sans"/>
              </a:rPr>
              <a:t>nk</a:t>
            </a:r>
            <a:r>
              <a:rPr lang="en-US" sz="2000" dirty="0">
                <a:solidFill>
                  <a:srgbClr val="000000"/>
                </a:solidFill>
                <a:latin typeface="Open Sans"/>
              </a:rPr>
              <a:t>! </a:t>
            </a:r>
            <a:endParaRPr lang="en-US" sz="2000" i="1" dirty="0">
              <a:solidFill>
                <a:srgbClr val="000000"/>
              </a:solidFill>
              <a:latin typeface="Open Sans"/>
            </a:endParaRPr>
          </a:p>
          <a:p>
            <a:pPr algn="just">
              <a:spcBef>
                <a:spcPts val="400"/>
              </a:spcBef>
            </a:pPr>
            <a:endParaRPr lang="en-US" sz="2000" dirty="0">
              <a:latin typeface="Open Sans"/>
            </a:endParaRPr>
          </a:p>
        </p:txBody>
      </p:sp>
      <p:sp>
        <p:nvSpPr>
          <p:cNvPr id="6" name="Title 1">
            <a:extLst>
              <a:ext uri="{FF2B5EF4-FFF2-40B4-BE49-F238E27FC236}">
                <a16:creationId xmlns:a16="http://schemas.microsoft.com/office/drawing/2014/main" id="{A617823E-204F-47D5-B0A6-F85EBBFD1740}"/>
              </a:ext>
            </a:extLst>
          </p:cNvPr>
          <p:cNvSpPr>
            <a:spLocks noGrp="1"/>
          </p:cNvSpPr>
          <p:nvPr>
            <p:ph type="title"/>
          </p:nvPr>
        </p:nvSpPr>
        <p:spPr>
          <a:xfrm>
            <a:off x="3749734" y="839788"/>
            <a:ext cx="6591300" cy="1260475"/>
          </a:xfrm>
        </p:spPr>
        <p:txBody>
          <a:bodyPr/>
          <a:lstStyle/>
          <a:p>
            <a:r>
              <a:rPr lang="en-US" sz="3000" dirty="0">
                <a:solidFill>
                  <a:schemeClr val="accent1"/>
                </a:solidFill>
                <a:latin typeface="Open Sans"/>
              </a:rPr>
              <a:t>Permutations with Indistinguishable Objects</a:t>
            </a:r>
          </a:p>
        </p:txBody>
      </p:sp>
      <p:cxnSp>
        <p:nvCxnSpPr>
          <p:cNvPr id="7" name="Straight Connector 6">
            <a:extLst>
              <a:ext uri="{FF2B5EF4-FFF2-40B4-BE49-F238E27FC236}">
                <a16:creationId xmlns:a16="http://schemas.microsoft.com/office/drawing/2014/main" id="{192A6985-2725-4181-AF0B-C51B023E73E8}"/>
              </a:ext>
            </a:extLst>
          </p:cNvPr>
          <p:cNvCxnSpPr>
            <a:cxnSpLocks/>
          </p:cNvCxnSpPr>
          <p:nvPr/>
        </p:nvCxnSpPr>
        <p:spPr>
          <a:xfrm>
            <a:off x="4843403" y="4524895"/>
            <a:ext cx="134126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1936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1441003" y="3181350"/>
            <a:ext cx="780663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Distributing Objects Into Boxes</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BCB626E-F072-4DA8-BA73-67E867B13494}"/>
              </a:ext>
            </a:extLst>
          </p:cNvPr>
          <p:cNvSpPr>
            <a:spLocks noGrp="1"/>
          </p:cNvSpPr>
          <p:nvPr>
            <p:ph type="sldNum" sz="quarter" idx="12"/>
          </p:nvPr>
        </p:nvSpPr>
        <p:spPr/>
        <p:txBody>
          <a:bodyPr/>
          <a:lstStyle/>
          <a:p>
            <a:pPr>
              <a:defRPr/>
            </a:pPr>
            <a:fld id="{D8837AC9-722F-4E00-AA4A-3E2FB5243369}" type="slidenum">
              <a:rPr lang="en-US" altLang="en-US" smtClean="0"/>
              <a:pPr>
                <a:defRPr/>
              </a:pPr>
              <a:t>37</a:t>
            </a:fld>
            <a:endParaRPr lang="en-US" altLang="en-US"/>
          </a:p>
        </p:txBody>
      </p:sp>
    </p:spTree>
    <p:extLst>
      <p:ext uri="{BB962C8B-B14F-4D97-AF65-F5344CB8AC3E}">
        <p14:creationId xmlns:p14="http://schemas.microsoft.com/office/powerpoint/2010/main" val="486022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B94A-7687-4828-A893-0EDC15B6F1AA}"/>
              </a:ext>
            </a:extLst>
          </p:cNvPr>
          <p:cNvSpPr>
            <a:spLocks noGrp="1"/>
          </p:cNvSpPr>
          <p:nvPr>
            <p:ph type="title"/>
          </p:nvPr>
        </p:nvSpPr>
        <p:spPr/>
        <p:txBody>
          <a:bodyPr/>
          <a:lstStyle/>
          <a:p>
            <a:r>
              <a:rPr lang="en-US" sz="3000" dirty="0">
                <a:solidFill>
                  <a:schemeClr val="accent1"/>
                </a:solidFill>
                <a:latin typeface="Open Sans"/>
              </a:rPr>
              <a:t>Distinguishable Objects And Distinguishable Boxes</a:t>
            </a:r>
          </a:p>
        </p:txBody>
      </p:sp>
      <p:sp>
        <p:nvSpPr>
          <p:cNvPr id="4" name="Slide Number Placeholder 3">
            <a:extLst>
              <a:ext uri="{FF2B5EF4-FFF2-40B4-BE49-F238E27FC236}">
                <a16:creationId xmlns:a16="http://schemas.microsoft.com/office/drawing/2014/main" id="{9DFAD002-37BA-489B-A534-EE45450AD9E1}"/>
              </a:ext>
            </a:extLst>
          </p:cNvPr>
          <p:cNvSpPr>
            <a:spLocks noGrp="1"/>
          </p:cNvSpPr>
          <p:nvPr>
            <p:ph type="sldNum" sz="quarter" idx="12"/>
          </p:nvPr>
        </p:nvSpPr>
        <p:spPr/>
        <p:txBody>
          <a:bodyPr/>
          <a:lstStyle/>
          <a:p>
            <a:pPr>
              <a:defRPr/>
            </a:pPr>
            <a:fld id="{D8837AC9-722F-4E00-AA4A-3E2FB5243369}" type="slidenum">
              <a:rPr lang="en-US" altLang="en-US" smtClean="0"/>
              <a:pPr>
                <a:defRPr/>
              </a:pPr>
              <a:t>38</a:t>
            </a:fld>
            <a:endParaRPr lang="en-US" altLang="en-US"/>
          </a:p>
        </p:txBody>
      </p:sp>
      <p:sp>
        <p:nvSpPr>
          <p:cNvPr id="5" name="Rectangle 4">
            <a:extLst>
              <a:ext uri="{FF2B5EF4-FFF2-40B4-BE49-F238E27FC236}">
                <a16:creationId xmlns:a16="http://schemas.microsoft.com/office/drawing/2014/main" id="{F8DA4EC3-4CF3-4CDC-BB47-F3A08BF7EEB0}"/>
              </a:ext>
            </a:extLst>
          </p:cNvPr>
          <p:cNvSpPr/>
          <p:nvPr/>
        </p:nvSpPr>
        <p:spPr>
          <a:xfrm>
            <a:off x="1423989" y="2257931"/>
            <a:ext cx="8900418" cy="4965462"/>
          </a:xfrm>
          <a:prstGeom prst="rect">
            <a:avLst/>
          </a:prstGeom>
        </p:spPr>
        <p:txBody>
          <a:bodyPr wrap="square">
            <a:spAutoFit/>
          </a:bodyPr>
          <a:lstStyle/>
          <a:p>
            <a:pPr algn="just">
              <a:spcBef>
                <a:spcPts val="400"/>
              </a:spcBef>
            </a:pPr>
            <a:r>
              <a:rPr lang="en-US" sz="2000" b="1" dirty="0">
                <a:solidFill>
                  <a:schemeClr val="accent1"/>
                </a:solidFill>
                <a:latin typeface="Open Sans"/>
              </a:rPr>
              <a:t>Example :</a:t>
            </a:r>
          </a:p>
          <a:p>
            <a:pPr algn="just">
              <a:spcBef>
                <a:spcPts val="400"/>
              </a:spcBef>
            </a:pPr>
            <a:r>
              <a:rPr lang="en-US" sz="2000" dirty="0">
                <a:solidFill>
                  <a:srgbClr val="000000"/>
                </a:solidFill>
                <a:latin typeface="Open Sans"/>
              </a:rPr>
              <a:t>How many ways are there to distribute hands of 5 cards to each of four players from the standard deck of 52 cards?</a:t>
            </a:r>
          </a:p>
          <a:p>
            <a:pPr algn="just">
              <a:spcBef>
                <a:spcPts val="400"/>
              </a:spcBef>
            </a:pPr>
            <a:endParaRPr lang="en-US" sz="2000" dirty="0">
              <a:solidFill>
                <a:srgbClr val="000000"/>
              </a:solidFill>
              <a:latin typeface="Open Sans"/>
            </a:endParaRPr>
          </a:p>
          <a:p>
            <a:pPr algn="just">
              <a:spcBef>
                <a:spcPts val="400"/>
              </a:spcBef>
            </a:pPr>
            <a:r>
              <a:rPr lang="en-US" sz="2000" b="1" i="1" dirty="0">
                <a:solidFill>
                  <a:schemeClr val="accent1"/>
                </a:solidFill>
                <a:latin typeface="Open Sans"/>
              </a:rPr>
              <a:t>Solution: </a:t>
            </a:r>
          </a:p>
          <a:p>
            <a:pPr algn="just">
              <a:spcBef>
                <a:spcPts val="400"/>
              </a:spcBef>
            </a:pPr>
            <a:r>
              <a:rPr lang="en-US" sz="2000" dirty="0">
                <a:solidFill>
                  <a:srgbClr val="000000"/>
                </a:solidFill>
                <a:latin typeface="Open Sans"/>
              </a:rPr>
              <a:t>The first player can be dealt 5 cards in </a:t>
            </a:r>
            <a:r>
              <a:rPr lang="en-US" sz="2000" i="1" dirty="0">
                <a:solidFill>
                  <a:srgbClr val="000000"/>
                </a:solidFill>
                <a:latin typeface="Open Sans"/>
              </a:rPr>
              <a:t>C</a:t>
            </a:r>
            <a:r>
              <a:rPr lang="en-US" sz="2000" dirty="0">
                <a:solidFill>
                  <a:srgbClr val="000000"/>
                </a:solidFill>
                <a:latin typeface="Open Sans"/>
              </a:rPr>
              <a:t>(52</a:t>
            </a:r>
            <a:r>
              <a:rPr lang="en-US" sz="2000" i="1" dirty="0">
                <a:solidFill>
                  <a:srgbClr val="000000"/>
                </a:solidFill>
                <a:latin typeface="Open Sans"/>
              </a:rPr>
              <a:t>, </a:t>
            </a:r>
            <a:r>
              <a:rPr lang="en-US" sz="2000" dirty="0">
                <a:solidFill>
                  <a:srgbClr val="000000"/>
                </a:solidFill>
                <a:latin typeface="Open Sans"/>
              </a:rPr>
              <a:t>5) ways. </a:t>
            </a:r>
          </a:p>
          <a:p>
            <a:pPr algn="just">
              <a:spcBef>
                <a:spcPts val="400"/>
              </a:spcBef>
            </a:pPr>
            <a:r>
              <a:rPr lang="en-US" sz="2000" dirty="0">
                <a:solidFill>
                  <a:srgbClr val="000000"/>
                </a:solidFill>
                <a:latin typeface="Open Sans"/>
              </a:rPr>
              <a:t>The second player can be dealt 5 cards in </a:t>
            </a:r>
            <a:r>
              <a:rPr lang="en-US" sz="2000" i="1" dirty="0">
                <a:solidFill>
                  <a:srgbClr val="000000"/>
                </a:solidFill>
                <a:latin typeface="Open Sans"/>
              </a:rPr>
              <a:t>C</a:t>
            </a:r>
            <a:r>
              <a:rPr lang="en-US" sz="2000" dirty="0">
                <a:solidFill>
                  <a:srgbClr val="000000"/>
                </a:solidFill>
                <a:latin typeface="Open Sans"/>
              </a:rPr>
              <a:t>(47</a:t>
            </a:r>
            <a:r>
              <a:rPr lang="en-US" sz="2000" i="1" dirty="0">
                <a:solidFill>
                  <a:srgbClr val="000000"/>
                </a:solidFill>
                <a:latin typeface="Open Sans"/>
              </a:rPr>
              <a:t>, </a:t>
            </a:r>
            <a:r>
              <a:rPr lang="en-US" sz="2000" dirty="0">
                <a:solidFill>
                  <a:srgbClr val="000000"/>
                </a:solidFill>
                <a:latin typeface="Open Sans"/>
              </a:rPr>
              <a:t>5) ways, because only 47 cards are left.</a:t>
            </a:r>
          </a:p>
          <a:p>
            <a:r>
              <a:rPr lang="en-US" sz="2000" dirty="0">
                <a:latin typeface="Open Sans"/>
              </a:rPr>
              <a:t>The third player can be dealt 5 cards in </a:t>
            </a:r>
            <a:r>
              <a:rPr lang="en-US" sz="2000" i="1" dirty="0">
                <a:latin typeface="Open Sans"/>
              </a:rPr>
              <a:t>C</a:t>
            </a:r>
            <a:r>
              <a:rPr lang="en-US" sz="2000" dirty="0">
                <a:latin typeface="Open Sans"/>
              </a:rPr>
              <a:t>(42</a:t>
            </a:r>
            <a:r>
              <a:rPr lang="en-US" sz="2000" i="1" dirty="0">
                <a:latin typeface="Open Sans"/>
              </a:rPr>
              <a:t>, </a:t>
            </a:r>
            <a:r>
              <a:rPr lang="en-US" sz="2000" dirty="0">
                <a:latin typeface="Open Sans"/>
              </a:rPr>
              <a:t>5) ways. </a:t>
            </a:r>
          </a:p>
          <a:p>
            <a:r>
              <a:rPr lang="en-US" sz="2000" dirty="0">
                <a:latin typeface="Open Sans"/>
              </a:rPr>
              <a:t>Finally, the fourth player can be dealt 5 cards in </a:t>
            </a:r>
            <a:r>
              <a:rPr lang="en-US" sz="2000" i="1" dirty="0">
                <a:latin typeface="Open Sans"/>
              </a:rPr>
              <a:t>C</a:t>
            </a:r>
            <a:r>
              <a:rPr lang="en-US" sz="2000" dirty="0">
                <a:latin typeface="Open Sans"/>
              </a:rPr>
              <a:t>(37</a:t>
            </a:r>
            <a:r>
              <a:rPr lang="en-US" sz="2000" i="1" dirty="0">
                <a:latin typeface="Open Sans"/>
              </a:rPr>
              <a:t>, </a:t>
            </a:r>
            <a:r>
              <a:rPr lang="en-US" sz="2000" dirty="0">
                <a:latin typeface="Open Sans"/>
              </a:rPr>
              <a:t>5) ways. </a:t>
            </a:r>
          </a:p>
          <a:p>
            <a:r>
              <a:rPr lang="en-US" sz="2000" dirty="0">
                <a:latin typeface="Open Sans"/>
              </a:rPr>
              <a:t>Hence, the total number of ways to deal four players 5 cards each is</a:t>
            </a:r>
          </a:p>
          <a:p>
            <a:r>
              <a:rPr lang="en-US" sz="2000" i="1" dirty="0">
                <a:latin typeface="Open Sans"/>
              </a:rPr>
              <a:t>       C</a:t>
            </a:r>
            <a:r>
              <a:rPr lang="en-US" sz="2000" dirty="0">
                <a:latin typeface="Open Sans"/>
              </a:rPr>
              <a:t>(52</a:t>
            </a:r>
            <a:r>
              <a:rPr lang="en-US" sz="2000" i="1" dirty="0">
                <a:latin typeface="Open Sans"/>
              </a:rPr>
              <a:t>, </a:t>
            </a:r>
            <a:r>
              <a:rPr lang="en-US" sz="2000" dirty="0">
                <a:latin typeface="Open Sans"/>
              </a:rPr>
              <a:t>5)</a:t>
            </a:r>
            <a:r>
              <a:rPr lang="en-US" sz="2000" i="1" dirty="0">
                <a:latin typeface="Open Sans"/>
              </a:rPr>
              <a:t>C</a:t>
            </a:r>
            <a:r>
              <a:rPr lang="en-US" sz="2000" dirty="0">
                <a:latin typeface="Open Sans"/>
              </a:rPr>
              <a:t>(47</a:t>
            </a:r>
            <a:r>
              <a:rPr lang="en-US" sz="2000" i="1" dirty="0">
                <a:latin typeface="Open Sans"/>
              </a:rPr>
              <a:t>, </a:t>
            </a:r>
            <a:r>
              <a:rPr lang="en-US" sz="2000" dirty="0">
                <a:latin typeface="Open Sans"/>
              </a:rPr>
              <a:t>5)</a:t>
            </a:r>
            <a:r>
              <a:rPr lang="en-US" sz="2000" i="1" dirty="0">
                <a:latin typeface="Open Sans"/>
              </a:rPr>
              <a:t>C</a:t>
            </a:r>
            <a:r>
              <a:rPr lang="en-US" sz="2000" dirty="0">
                <a:latin typeface="Open Sans"/>
              </a:rPr>
              <a:t>(42</a:t>
            </a:r>
            <a:r>
              <a:rPr lang="en-US" sz="2000" i="1" dirty="0">
                <a:latin typeface="Open Sans"/>
              </a:rPr>
              <a:t>, </a:t>
            </a:r>
            <a:r>
              <a:rPr lang="en-US" sz="2000" dirty="0">
                <a:latin typeface="Open Sans"/>
              </a:rPr>
              <a:t>5)</a:t>
            </a:r>
            <a:r>
              <a:rPr lang="en-US" sz="2000" i="1" dirty="0">
                <a:latin typeface="Open Sans"/>
              </a:rPr>
              <a:t>C</a:t>
            </a:r>
            <a:r>
              <a:rPr lang="en-US" sz="2000" dirty="0">
                <a:latin typeface="Open Sans"/>
              </a:rPr>
              <a:t>(37</a:t>
            </a:r>
            <a:r>
              <a:rPr lang="en-US" sz="2000" i="1" dirty="0">
                <a:latin typeface="Open Sans"/>
              </a:rPr>
              <a:t>, </a:t>
            </a:r>
            <a:r>
              <a:rPr lang="en-US" sz="2000" dirty="0">
                <a:latin typeface="Open Sans"/>
              </a:rPr>
              <a:t>5) =   52! ⋅    47! ⋅       42!      37!</a:t>
            </a:r>
          </a:p>
          <a:p>
            <a:r>
              <a:rPr lang="en-US" sz="2000" dirty="0">
                <a:latin typeface="Open Sans"/>
              </a:rPr>
              <a:t>                                                            47! 5!   42! 5!    37! 5! ⋅ 32! 5!</a:t>
            </a:r>
          </a:p>
          <a:p>
            <a:r>
              <a:rPr lang="en-US" sz="2000" dirty="0">
                <a:latin typeface="Open Sans"/>
              </a:rPr>
              <a:t>                                                         =       52!</a:t>
            </a:r>
          </a:p>
          <a:p>
            <a:r>
              <a:rPr lang="en-US" sz="2000" dirty="0">
                <a:latin typeface="Open Sans"/>
              </a:rPr>
              <a:t>                                                            5! 5! 5! 5! 32! </a:t>
            </a:r>
            <a:r>
              <a:rPr lang="en-US" sz="2000" i="1" dirty="0">
                <a:latin typeface="Open Sans"/>
              </a:rPr>
              <a:t>.</a:t>
            </a:r>
            <a:endParaRPr lang="en-US" sz="2000" dirty="0">
              <a:latin typeface="Open Sans"/>
            </a:endParaRPr>
          </a:p>
        </p:txBody>
      </p:sp>
      <p:cxnSp>
        <p:nvCxnSpPr>
          <p:cNvPr id="7" name="Straight Connector 6">
            <a:extLst>
              <a:ext uri="{FF2B5EF4-FFF2-40B4-BE49-F238E27FC236}">
                <a16:creationId xmlns:a16="http://schemas.microsoft.com/office/drawing/2014/main" id="{E9BA530B-23C8-4B35-954E-01C7565F0D4A}"/>
              </a:ext>
            </a:extLst>
          </p:cNvPr>
          <p:cNvCxnSpPr/>
          <p:nvPr/>
        </p:nvCxnSpPr>
        <p:spPr>
          <a:xfrm>
            <a:off x="5735782" y="6184669"/>
            <a:ext cx="59851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0A0A90A-5587-4519-9E58-CD7F66ECA405}"/>
              </a:ext>
            </a:extLst>
          </p:cNvPr>
          <p:cNvCxnSpPr/>
          <p:nvPr/>
        </p:nvCxnSpPr>
        <p:spPr>
          <a:xfrm>
            <a:off x="6486698" y="6184669"/>
            <a:ext cx="59851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A04C89F-E78D-4A9E-9C34-C5A96AA59EF4}"/>
              </a:ext>
            </a:extLst>
          </p:cNvPr>
          <p:cNvCxnSpPr/>
          <p:nvPr/>
        </p:nvCxnSpPr>
        <p:spPr>
          <a:xfrm>
            <a:off x="7486996" y="6184669"/>
            <a:ext cx="59851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3A10C63-F534-43DD-A64A-21CA1ECDFC5D}"/>
              </a:ext>
            </a:extLst>
          </p:cNvPr>
          <p:cNvCxnSpPr/>
          <p:nvPr/>
        </p:nvCxnSpPr>
        <p:spPr>
          <a:xfrm>
            <a:off x="8237913" y="6184669"/>
            <a:ext cx="59851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229D65-9E38-48CC-AF11-A494EB426A5B}"/>
              </a:ext>
            </a:extLst>
          </p:cNvPr>
          <p:cNvCxnSpPr>
            <a:cxnSpLocks/>
          </p:cNvCxnSpPr>
          <p:nvPr/>
        </p:nvCxnSpPr>
        <p:spPr>
          <a:xfrm>
            <a:off x="5735782" y="6785956"/>
            <a:ext cx="147966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4777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FD0A7-CEE3-4162-95A7-7ABE0EA48186}"/>
              </a:ext>
            </a:extLst>
          </p:cNvPr>
          <p:cNvSpPr>
            <a:spLocks noGrp="1"/>
          </p:cNvSpPr>
          <p:nvPr>
            <p:ph type="title"/>
          </p:nvPr>
        </p:nvSpPr>
        <p:spPr/>
        <p:txBody>
          <a:bodyPr/>
          <a:lstStyle/>
          <a:p>
            <a:r>
              <a:rPr lang="en-US" sz="3000" dirty="0">
                <a:solidFill>
                  <a:schemeClr val="accent1"/>
                </a:solidFill>
                <a:latin typeface="Open Sans"/>
              </a:rPr>
              <a:t>Indistinguishable Objects And Distinguishable Boxes</a:t>
            </a:r>
          </a:p>
        </p:txBody>
      </p:sp>
      <p:sp>
        <p:nvSpPr>
          <p:cNvPr id="4" name="Slide Number Placeholder 3">
            <a:extLst>
              <a:ext uri="{FF2B5EF4-FFF2-40B4-BE49-F238E27FC236}">
                <a16:creationId xmlns:a16="http://schemas.microsoft.com/office/drawing/2014/main" id="{C6EB30B4-14B3-47E1-8BA3-23D3F7B5D6EE}"/>
              </a:ext>
            </a:extLst>
          </p:cNvPr>
          <p:cNvSpPr>
            <a:spLocks noGrp="1"/>
          </p:cNvSpPr>
          <p:nvPr>
            <p:ph type="sldNum" sz="quarter" idx="12"/>
          </p:nvPr>
        </p:nvSpPr>
        <p:spPr/>
        <p:txBody>
          <a:bodyPr/>
          <a:lstStyle/>
          <a:p>
            <a:pPr>
              <a:defRPr/>
            </a:pPr>
            <a:fld id="{D8837AC9-722F-4E00-AA4A-3E2FB5243369}" type="slidenum">
              <a:rPr lang="en-US" altLang="en-US" smtClean="0"/>
              <a:pPr>
                <a:defRPr/>
              </a:pPr>
              <a:t>39</a:t>
            </a:fld>
            <a:endParaRPr lang="en-US" altLang="en-US"/>
          </a:p>
        </p:txBody>
      </p:sp>
      <p:sp>
        <p:nvSpPr>
          <p:cNvPr id="5" name="Rectangle 4">
            <a:extLst>
              <a:ext uri="{FF2B5EF4-FFF2-40B4-BE49-F238E27FC236}">
                <a16:creationId xmlns:a16="http://schemas.microsoft.com/office/drawing/2014/main" id="{1B07AA6B-7575-48F8-98D8-F7570660941D}"/>
              </a:ext>
            </a:extLst>
          </p:cNvPr>
          <p:cNvSpPr/>
          <p:nvPr/>
        </p:nvSpPr>
        <p:spPr>
          <a:xfrm>
            <a:off x="1423988" y="2338507"/>
            <a:ext cx="8867167" cy="4196020"/>
          </a:xfrm>
          <a:prstGeom prst="rect">
            <a:avLst/>
          </a:prstGeom>
        </p:spPr>
        <p:txBody>
          <a:bodyPr wrap="square">
            <a:spAutoFit/>
          </a:bodyPr>
          <a:lstStyle/>
          <a:p>
            <a:pPr algn="just">
              <a:spcBef>
                <a:spcPts val="400"/>
              </a:spcBef>
            </a:pPr>
            <a:r>
              <a:rPr lang="en-US" sz="2000" b="1" dirty="0">
                <a:solidFill>
                  <a:schemeClr val="accent1"/>
                </a:solidFill>
                <a:latin typeface="Open Sans"/>
              </a:rPr>
              <a:t>Example :</a:t>
            </a:r>
          </a:p>
          <a:p>
            <a:pPr algn="just">
              <a:spcBef>
                <a:spcPts val="400"/>
              </a:spcBef>
            </a:pPr>
            <a:r>
              <a:rPr lang="en-US" sz="2000" dirty="0">
                <a:solidFill>
                  <a:srgbClr val="000000"/>
                </a:solidFill>
                <a:latin typeface="Open Sans"/>
              </a:rPr>
              <a:t>How many ways are there to place 10 indistinguishable balls into eight distinguishable bins?</a:t>
            </a:r>
          </a:p>
          <a:p>
            <a:pPr algn="just">
              <a:spcBef>
                <a:spcPts val="400"/>
              </a:spcBef>
            </a:pPr>
            <a:endParaRPr lang="en-US" sz="2000" dirty="0">
              <a:solidFill>
                <a:srgbClr val="000000"/>
              </a:solidFill>
              <a:latin typeface="Open Sans"/>
            </a:endParaRPr>
          </a:p>
          <a:p>
            <a:pPr algn="just">
              <a:spcBef>
                <a:spcPts val="400"/>
              </a:spcBef>
            </a:pPr>
            <a:r>
              <a:rPr lang="en-US" sz="2000" b="1" i="1" dirty="0">
                <a:solidFill>
                  <a:schemeClr val="accent1"/>
                </a:solidFill>
                <a:latin typeface="Open Sans"/>
              </a:rPr>
              <a:t>Solution: </a:t>
            </a:r>
          </a:p>
          <a:p>
            <a:pPr algn="just">
              <a:spcBef>
                <a:spcPts val="400"/>
              </a:spcBef>
            </a:pPr>
            <a:r>
              <a:rPr lang="en-US" sz="2000" dirty="0">
                <a:solidFill>
                  <a:srgbClr val="000000"/>
                </a:solidFill>
                <a:latin typeface="Open Sans"/>
              </a:rPr>
              <a:t>The number of ways to place 10 indistinguishable balls into eight bins equals the number of 10-combinations from a set with eight elements when repetition is allowed. </a:t>
            </a:r>
          </a:p>
          <a:p>
            <a:pPr algn="just">
              <a:spcBef>
                <a:spcPts val="400"/>
              </a:spcBef>
            </a:pPr>
            <a:r>
              <a:rPr lang="en-US" sz="2000" dirty="0">
                <a:solidFill>
                  <a:srgbClr val="000000"/>
                </a:solidFill>
                <a:latin typeface="Open Sans"/>
              </a:rPr>
              <a:t>Consequently, there are</a:t>
            </a:r>
          </a:p>
          <a:p>
            <a:pPr algn="just">
              <a:spcBef>
                <a:spcPts val="400"/>
              </a:spcBef>
            </a:pPr>
            <a:r>
              <a:rPr lang="en-US" sz="2000" i="1" dirty="0">
                <a:solidFill>
                  <a:srgbClr val="000000"/>
                </a:solidFill>
                <a:latin typeface="Open Sans"/>
              </a:rPr>
              <a:t>                        C</a:t>
            </a:r>
            <a:r>
              <a:rPr lang="en-US" sz="2000" dirty="0">
                <a:solidFill>
                  <a:srgbClr val="000000"/>
                </a:solidFill>
                <a:latin typeface="Open Sans"/>
              </a:rPr>
              <a:t>(8 + 10 − 1</a:t>
            </a:r>
            <a:r>
              <a:rPr lang="en-US" sz="2000" i="1" dirty="0">
                <a:solidFill>
                  <a:srgbClr val="000000"/>
                </a:solidFill>
                <a:latin typeface="Open Sans"/>
              </a:rPr>
              <a:t>, </a:t>
            </a:r>
            <a:r>
              <a:rPr lang="en-US" sz="2000" dirty="0">
                <a:solidFill>
                  <a:srgbClr val="000000"/>
                </a:solidFill>
                <a:latin typeface="Open Sans"/>
              </a:rPr>
              <a:t>10) = </a:t>
            </a:r>
            <a:r>
              <a:rPr lang="en-US" sz="2000" i="1" dirty="0">
                <a:solidFill>
                  <a:srgbClr val="000000"/>
                </a:solidFill>
                <a:latin typeface="Open Sans"/>
              </a:rPr>
              <a:t>C</a:t>
            </a:r>
            <a:r>
              <a:rPr lang="en-US" sz="2000" dirty="0">
                <a:solidFill>
                  <a:srgbClr val="000000"/>
                </a:solidFill>
                <a:latin typeface="Open Sans"/>
              </a:rPr>
              <a:t>(17</a:t>
            </a:r>
            <a:r>
              <a:rPr lang="en-US" sz="2000" i="1" dirty="0">
                <a:solidFill>
                  <a:srgbClr val="000000"/>
                </a:solidFill>
                <a:latin typeface="Open Sans"/>
              </a:rPr>
              <a:t>, </a:t>
            </a:r>
            <a:r>
              <a:rPr lang="en-US" sz="2000" dirty="0">
                <a:solidFill>
                  <a:srgbClr val="000000"/>
                </a:solidFill>
                <a:latin typeface="Open Sans"/>
              </a:rPr>
              <a:t>10) =   17!</a:t>
            </a:r>
          </a:p>
          <a:p>
            <a:pPr algn="just">
              <a:spcBef>
                <a:spcPts val="400"/>
              </a:spcBef>
            </a:pPr>
            <a:r>
              <a:rPr lang="en-US" sz="2000" dirty="0">
                <a:solidFill>
                  <a:srgbClr val="000000"/>
                </a:solidFill>
                <a:latin typeface="Open Sans"/>
              </a:rPr>
              <a:t>                                                                           10!7!</a:t>
            </a:r>
          </a:p>
          <a:p>
            <a:pPr algn="just">
              <a:spcBef>
                <a:spcPts val="400"/>
              </a:spcBef>
            </a:pPr>
            <a:r>
              <a:rPr lang="en-US" sz="2000" dirty="0">
                <a:solidFill>
                  <a:srgbClr val="000000"/>
                </a:solidFill>
                <a:latin typeface="Open Sans"/>
              </a:rPr>
              <a:t>                                                                       = 19</a:t>
            </a:r>
            <a:r>
              <a:rPr lang="en-US" sz="2000" i="1" dirty="0">
                <a:solidFill>
                  <a:srgbClr val="000000"/>
                </a:solidFill>
                <a:latin typeface="Open Sans"/>
              </a:rPr>
              <a:t>,</a:t>
            </a:r>
            <a:r>
              <a:rPr lang="en-US" sz="2000" dirty="0">
                <a:solidFill>
                  <a:srgbClr val="000000"/>
                </a:solidFill>
                <a:latin typeface="Open Sans"/>
              </a:rPr>
              <a:t>448</a:t>
            </a:r>
            <a:r>
              <a:rPr lang="en-US" sz="2000" i="1" dirty="0">
                <a:solidFill>
                  <a:srgbClr val="000000"/>
                </a:solidFill>
                <a:latin typeface="Open Sans"/>
              </a:rPr>
              <a:t>.</a:t>
            </a:r>
            <a:endParaRPr lang="en-US" sz="2000" dirty="0">
              <a:latin typeface="Open Sans"/>
            </a:endParaRPr>
          </a:p>
        </p:txBody>
      </p:sp>
      <p:cxnSp>
        <p:nvCxnSpPr>
          <p:cNvPr id="6" name="Straight Connector 5">
            <a:extLst>
              <a:ext uri="{FF2B5EF4-FFF2-40B4-BE49-F238E27FC236}">
                <a16:creationId xmlns:a16="http://schemas.microsoft.com/office/drawing/2014/main" id="{500260E2-C2B9-4B23-9BD1-AC0074A7B22F}"/>
              </a:ext>
            </a:extLst>
          </p:cNvPr>
          <p:cNvCxnSpPr/>
          <p:nvPr/>
        </p:nvCxnSpPr>
        <p:spPr>
          <a:xfrm>
            <a:off x="6700058" y="5752407"/>
            <a:ext cx="59851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886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A1F6-D95E-43B6-AFA0-97B97F4ED256}"/>
              </a:ext>
            </a:extLst>
          </p:cNvPr>
          <p:cNvSpPr>
            <a:spLocks noGrp="1"/>
          </p:cNvSpPr>
          <p:nvPr>
            <p:ph type="title"/>
          </p:nvPr>
        </p:nvSpPr>
        <p:spPr/>
        <p:txBody>
          <a:bodyPr/>
          <a:lstStyle/>
          <a:p>
            <a:r>
              <a:rPr lang="en-US" sz="3000" dirty="0">
                <a:solidFill>
                  <a:schemeClr val="accent1"/>
                </a:solidFill>
                <a:latin typeface="Open Sans"/>
              </a:rPr>
              <a:t>Basic Counting Principles</a:t>
            </a:r>
          </a:p>
        </p:txBody>
      </p:sp>
      <p:sp>
        <p:nvSpPr>
          <p:cNvPr id="3" name="Content Placeholder 2">
            <a:extLst>
              <a:ext uri="{FF2B5EF4-FFF2-40B4-BE49-F238E27FC236}">
                <a16:creationId xmlns:a16="http://schemas.microsoft.com/office/drawing/2014/main" id="{C5919CE7-ACE4-42D0-8745-A64D588F2032}"/>
              </a:ext>
            </a:extLst>
          </p:cNvPr>
          <p:cNvSpPr>
            <a:spLocks noGrp="1"/>
          </p:cNvSpPr>
          <p:nvPr>
            <p:ph idx="1"/>
          </p:nvPr>
        </p:nvSpPr>
        <p:spPr>
          <a:xfrm>
            <a:off x="1313411" y="2317404"/>
            <a:ext cx="9060874" cy="1772458"/>
          </a:xfrm>
        </p:spPr>
        <p:style>
          <a:lnRef idx="1">
            <a:schemeClr val="accent5"/>
          </a:lnRef>
          <a:fillRef idx="2">
            <a:schemeClr val="accent5"/>
          </a:fillRef>
          <a:effectRef idx="1">
            <a:schemeClr val="accent5"/>
          </a:effectRef>
          <a:fontRef idx="minor">
            <a:schemeClr val="dk1"/>
          </a:fontRef>
        </p:style>
        <p:txBody>
          <a:bodyPr/>
          <a:lstStyle/>
          <a:p>
            <a:pPr marL="282575" indent="-282575" algn="just">
              <a:spcBef>
                <a:spcPts val="800"/>
              </a:spcBef>
              <a:buAutoNum type="arabicPeriod"/>
            </a:pPr>
            <a:r>
              <a:rPr lang="en-US" sz="2000" b="1" dirty="0">
                <a:solidFill>
                  <a:schemeClr val="accent1"/>
                </a:solidFill>
                <a:latin typeface="Open Sans"/>
              </a:rPr>
              <a:t>THE PRODUCT RULE</a:t>
            </a:r>
          </a:p>
          <a:p>
            <a:pPr marL="233363" indent="0" algn="just">
              <a:spcBef>
                <a:spcPts val="800"/>
              </a:spcBef>
              <a:buNone/>
            </a:pPr>
            <a:r>
              <a:rPr lang="en-US" sz="2000" dirty="0">
                <a:latin typeface="Open Sans"/>
              </a:rPr>
              <a:t>Suppose that a procedure can be broken down into a sequence of two tasks. If there are </a:t>
            </a:r>
            <a:r>
              <a:rPr lang="en-US" sz="2000" i="1" dirty="0">
                <a:solidFill>
                  <a:srgbClr val="FF0000"/>
                </a:solidFill>
                <a:latin typeface="Open Sans"/>
              </a:rPr>
              <a:t>n</a:t>
            </a:r>
            <a:r>
              <a:rPr lang="en-US" sz="2000" dirty="0">
                <a:solidFill>
                  <a:srgbClr val="FF0000"/>
                </a:solidFill>
                <a:latin typeface="Open Sans"/>
              </a:rPr>
              <a:t>1</a:t>
            </a:r>
            <a:r>
              <a:rPr lang="en-US" sz="2000" dirty="0">
                <a:latin typeface="Open Sans"/>
              </a:rPr>
              <a:t> ways to do the first task and for each of these ways of doing the first task, there are </a:t>
            </a:r>
            <a:r>
              <a:rPr lang="en-US" sz="2000" i="1" dirty="0">
                <a:solidFill>
                  <a:srgbClr val="FF0000"/>
                </a:solidFill>
                <a:latin typeface="Open Sans"/>
              </a:rPr>
              <a:t>n</a:t>
            </a:r>
            <a:r>
              <a:rPr lang="en-US" sz="2000" dirty="0">
                <a:solidFill>
                  <a:srgbClr val="FF0000"/>
                </a:solidFill>
                <a:latin typeface="Open Sans"/>
              </a:rPr>
              <a:t>2</a:t>
            </a:r>
            <a:r>
              <a:rPr lang="en-US" sz="2000" dirty="0">
                <a:latin typeface="Open Sans"/>
              </a:rPr>
              <a:t> ways to do the second task, then there are </a:t>
            </a:r>
            <a:r>
              <a:rPr lang="en-US" sz="2000" i="1" dirty="0">
                <a:solidFill>
                  <a:srgbClr val="FF0000"/>
                </a:solidFill>
                <a:latin typeface="Open Sans"/>
              </a:rPr>
              <a:t>n</a:t>
            </a:r>
            <a:r>
              <a:rPr lang="en-US" sz="2000" dirty="0">
                <a:solidFill>
                  <a:srgbClr val="FF0000"/>
                </a:solidFill>
                <a:latin typeface="Open Sans"/>
              </a:rPr>
              <a:t>1</a:t>
            </a:r>
            <a:r>
              <a:rPr lang="en-US" sz="2000" i="1" dirty="0">
                <a:solidFill>
                  <a:srgbClr val="FF0000"/>
                </a:solidFill>
                <a:latin typeface="Open Sans"/>
              </a:rPr>
              <a:t>n</a:t>
            </a:r>
            <a:r>
              <a:rPr lang="en-US" sz="2000" dirty="0">
                <a:solidFill>
                  <a:srgbClr val="FF0000"/>
                </a:solidFill>
                <a:latin typeface="Open Sans"/>
              </a:rPr>
              <a:t>2</a:t>
            </a:r>
            <a:r>
              <a:rPr lang="en-US" sz="2000" dirty="0">
                <a:latin typeface="Open Sans"/>
              </a:rPr>
              <a:t> ways to do the procedure</a:t>
            </a:r>
            <a:endParaRPr lang="en-US" sz="2000" dirty="0">
              <a:solidFill>
                <a:schemeClr val="accent1"/>
              </a:solidFill>
              <a:latin typeface="Open Sans"/>
            </a:endParaRPr>
          </a:p>
        </p:txBody>
      </p:sp>
      <p:sp>
        <p:nvSpPr>
          <p:cNvPr id="4" name="Slide Number Placeholder 3">
            <a:extLst>
              <a:ext uri="{FF2B5EF4-FFF2-40B4-BE49-F238E27FC236}">
                <a16:creationId xmlns:a16="http://schemas.microsoft.com/office/drawing/2014/main" id="{0DE96BBD-E3DB-4380-BDEC-567F140598C2}"/>
              </a:ext>
            </a:extLst>
          </p:cNvPr>
          <p:cNvSpPr>
            <a:spLocks noGrp="1"/>
          </p:cNvSpPr>
          <p:nvPr>
            <p:ph type="sldNum" sz="quarter" idx="12"/>
          </p:nvPr>
        </p:nvSpPr>
        <p:spPr/>
        <p:txBody>
          <a:bodyPr/>
          <a:lstStyle/>
          <a:p>
            <a:pPr>
              <a:defRPr/>
            </a:pPr>
            <a:fld id="{D8837AC9-722F-4E00-AA4A-3E2FB5243369}" type="slidenum">
              <a:rPr lang="en-US" altLang="en-US" smtClean="0"/>
              <a:pPr>
                <a:defRPr/>
              </a:pPr>
              <a:t>4</a:t>
            </a:fld>
            <a:endParaRPr lang="en-US" altLang="en-US"/>
          </a:p>
        </p:txBody>
      </p:sp>
      <p:sp>
        <p:nvSpPr>
          <p:cNvPr id="5" name="Rectangle 4">
            <a:extLst>
              <a:ext uri="{FF2B5EF4-FFF2-40B4-BE49-F238E27FC236}">
                <a16:creationId xmlns:a16="http://schemas.microsoft.com/office/drawing/2014/main" id="{C4C390BC-38ED-4439-84F2-2C5BC0216F6E}"/>
              </a:ext>
            </a:extLst>
          </p:cNvPr>
          <p:cNvSpPr/>
          <p:nvPr/>
        </p:nvSpPr>
        <p:spPr>
          <a:xfrm>
            <a:off x="1313411" y="4343785"/>
            <a:ext cx="9060874" cy="1323439"/>
          </a:xfrm>
          <a:prstGeom prst="rect">
            <a:avLst/>
          </a:prstGeom>
        </p:spPr>
        <p:txBody>
          <a:bodyPr wrap="square">
            <a:spAutoFit/>
          </a:bodyPr>
          <a:lstStyle/>
          <a:p>
            <a:pPr algn="just"/>
            <a:r>
              <a:rPr lang="en-US" sz="2000" b="1" dirty="0">
                <a:solidFill>
                  <a:schemeClr val="accent1"/>
                </a:solidFill>
                <a:latin typeface="Open Sans"/>
              </a:rPr>
              <a:t>Example 1 :</a:t>
            </a:r>
          </a:p>
          <a:p>
            <a:pPr algn="just"/>
            <a:r>
              <a:rPr lang="en-US" sz="2000" dirty="0">
                <a:latin typeface="Open Sans"/>
              </a:rPr>
              <a:t>A new company with just two employees, Sanchez and Patel, rents a floor of a building with 12 offices. How many ways are there to assign different offices to these two employees?</a:t>
            </a:r>
          </a:p>
        </p:txBody>
      </p:sp>
      <p:sp>
        <p:nvSpPr>
          <p:cNvPr id="6" name="Rectangle 5">
            <a:extLst>
              <a:ext uri="{FF2B5EF4-FFF2-40B4-BE49-F238E27FC236}">
                <a16:creationId xmlns:a16="http://schemas.microsoft.com/office/drawing/2014/main" id="{CBA43D52-4FC3-4464-A6A9-918DF36AAAD7}"/>
              </a:ext>
            </a:extLst>
          </p:cNvPr>
          <p:cNvSpPr/>
          <p:nvPr/>
        </p:nvSpPr>
        <p:spPr>
          <a:xfrm>
            <a:off x="1313411" y="5734694"/>
            <a:ext cx="9060874" cy="1323439"/>
          </a:xfrm>
          <a:prstGeom prst="rect">
            <a:avLst/>
          </a:prstGeom>
        </p:spPr>
        <p:txBody>
          <a:bodyPr wrap="square">
            <a:spAutoFit/>
          </a:bodyPr>
          <a:lstStyle/>
          <a:p>
            <a:pPr algn="just"/>
            <a:r>
              <a:rPr lang="en-US" sz="2000" b="1" dirty="0">
                <a:solidFill>
                  <a:schemeClr val="accent1"/>
                </a:solidFill>
                <a:latin typeface="Open Sans"/>
              </a:rPr>
              <a:t>Example 2:</a:t>
            </a:r>
          </a:p>
          <a:p>
            <a:pPr algn="just"/>
            <a:r>
              <a:rPr lang="en-US" sz="2000" dirty="0">
                <a:latin typeface="Open Sans"/>
              </a:rPr>
              <a:t>How many different license plates can be made if each plate contains a sequence of three uppercase English letters followed by three digits (and no sequences of letters are prohibited, even if they are obscene)?</a:t>
            </a:r>
          </a:p>
        </p:txBody>
      </p:sp>
    </p:spTree>
    <p:extLst>
      <p:ext uri="{BB962C8B-B14F-4D97-AF65-F5344CB8AC3E}">
        <p14:creationId xmlns:p14="http://schemas.microsoft.com/office/powerpoint/2010/main" val="3911590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569-AE61-45B9-B93D-C6E30E903CFF}"/>
              </a:ext>
            </a:extLst>
          </p:cNvPr>
          <p:cNvSpPr>
            <a:spLocks noGrp="1"/>
          </p:cNvSpPr>
          <p:nvPr>
            <p:ph type="title"/>
          </p:nvPr>
        </p:nvSpPr>
        <p:spPr/>
        <p:txBody>
          <a:bodyPr/>
          <a:lstStyle/>
          <a:p>
            <a:r>
              <a:rPr lang="en-US" sz="3000" dirty="0">
                <a:solidFill>
                  <a:schemeClr val="accent1"/>
                </a:solidFill>
                <a:latin typeface="Open Sans"/>
              </a:rPr>
              <a:t>Indistinguishable Objects And Indistinguishable Boxes</a:t>
            </a:r>
          </a:p>
        </p:txBody>
      </p:sp>
      <p:sp>
        <p:nvSpPr>
          <p:cNvPr id="4" name="Slide Number Placeholder 3">
            <a:extLst>
              <a:ext uri="{FF2B5EF4-FFF2-40B4-BE49-F238E27FC236}">
                <a16:creationId xmlns:a16="http://schemas.microsoft.com/office/drawing/2014/main" id="{A9E1F97B-3303-4A2B-959A-2D898DB14626}"/>
              </a:ext>
            </a:extLst>
          </p:cNvPr>
          <p:cNvSpPr>
            <a:spLocks noGrp="1"/>
          </p:cNvSpPr>
          <p:nvPr>
            <p:ph type="sldNum" sz="quarter" idx="12"/>
          </p:nvPr>
        </p:nvSpPr>
        <p:spPr/>
        <p:txBody>
          <a:bodyPr/>
          <a:lstStyle/>
          <a:p>
            <a:pPr>
              <a:defRPr/>
            </a:pPr>
            <a:fld id="{D8837AC9-722F-4E00-AA4A-3E2FB5243369}" type="slidenum">
              <a:rPr lang="en-US" altLang="en-US" smtClean="0"/>
              <a:pPr>
                <a:defRPr/>
              </a:pPr>
              <a:t>40</a:t>
            </a:fld>
            <a:endParaRPr lang="en-US" altLang="en-US"/>
          </a:p>
        </p:txBody>
      </p:sp>
      <p:sp>
        <p:nvSpPr>
          <p:cNvPr id="5" name="Rectangle 4">
            <a:extLst>
              <a:ext uri="{FF2B5EF4-FFF2-40B4-BE49-F238E27FC236}">
                <a16:creationId xmlns:a16="http://schemas.microsoft.com/office/drawing/2014/main" id="{6B8CB677-0A12-437E-802C-F5AFA341E271}"/>
              </a:ext>
            </a:extLst>
          </p:cNvPr>
          <p:cNvSpPr/>
          <p:nvPr/>
        </p:nvSpPr>
        <p:spPr>
          <a:xfrm>
            <a:off x="1423989" y="2194461"/>
            <a:ext cx="8933669" cy="5016758"/>
          </a:xfrm>
          <a:prstGeom prst="rect">
            <a:avLst/>
          </a:prstGeom>
        </p:spPr>
        <p:txBody>
          <a:bodyPr wrap="square">
            <a:spAutoFit/>
          </a:bodyPr>
          <a:lstStyle/>
          <a:p>
            <a:pPr algn="just"/>
            <a:r>
              <a:rPr lang="en-US" sz="2000" b="1" dirty="0">
                <a:solidFill>
                  <a:schemeClr val="accent1"/>
                </a:solidFill>
                <a:latin typeface="Open Sans"/>
              </a:rPr>
              <a:t>Example :</a:t>
            </a:r>
          </a:p>
          <a:p>
            <a:pPr algn="just"/>
            <a:r>
              <a:rPr lang="en-US" sz="2000" dirty="0">
                <a:solidFill>
                  <a:srgbClr val="000000"/>
                </a:solidFill>
                <a:latin typeface="Open Sans"/>
              </a:rPr>
              <a:t>How many ways are there to pack six copies of the same book into four identical boxes, where a box can contain as many as six books?</a:t>
            </a:r>
          </a:p>
          <a:p>
            <a:pPr algn="just"/>
            <a:endParaRPr lang="en-US" sz="2000" dirty="0">
              <a:solidFill>
                <a:srgbClr val="000000"/>
              </a:solidFill>
              <a:latin typeface="Open Sans"/>
            </a:endParaRPr>
          </a:p>
          <a:p>
            <a:pPr algn="just"/>
            <a:r>
              <a:rPr lang="en-US" sz="2000" b="1" i="1" dirty="0">
                <a:solidFill>
                  <a:srgbClr val="00B050"/>
                </a:solidFill>
                <a:latin typeface="Open Sans"/>
              </a:rPr>
              <a:t>Solution:</a:t>
            </a:r>
          </a:p>
          <a:p>
            <a:pPr algn="just"/>
            <a:r>
              <a:rPr lang="en-US" sz="2000" dirty="0">
                <a:solidFill>
                  <a:srgbClr val="000000"/>
                </a:solidFill>
                <a:latin typeface="Open Sans"/>
              </a:rPr>
              <a:t>For each way to pack the books, we will list the number of books in the box with the largest number of books, followed by the numbers of books in each box containing at least one book, in order of decreasing number of books in a box. The ways we can pack the books are</a:t>
            </a:r>
          </a:p>
          <a:p>
            <a:pPr indent="1196975" algn="just"/>
            <a:r>
              <a:rPr lang="en-US" sz="2000" dirty="0">
                <a:solidFill>
                  <a:srgbClr val="000000"/>
                </a:solidFill>
                <a:latin typeface="Open Sans"/>
              </a:rPr>
              <a:t>   6                  </a:t>
            </a:r>
          </a:p>
          <a:p>
            <a:pPr indent="1196975" algn="just"/>
            <a:r>
              <a:rPr lang="en-US" sz="2000" dirty="0">
                <a:solidFill>
                  <a:srgbClr val="000000"/>
                </a:solidFill>
                <a:latin typeface="Open Sans"/>
              </a:rPr>
              <a:t>   5</a:t>
            </a:r>
            <a:r>
              <a:rPr lang="en-US" sz="2000" i="1" dirty="0">
                <a:solidFill>
                  <a:srgbClr val="000000"/>
                </a:solidFill>
                <a:latin typeface="Open Sans"/>
              </a:rPr>
              <a:t>, </a:t>
            </a:r>
            <a:r>
              <a:rPr lang="en-US" sz="2000" dirty="0">
                <a:solidFill>
                  <a:srgbClr val="000000"/>
                </a:solidFill>
                <a:latin typeface="Open Sans"/>
              </a:rPr>
              <a:t>1</a:t>
            </a:r>
          </a:p>
          <a:p>
            <a:pPr indent="1196975" algn="just"/>
            <a:r>
              <a:rPr lang="en-US" sz="2000" dirty="0">
                <a:solidFill>
                  <a:srgbClr val="000000"/>
                </a:solidFill>
                <a:latin typeface="Open Sans"/>
              </a:rPr>
              <a:t>   4</a:t>
            </a:r>
            <a:r>
              <a:rPr lang="en-US" sz="2000" i="1" dirty="0">
                <a:solidFill>
                  <a:srgbClr val="000000"/>
                </a:solidFill>
                <a:latin typeface="Open Sans"/>
              </a:rPr>
              <a:t>, </a:t>
            </a:r>
            <a:r>
              <a:rPr lang="en-US" sz="2000" dirty="0">
                <a:solidFill>
                  <a:srgbClr val="000000"/>
                </a:solidFill>
                <a:latin typeface="Open Sans"/>
              </a:rPr>
              <a:t>2</a:t>
            </a:r>
          </a:p>
          <a:p>
            <a:pPr indent="1196975" algn="just"/>
            <a:r>
              <a:rPr lang="en-US" sz="2000" dirty="0">
                <a:solidFill>
                  <a:srgbClr val="000000"/>
                </a:solidFill>
                <a:latin typeface="Open Sans"/>
              </a:rPr>
              <a:t>   4</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p>
          <a:p>
            <a:pPr indent="1196975" algn="just"/>
            <a:r>
              <a:rPr lang="en-US" sz="2000" dirty="0">
                <a:solidFill>
                  <a:srgbClr val="000000"/>
                </a:solidFill>
                <a:latin typeface="Open Sans"/>
              </a:rPr>
              <a:t>   3</a:t>
            </a:r>
            <a:r>
              <a:rPr lang="en-US" sz="2000" i="1" dirty="0">
                <a:solidFill>
                  <a:srgbClr val="000000"/>
                </a:solidFill>
                <a:latin typeface="Open Sans"/>
              </a:rPr>
              <a:t>, </a:t>
            </a:r>
            <a:r>
              <a:rPr lang="en-US" sz="2000" dirty="0">
                <a:solidFill>
                  <a:srgbClr val="000000"/>
                </a:solidFill>
                <a:latin typeface="Open Sans"/>
              </a:rPr>
              <a:t>3</a:t>
            </a:r>
          </a:p>
          <a:p>
            <a:endParaRPr lang="en-US" sz="2000" dirty="0">
              <a:latin typeface="Open Sans"/>
            </a:endParaRPr>
          </a:p>
          <a:p>
            <a:r>
              <a:rPr lang="en-US" sz="2000" dirty="0">
                <a:latin typeface="Open Sans"/>
              </a:rPr>
              <a:t>We conclude that there are </a:t>
            </a:r>
            <a:r>
              <a:rPr lang="en-US" sz="2000" b="1" dirty="0">
                <a:solidFill>
                  <a:srgbClr val="FF0000"/>
                </a:solidFill>
                <a:latin typeface="Open Sans"/>
              </a:rPr>
              <a:t>nine</a:t>
            </a:r>
            <a:r>
              <a:rPr lang="en-US" sz="2000" dirty="0">
                <a:latin typeface="Open Sans"/>
              </a:rPr>
              <a:t> allowable ways to pack the books</a:t>
            </a:r>
          </a:p>
        </p:txBody>
      </p:sp>
      <p:sp>
        <p:nvSpPr>
          <p:cNvPr id="6" name="Rectangle 5">
            <a:extLst>
              <a:ext uri="{FF2B5EF4-FFF2-40B4-BE49-F238E27FC236}">
                <a16:creationId xmlns:a16="http://schemas.microsoft.com/office/drawing/2014/main" id="{2A0ACEAC-529B-4713-85DA-96CEFA66DA2D}"/>
              </a:ext>
            </a:extLst>
          </p:cNvPr>
          <p:cNvSpPr/>
          <p:nvPr/>
        </p:nvSpPr>
        <p:spPr>
          <a:xfrm>
            <a:off x="3219060" y="5402904"/>
            <a:ext cx="5343525" cy="1323439"/>
          </a:xfrm>
          <a:prstGeom prst="rect">
            <a:avLst/>
          </a:prstGeom>
        </p:spPr>
        <p:txBody>
          <a:bodyPr>
            <a:spAutoFit/>
          </a:bodyPr>
          <a:lstStyle/>
          <a:p>
            <a:pPr indent="1196975" algn="just"/>
            <a:r>
              <a:rPr lang="en-US" sz="2000" dirty="0">
                <a:solidFill>
                  <a:srgbClr val="000000"/>
                </a:solidFill>
                <a:latin typeface="Open Sans"/>
              </a:rPr>
              <a:t>3</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1</a:t>
            </a:r>
          </a:p>
          <a:p>
            <a:pPr indent="1196975" algn="just"/>
            <a:r>
              <a:rPr lang="en-US" sz="2000" dirty="0">
                <a:solidFill>
                  <a:srgbClr val="000000"/>
                </a:solidFill>
                <a:latin typeface="Open Sans"/>
              </a:rPr>
              <a:t>3</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p>
          <a:p>
            <a:pPr indent="1196975" algn="just"/>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2</a:t>
            </a:r>
          </a:p>
          <a:p>
            <a:pPr indent="1196975" algn="just"/>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2</a:t>
            </a:r>
            <a:r>
              <a:rPr lang="en-US" sz="2000" i="1" dirty="0">
                <a:solidFill>
                  <a:srgbClr val="000000"/>
                </a:solidFill>
                <a:latin typeface="Open Sans"/>
              </a:rPr>
              <a:t>, </a:t>
            </a:r>
            <a:r>
              <a:rPr lang="en-US" sz="2000" dirty="0">
                <a:solidFill>
                  <a:srgbClr val="000000"/>
                </a:solidFill>
                <a:latin typeface="Open Sans"/>
              </a:rPr>
              <a:t>1</a:t>
            </a:r>
            <a:r>
              <a:rPr lang="en-US" sz="2000" i="1" dirty="0">
                <a:solidFill>
                  <a:srgbClr val="000000"/>
                </a:solidFill>
                <a:latin typeface="Open Sans"/>
              </a:rPr>
              <a:t>, </a:t>
            </a:r>
            <a:r>
              <a:rPr lang="en-US" sz="2000" dirty="0">
                <a:solidFill>
                  <a:srgbClr val="000000"/>
                </a:solidFill>
                <a:latin typeface="Open Sans"/>
              </a:rPr>
              <a:t>1.</a:t>
            </a:r>
            <a:endParaRPr lang="en-US" sz="2000" dirty="0">
              <a:latin typeface="Open Sans"/>
            </a:endParaRPr>
          </a:p>
        </p:txBody>
      </p:sp>
    </p:spTree>
    <p:extLst>
      <p:ext uri="{BB962C8B-B14F-4D97-AF65-F5344CB8AC3E}">
        <p14:creationId xmlns:p14="http://schemas.microsoft.com/office/powerpoint/2010/main" val="3235305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a:extLst>
              <a:ext uri="{FF2B5EF4-FFF2-40B4-BE49-F238E27FC236}">
                <a16:creationId xmlns:a16="http://schemas.microsoft.com/office/drawing/2014/main" id="{5AB79FC1-0F26-429B-B35D-855D00229B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688638" cy="755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Subtitle 2">
            <a:extLst>
              <a:ext uri="{FF2B5EF4-FFF2-40B4-BE49-F238E27FC236}">
                <a16:creationId xmlns:a16="http://schemas.microsoft.com/office/drawing/2014/main" id="{264422D7-9FB9-44A0-85C7-EB85B539708A}"/>
              </a:ext>
            </a:extLst>
          </p:cNvPr>
          <p:cNvSpPr txBox="1">
            <a:spLocks/>
          </p:cNvSpPr>
          <p:nvPr/>
        </p:nvSpPr>
        <p:spPr bwMode="auto">
          <a:xfrm>
            <a:off x="958864" y="3181350"/>
            <a:ext cx="8770909"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4287" tIns="52144" rIns="104287" bIns="52144"/>
          <a:lstStyle>
            <a:lvl1pPr>
              <a:defRPr sz="2100">
                <a:solidFill>
                  <a:schemeClr val="tx1"/>
                </a:solidFill>
                <a:latin typeface="Calibri" panose="020F0502020204030204" pitchFamily="34" charset="0"/>
                <a:ea typeface="MS PGothic" panose="020B0600070205080204" pitchFamily="34" charset="-128"/>
              </a:defRPr>
            </a:lvl1pPr>
            <a:lvl2pPr marL="742950" indent="-285750">
              <a:defRPr sz="2100">
                <a:solidFill>
                  <a:schemeClr val="tx1"/>
                </a:solidFill>
                <a:latin typeface="Calibri" panose="020F0502020204030204" pitchFamily="34" charset="0"/>
                <a:ea typeface="MS PGothic" panose="020B0600070205080204" pitchFamily="34" charset="-128"/>
              </a:defRPr>
            </a:lvl2pPr>
            <a:lvl3pPr marL="1143000" indent="-228600">
              <a:defRPr sz="2100">
                <a:solidFill>
                  <a:schemeClr val="tx1"/>
                </a:solidFill>
                <a:latin typeface="Calibri" panose="020F0502020204030204" pitchFamily="34" charset="0"/>
                <a:ea typeface="MS PGothic" panose="020B0600070205080204" pitchFamily="34" charset="-128"/>
              </a:defRPr>
            </a:lvl3pPr>
            <a:lvl4pPr marL="1600200" indent="-228600">
              <a:defRPr sz="2100">
                <a:solidFill>
                  <a:schemeClr val="tx1"/>
                </a:solidFill>
                <a:latin typeface="Calibri" panose="020F0502020204030204" pitchFamily="34" charset="0"/>
                <a:ea typeface="MS PGothic" panose="020B0600070205080204" pitchFamily="34" charset="-128"/>
              </a:defRPr>
            </a:lvl4pPr>
            <a:lvl5pPr marL="2057400" indent="-228600">
              <a:defRPr sz="2100">
                <a:solidFill>
                  <a:schemeClr val="tx1"/>
                </a:solidFill>
                <a:latin typeface="Calibri" panose="020F0502020204030204" pitchFamily="34" charset="0"/>
                <a:ea typeface="MS PGothic" panose="020B0600070205080204" pitchFamily="34" charset="-128"/>
              </a:defRPr>
            </a:lvl5pPr>
            <a:lvl6pPr marL="25146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6pPr>
            <a:lvl7pPr marL="29718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7pPr>
            <a:lvl8pPr marL="34290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8pPr>
            <a:lvl9pPr marL="3886200" indent="-228600" defTabSz="520700" eaLnBrk="0" fontAlgn="base" hangingPunct="0">
              <a:spcBef>
                <a:spcPct val="0"/>
              </a:spcBef>
              <a:spcAft>
                <a:spcPct val="0"/>
              </a:spcAft>
              <a:defRPr sz="2100">
                <a:solidFill>
                  <a:schemeClr val="tx1"/>
                </a:solidFill>
                <a:latin typeface="Calibri" panose="020F0502020204030204" pitchFamily="34" charset="0"/>
                <a:ea typeface="MS PGothic" panose="020B0600070205080204" pitchFamily="34" charset="-128"/>
              </a:defRPr>
            </a:lvl9pPr>
          </a:lstStyle>
          <a:p>
            <a:pPr algn="ctr" eaLnBrk="1" hangingPunct="1">
              <a:spcBef>
                <a:spcPct val="20000"/>
              </a:spcBef>
              <a:buFont typeface="Arial" panose="020B0604020202020204" pitchFamily="34" charset="0"/>
              <a:buNone/>
            </a:pPr>
            <a:r>
              <a:rPr lang="en-US" sz="4000" b="1" dirty="0">
                <a:solidFill>
                  <a:schemeClr val="bg1"/>
                </a:solidFill>
                <a:latin typeface="Open Sans"/>
              </a:rPr>
              <a:t>Binomial Coefficients and Identities</a:t>
            </a:r>
            <a:endParaRPr lang="en-US" altLang="en-US" sz="4000" b="1" dirty="0">
              <a:solidFill>
                <a:schemeClr val="bg1"/>
              </a:solidFill>
              <a:latin typeface="Open Sans"/>
            </a:endParaRPr>
          </a:p>
        </p:txBody>
      </p:sp>
      <p:sp>
        <p:nvSpPr>
          <p:cNvPr id="2" name="Slide Number Placeholder 1">
            <a:extLst>
              <a:ext uri="{FF2B5EF4-FFF2-40B4-BE49-F238E27FC236}">
                <a16:creationId xmlns:a16="http://schemas.microsoft.com/office/drawing/2014/main" id="{1BCB626E-F072-4DA8-BA73-67E867B13494}"/>
              </a:ext>
            </a:extLst>
          </p:cNvPr>
          <p:cNvSpPr>
            <a:spLocks noGrp="1"/>
          </p:cNvSpPr>
          <p:nvPr>
            <p:ph type="sldNum" sz="quarter" idx="12"/>
          </p:nvPr>
        </p:nvSpPr>
        <p:spPr/>
        <p:txBody>
          <a:bodyPr/>
          <a:lstStyle/>
          <a:p>
            <a:pPr>
              <a:defRPr/>
            </a:pPr>
            <a:fld id="{D8837AC9-722F-4E00-AA4A-3E2FB5243369}" type="slidenum">
              <a:rPr lang="en-US" altLang="en-US" smtClean="0"/>
              <a:pPr>
                <a:defRPr/>
              </a:pPr>
              <a:t>41</a:t>
            </a:fld>
            <a:endParaRPr lang="en-US" altLang="en-US"/>
          </a:p>
        </p:txBody>
      </p:sp>
    </p:spTree>
    <p:extLst>
      <p:ext uri="{BB962C8B-B14F-4D97-AF65-F5344CB8AC3E}">
        <p14:creationId xmlns:p14="http://schemas.microsoft.com/office/powerpoint/2010/main" val="2250646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9319-899D-41FE-8D71-86A48E7EDD23}"/>
              </a:ext>
            </a:extLst>
          </p:cNvPr>
          <p:cNvSpPr>
            <a:spLocks noGrp="1"/>
          </p:cNvSpPr>
          <p:nvPr>
            <p:ph type="title"/>
          </p:nvPr>
        </p:nvSpPr>
        <p:spPr/>
        <p:txBody>
          <a:bodyPr/>
          <a:lstStyle/>
          <a:p>
            <a:r>
              <a:rPr lang="en-US" sz="3000" dirty="0">
                <a:solidFill>
                  <a:schemeClr val="accent1"/>
                </a:solidFill>
                <a:latin typeface="Open Sans"/>
              </a:rPr>
              <a:t>The Binomial Theorem</a:t>
            </a:r>
          </a:p>
        </p:txBody>
      </p:sp>
      <p:sp>
        <p:nvSpPr>
          <p:cNvPr id="4" name="Slide Number Placeholder 3">
            <a:extLst>
              <a:ext uri="{FF2B5EF4-FFF2-40B4-BE49-F238E27FC236}">
                <a16:creationId xmlns:a16="http://schemas.microsoft.com/office/drawing/2014/main" id="{1877FEB2-C6C0-44E3-BF77-40581FF7409E}"/>
              </a:ext>
            </a:extLst>
          </p:cNvPr>
          <p:cNvSpPr>
            <a:spLocks noGrp="1"/>
          </p:cNvSpPr>
          <p:nvPr>
            <p:ph type="sldNum" sz="quarter" idx="12"/>
          </p:nvPr>
        </p:nvSpPr>
        <p:spPr/>
        <p:txBody>
          <a:bodyPr/>
          <a:lstStyle/>
          <a:p>
            <a:pPr>
              <a:defRPr/>
            </a:pPr>
            <a:fld id="{D8837AC9-722F-4E00-AA4A-3E2FB5243369}" type="slidenum">
              <a:rPr lang="en-US" altLang="en-US" smtClean="0"/>
              <a:pPr>
                <a:defRPr/>
              </a:pPr>
              <a:t>42</a:t>
            </a:fld>
            <a:endParaRPr lang="en-US" altLang="en-US"/>
          </a:p>
        </p:txBody>
      </p:sp>
      <p:sp>
        <p:nvSpPr>
          <p:cNvPr id="5" name="Rectangle 4">
            <a:extLst>
              <a:ext uri="{FF2B5EF4-FFF2-40B4-BE49-F238E27FC236}">
                <a16:creationId xmlns:a16="http://schemas.microsoft.com/office/drawing/2014/main" id="{6DB1F1CB-DE66-45E2-A627-025EFFF9F370}"/>
              </a:ext>
            </a:extLst>
          </p:cNvPr>
          <p:cNvSpPr/>
          <p:nvPr/>
        </p:nvSpPr>
        <p:spPr>
          <a:xfrm>
            <a:off x="1303108" y="2434491"/>
            <a:ext cx="8850542" cy="224676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just"/>
            <a:r>
              <a:rPr lang="en-US" sz="2000" b="1" dirty="0">
                <a:solidFill>
                  <a:schemeClr val="accent1"/>
                </a:solidFill>
                <a:latin typeface="Open Sans"/>
              </a:rPr>
              <a:t>THEOREM 1 </a:t>
            </a:r>
          </a:p>
          <a:p>
            <a:pPr algn="just"/>
            <a:r>
              <a:rPr lang="en-US" sz="2000" b="1" dirty="0">
                <a:solidFill>
                  <a:schemeClr val="accent1"/>
                </a:solidFill>
                <a:latin typeface="Open Sans"/>
              </a:rPr>
              <a:t>The binomial theorem . </a:t>
            </a:r>
            <a:r>
              <a:rPr lang="en-US" sz="2000" dirty="0">
                <a:solidFill>
                  <a:srgbClr val="000000"/>
                </a:solidFill>
                <a:latin typeface="Open Sans"/>
              </a:rPr>
              <a:t>Let </a:t>
            </a:r>
            <a:r>
              <a:rPr lang="en-US" sz="2000" i="1" dirty="0">
                <a:solidFill>
                  <a:srgbClr val="000000"/>
                </a:solidFill>
                <a:latin typeface="Open Sans"/>
              </a:rPr>
              <a:t>x </a:t>
            </a:r>
            <a:r>
              <a:rPr lang="en-US" sz="2000" dirty="0">
                <a:solidFill>
                  <a:srgbClr val="000000"/>
                </a:solidFill>
                <a:latin typeface="Open Sans"/>
              </a:rPr>
              <a:t>and </a:t>
            </a:r>
            <a:r>
              <a:rPr lang="en-US" sz="2000" i="1" dirty="0">
                <a:solidFill>
                  <a:srgbClr val="000000"/>
                </a:solidFill>
                <a:latin typeface="Open Sans"/>
              </a:rPr>
              <a:t>y </a:t>
            </a:r>
            <a:r>
              <a:rPr lang="en-US" sz="2000" dirty="0">
                <a:solidFill>
                  <a:srgbClr val="000000"/>
                </a:solidFill>
                <a:latin typeface="Open Sans"/>
              </a:rPr>
              <a:t>be variables, and let </a:t>
            </a:r>
            <a:r>
              <a:rPr lang="en-US" sz="2000" i="1" dirty="0">
                <a:solidFill>
                  <a:srgbClr val="000000"/>
                </a:solidFill>
                <a:latin typeface="Open Sans"/>
              </a:rPr>
              <a:t>n </a:t>
            </a:r>
            <a:r>
              <a:rPr lang="en-US" sz="2000" dirty="0">
                <a:solidFill>
                  <a:srgbClr val="000000"/>
                </a:solidFill>
                <a:latin typeface="Open Sans"/>
              </a:rPr>
              <a:t>be a nonnegative integer. Then</a:t>
            </a:r>
          </a:p>
          <a:p>
            <a:pPr algn="just"/>
            <a:endParaRPr lang="en-US" sz="2000" dirty="0">
              <a:solidFill>
                <a:srgbClr val="000000"/>
              </a:solidFill>
              <a:latin typeface="Open Sans"/>
            </a:endParaRPr>
          </a:p>
          <a:p>
            <a:pPr algn="just"/>
            <a:endParaRPr lang="en-US" sz="2000" dirty="0">
              <a:solidFill>
                <a:srgbClr val="000000"/>
              </a:solidFill>
              <a:latin typeface="Open Sans"/>
            </a:endParaRPr>
          </a:p>
          <a:p>
            <a:pPr algn="just"/>
            <a:endParaRPr lang="en-US" sz="2000" dirty="0">
              <a:solidFill>
                <a:srgbClr val="000000"/>
              </a:solidFill>
              <a:latin typeface="Open Sans"/>
            </a:endParaRPr>
          </a:p>
          <a:p>
            <a:pPr algn="just"/>
            <a:endParaRPr lang="en-US" sz="2000" dirty="0">
              <a:solidFill>
                <a:srgbClr val="000000"/>
              </a:solidFill>
              <a:latin typeface="Open Sans"/>
            </a:endParaRPr>
          </a:p>
        </p:txBody>
      </p:sp>
      <p:pic>
        <p:nvPicPr>
          <p:cNvPr id="6" name="Picture 5">
            <a:extLst>
              <a:ext uri="{FF2B5EF4-FFF2-40B4-BE49-F238E27FC236}">
                <a16:creationId xmlns:a16="http://schemas.microsoft.com/office/drawing/2014/main" id="{CF30528D-0397-4C62-A8CD-80C19BECEAE5}"/>
              </a:ext>
            </a:extLst>
          </p:cNvPr>
          <p:cNvPicPr>
            <a:picLocks noChangeAspect="1"/>
          </p:cNvPicPr>
          <p:nvPr/>
        </p:nvPicPr>
        <p:blipFill>
          <a:blip r:embed="rId2"/>
          <a:stretch>
            <a:fillRect/>
          </a:stretch>
        </p:blipFill>
        <p:spPr>
          <a:xfrm>
            <a:off x="1646830" y="3600079"/>
            <a:ext cx="8163098" cy="857465"/>
          </a:xfrm>
          <a:prstGeom prst="rect">
            <a:avLst/>
          </a:prstGeom>
        </p:spPr>
        <p:style>
          <a:lnRef idx="2">
            <a:schemeClr val="accent1"/>
          </a:lnRef>
          <a:fillRef idx="1">
            <a:schemeClr val="lt1"/>
          </a:fillRef>
          <a:effectRef idx="0">
            <a:schemeClr val="accent1"/>
          </a:effectRef>
          <a:fontRef idx="minor">
            <a:schemeClr val="dk1"/>
          </a:fontRef>
        </p:style>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E6BEF2F-139D-4EAB-8930-58A619B2C1DC}"/>
                  </a:ext>
                </a:extLst>
              </p:cNvPr>
              <p:cNvSpPr/>
              <p:nvPr/>
            </p:nvSpPr>
            <p:spPr>
              <a:xfrm>
                <a:off x="1303108" y="5153332"/>
                <a:ext cx="7709220" cy="1138325"/>
              </a:xfrm>
              <a:prstGeom prst="rect">
                <a:avLst/>
              </a:prstGeom>
            </p:spPr>
            <p:txBody>
              <a:bodyPr wrap="square">
                <a:spAutoFit/>
              </a:bodyPr>
              <a:lstStyle/>
              <a:p>
                <a:pPr>
                  <a:spcBef>
                    <a:spcPts val="400"/>
                  </a:spcBef>
                </a:pPr>
                <a:r>
                  <a:rPr lang="en-US" sz="2000" dirty="0">
                    <a:latin typeface="Open Sans"/>
                  </a:rPr>
                  <a:t>Example :</a:t>
                </a:r>
              </a:p>
              <a:p>
                <a:pPr marL="457200" indent="-457200">
                  <a:spcBef>
                    <a:spcPts val="400"/>
                  </a:spcBef>
                  <a:buAutoNum type="alphaLcPeriod"/>
                </a:pPr>
                <a:r>
                  <a:rPr lang="en-US" sz="2000" dirty="0">
                    <a:latin typeface="Open Sans"/>
                  </a:rPr>
                  <a:t>What is the expansion of</a:t>
                </a:r>
                <a14:m>
                  <m:oMath xmlns:m="http://schemas.openxmlformats.org/officeDocument/2006/math">
                    <m:sSup>
                      <m:sSupPr>
                        <m:ctrlPr>
                          <a:rPr lang="en-US" sz="2000" i="1" smtClean="0">
                            <a:latin typeface="Cambria Math" panose="02040503050406030204" pitchFamily="18" charset="0"/>
                          </a:rPr>
                        </m:ctrlPr>
                      </m:sSupPr>
                      <m:e>
                        <m:r>
                          <m:rPr>
                            <m:nor/>
                          </m:rPr>
                          <a:rPr lang="en-US" sz="2000" dirty="0">
                            <a:latin typeface="Open Sans"/>
                          </a:rPr>
                          <m:t>(</m:t>
                        </m:r>
                        <m:r>
                          <m:rPr>
                            <m:nor/>
                          </m:rPr>
                          <a:rPr lang="en-US" sz="2000" i="1" dirty="0">
                            <a:latin typeface="Open Sans"/>
                          </a:rPr>
                          <m:t>x</m:t>
                        </m:r>
                        <m:r>
                          <m:rPr>
                            <m:nor/>
                          </m:rPr>
                          <a:rPr lang="en-US" sz="2000" i="1" dirty="0">
                            <a:latin typeface="Open Sans"/>
                          </a:rPr>
                          <m:t> </m:t>
                        </m:r>
                        <m:r>
                          <m:rPr>
                            <m:nor/>
                          </m:rPr>
                          <a:rPr lang="en-US" sz="2000" dirty="0">
                            <a:latin typeface="Open Sans"/>
                          </a:rPr>
                          <m:t>+ </m:t>
                        </m:r>
                        <m:r>
                          <m:rPr>
                            <m:nor/>
                          </m:rPr>
                          <a:rPr lang="en-US" sz="2000" i="1" dirty="0">
                            <a:latin typeface="Open Sans"/>
                          </a:rPr>
                          <m:t>y</m:t>
                        </m:r>
                        <m:r>
                          <m:rPr>
                            <m:nor/>
                          </m:rPr>
                          <a:rPr lang="en-US" sz="2000" dirty="0">
                            <a:latin typeface="Open Sans"/>
                          </a:rPr>
                          <m:t>)</m:t>
                        </m:r>
                      </m:e>
                      <m:sup>
                        <m:r>
                          <a:rPr lang="en-US" sz="2000" b="0" i="1" smtClean="0">
                            <a:latin typeface="Cambria Math" panose="02040503050406030204" pitchFamily="18" charset="0"/>
                          </a:rPr>
                          <m:t>4</m:t>
                        </m:r>
                      </m:sup>
                    </m:sSup>
                  </m:oMath>
                </a14:m>
                <a:r>
                  <a:rPr lang="en-US" sz="2000" dirty="0">
                    <a:latin typeface="Open Sans"/>
                  </a:rPr>
                  <a:t> ?</a:t>
                </a:r>
              </a:p>
              <a:p>
                <a:pPr marL="457200" indent="-457200">
                  <a:spcBef>
                    <a:spcPts val="400"/>
                  </a:spcBef>
                  <a:buAutoNum type="alphaLcPeriod"/>
                </a:pPr>
                <a:r>
                  <a:rPr lang="en-US" dirty="0"/>
                  <a:t>What is the coefficient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12</m:t>
                        </m:r>
                      </m:sup>
                    </m:sSup>
                    <m:sSup>
                      <m:sSupPr>
                        <m:ctrlPr>
                          <a:rPr lang="en-US"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13</m:t>
                        </m:r>
                      </m:sup>
                    </m:sSup>
                  </m:oMath>
                </a14:m>
                <a:r>
                  <a:rPr lang="en-US" dirty="0"/>
                  <a:t> in the expansion of </a:t>
                </a:r>
                <a14:m>
                  <m:oMath xmlns:m="http://schemas.openxmlformats.org/officeDocument/2006/math">
                    <m:sSup>
                      <m:sSupPr>
                        <m:ctrlPr>
                          <a:rPr lang="en-US" i="1" smtClean="0">
                            <a:latin typeface="Cambria Math" panose="02040503050406030204" pitchFamily="18" charset="0"/>
                          </a:rPr>
                        </m:ctrlPr>
                      </m:sSupPr>
                      <m:e>
                        <m:r>
                          <m:rPr>
                            <m:nor/>
                          </m:rPr>
                          <a:rPr lang="en-US" dirty="0"/>
                          <m:t>(2</m:t>
                        </m:r>
                        <m:r>
                          <m:rPr>
                            <m:nor/>
                          </m:rPr>
                          <a:rPr lang="en-US" i="1" dirty="0"/>
                          <m:t>x</m:t>
                        </m:r>
                        <m:r>
                          <m:rPr>
                            <m:nor/>
                          </m:rPr>
                          <a:rPr lang="en-US" i="1" dirty="0"/>
                          <m:t> </m:t>
                        </m:r>
                        <m:r>
                          <m:rPr>
                            <m:nor/>
                          </m:rPr>
                          <a:rPr lang="en-US" dirty="0"/>
                          <m:t>− 3</m:t>
                        </m:r>
                        <m:r>
                          <m:rPr>
                            <m:nor/>
                          </m:rPr>
                          <a:rPr lang="en-US" i="1" dirty="0"/>
                          <m:t>y</m:t>
                        </m:r>
                        <m:r>
                          <m:rPr>
                            <m:nor/>
                          </m:rPr>
                          <a:rPr lang="en-US" dirty="0"/>
                          <m:t>)</m:t>
                        </m:r>
                      </m:e>
                      <m:sup>
                        <m:r>
                          <a:rPr lang="en-US" b="0" i="1" smtClean="0">
                            <a:latin typeface="Cambria Math" panose="02040503050406030204" pitchFamily="18" charset="0"/>
                          </a:rPr>
                          <m:t>25</m:t>
                        </m:r>
                      </m:sup>
                    </m:sSup>
                  </m:oMath>
                </a14:m>
                <a:r>
                  <a:rPr lang="en-US" dirty="0"/>
                  <a:t>?</a:t>
                </a:r>
                <a:endParaRPr lang="en-US" sz="2000" dirty="0">
                  <a:latin typeface="Open Sans"/>
                </a:endParaRPr>
              </a:p>
            </p:txBody>
          </p:sp>
        </mc:Choice>
        <mc:Fallback xmlns="">
          <p:sp>
            <p:nvSpPr>
              <p:cNvPr id="7" name="Rectangle 6">
                <a:extLst>
                  <a:ext uri="{FF2B5EF4-FFF2-40B4-BE49-F238E27FC236}">
                    <a16:creationId xmlns:a16="http://schemas.microsoft.com/office/drawing/2014/main" id="{7E6BEF2F-139D-4EAB-8930-58A619B2C1DC}"/>
                  </a:ext>
                </a:extLst>
              </p:cNvPr>
              <p:cNvSpPr>
                <a:spLocks noRot="1" noChangeAspect="1" noMove="1" noResize="1" noEditPoints="1" noAdjustHandles="1" noChangeArrowheads="1" noChangeShapeType="1" noTextEdit="1"/>
              </p:cNvSpPr>
              <p:nvPr/>
            </p:nvSpPr>
            <p:spPr>
              <a:xfrm>
                <a:off x="1303108" y="5153332"/>
                <a:ext cx="7709220" cy="1138325"/>
              </a:xfrm>
              <a:prstGeom prst="rect">
                <a:avLst/>
              </a:prstGeom>
              <a:blipFill>
                <a:blip r:embed="rId3"/>
                <a:stretch>
                  <a:fillRect l="-1108" t="-2139" r="-475" b="-10160"/>
                </a:stretch>
              </a:blipFill>
            </p:spPr>
            <p:txBody>
              <a:bodyPr/>
              <a:lstStyle/>
              <a:p>
                <a:r>
                  <a:rPr lang="en-US">
                    <a:noFill/>
                  </a:rPr>
                  <a:t> </a:t>
                </a:r>
              </a:p>
            </p:txBody>
          </p:sp>
        </mc:Fallback>
      </mc:AlternateContent>
    </p:spTree>
    <p:extLst>
      <p:ext uri="{BB962C8B-B14F-4D97-AF65-F5344CB8AC3E}">
        <p14:creationId xmlns:p14="http://schemas.microsoft.com/office/powerpoint/2010/main" val="2329598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8CAD81-49D0-42EA-9293-87DF08F062AC}"/>
              </a:ext>
            </a:extLst>
          </p:cNvPr>
          <p:cNvSpPr>
            <a:spLocks noGrp="1"/>
          </p:cNvSpPr>
          <p:nvPr>
            <p:ph type="sldNum" sz="quarter" idx="12"/>
          </p:nvPr>
        </p:nvSpPr>
        <p:spPr/>
        <p:txBody>
          <a:bodyPr/>
          <a:lstStyle/>
          <a:p>
            <a:pPr>
              <a:defRPr/>
            </a:pPr>
            <a:fld id="{D8837AC9-722F-4E00-AA4A-3E2FB5243369}" type="slidenum">
              <a:rPr lang="en-US" altLang="en-US" smtClean="0"/>
              <a:pPr>
                <a:defRPr/>
              </a:pPr>
              <a:t>43</a:t>
            </a:fld>
            <a:endParaRPr lang="en-US" altLang="en-US"/>
          </a:p>
        </p:txBody>
      </p:sp>
      <p:sp>
        <p:nvSpPr>
          <p:cNvPr id="5" name="Title 1">
            <a:extLst>
              <a:ext uri="{FF2B5EF4-FFF2-40B4-BE49-F238E27FC236}">
                <a16:creationId xmlns:a16="http://schemas.microsoft.com/office/drawing/2014/main" id="{793FB130-7CC7-4EE1-88A9-48F7E456164B}"/>
              </a:ext>
            </a:extLst>
          </p:cNvPr>
          <p:cNvSpPr>
            <a:spLocks noGrp="1"/>
          </p:cNvSpPr>
          <p:nvPr>
            <p:ph type="title"/>
          </p:nvPr>
        </p:nvSpPr>
        <p:spPr>
          <a:xfrm>
            <a:off x="3769909" y="839788"/>
            <a:ext cx="6591300" cy="1260475"/>
          </a:xfrm>
        </p:spPr>
        <p:txBody>
          <a:bodyPr/>
          <a:lstStyle/>
          <a:p>
            <a:r>
              <a:rPr lang="en-US" sz="3000" dirty="0">
                <a:solidFill>
                  <a:schemeClr val="accent1"/>
                </a:solidFill>
                <a:latin typeface="Open Sans"/>
              </a:rPr>
              <a:t>The Binomial Theorem</a:t>
            </a:r>
          </a:p>
        </p:txBody>
      </p:sp>
      <p:sp>
        <p:nvSpPr>
          <p:cNvPr id="6" name="Rectangle 5">
            <a:extLst>
              <a:ext uri="{FF2B5EF4-FFF2-40B4-BE49-F238E27FC236}">
                <a16:creationId xmlns:a16="http://schemas.microsoft.com/office/drawing/2014/main" id="{E873868F-CCA1-46BC-868A-3FA58CF42F2D}"/>
              </a:ext>
            </a:extLst>
          </p:cNvPr>
          <p:cNvSpPr/>
          <p:nvPr/>
        </p:nvSpPr>
        <p:spPr>
          <a:xfrm>
            <a:off x="1409522" y="2303684"/>
            <a:ext cx="7967234" cy="5016758"/>
          </a:xfrm>
          <a:prstGeom prst="rect">
            <a:avLst/>
          </a:prstGeom>
        </p:spPr>
        <p:txBody>
          <a:bodyPr wrap="square">
            <a:spAutoFit/>
          </a:bodyPr>
          <a:lstStyle/>
          <a:p>
            <a:r>
              <a:rPr lang="en-US" sz="2000" b="1" i="1" dirty="0">
                <a:solidFill>
                  <a:schemeClr val="accent1"/>
                </a:solidFill>
                <a:latin typeface="Open Sans"/>
              </a:rPr>
              <a:t>Solution:</a:t>
            </a:r>
          </a:p>
          <a:p>
            <a:endParaRPr lang="en-US" sz="2000" b="1" i="1" dirty="0">
              <a:solidFill>
                <a:schemeClr val="accent1"/>
              </a:solidFill>
              <a:latin typeface="Open Sans"/>
            </a:endParaRPr>
          </a:p>
          <a:p>
            <a:r>
              <a:rPr lang="en-US" sz="2000" i="1" dirty="0">
                <a:latin typeface="Open Sans"/>
              </a:rPr>
              <a:t>a. </a:t>
            </a:r>
            <a:r>
              <a:rPr lang="en-US" dirty="0"/>
              <a:t>From the binomial theorem it follows that</a:t>
            </a:r>
            <a:r>
              <a:rPr lang="en-US" sz="2000" i="1" dirty="0">
                <a:latin typeface="Open Sans"/>
              </a:rPr>
              <a:t> </a:t>
            </a: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i="1" dirty="0">
              <a:solidFill>
                <a:schemeClr val="accent1"/>
              </a:solidFill>
              <a:latin typeface="Open Sans"/>
            </a:endParaRPr>
          </a:p>
          <a:p>
            <a:endParaRPr lang="en-US" sz="2000" b="1" dirty="0">
              <a:solidFill>
                <a:schemeClr val="accent1"/>
              </a:solidFill>
              <a:latin typeface="Open Sans"/>
            </a:endParaRPr>
          </a:p>
        </p:txBody>
      </p:sp>
      <p:pic>
        <p:nvPicPr>
          <p:cNvPr id="8" name="Picture 7">
            <a:extLst>
              <a:ext uri="{FF2B5EF4-FFF2-40B4-BE49-F238E27FC236}">
                <a16:creationId xmlns:a16="http://schemas.microsoft.com/office/drawing/2014/main" id="{C581B4B2-977E-4809-B87A-895D34EB5807}"/>
              </a:ext>
            </a:extLst>
          </p:cNvPr>
          <p:cNvPicPr>
            <a:picLocks noChangeAspect="1"/>
          </p:cNvPicPr>
          <p:nvPr/>
        </p:nvPicPr>
        <p:blipFill>
          <a:blip r:embed="rId2"/>
          <a:stretch>
            <a:fillRect/>
          </a:stretch>
        </p:blipFill>
        <p:spPr>
          <a:xfrm>
            <a:off x="1688629" y="3461387"/>
            <a:ext cx="7688127" cy="2701352"/>
          </a:xfrm>
          <a:prstGeom prst="rect">
            <a:avLst/>
          </a:prstGeom>
          <a:noFill/>
          <a:ln>
            <a:noFill/>
          </a:ln>
        </p:spPr>
        <p:style>
          <a:lnRef idx="0">
            <a:scrgbClr r="0" g="0" b="0"/>
          </a:lnRef>
          <a:fillRef idx="0">
            <a:scrgbClr r="0" g="0" b="0"/>
          </a:fillRef>
          <a:effectRef idx="0">
            <a:scrgbClr r="0" g="0" b="0"/>
          </a:effectRef>
          <a:fontRef idx="minor">
            <a:schemeClr val="accent1"/>
          </a:fontRef>
        </p:style>
      </p:pic>
    </p:spTree>
    <p:extLst>
      <p:ext uri="{BB962C8B-B14F-4D97-AF65-F5344CB8AC3E}">
        <p14:creationId xmlns:p14="http://schemas.microsoft.com/office/powerpoint/2010/main" val="744132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5F445-FCC9-44A4-B5CE-16872BDB1B1F}"/>
              </a:ext>
            </a:extLst>
          </p:cNvPr>
          <p:cNvSpPr>
            <a:spLocks noGrp="1"/>
          </p:cNvSpPr>
          <p:nvPr>
            <p:ph type="sldNum" sz="quarter" idx="12"/>
          </p:nvPr>
        </p:nvSpPr>
        <p:spPr/>
        <p:txBody>
          <a:bodyPr/>
          <a:lstStyle/>
          <a:p>
            <a:pPr>
              <a:defRPr/>
            </a:pPr>
            <a:fld id="{D8837AC9-722F-4E00-AA4A-3E2FB5243369}" type="slidenum">
              <a:rPr lang="en-US" altLang="en-US" smtClean="0"/>
              <a:pPr>
                <a:defRPr/>
              </a:pPr>
              <a:t>44</a:t>
            </a:fld>
            <a:endParaRPr lang="en-US" altLang="en-US"/>
          </a:p>
        </p:txBody>
      </p:sp>
      <p:sp>
        <p:nvSpPr>
          <p:cNvPr id="5" name="Title 1">
            <a:extLst>
              <a:ext uri="{FF2B5EF4-FFF2-40B4-BE49-F238E27FC236}">
                <a16:creationId xmlns:a16="http://schemas.microsoft.com/office/drawing/2014/main" id="{F3D484A0-1C9F-448D-86E5-E1E69A19D4C2}"/>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The Binomial Theorem</a:t>
            </a:r>
          </a:p>
        </p:txBody>
      </p:sp>
      <p:pic>
        <p:nvPicPr>
          <p:cNvPr id="6" name="Picture 5">
            <a:extLst>
              <a:ext uri="{FF2B5EF4-FFF2-40B4-BE49-F238E27FC236}">
                <a16:creationId xmlns:a16="http://schemas.microsoft.com/office/drawing/2014/main" id="{AF279ACB-C59D-4F03-8100-65EEDACD3C2A}"/>
              </a:ext>
            </a:extLst>
          </p:cNvPr>
          <p:cNvPicPr>
            <a:picLocks noChangeAspect="1"/>
          </p:cNvPicPr>
          <p:nvPr/>
        </p:nvPicPr>
        <p:blipFill rotWithShape="1">
          <a:blip r:embed="rId2"/>
          <a:srcRect r="1913" b="3794"/>
          <a:stretch/>
        </p:blipFill>
        <p:spPr>
          <a:xfrm>
            <a:off x="2527069" y="3461105"/>
            <a:ext cx="4621876" cy="944640"/>
          </a:xfrm>
          <a:prstGeom prst="rect">
            <a:avLst/>
          </a:prstGeom>
        </p:spPr>
      </p:pic>
      <p:pic>
        <p:nvPicPr>
          <p:cNvPr id="7" name="Picture 6">
            <a:extLst>
              <a:ext uri="{FF2B5EF4-FFF2-40B4-BE49-F238E27FC236}">
                <a16:creationId xmlns:a16="http://schemas.microsoft.com/office/drawing/2014/main" id="{3BB7913A-E159-4DB2-9626-FC8C54D69C74}"/>
              </a:ext>
            </a:extLst>
          </p:cNvPr>
          <p:cNvPicPr>
            <a:picLocks noChangeAspect="1"/>
          </p:cNvPicPr>
          <p:nvPr/>
        </p:nvPicPr>
        <p:blipFill>
          <a:blip r:embed="rId3"/>
          <a:stretch>
            <a:fillRect/>
          </a:stretch>
        </p:blipFill>
        <p:spPr>
          <a:xfrm>
            <a:off x="2310203" y="5314167"/>
            <a:ext cx="4456356" cy="90484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3794BA9-68FA-4AA0-8994-1D1E32C032BE}"/>
                  </a:ext>
                </a:extLst>
              </p:cNvPr>
              <p:cNvSpPr/>
              <p:nvPr/>
            </p:nvSpPr>
            <p:spPr>
              <a:xfrm>
                <a:off x="1468120" y="1487155"/>
                <a:ext cx="7752397" cy="5355312"/>
              </a:xfrm>
              <a:prstGeom prst="rect">
                <a:avLst/>
              </a:prstGeom>
            </p:spPr>
            <p:txBody>
              <a:bodyPr wrap="square">
                <a:spAutoFit/>
              </a:bodyPr>
              <a:lstStyle/>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r>
                  <a:rPr lang="en-US" sz="2000" b="1" dirty="0">
                    <a:solidFill>
                      <a:schemeClr val="accent1"/>
                    </a:solidFill>
                    <a:latin typeface="Open Sans"/>
                  </a:rPr>
                  <a:t>Solution :</a:t>
                </a:r>
              </a:p>
              <a:p>
                <a:r>
                  <a:rPr lang="en-US" sz="2000" dirty="0">
                    <a:latin typeface="Open Sans"/>
                  </a:rPr>
                  <a:t>b. By the binomial theorem, we Have</a:t>
                </a: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r>
                  <a:rPr lang="en-US" dirty="0"/>
                  <a:t>Consequently, the coefficient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12</m:t>
                        </m:r>
                      </m:sup>
                    </m:sSup>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13</m:t>
                        </m:r>
                      </m:sup>
                    </m:sSup>
                  </m:oMath>
                </a14:m>
                <a:r>
                  <a:rPr lang="en-US" dirty="0"/>
                  <a:t> in the expansion is obtained when </a:t>
                </a:r>
                <a:r>
                  <a:rPr lang="en-US" i="1" dirty="0"/>
                  <a:t>j </a:t>
                </a:r>
                <a:r>
                  <a:rPr lang="en-US" dirty="0"/>
                  <a:t>= 13, namely,</a:t>
                </a: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a:p>
                <a:endParaRPr lang="en-US" sz="2000" b="1" dirty="0">
                  <a:solidFill>
                    <a:schemeClr val="accent1"/>
                  </a:solidFill>
                  <a:latin typeface="Open Sans"/>
                </a:endParaRPr>
              </a:p>
            </p:txBody>
          </p:sp>
        </mc:Choice>
        <mc:Fallback xmlns="">
          <p:sp>
            <p:nvSpPr>
              <p:cNvPr id="8" name="Rectangle 7">
                <a:extLst>
                  <a:ext uri="{FF2B5EF4-FFF2-40B4-BE49-F238E27FC236}">
                    <a16:creationId xmlns:a16="http://schemas.microsoft.com/office/drawing/2014/main" id="{33794BA9-68FA-4AA0-8994-1D1E32C032BE}"/>
                  </a:ext>
                </a:extLst>
              </p:cNvPr>
              <p:cNvSpPr>
                <a:spLocks noRot="1" noChangeAspect="1" noMove="1" noResize="1" noEditPoints="1" noAdjustHandles="1" noChangeArrowheads="1" noChangeShapeType="1" noTextEdit="1"/>
              </p:cNvSpPr>
              <p:nvPr/>
            </p:nvSpPr>
            <p:spPr>
              <a:xfrm>
                <a:off x="1468120" y="1487155"/>
                <a:ext cx="7752397" cy="5355312"/>
              </a:xfrm>
              <a:prstGeom prst="rect">
                <a:avLst/>
              </a:prstGeom>
              <a:blipFill>
                <a:blip r:embed="rId4"/>
                <a:stretch>
                  <a:fillRect l="-943"/>
                </a:stretch>
              </a:blipFill>
            </p:spPr>
            <p:txBody>
              <a:bodyPr/>
              <a:lstStyle/>
              <a:p>
                <a:r>
                  <a:rPr lang="en-US">
                    <a:noFill/>
                  </a:rPr>
                  <a:t> </a:t>
                </a:r>
              </a:p>
            </p:txBody>
          </p:sp>
        </mc:Fallback>
      </mc:AlternateContent>
    </p:spTree>
    <p:extLst>
      <p:ext uri="{BB962C8B-B14F-4D97-AF65-F5344CB8AC3E}">
        <p14:creationId xmlns:p14="http://schemas.microsoft.com/office/powerpoint/2010/main" val="8591156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D075D2-F83A-49C0-90CB-0B9FB45C0C8E}"/>
              </a:ext>
            </a:extLst>
          </p:cNvPr>
          <p:cNvSpPr>
            <a:spLocks noGrp="1"/>
          </p:cNvSpPr>
          <p:nvPr>
            <p:ph type="sldNum" sz="quarter" idx="12"/>
          </p:nvPr>
        </p:nvSpPr>
        <p:spPr/>
        <p:txBody>
          <a:bodyPr/>
          <a:lstStyle/>
          <a:p>
            <a:pPr>
              <a:defRPr/>
            </a:pPr>
            <a:fld id="{D8837AC9-722F-4E00-AA4A-3E2FB5243369}" type="slidenum">
              <a:rPr lang="en-US" altLang="en-US" smtClean="0"/>
              <a:pPr>
                <a:defRPr/>
              </a:pPr>
              <a:t>45</a:t>
            </a:fld>
            <a:endParaRPr lang="en-US" altLang="en-US"/>
          </a:p>
        </p:txBody>
      </p:sp>
      <p:sp>
        <p:nvSpPr>
          <p:cNvPr id="5" name="Rectangle 4">
            <a:extLst>
              <a:ext uri="{FF2B5EF4-FFF2-40B4-BE49-F238E27FC236}">
                <a16:creationId xmlns:a16="http://schemas.microsoft.com/office/drawing/2014/main" id="{0375B6A5-AAFA-42AE-A80D-1347CF708281}"/>
              </a:ext>
            </a:extLst>
          </p:cNvPr>
          <p:cNvSpPr/>
          <p:nvPr/>
        </p:nvSpPr>
        <p:spPr>
          <a:xfrm>
            <a:off x="1440615" y="2465488"/>
            <a:ext cx="6591299"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solidFill>
                  <a:schemeClr val="accent1"/>
                </a:solidFill>
                <a:latin typeface="Open Sans"/>
              </a:rPr>
              <a:t>Corollary 1 </a:t>
            </a:r>
          </a:p>
          <a:p>
            <a:r>
              <a:rPr lang="en-US" sz="2000" dirty="0">
                <a:solidFill>
                  <a:srgbClr val="000000"/>
                </a:solidFill>
                <a:latin typeface="Open Sans"/>
              </a:rPr>
              <a:t>Let </a:t>
            </a:r>
            <a:r>
              <a:rPr lang="en-US" sz="2000" i="1" dirty="0">
                <a:solidFill>
                  <a:srgbClr val="000000"/>
                </a:solidFill>
                <a:latin typeface="Open Sans"/>
              </a:rPr>
              <a:t>n </a:t>
            </a:r>
            <a:r>
              <a:rPr lang="en-US" sz="2000" dirty="0">
                <a:solidFill>
                  <a:srgbClr val="000000"/>
                </a:solidFill>
                <a:latin typeface="Open Sans"/>
              </a:rPr>
              <a:t>be a nonnegative integer. Then</a:t>
            </a:r>
          </a:p>
          <a:p>
            <a:endParaRPr lang="en-US" sz="2000" dirty="0">
              <a:solidFill>
                <a:srgbClr val="000000"/>
              </a:solidFill>
              <a:latin typeface="Open Sans"/>
            </a:endParaRPr>
          </a:p>
        </p:txBody>
      </p:sp>
      <p:pic>
        <p:nvPicPr>
          <p:cNvPr id="6" name="Picture 5">
            <a:extLst>
              <a:ext uri="{FF2B5EF4-FFF2-40B4-BE49-F238E27FC236}">
                <a16:creationId xmlns:a16="http://schemas.microsoft.com/office/drawing/2014/main" id="{148D80D0-48B6-454D-98A7-336603AE7E0B}"/>
              </a:ext>
            </a:extLst>
          </p:cNvPr>
          <p:cNvPicPr>
            <a:picLocks noChangeAspect="1"/>
          </p:cNvPicPr>
          <p:nvPr/>
        </p:nvPicPr>
        <p:blipFill>
          <a:blip r:embed="rId2"/>
          <a:stretch>
            <a:fillRect/>
          </a:stretch>
        </p:blipFill>
        <p:spPr>
          <a:xfrm>
            <a:off x="5902036" y="2523728"/>
            <a:ext cx="2026711" cy="935329"/>
          </a:xfrm>
          <a:prstGeom prst="rect">
            <a:avLst/>
          </a:prstGeom>
        </p:spPr>
      </p:pic>
      <p:sp>
        <p:nvSpPr>
          <p:cNvPr id="8" name="Rectangle 7">
            <a:extLst>
              <a:ext uri="{FF2B5EF4-FFF2-40B4-BE49-F238E27FC236}">
                <a16:creationId xmlns:a16="http://schemas.microsoft.com/office/drawing/2014/main" id="{68096C38-D0EC-42AB-9CFB-F3F6F693C2BD}"/>
              </a:ext>
            </a:extLst>
          </p:cNvPr>
          <p:cNvSpPr/>
          <p:nvPr/>
        </p:nvSpPr>
        <p:spPr>
          <a:xfrm>
            <a:off x="1467320" y="3920457"/>
            <a:ext cx="656459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b="1" dirty="0">
                <a:solidFill>
                  <a:schemeClr val="accent1"/>
                </a:solidFill>
                <a:latin typeface="Open Sans"/>
              </a:rPr>
              <a:t>Corollary 2 </a:t>
            </a:r>
          </a:p>
          <a:p>
            <a:r>
              <a:rPr lang="en-US" sz="2000" dirty="0">
                <a:solidFill>
                  <a:srgbClr val="000000"/>
                </a:solidFill>
                <a:latin typeface="Open Sans"/>
              </a:rPr>
              <a:t>Let </a:t>
            </a:r>
            <a:r>
              <a:rPr lang="en-US" sz="2000" i="1" dirty="0">
                <a:solidFill>
                  <a:srgbClr val="000000"/>
                </a:solidFill>
                <a:latin typeface="Open Sans"/>
              </a:rPr>
              <a:t>n </a:t>
            </a:r>
            <a:r>
              <a:rPr lang="en-US" sz="2000" dirty="0">
                <a:solidFill>
                  <a:srgbClr val="000000"/>
                </a:solidFill>
                <a:latin typeface="Open Sans"/>
              </a:rPr>
              <a:t>be a positive integer. Then</a:t>
            </a:r>
          </a:p>
          <a:p>
            <a:endParaRPr lang="en-US" sz="2000" dirty="0">
              <a:solidFill>
                <a:srgbClr val="000000"/>
              </a:solidFill>
              <a:latin typeface="Open Sans"/>
            </a:endParaRPr>
          </a:p>
        </p:txBody>
      </p:sp>
      <p:pic>
        <p:nvPicPr>
          <p:cNvPr id="9" name="Picture 8">
            <a:extLst>
              <a:ext uri="{FF2B5EF4-FFF2-40B4-BE49-F238E27FC236}">
                <a16:creationId xmlns:a16="http://schemas.microsoft.com/office/drawing/2014/main" id="{2316EF7C-94F5-4AF6-B944-01AAF149CE6F}"/>
              </a:ext>
            </a:extLst>
          </p:cNvPr>
          <p:cNvPicPr>
            <a:picLocks noChangeAspect="1"/>
          </p:cNvPicPr>
          <p:nvPr/>
        </p:nvPicPr>
        <p:blipFill>
          <a:blip r:embed="rId3"/>
          <a:stretch>
            <a:fillRect/>
          </a:stretch>
        </p:blipFill>
        <p:spPr>
          <a:xfrm>
            <a:off x="5519651" y="3998756"/>
            <a:ext cx="2409096" cy="894765"/>
          </a:xfrm>
          <a:prstGeom prst="rect">
            <a:avLst/>
          </a:prstGeom>
        </p:spPr>
      </p:pic>
      <p:sp>
        <p:nvSpPr>
          <p:cNvPr id="10" name="Title 1">
            <a:extLst>
              <a:ext uri="{FF2B5EF4-FFF2-40B4-BE49-F238E27FC236}">
                <a16:creationId xmlns:a16="http://schemas.microsoft.com/office/drawing/2014/main" id="{12FDDF18-B8E2-4809-BECD-C5C6967EACF5}"/>
              </a:ext>
            </a:extLst>
          </p:cNvPr>
          <p:cNvSpPr>
            <a:spLocks noGrp="1"/>
          </p:cNvSpPr>
          <p:nvPr>
            <p:ph type="title"/>
          </p:nvPr>
        </p:nvSpPr>
        <p:spPr>
          <a:xfrm>
            <a:off x="3736658" y="854153"/>
            <a:ext cx="6591300" cy="1260475"/>
          </a:xfrm>
        </p:spPr>
        <p:txBody>
          <a:bodyPr/>
          <a:lstStyle/>
          <a:p>
            <a:r>
              <a:rPr lang="en-US" sz="3000" dirty="0">
                <a:solidFill>
                  <a:schemeClr val="accent1"/>
                </a:solidFill>
                <a:latin typeface="Open Sans"/>
              </a:rPr>
              <a:t>The Binomial Theorem</a:t>
            </a:r>
          </a:p>
        </p:txBody>
      </p:sp>
      <p:sp>
        <p:nvSpPr>
          <p:cNvPr id="11" name="Rectangle 10">
            <a:extLst>
              <a:ext uri="{FF2B5EF4-FFF2-40B4-BE49-F238E27FC236}">
                <a16:creationId xmlns:a16="http://schemas.microsoft.com/office/drawing/2014/main" id="{4EE7F5E7-B328-42C0-A207-2B0CFDB8CC29}"/>
              </a:ext>
            </a:extLst>
          </p:cNvPr>
          <p:cNvSpPr/>
          <p:nvPr/>
        </p:nvSpPr>
        <p:spPr>
          <a:xfrm>
            <a:off x="1467320" y="5376844"/>
            <a:ext cx="6591299" cy="1031051"/>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000" b="1" dirty="0">
                <a:solidFill>
                  <a:schemeClr val="accent1"/>
                </a:solidFill>
                <a:latin typeface="Open Sans"/>
              </a:rPr>
              <a:t>Corollary 3</a:t>
            </a:r>
          </a:p>
          <a:p>
            <a:r>
              <a:rPr lang="en-US" dirty="0"/>
              <a:t>Let </a:t>
            </a:r>
            <a:r>
              <a:rPr lang="en-US" i="1" dirty="0"/>
              <a:t>n </a:t>
            </a:r>
            <a:r>
              <a:rPr lang="en-US" dirty="0"/>
              <a:t>be a nonnegative integer. Then</a:t>
            </a:r>
          </a:p>
          <a:p>
            <a:endParaRPr lang="en-US" sz="2000" dirty="0">
              <a:solidFill>
                <a:srgbClr val="000000"/>
              </a:solidFill>
              <a:latin typeface="Open Sans"/>
            </a:endParaRPr>
          </a:p>
        </p:txBody>
      </p:sp>
      <p:pic>
        <p:nvPicPr>
          <p:cNvPr id="12" name="Picture 11">
            <a:extLst>
              <a:ext uri="{FF2B5EF4-FFF2-40B4-BE49-F238E27FC236}">
                <a16:creationId xmlns:a16="http://schemas.microsoft.com/office/drawing/2014/main" id="{9F30A3E5-2588-42D8-B428-E1996EE6B4C5}"/>
              </a:ext>
            </a:extLst>
          </p:cNvPr>
          <p:cNvPicPr>
            <a:picLocks noChangeAspect="1"/>
          </p:cNvPicPr>
          <p:nvPr/>
        </p:nvPicPr>
        <p:blipFill>
          <a:blip r:embed="rId4"/>
          <a:stretch>
            <a:fillRect/>
          </a:stretch>
        </p:blipFill>
        <p:spPr>
          <a:xfrm>
            <a:off x="5761923" y="5496027"/>
            <a:ext cx="2135639" cy="821600"/>
          </a:xfrm>
          <a:prstGeom prst="rect">
            <a:avLst/>
          </a:prstGeom>
        </p:spPr>
      </p:pic>
    </p:spTree>
    <p:extLst>
      <p:ext uri="{BB962C8B-B14F-4D97-AF65-F5344CB8AC3E}">
        <p14:creationId xmlns:p14="http://schemas.microsoft.com/office/powerpoint/2010/main" val="714070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224FC0-8AFC-444B-817E-889F0B4A363D}"/>
              </a:ext>
            </a:extLst>
          </p:cNvPr>
          <p:cNvSpPr>
            <a:spLocks noGrp="1"/>
          </p:cNvSpPr>
          <p:nvPr>
            <p:ph type="sldNum" sz="quarter" idx="12"/>
          </p:nvPr>
        </p:nvSpPr>
        <p:spPr/>
        <p:txBody>
          <a:bodyPr/>
          <a:lstStyle/>
          <a:p>
            <a:pPr>
              <a:defRPr/>
            </a:pPr>
            <a:fld id="{D8837AC9-722F-4E00-AA4A-3E2FB5243369}" type="slidenum">
              <a:rPr lang="en-US" altLang="en-US" smtClean="0"/>
              <a:pPr>
                <a:defRPr/>
              </a:pPr>
              <a:t>46</a:t>
            </a:fld>
            <a:endParaRPr lang="en-US" altLang="en-US"/>
          </a:p>
        </p:txBody>
      </p:sp>
      <p:sp>
        <p:nvSpPr>
          <p:cNvPr id="6" name="Title 1">
            <a:extLst>
              <a:ext uri="{FF2B5EF4-FFF2-40B4-BE49-F238E27FC236}">
                <a16:creationId xmlns:a16="http://schemas.microsoft.com/office/drawing/2014/main" id="{870738ED-B900-4BAA-90F2-411F8B975D13}"/>
              </a:ext>
            </a:extLst>
          </p:cNvPr>
          <p:cNvSpPr>
            <a:spLocks noGrp="1"/>
          </p:cNvSpPr>
          <p:nvPr>
            <p:ph type="title"/>
          </p:nvPr>
        </p:nvSpPr>
        <p:spPr>
          <a:xfrm>
            <a:off x="3736658" y="854153"/>
            <a:ext cx="6591300" cy="1260475"/>
          </a:xfrm>
        </p:spPr>
        <p:txBody>
          <a:bodyPr/>
          <a:lstStyle/>
          <a:p>
            <a:r>
              <a:rPr lang="en-US" sz="3200" dirty="0">
                <a:solidFill>
                  <a:schemeClr val="accent1"/>
                </a:solidFill>
                <a:latin typeface="Open Sans"/>
              </a:rPr>
              <a:t>Pascal’s Identity and Triangle</a:t>
            </a:r>
          </a:p>
        </p:txBody>
      </p:sp>
      <p:sp>
        <p:nvSpPr>
          <p:cNvPr id="8" name="Rectangle 7">
            <a:extLst>
              <a:ext uri="{FF2B5EF4-FFF2-40B4-BE49-F238E27FC236}">
                <a16:creationId xmlns:a16="http://schemas.microsoft.com/office/drawing/2014/main" id="{10C7E93D-D7F4-458B-B1FE-B65EE86BA774}"/>
              </a:ext>
            </a:extLst>
          </p:cNvPr>
          <p:cNvSpPr/>
          <p:nvPr/>
        </p:nvSpPr>
        <p:spPr>
          <a:xfrm>
            <a:off x="1413164" y="2401130"/>
            <a:ext cx="8740486" cy="186204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200" b="1" dirty="0">
                <a:solidFill>
                  <a:schemeClr val="accent1"/>
                </a:solidFill>
                <a:latin typeface="Open Sans"/>
              </a:rPr>
              <a:t>Theorem 2 </a:t>
            </a:r>
          </a:p>
          <a:p>
            <a:r>
              <a:rPr lang="en-US" sz="2000" b="1" dirty="0">
                <a:solidFill>
                  <a:srgbClr val="FF0000"/>
                </a:solidFill>
                <a:latin typeface="Open Sans"/>
              </a:rPr>
              <a:t>Pascal’s Identity </a:t>
            </a:r>
            <a:r>
              <a:rPr lang="en-US" sz="2000" b="1" dirty="0">
                <a:solidFill>
                  <a:schemeClr val="accent1"/>
                </a:solidFill>
                <a:latin typeface="Open Sans"/>
              </a:rPr>
              <a:t>. </a:t>
            </a:r>
            <a:r>
              <a:rPr lang="en-US" sz="2400" dirty="0">
                <a:solidFill>
                  <a:srgbClr val="000000"/>
                </a:solidFill>
                <a:latin typeface="STIXGeneral-Regular"/>
              </a:rPr>
              <a:t>Let </a:t>
            </a:r>
            <a:r>
              <a:rPr lang="en-US" sz="2400" i="1" dirty="0">
                <a:solidFill>
                  <a:srgbClr val="000000"/>
                </a:solidFill>
                <a:latin typeface="STIXGeneral-Italic"/>
              </a:rPr>
              <a:t>n </a:t>
            </a:r>
            <a:r>
              <a:rPr lang="en-US" sz="2400" dirty="0">
                <a:solidFill>
                  <a:srgbClr val="000000"/>
                </a:solidFill>
                <a:latin typeface="STIXGeneral-Regular"/>
              </a:rPr>
              <a:t>and </a:t>
            </a:r>
            <a:r>
              <a:rPr lang="en-US" sz="2400" i="1" dirty="0">
                <a:solidFill>
                  <a:srgbClr val="000000"/>
                </a:solidFill>
                <a:latin typeface="STIXGeneral-Italic"/>
              </a:rPr>
              <a:t>k </a:t>
            </a:r>
            <a:r>
              <a:rPr lang="en-US" sz="2400" dirty="0">
                <a:solidFill>
                  <a:srgbClr val="000000"/>
                </a:solidFill>
                <a:latin typeface="STIXGeneral-Regular"/>
              </a:rPr>
              <a:t>be positive integers with </a:t>
            </a:r>
            <a:r>
              <a:rPr lang="en-US" sz="2400" i="1" dirty="0">
                <a:solidFill>
                  <a:srgbClr val="000000"/>
                </a:solidFill>
                <a:latin typeface="STIXGeneral-Italic"/>
              </a:rPr>
              <a:t>n </a:t>
            </a:r>
            <a:r>
              <a:rPr lang="en-US" sz="2400" dirty="0">
                <a:solidFill>
                  <a:srgbClr val="000000"/>
                </a:solidFill>
                <a:latin typeface="STIXMathCalligraphy-Regular"/>
              </a:rPr>
              <a:t>≥ </a:t>
            </a:r>
            <a:r>
              <a:rPr lang="en-US" sz="2400" i="1" dirty="0">
                <a:solidFill>
                  <a:srgbClr val="000000"/>
                </a:solidFill>
                <a:latin typeface="STIXGeneral-Italic"/>
              </a:rPr>
              <a:t>k</a:t>
            </a:r>
            <a:r>
              <a:rPr lang="en-US" sz="2400" dirty="0">
                <a:solidFill>
                  <a:srgbClr val="000000"/>
                </a:solidFill>
                <a:latin typeface="STIXGeneral-Regular"/>
              </a:rPr>
              <a:t>. Then</a:t>
            </a:r>
          </a:p>
          <a:p>
            <a:endParaRPr lang="en-US" sz="2400" dirty="0">
              <a:solidFill>
                <a:srgbClr val="000000"/>
              </a:solidFill>
              <a:latin typeface="STIXGeneral-Regular"/>
            </a:endParaRPr>
          </a:p>
          <a:p>
            <a:endParaRPr lang="en-US" sz="2400" dirty="0">
              <a:solidFill>
                <a:srgbClr val="000000"/>
              </a:solidFill>
              <a:latin typeface="STIXGeneral-Regular"/>
            </a:endParaRPr>
          </a:p>
          <a:p>
            <a:endParaRPr lang="en-US" dirty="0"/>
          </a:p>
        </p:txBody>
      </p:sp>
      <p:pic>
        <p:nvPicPr>
          <p:cNvPr id="9" name="Picture 8">
            <a:extLst>
              <a:ext uri="{FF2B5EF4-FFF2-40B4-BE49-F238E27FC236}">
                <a16:creationId xmlns:a16="http://schemas.microsoft.com/office/drawing/2014/main" id="{C9E3912B-0AD8-4618-854B-311C6223FF3C}"/>
              </a:ext>
            </a:extLst>
          </p:cNvPr>
          <p:cNvPicPr>
            <a:picLocks noChangeAspect="1"/>
          </p:cNvPicPr>
          <p:nvPr/>
        </p:nvPicPr>
        <p:blipFill>
          <a:blip r:embed="rId2"/>
          <a:stretch>
            <a:fillRect/>
          </a:stretch>
        </p:blipFill>
        <p:spPr>
          <a:xfrm>
            <a:off x="3987857" y="3289724"/>
            <a:ext cx="2826327" cy="839578"/>
          </a:xfrm>
          <a:prstGeom prst="rect">
            <a:avLst/>
          </a:prstGeom>
        </p:spPr>
        <p:style>
          <a:lnRef idx="2">
            <a:schemeClr val="accent1"/>
          </a:lnRef>
          <a:fillRef idx="1">
            <a:schemeClr val="lt1"/>
          </a:fillRef>
          <a:effectRef idx="0">
            <a:schemeClr val="accent1"/>
          </a:effectRef>
          <a:fontRef idx="minor">
            <a:schemeClr val="dk1"/>
          </a:fontRef>
        </p:style>
      </p:pic>
      <p:sp>
        <p:nvSpPr>
          <p:cNvPr id="11" name="Rectangle 10">
            <a:extLst>
              <a:ext uri="{FF2B5EF4-FFF2-40B4-BE49-F238E27FC236}">
                <a16:creationId xmlns:a16="http://schemas.microsoft.com/office/drawing/2014/main" id="{366C35DE-7D05-4514-A433-2A4E65CD1F98}"/>
              </a:ext>
            </a:extLst>
          </p:cNvPr>
          <p:cNvSpPr/>
          <p:nvPr/>
        </p:nvSpPr>
        <p:spPr>
          <a:xfrm>
            <a:off x="1413164" y="4621125"/>
            <a:ext cx="8740486" cy="26007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dirty="0">
                <a:latin typeface="Open Sans"/>
              </a:rPr>
              <a:t>Pascal’s identity is the basis for a geometric arrangement of the binomial coefficients in a triangle. The </a:t>
            </a:r>
            <a:r>
              <a:rPr lang="en-US" sz="2000" i="1" dirty="0">
                <a:solidFill>
                  <a:srgbClr val="FF0000"/>
                </a:solidFill>
                <a:latin typeface="Open Sans"/>
              </a:rPr>
              <a:t>n</a:t>
            </a:r>
            <a:r>
              <a:rPr lang="en-US" sz="2000" dirty="0">
                <a:solidFill>
                  <a:srgbClr val="FF0000"/>
                </a:solidFill>
                <a:latin typeface="Open Sans"/>
              </a:rPr>
              <a:t>th</a:t>
            </a:r>
            <a:r>
              <a:rPr lang="en-US" sz="2000" dirty="0">
                <a:latin typeface="Open Sans"/>
              </a:rPr>
              <a:t> row in the triangle consists of the binomial coefficients</a:t>
            </a:r>
          </a:p>
          <a:p>
            <a:pPr algn="just"/>
            <a:endParaRPr lang="en-US" sz="2000" dirty="0">
              <a:latin typeface="Open Sans"/>
            </a:endParaRPr>
          </a:p>
          <a:p>
            <a:pPr algn="just"/>
            <a:endParaRPr lang="en-US" sz="2000" dirty="0">
              <a:latin typeface="Open Sans"/>
            </a:endParaRPr>
          </a:p>
          <a:p>
            <a:endParaRPr lang="en-US" dirty="0"/>
          </a:p>
          <a:p>
            <a:pPr algn="just"/>
            <a:r>
              <a:rPr lang="en-US" dirty="0"/>
              <a:t>This triangle is known as </a:t>
            </a:r>
            <a:r>
              <a:rPr lang="en-US" b="1" dirty="0"/>
              <a:t>Pascal’s triangle</a:t>
            </a:r>
            <a:r>
              <a:rPr lang="en-US" dirty="0"/>
              <a:t>, named after the French mathematician Blaise Pascal</a:t>
            </a:r>
            <a:endParaRPr lang="en-US" sz="2000" dirty="0">
              <a:latin typeface="Open Sans"/>
            </a:endParaRPr>
          </a:p>
        </p:txBody>
      </p:sp>
      <p:pic>
        <p:nvPicPr>
          <p:cNvPr id="12" name="Picture 11">
            <a:extLst>
              <a:ext uri="{FF2B5EF4-FFF2-40B4-BE49-F238E27FC236}">
                <a16:creationId xmlns:a16="http://schemas.microsoft.com/office/drawing/2014/main" id="{6B4CA613-D0A6-49C1-85EC-0F0F801FFB4D}"/>
              </a:ext>
            </a:extLst>
          </p:cNvPr>
          <p:cNvPicPr>
            <a:picLocks noChangeAspect="1"/>
          </p:cNvPicPr>
          <p:nvPr/>
        </p:nvPicPr>
        <p:blipFill>
          <a:blip r:embed="rId3"/>
          <a:stretch>
            <a:fillRect/>
          </a:stretch>
        </p:blipFill>
        <p:spPr>
          <a:xfrm>
            <a:off x="4085533" y="5645187"/>
            <a:ext cx="2946775" cy="705738"/>
          </a:xfrm>
          <a:prstGeom prst="rect">
            <a:avLst/>
          </a:prstGeom>
        </p:spPr>
      </p:pic>
    </p:spTree>
    <p:extLst>
      <p:ext uri="{BB962C8B-B14F-4D97-AF65-F5344CB8AC3E}">
        <p14:creationId xmlns:p14="http://schemas.microsoft.com/office/powerpoint/2010/main" val="1018020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E1AE-696A-428A-B0BE-CF090F74D6BB}"/>
              </a:ext>
            </a:extLst>
          </p:cNvPr>
          <p:cNvSpPr>
            <a:spLocks noGrp="1"/>
          </p:cNvSpPr>
          <p:nvPr>
            <p:ph type="title"/>
          </p:nvPr>
        </p:nvSpPr>
        <p:spPr/>
        <p:txBody>
          <a:bodyPr/>
          <a:lstStyle/>
          <a:p>
            <a:r>
              <a:rPr lang="en-US" sz="3000" dirty="0">
                <a:solidFill>
                  <a:schemeClr val="accent1"/>
                </a:solidFill>
                <a:latin typeface="Open Sans"/>
              </a:rPr>
              <a:t>Pascal’s triangle</a:t>
            </a:r>
          </a:p>
        </p:txBody>
      </p:sp>
      <p:sp>
        <p:nvSpPr>
          <p:cNvPr id="4" name="Slide Number Placeholder 3">
            <a:extLst>
              <a:ext uri="{FF2B5EF4-FFF2-40B4-BE49-F238E27FC236}">
                <a16:creationId xmlns:a16="http://schemas.microsoft.com/office/drawing/2014/main" id="{6DEEA597-732C-4847-9108-58924CF95B16}"/>
              </a:ext>
            </a:extLst>
          </p:cNvPr>
          <p:cNvSpPr>
            <a:spLocks noGrp="1"/>
          </p:cNvSpPr>
          <p:nvPr>
            <p:ph type="sldNum" sz="quarter" idx="12"/>
          </p:nvPr>
        </p:nvSpPr>
        <p:spPr/>
        <p:txBody>
          <a:bodyPr/>
          <a:lstStyle/>
          <a:p>
            <a:pPr>
              <a:defRPr/>
            </a:pPr>
            <a:fld id="{D8837AC9-722F-4E00-AA4A-3E2FB5243369}" type="slidenum">
              <a:rPr lang="en-US" altLang="en-US" smtClean="0"/>
              <a:pPr>
                <a:defRPr/>
              </a:pPr>
              <a:t>47</a:t>
            </a:fld>
            <a:endParaRPr lang="en-US" altLang="en-US"/>
          </a:p>
        </p:txBody>
      </p:sp>
      <p:pic>
        <p:nvPicPr>
          <p:cNvPr id="6" name="Picture 5">
            <a:extLst>
              <a:ext uri="{FF2B5EF4-FFF2-40B4-BE49-F238E27FC236}">
                <a16:creationId xmlns:a16="http://schemas.microsoft.com/office/drawing/2014/main" id="{EC0F501A-71F2-4CFD-B96B-5A7C02A2FF11}"/>
              </a:ext>
            </a:extLst>
          </p:cNvPr>
          <p:cNvPicPr>
            <a:picLocks noChangeAspect="1"/>
          </p:cNvPicPr>
          <p:nvPr/>
        </p:nvPicPr>
        <p:blipFill>
          <a:blip r:embed="rId2"/>
          <a:stretch>
            <a:fillRect/>
          </a:stretch>
        </p:blipFill>
        <p:spPr>
          <a:xfrm>
            <a:off x="1662545" y="2460567"/>
            <a:ext cx="8229600" cy="4549833"/>
          </a:xfrm>
          <a:prstGeom prst="rect">
            <a:avLst/>
          </a:prstGeom>
        </p:spPr>
      </p:pic>
    </p:spTree>
    <p:extLst>
      <p:ext uri="{BB962C8B-B14F-4D97-AF65-F5344CB8AC3E}">
        <p14:creationId xmlns:p14="http://schemas.microsoft.com/office/powerpoint/2010/main" val="1463321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F889B-1E23-42B4-9B95-E957D59CBCF9}"/>
              </a:ext>
            </a:extLst>
          </p:cNvPr>
          <p:cNvSpPr>
            <a:spLocks noGrp="1"/>
          </p:cNvSpPr>
          <p:nvPr>
            <p:ph type="title"/>
          </p:nvPr>
        </p:nvSpPr>
        <p:spPr>
          <a:xfrm>
            <a:off x="3736658" y="839788"/>
            <a:ext cx="6591300" cy="1260475"/>
          </a:xfrm>
        </p:spPr>
        <p:txBody>
          <a:bodyPr/>
          <a:lstStyle/>
          <a:p>
            <a:r>
              <a:rPr lang="en-US" sz="3000" dirty="0">
                <a:solidFill>
                  <a:schemeClr val="accent1"/>
                </a:solidFill>
                <a:latin typeface="Open Sans"/>
              </a:rPr>
              <a:t>Reference</a:t>
            </a:r>
          </a:p>
        </p:txBody>
      </p:sp>
      <p:sp>
        <p:nvSpPr>
          <p:cNvPr id="3" name="Rectangle 2">
            <a:extLst>
              <a:ext uri="{FF2B5EF4-FFF2-40B4-BE49-F238E27FC236}">
                <a16:creationId xmlns:a16="http://schemas.microsoft.com/office/drawing/2014/main" id="{89BEBDF0-3B5A-4058-85FF-E6AB85B7BDA5}"/>
              </a:ext>
            </a:extLst>
          </p:cNvPr>
          <p:cNvSpPr/>
          <p:nvPr/>
        </p:nvSpPr>
        <p:spPr>
          <a:xfrm>
            <a:off x="2173000" y="3261447"/>
            <a:ext cx="6987626" cy="13392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R="0" lvl="0" algn="ctr">
              <a:lnSpc>
                <a:spcPct val="115000"/>
              </a:lnSpc>
              <a:spcBef>
                <a:spcPts val="0"/>
              </a:spcBef>
              <a:spcAft>
                <a:spcPts val="1000"/>
              </a:spcAft>
              <a:buClr>
                <a:srgbClr val="000000"/>
              </a:buClr>
              <a:buSzPts val="900"/>
            </a:pPr>
            <a:r>
              <a:rPr lang="en-US" sz="2400" dirty="0">
                <a:solidFill>
                  <a:srgbClr val="000000"/>
                </a:solidFill>
                <a:latin typeface="Open Sans"/>
                <a:ea typeface="Calibri" panose="020F0502020204030204" pitchFamily="34" charset="0"/>
                <a:cs typeface="Times New Roman" panose="02020603050405020304" pitchFamily="18" charset="0"/>
              </a:rPr>
              <a:t>Kenneth H. Rosen, “ </a:t>
            </a:r>
            <a:r>
              <a:rPr lang="en-US" sz="2400" dirty="0">
                <a:solidFill>
                  <a:srgbClr val="410000"/>
                </a:solidFill>
                <a:latin typeface="Open Sans"/>
                <a:ea typeface="Calibri" panose="020F0502020204030204" pitchFamily="34" charset="0"/>
                <a:cs typeface="Times New Roman" panose="02020603050405020304" pitchFamily="18" charset="0"/>
              </a:rPr>
              <a:t>Discrete Mathematics and its Applications”, 8</a:t>
            </a:r>
            <a:r>
              <a:rPr lang="en-US" sz="2400" baseline="30000" dirty="0">
                <a:solidFill>
                  <a:srgbClr val="410000"/>
                </a:solidFill>
                <a:latin typeface="Open Sans"/>
                <a:ea typeface="Calibri" panose="020F0502020204030204" pitchFamily="34" charset="0"/>
                <a:cs typeface="Times New Roman" panose="02020603050405020304" pitchFamily="18" charset="0"/>
              </a:rPr>
              <a:t>th</a:t>
            </a:r>
            <a:r>
              <a:rPr lang="en-US" sz="2400" dirty="0">
                <a:solidFill>
                  <a:srgbClr val="410000"/>
                </a:solidFill>
                <a:latin typeface="Open Sans"/>
                <a:ea typeface="Calibri" panose="020F0502020204030204" pitchFamily="34" charset="0"/>
                <a:cs typeface="Times New Roman" panose="02020603050405020304" pitchFamily="18" charset="0"/>
              </a:rPr>
              <a:t> edition,219, </a:t>
            </a:r>
            <a:r>
              <a:rPr lang="en-US" sz="2400" dirty="0">
                <a:latin typeface="Open Sans"/>
                <a:ea typeface="Calibri" panose="020F0502020204030204" pitchFamily="34" charset="0"/>
                <a:cs typeface="Times New Roman" panose="02020603050405020304" pitchFamily="18" charset="0"/>
              </a:rPr>
              <a:t>McGraw-Hill Education, New York, ISBN 978-1-259-67651-2</a:t>
            </a:r>
            <a:endParaRPr lang="en-US" sz="3600" dirty="0">
              <a:latin typeface="Open Sans"/>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D9B69B-E1A7-4146-AFA4-1843C60EAE43}"/>
              </a:ext>
            </a:extLst>
          </p:cNvPr>
          <p:cNvSpPr>
            <a:spLocks noGrp="1"/>
          </p:cNvSpPr>
          <p:nvPr>
            <p:ph type="sldNum" sz="quarter" idx="12"/>
          </p:nvPr>
        </p:nvSpPr>
        <p:spPr/>
        <p:txBody>
          <a:bodyPr/>
          <a:lstStyle/>
          <a:p>
            <a:fld id="{CD5C0C48-4550-499A-936C-E780151000F1}" type="slidenum">
              <a:rPr lang="en-US" altLang="en-US" smtClean="0"/>
              <a:pPr/>
              <a:t>48</a:t>
            </a:fld>
            <a:endParaRPr lang="en-US" altLang="en-US"/>
          </a:p>
        </p:txBody>
      </p:sp>
    </p:spTree>
    <p:extLst>
      <p:ext uri="{BB962C8B-B14F-4D97-AF65-F5344CB8AC3E}">
        <p14:creationId xmlns:p14="http://schemas.microsoft.com/office/powerpoint/2010/main" val="2379902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629866-5B99-4BDF-8582-A5F02099E14B}"/>
              </a:ext>
            </a:extLst>
          </p:cNvPr>
          <p:cNvSpPr>
            <a:spLocks noGrp="1"/>
          </p:cNvSpPr>
          <p:nvPr>
            <p:ph type="sldNum" sz="quarter" idx="12"/>
          </p:nvPr>
        </p:nvSpPr>
        <p:spPr/>
        <p:txBody>
          <a:bodyPr/>
          <a:lstStyle/>
          <a:p>
            <a:pPr>
              <a:defRPr/>
            </a:pPr>
            <a:fld id="{185E9FFE-DD11-455C-A7E6-845DC1551057}"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E530-CE57-4D76-A0C3-E5E445F7A248}"/>
              </a:ext>
            </a:extLst>
          </p:cNvPr>
          <p:cNvSpPr>
            <a:spLocks noGrp="1"/>
          </p:cNvSpPr>
          <p:nvPr>
            <p:ph type="title"/>
          </p:nvPr>
        </p:nvSpPr>
        <p:spPr/>
        <p:txBody>
          <a:bodyPr/>
          <a:lstStyle/>
          <a:p>
            <a:r>
              <a:rPr lang="en-US" sz="3000" dirty="0">
                <a:solidFill>
                  <a:schemeClr val="accent1"/>
                </a:solidFill>
                <a:latin typeface="Open Sans"/>
              </a:rPr>
              <a:t>The Product Rule</a:t>
            </a:r>
            <a:br>
              <a:rPr lang="en-US" sz="3000" dirty="0">
                <a:solidFill>
                  <a:schemeClr val="accent1"/>
                </a:solidFill>
                <a:latin typeface="Open Sans"/>
              </a:rPr>
            </a:br>
            <a:endParaRPr lang="en-US" sz="3000" dirty="0"/>
          </a:p>
        </p:txBody>
      </p:sp>
      <p:sp>
        <p:nvSpPr>
          <p:cNvPr id="3" name="Content Placeholder 2">
            <a:extLst>
              <a:ext uri="{FF2B5EF4-FFF2-40B4-BE49-F238E27FC236}">
                <a16:creationId xmlns:a16="http://schemas.microsoft.com/office/drawing/2014/main" id="{2BAC2F7C-0A38-451F-BCCD-34E16CAB754E}"/>
              </a:ext>
            </a:extLst>
          </p:cNvPr>
          <p:cNvSpPr>
            <a:spLocks noGrp="1"/>
          </p:cNvSpPr>
          <p:nvPr>
            <p:ph idx="1"/>
          </p:nvPr>
        </p:nvSpPr>
        <p:spPr>
          <a:xfrm>
            <a:off x="1296785" y="2184400"/>
            <a:ext cx="9077500" cy="4199775"/>
          </a:xfrm>
        </p:spPr>
        <p:txBody>
          <a:bodyPr/>
          <a:lstStyle/>
          <a:p>
            <a:pPr marL="0" indent="0" algn="just">
              <a:spcBef>
                <a:spcPts val="700"/>
              </a:spcBef>
              <a:buNone/>
            </a:pPr>
            <a:r>
              <a:rPr lang="en-US" sz="2000" b="1" dirty="0">
                <a:solidFill>
                  <a:srgbClr val="00B050"/>
                </a:solidFill>
                <a:latin typeface="Open Sans"/>
              </a:rPr>
              <a:t>Solution :</a:t>
            </a:r>
          </a:p>
          <a:p>
            <a:pPr marL="465138" indent="-465138" algn="just">
              <a:spcBef>
                <a:spcPts val="700"/>
              </a:spcBef>
              <a:buNone/>
            </a:pPr>
            <a:r>
              <a:rPr lang="en-US" sz="2000" dirty="0">
                <a:latin typeface="Open Sans"/>
              </a:rPr>
              <a:t>1.	The procedure of assigning offices to these two employees consists of assigning an office to Sanchez, which can be done in 12 ways, then assigning an office to Patel different from the office assigned to Sanchez, which can be done in 11 ways. By the product rule, there are</a:t>
            </a:r>
          </a:p>
          <a:p>
            <a:pPr marL="0" indent="0" algn="just">
              <a:spcBef>
                <a:spcPts val="700"/>
              </a:spcBef>
              <a:buNone/>
            </a:pPr>
            <a:r>
              <a:rPr lang="en-US" sz="2000" dirty="0">
                <a:latin typeface="Open Sans"/>
              </a:rPr>
              <a:t>                 12 ⋅ 11 = 132 ways to assign offices to these two employees.</a:t>
            </a:r>
          </a:p>
          <a:p>
            <a:pPr marL="465138" indent="-465138">
              <a:spcBef>
                <a:spcPts val="700"/>
              </a:spcBef>
              <a:buNone/>
              <a:tabLst>
                <a:tab pos="398463" algn="l"/>
              </a:tabLst>
            </a:pPr>
            <a:r>
              <a:rPr lang="en-US" sz="2000" dirty="0">
                <a:latin typeface="Open Sans"/>
              </a:rPr>
              <a:t>2.	 There are 26 choices for each of the three uppercase English letters and 10  choices for each of the three digits. Hence, by the product rule there are a total of </a:t>
            </a:r>
          </a:p>
          <a:p>
            <a:pPr marL="0" indent="0">
              <a:spcBef>
                <a:spcPts val="700"/>
              </a:spcBef>
              <a:buNone/>
            </a:pPr>
            <a:r>
              <a:rPr lang="en-US" sz="2000" dirty="0">
                <a:latin typeface="Open Sans"/>
              </a:rPr>
              <a:t>           26 ⋅ 26 ⋅ 26 ⋅ 10 ⋅ 10 ⋅ 10 </a:t>
            </a:r>
          </a:p>
          <a:p>
            <a:pPr marL="0" indent="0">
              <a:spcBef>
                <a:spcPts val="700"/>
              </a:spcBef>
              <a:buNone/>
            </a:pPr>
            <a:r>
              <a:rPr lang="en-US" sz="2000" dirty="0">
                <a:latin typeface="Open Sans"/>
              </a:rPr>
              <a:t>       = 17</a:t>
            </a:r>
            <a:r>
              <a:rPr lang="en-US" sz="2000" i="1" dirty="0">
                <a:latin typeface="Open Sans"/>
              </a:rPr>
              <a:t>,</a:t>
            </a:r>
            <a:r>
              <a:rPr lang="en-US" sz="2000" dirty="0">
                <a:latin typeface="Open Sans"/>
              </a:rPr>
              <a:t>576</a:t>
            </a:r>
            <a:r>
              <a:rPr lang="en-US" sz="2000" i="1" dirty="0">
                <a:latin typeface="Open Sans"/>
              </a:rPr>
              <a:t>,</a:t>
            </a:r>
            <a:r>
              <a:rPr lang="en-US" sz="2000" dirty="0">
                <a:latin typeface="Open Sans"/>
              </a:rPr>
              <a:t>000 possible license plates</a:t>
            </a:r>
          </a:p>
        </p:txBody>
      </p:sp>
      <p:sp>
        <p:nvSpPr>
          <p:cNvPr id="4" name="Slide Number Placeholder 3">
            <a:extLst>
              <a:ext uri="{FF2B5EF4-FFF2-40B4-BE49-F238E27FC236}">
                <a16:creationId xmlns:a16="http://schemas.microsoft.com/office/drawing/2014/main" id="{2CC4015D-9CE6-46F6-8BB5-FA772135DC03}"/>
              </a:ext>
            </a:extLst>
          </p:cNvPr>
          <p:cNvSpPr>
            <a:spLocks noGrp="1"/>
          </p:cNvSpPr>
          <p:nvPr>
            <p:ph type="sldNum" sz="quarter" idx="12"/>
          </p:nvPr>
        </p:nvSpPr>
        <p:spPr/>
        <p:txBody>
          <a:bodyPr/>
          <a:lstStyle/>
          <a:p>
            <a:pPr>
              <a:defRPr/>
            </a:pPr>
            <a:fld id="{D8837AC9-722F-4E00-AA4A-3E2FB5243369}" type="slidenum">
              <a:rPr lang="en-US" altLang="en-US" smtClean="0"/>
              <a:pPr>
                <a:defRPr/>
              </a:pPr>
              <a:t>5</a:t>
            </a:fld>
            <a:endParaRPr lang="en-US" altLang="en-US" dirty="0"/>
          </a:p>
        </p:txBody>
      </p:sp>
      <p:pic>
        <p:nvPicPr>
          <p:cNvPr id="6" name="Picture 5">
            <a:extLst>
              <a:ext uri="{FF2B5EF4-FFF2-40B4-BE49-F238E27FC236}">
                <a16:creationId xmlns:a16="http://schemas.microsoft.com/office/drawing/2014/main" id="{C7AC39AC-DBD5-45F5-91EE-4D5166EE3507}"/>
              </a:ext>
            </a:extLst>
          </p:cNvPr>
          <p:cNvPicPr>
            <a:picLocks noChangeAspect="1"/>
          </p:cNvPicPr>
          <p:nvPr/>
        </p:nvPicPr>
        <p:blipFill>
          <a:blip r:embed="rId2"/>
          <a:stretch>
            <a:fillRect/>
          </a:stretch>
        </p:blipFill>
        <p:spPr>
          <a:xfrm>
            <a:off x="6695554" y="5178772"/>
            <a:ext cx="3553487" cy="1518515"/>
          </a:xfrm>
          <a:prstGeom prst="rect">
            <a:avLst/>
          </a:prstGeom>
        </p:spPr>
      </p:pic>
    </p:spTree>
    <p:extLst>
      <p:ext uri="{BB962C8B-B14F-4D97-AF65-F5344CB8AC3E}">
        <p14:creationId xmlns:p14="http://schemas.microsoft.com/office/powerpoint/2010/main" val="204229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7EDD9C-E385-4D2E-A77E-7D7CE5EA7719}"/>
              </a:ext>
            </a:extLst>
          </p:cNvPr>
          <p:cNvSpPr>
            <a:spLocks noGrp="1"/>
          </p:cNvSpPr>
          <p:nvPr>
            <p:ph type="sldNum" sz="quarter" idx="12"/>
          </p:nvPr>
        </p:nvSpPr>
        <p:spPr/>
        <p:txBody>
          <a:bodyPr/>
          <a:lstStyle/>
          <a:p>
            <a:pPr>
              <a:defRPr/>
            </a:pPr>
            <a:fld id="{D8837AC9-722F-4E00-AA4A-3E2FB5243369}" type="slidenum">
              <a:rPr lang="en-US" altLang="en-US" smtClean="0"/>
              <a:pPr>
                <a:defRPr/>
              </a:pPr>
              <a:t>6</a:t>
            </a:fld>
            <a:endParaRPr lang="en-US" altLang="en-US"/>
          </a:p>
        </p:txBody>
      </p:sp>
      <p:sp>
        <p:nvSpPr>
          <p:cNvPr id="5" name="Rectangle 4">
            <a:extLst>
              <a:ext uri="{FF2B5EF4-FFF2-40B4-BE49-F238E27FC236}">
                <a16:creationId xmlns:a16="http://schemas.microsoft.com/office/drawing/2014/main" id="{2CA7B22E-011A-47BB-84D9-D83BD4C4D078}"/>
              </a:ext>
            </a:extLst>
          </p:cNvPr>
          <p:cNvSpPr/>
          <p:nvPr/>
        </p:nvSpPr>
        <p:spPr>
          <a:xfrm>
            <a:off x="1570639" y="2246801"/>
            <a:ext cx="882382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chemeClr val="accent1"/>
                </a:solidFill>
                <a:latin typeface="Open Sans"/>
              </a:rPr>
              <a:t>Example 3 :</a:t>
            </a:r>
          </a:p>
          <a:p>
            <a:r>
              <a:rPr lang="en-US" sz="2000" dirty="0">
                <a:latin typeface="Open Sans"/>
              </a:rPr>
              <a:t>What is the value of </a:t>
            </a:r>
            <a:r>
              <a:rPr lang="en-US" sz="2000" i="1" dirty="0">
                <a:latin typeface="Open Sans"/>
              </a:rPr>
              <a:t>k </a:t>
            </a:r>
            <a:r>
              <a:rPr lang="en-US" sz="2000" dirty="0">
                <a:latin typeface="Open Sans"/>
              </a:rPr>
              <a:t>after the following code, where </a:t>
            </a:r>
            <a:r>
              <a:rPr lang="en-US" sz="2000" i="1" dirty="0">
                <a:latin typeface="Open Sans"/>
              </a:rPr>
              <a:t>n</a:t>
            </a:r>
            <a:r>
              <a:rPr lang="en-US" sz="2000" dirty="0">
                <a:latin typeface="Open Sans"/>
              </a:rPr>
              <a:t>1</a:t>
            </a:r>
            <a:r>
              <a:rPr lang="en-US" sz="2000" i="1" dirty="0">
                <a:latin typeface="Open Sans"/>
              </a:rPr>
              <a:t>, n</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nm </a:t>
            </a:r>
            <a:r>
              <a:rPr lang="en-US" sz="2000" dirty="0">
                <a:latin typeface="Open Sans"/>
              </a:rPr>
              <a:t>are positive integers, has been executed?</a:t>
            </a:r>
          </a:p>
        </p:txBody>
      </p:sp>
      <p:pic>
        <p:nvPicPr>
          <p:cNvPr id="6" name="Picture 5">
            <a:extLst>
              <a:ext uri="{FF2B5EF4-FFF2-40B4-BE49-F238E27FC236}">
                <a16:creationId xmlns:a16="http://schemas.microsoft.com/office/drawing/2014/main" id="{A7B1622C-6278-4BA0-8F57-AB6C2252F297}"/>
              </a:ext>
            </a:extLst>
          </p:cNvPr>
          <p:cNvPicPr>
            <a:picLocks noChangeAspect="1"/>
          </p:cNvPicPr>
          <p:nvPr/>
        </p:nvPicPr>
        <p:blipFill>
          <a:blip r:embed="rId2"/>
          <a:stretch>
            <a:fillRect/>
          </a:stretch>
        </p:blipFill>
        <p:spPr>
          <a:xfrm>
            <a:off x="1570639" y="3781424"/>
            <a:ext cx="2718728" cy="2795099"/>
          </a:xfrm>
          <a:prstGeom prst="rect">
            <a:avLst/>
          </a:prstGeom>
        </p:spPr>
        <p:style>
          <a:lnRef idx="2">
            <a:schemeClr val="accent1"/>
          </a:lnRef>
          <a:fillRef idx="1">
            <a:schemeClr val="lt1"/>
          </a:fillRef>
          <a:effectRef idx="0">
            <a:schemeClr val="accent1"/>
          </a:effectRef>
          <a:fontRef idx="minor">
            <a:schemeClr val="dk1"/>
          </a:fontRef>
        </p:style>
      </p:pic>
      <p:sp>
        <p:nvSpPr>
          <p:cNvPr id="7" name="Rectangle 6">
            <a:extLst>
              <a:ext uri="{FF2B5EF4-FFF2-40B4-BE49-F238E27FC236}">
                <a16:creationId xmlns:a16="http://schemas.microsoft.com/office/drawing/2014/main" id="{3AAAD1B4-7095-4A19-BD2E-34BD01D173B7}"/>
              </a:ext>
            </a:extLst>
          </p:cNvPr>
          <p:cNvSpPr/>
          <p:nvPr/>
        </p:nvSpPr>
        <p:spPr>
          <a:xfrm>
            <a:off x="4543425" y="3362214"/>
            <a:ext cx="5851034" cy="378565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solidFill>
                  <a:srgbClr val="00B050"/>
                </a:solidFill>
                <a:latin typeface="Open Sans"/>
              </a:rPr>
              <a:t>Solution :</a:t>
            </a:r>
          </a:p>
          <a:p>
            <a:pPr algn="just"/>
            <a:r>
              <a:rPr lang="en-US" sz="2000" dirty="0">
                <a:latin typeface="Open Sans"/>
              </a:rPr>
              <a:t>The initial value of </a:t>
            </a:r>
            <a:r>
              <a:rPr lang="en-US" sz="2000" i="1" dirty="0">
                <a:latin typeface="Open Sans"/>
              </a:rPr>
              <a:t>k </a:t>
            </a:r>
            <a:r>
              <a:rPr lang="en-US" sz="2000" dirty="0">
                <a:latin typeface="Open Sans"/>
              </a:rPr>
              <a:t>is zero. Each time the nested loop is traversed, 1 is added to </a:t>
            </a:r>
            <a:r>
              <a:rPr lang="en-US" sz="2000" i="1" dirty="0">
                <a:latin typeface="Open Sans"/>
              </a:rPr>
              <a:t>k</a:t>
            </a:r>
            <a:r>
              <a:rPr lang="en-US" sz="2000" dirty="0">
                <a:latin typeface="Open Sans"/>
              </a:rPr>
              <a:t>. </a:t>
            </a:r>
          </a:p>
          <a:p>
            <a:pPr algn="just"/>
            <a:r>
              <a:rPr lang="en-US" sz="2000" dirty="0">
                <a:latin typeface="Open Sans"/>
              </a:rPr>
              <a:t>Let </a:t>
            </a:r>
            <a:r>
              <a:rPr lang="en-US" sz="2000" i="1" dirty="0" err="1">
                <a:latin typeface="Open Sans"/>
              </a:rPr>
              <a:t>Ti</a:t>
            </a:r>
            <a:r>
              <a:rPr lang="en-US" sz="2000" i="1" dirty="0">
                <a:latin typeface="Open Sans"/>
              </a:rPr>
              <a:t> </a:t>
            </a:r>
            <a:r>
              <a:rPr lang="en-US" sz="2000" dirty="0">
                <a:latin typeface="Open Sans"/>
              </a:rPr>
              <a:t>be the task of traversing the </a:t>
            </a:r>
            <a:r>
              <a:rPr lang="en-US" sz="2000" i="1" dirty="0" err="1">
                <a:latin typeface="Open Sans"/>
              </a:rPr>
              <a:t>i</a:t>
            </a:r>
            <a:r>
              <a:rPr lang="en-US" sz="2000" dirty="0" err="1">
                <a:latin typeface="Open Sans"/>
              </a:rPr>
              <a:t>th</a:t>
            </a:r>
            <a:r>
              <a:rPr lang="en-US" sz="2000" dirty="0">
                <a:latin typeface="Open Sans"/>
              </a:rPr>
              <a:t> loop. </a:t>
            </a:r>
          </a:p>
          <a:p>
            <a:pPr algn="just"/>
            <a:r>
              <a:rPr lang="en-US" sz="2000" dirty="0">
                <a:latin typeface="Open Sans"/>
              </a:rPr>
              <a:t>Then the number of times the loop is traversed is the number of ways to do the tasks </a:t>
            </a:r>
            <a:r>
              <a:rPr lang="en-US" sz="2000" i="1" dirty="0">
                <a:latin typeface="Open Sans"/>
              </a:rPr>
              <a:t>T</a:t>
            </a:r>
            <a:r>
              <a:rPr lang="en-US" sz="2000" dirty="0">
                <a:latin typeface="Open Sans"/>
              </a:rPr>
              <a:t>1, </a:t>
            </a:r>
            <a:r>
              <a:rPr lang="en-US" sz="2000" i="1" dirty="0">
                <a:latin typeface="Open Sans"/>
              </a:rPr>
              <a:t>T</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Tm</a:t>
            </a:r>
            <a:r>
              <a:rPr lang="en-US" sz="2000" dirty="0">
                <a:latin typeface="Open Sans"/>
              </a:rPr>
              <a:t>. </a:t>
            </a:r>
          </a:p>
          <a:p>
            <a:pPr algn="just"/>
            <a:r>
              <a:rPr lang="en-US" sz="2000" dirty="0">
                <a:latin typeface="Open Sans"/>
              </a:rPr>
              <a:t>The number of ways to carry out the task </a:t>
            </a:r>
            <a:r>
              <a:rPr lang="en-US" sz="2000" i="1" dirty="0" err="1">
                <a:latin typeface="Open Sans"/>
              </a:rPr>
              <a:t>Tj</a:t>
            </a:r>
            <a:r>
              <a:rPr lang="en-US" sz="2000" dirty="0">
                <a:latin typeface="Open Sans"/>
              </a:rPr>
              <a:t>, </a:t>
            </a:r>
            <a:r>
              <a:rPr lang="en-US" sz="2000" i="1" dirty="0">
                <a:latin typeface="Open Sans"/>
              </a:rPr>
              <a:t>j </a:t>
            </a:r>
            <a:r>
              <a:rPr lang="en-US" sz="2000" dirty="0">
                <a:latin typeface="Open Sans"/>
              </a:rPr>
              <a:t>= 1</a:t>
            </a:r>
            <a:r>
              <a:rPr lang="en-US" sz="2000" i="1" dirty="0">
                <a:latin typeface="Open Sans"/>
              </a:rPr>
              <a:t>, </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m</a:t>
            </a:r>
            <a:r>
              <a:rPr lang="en-US" sz="2000" dirty="0">
                <a:latin typeface="Open Sans"/>
              </a:rPr>
              <a:t>, is </a:t>
            </a:r>
            <a:r>
              <a:rPr lang="en-US" sz="2000" i="1" dirty="0" err="1">
                <a:latin typeface="Open Sans"/>
              </a:rPr>
              <a:t>nj</a:t>
            </a:r>
            <a:r>
              <a:rPr lang="en-US" sz="2000" dirty="0">
                <a:latin typeface="Open Sans"/>
              </a:rPr>
              <a:t>, because the </a:t>
            </a:r>
            <a:r>
              <a:rPr lang="en-US" sz="2000" i="1" dirty="0" err="1">
                <a:latin typeface="Open Sans"/>
              </a:rPr>
              <a:t>j</a:t>
            </a:r>
            <a:r>
              <a:rPr lang="en-US" sz="2000" dirty="0" err="1">
                <a:latin typeface="Open Sans"/>
              </a:rPr>
              <a:t>th</a:t>
            </a:r>
            <a:r>
              <a:rPr lang="en-US" sz="2000" dirty="0">
                <a:latin typeface="Open Sans"/>
              </a:rPr>
              <a:t> loop is traversed once for each integer </a:t>
            </a:r>
            <a:r>
              <a:rPr lang="en-US" sz="2000" i="1" dirty="0" err="1">
                <a:latin typeface="Open Sans"/>
              </a:rPr>
              <a:t>ij</a:t>
            </a:r>
            <a:r>
              <a:rPr lang="en-US" sz="2000" i="1" dirty="0">
                <a:latin typeface="Open Sans"/>
              </a:rPr>
              <a:t> </a:t>
            </a:r>
            <a:r>
              <a:rPr lang="en-US" sz="2000" dirty="0">
                <a:latin typeface="Open Sans"/>
              </a:rPr>
              <a:t>with 1 ≤ </a:t>
            </a:r>
            <a:r>
              <a:rPr lang="en-US" sz="2000" i="1" dirty="0" err="1">
                <a:latin typeface="Open Sans"/>
              </a:rPr>
              <a:t>ij</a:t>
            </a:r>
            <a:r>
              <a:rPr lang="en-US" sz="2000" i="1" dirty="0">
                <a:latin typeface="Open Sans"/>
              </a:rPr>
              <a:t> </a:t>
            </a:r>
            <a:r>
              <a:rPr lang="en-US" sz="2000" dirty="0">
                <a:latin typeface="Open Sans"/>
              </a:rPr>
              <a:t>≤ </a:t>
            </a:r>
            <a:r>
              <a:rPr lang="en-US" sz="2000" i="1" dirty="0" err="1">
                <a:latin typeface="Open Sans"/>
              </a:rPr>
              <a:t>nj</a:t>
            </a:r>
            <a:r>
              <a:rPr lang="en-US" sz="2000" dirty="0">
                <a:latin typeface="Open Sans"/>
              </a:rPr>
              <a:t>. </a:t>
            </a:r>
          </a:p>
          <a:p>
            <a:pPr algn="just"/>
            <a:r>
              <a:rPr lang="en-US" sz="2000" dirty="0">
                <a:latin typeface="Open Sans"/>
              </a:rPr>
              <a:t>By the product rule, it follows that the nested loop is traversed </a:t>
            </a:r>
            <a:r>
              <a:rPr lang="en-US" sz="2000" i="1" dirty="0">
                <a:latin typeface="Open Sans"/>
              </a:rPr>
              <a:t>n</a:t>
            </a:r>
            <a:r>
              <a:rPr lang="en-US" sz="2000" dirty="0">
                <a:latin typeface="Open Sans"/>
              </a:rPr>
              <a:t>1</a:t>
            </a:r>
            <a:r>
              <a:rPr lang="en-US" sz="2000" i="1" dirty="0">
                <a:latin typeface="Open Sans"/>
              </a:rPr>
              <a:t>n</a:t>
            </a:r>
            <a:r>
              <a:rPr lang="en-US" sz="2000" dirty="0">
                <a:latin typeface="Open Sans"/>
              </a:rPr>
              <a:t>2⋯</a:t>
            </a:r>
            <a:r>
              <a:rPr lang="en-US" sz="2000" i="1" dirty="0">
                <a:latin typeface="Open Sans"/>
              </a:rPr>
              <a:t>nm </a:t>
            </a:r>
            <a:r>
              <a:rPr lang="en-US" sz="2000" dirty="0">
                <a:latin typeface="Open Sans"/>
              </a:rPr>
              <a:t>times.</a:t>
            </a:r>
          </a:p>
          <a:p>
            <a:pPr algn="just"/>
            <a:r>
              <a:rPr lang="en-US" sz="2000" dirty="0">
                <a:latin typeface="Open Sans"/>
              </a:rPr>
              <a:t>Hence, the final value of </a:t>
            </a:r>
            <a:r>
              <a:rPr lang="en-US" sz="2000" i="1" dirty="0">
                <a:latin typeface="Open Sans"/>
              </a:rPr>
              <a:t>k </a:t>
            </a:r>
            <a:r>
              <a:rPr lang="en-US" sz="2000" dirty="0">
                <a:latin typeface="Open Sans"/>
              </a:rPr>
              <a:t>is </a:t>
            </a:r>
            <a:r>
              <a:rPr lang="en-US" sz="2000" i="1" dirty="0">
                <a:latin typeface="Open Sans"/>
              </a:rPr>
              <a:t>n</a:t>
            </a:r>
            <a:r>
              <a:rPr lang="en-US" sz="2000" dirty="0">
                <a:latin typeface="Open Sans"/>
              </a:rPr>
              <a:t>1</a:t>
            </a:r>
            <a:r>
              <a:rPr lang="en-US" sz="2000" i="1" dirty="0">
                <a:latin typeface="Open Sans"/>
              </a:rPr>
              <a:t>n</a:t>
            </a:r>
            <a:r>
              <a:rPr lang="en-US" sz="2000" dirty="0">
                <a:latin typeface="Open Sans"/>
              </a:rPr>
              <a:t>2⋯</a:t>
            </a:r>
            <a:r>
              <a:rPr lang="en-US" sz="2000" i="1" dirty="0">
                <a:latin typeface="Open Sans"/>
              </a:rPr>
              <a:t>nm</a:t>
            </a:r>
            <a:r>
              <a:rPr lang="en-US" sz="2000" dirty="0">
                <a:latin typeface="Open Sans"/>
              </a:rPr>
              <a:t>.</a:t>
            </a:r>
          </a:p>
        </p:txBody>
      </p:sp>
      <p:sp>
        <p:nvSpPr>
          <p:cNvPr id="8" name="Title 1">
            <a:extLst>
              <a:ext uri="{FF2B5EF4-FFF2-40B4-BE49-F238E27FC236}">
                <a16:creationId xmlns:a16="http://schemas.microsoft.com/office/drawing/2014/main" id="{578AB278-945C-4603-AADF-6A1A858C5AE4}"/>
              </a:ext>
            </a:extLst>
          </p:cNvPr>
          <p:cNvSpPr>
            <a:spLocks noGrp="1"/>
          </p:cNvSpPr>
          <p:nvPr>
            <p:ph type="title"/>
          </p:nvPr>
        </p:nvSpPr>
        <p:spPr>
          <a:xfrm>
            <a:off x="3919538" y="839788"/>
            <a:ext cx="6591300" cy="1260475"/>
          </a:xfrm>
        </p:spPr>
        <p:txBody>
          <a:bodyPr/>
          <a:lstStyle/>
          <a:p>
            <a:r>
              <a:rPr lang="en-US" sz="3000" dirty="0">
                <a:solidFill>
                  <a:schemeClr val="accent1"/>
                </a:solidFill>
                <a:latin typeface="Open Sans"/>
              </a:rPr>
              <a:t>The Product Rule</a:t>
            </a:r>
            <a:br>
              <a:rPr lang="en-US" sz="3000" dirty="0">
                <a:solidFill>
                  <a:schemeClr val="accent1"/>
                </a:solidFill>
                <a:latin typeface="Open Sans"/>
              </a:rPr>
            </a:br>
            <a:endParaRPr lang="en-US" sz="3000" dirty="0"/>
          </a:p>
        </p:txBody>
      </p:sp>
    </p:spTree>
    <p:extLst>
      <p:ext uri="{BB962C8B-B14F-4D97-AF65-F5344CB8AC3E}">
        <p14:creationId xmlns:p14="http://schemas.microsoft.com/office/powerpoint/2010/main" val="1272397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EC5C-685D-4200-9219-080880AA85F4}"/>
              </a:ext>
            </a:extLst>
          </p:cNvPr>
          <p:cNvSpPr>
            <a:spLocks noGrp="1"/>
          </p:cNvSpPr>
          <p:nvPr>
            <p:ph type="title"/>
          </p:nvPr>
        </p:nvSpPr>
        <p:spPr/>
        <p:txBody>
          <a:bodyPr/>
          <a:lstStyle/>
          <a:p>
            <a:r>
              <a:rPr lang="en-US" sz="3000" dirty="0">
                <a:solidFill>
                  <a:srgbClr val="0070C0"/>
                </a:solidFill>
                <a:latin typeface="Open Sans"/>
              </a:rPr>
              <a:t>2. The Sum Rule</a:t>
            </a:r>
          </a:p>
        </p:txBody>
      </p:sp>
      <p:sp>
        <p:nvSpPr>
          <p:cNvPr id="3" name="Content Placeholder 2">
            <a:extLst>
              <a:ext uri="{FF2B5EF4-FFF2-40B4-BE49-F238E27FC236}">
                <a16:creationId xmlns:a16="http://schemas.microsoft.com/office/drawing/2014/main" id="{91042BD0-6CA1-481C-AC9B-D040E2E63DB0}"/>
              </a:ext>
            </a:extLst>
          </p:cNvPr>
          <p:cNvSpPr>
            <a:spLocks noGrp="1"/>
          </p:cNvSpPr>
          <p:nvPr>
            <p:ph idx="1"/>
          </p:nvPr>
        </p:nvSpPr>
        <p:spPr>
          <a:xfrm>
            <a:off x="1335088" y="2286420"/>
            <a:ext cx="9039196" cy="1435952"/>
          </a:xfrm>
        </p:spPr>
        <p:style>
          <a:lnRef idx="1">
            <a:schemeClr val="accent1"/>
          </a:lnRef>
          <a:fillRef idx="2">
            <a:schemeClr val="accent1"/>
          </a:fillRef>
          <a:effectRef idx="1">
            <a:schemeClr val="accent1"/>
          </a:effectRef>
          <a:fontRef idx="minor">
            <a:schemeClr val="dk1"/>
          </a:fontRef>
        </p:style>
        <p:txBody>
          <a:bodyPr/>
          <a:lstStyle/>
          <a:p>
            <a:pPr marL="0" indent="0" algn="just">
              <a:buNone/>
            </a:pPr>
            <a:r>
              <a:rPr lang="en-US" sz="2000" b="1" dirty="0">
                <a:solidFill>
                  <a:srgbClr val="0070C0"/>
                </a:solidFill>
                <a:latin typeface="Open Sans"/>
              </a:rPr>
              <a:t>The Sum Rule </a:t>
            </a:r>
          </a:p>
          <a:p>
            <a:pPr marL="0" indent="0" algn="just">
              <a:buNone/>
            </a:pPr>
            <a:r>
              <a:rPr lang="en-US" sz="2000" dirty="0">
                <a:latin typeface="Open Sans"/>
              </a:rPr>
              <a:t>If a task can be done either in one of </a:t>
            </a:r>
            <a:r>
              <a:rPr lang="en-US" sz="2000" i="1" dirty="0">
                <a:latin typeface="Open Sans"/>
              </a:rPr>
              <a:t>n</a:t>
            </a:r>
            <a:r>
              <a:rPr lang="en-US" sz="2000" dirty="0">
                <a:latin typeface="Open Sans"/>
              </a:rPr>
              <a:t>1 ways or in one of </a:t>
            </a:r>
            <a:r>
              <a:rPr lang="en-US" sz="2000" i="1" dirty="0">
                <a:latin typeface="Open Sans"/>
              </a:rPr>
              <a:t>n</a:t>
            </a:r>
            <a:r>
              <a:rPr lang="en-US" sz="2000" dirty="0">
                <a:latin typeface="Open Sans"/>
              </a:rPr>
              <a:t>2 ways, where none of the set of </a:t>
            </a:r>
            <a:r>
              <a:rPr lang="en-US" sz="2000" i="1" dirty="0">
                <a:latin typeface="Open Sans"/>
              </a:rPr>
              <a:t>n</a:t>
            </a:r>
            <a:r>
              <a:rPr lang="en-US" sz="2000" dirty="0">
                <a:latin typeface="Open Sans"/>
              </a:rPr>
              <a:t>1 ways is the same as any of the set of </a:t>
            </a:r>
            <a:r>
              <a:rPr lang="en-US" sz="2000" i="1" dirty="0">
                <a:latin typeface="Open Sans"/>
              </a:rPr>
              <a:t>n</a:t>
            </a:r>
            <a:r>
              <a:rPr lang="en-US" sz="2000" dirty="0">
                <a:latin typeface="Open Sans"/>
              </a:rPr>
              <a:t>2 ways, then there are </a:t>
            </a:r>
            <a:r>
              <a:rPr lang="en-US" sz="2000" i="1" dirty="0">
                <a:latin typeface="Open Sans"/>
              </a:rPr>
              <a:t>n</a:t>
            </a:r>
            <a:r>
              <a:rPr lang="en-US" sz="2000" dirty="0">
                <a:latin typeface="Open Sans"/>
              </a:rPr>
              <a:t>1 + </a:t>
            </a:r>
            <a:r>
              <a:rPr lang="en-US" sz="2000" i="1" dirty="0">
                <a:latin typeface="Open Sans"/>
              </a:rPr>
              <a:t>n</a:t>
            </a:r>
            <a:r>
              <a:rPr lang="en-US" sz="2000" dirty="0">
                <a:latin typeface="Open Sans"/>
              </a:rPr>
              <a:t>2 ways to do the task. </a:t>
            </a:r>
          </a:p>
        </p:txBody>
      </p:sp>
      <p:sp>
        <p:nvSpPr>
          <p:cNvPr id="4" name="Slide Number Placeholder 3">
            <a:extLst>
              <a:ext uri="{FF2B5EF4-FFF2-40B4-BE49-F238E27FC236}">
                <a16:creationId xmlns:a16="http://schemas.microsoft.com/office/drawing/2014/main" id="{674098AE-491E-4C79-9C45-92287E98BBDB}"/>
              </a:ext>
            </a:extLst>
          </p:cNvPr>
          <p:cNvSpPr>
            <a:spLocks noGrp="1"/>
          </p:cNvSpPr>
          <p:nvPr>
            <p:ph type="sldNum" sz="quarter" idx="12"/>
          </p:nvPr>
        </p:nvSpPr>
        <p:spPr/>
        <p:txBody>
          <a:bodyPr/>
          <a:lstStyle/>
          <a:p>
            <a:pPr>
              <a:defRPr/>
            </a:pPr>
            <a:fld id="{D8837AC9-722F-4E00-AA4A-3E2FB5243369}" type="slidenum">
              <a:rPr lang="en-US" altLang="en-US" smtClean="0"/>
              <a:pPr>
                <a:defRPr/>
              </a:pPr>
              <a:t>7</a:t>
            </a:fld>
            <a:endParaRPr lang="en-US" altLang="en-US"/>
          </a:p>
        </p:txBody>
      </p:sp>
      <p:sp>
        <p:nvSpPr>
          <p:cNvPr id="5" name="Rectangle 4">
            <a:extLst>
              <a:ext uri="{FF2B5EF4-FFF2-40B4-BE49-F238E27FC236}">
                <a16:creationId xmlns:a16="http://schemas.microsoft.com/office/drawing/2014/main" id="{F398AF2E-9750-4DB3-ADAD-08152ED5A527}"/>
              </a:ext>
            </a:extLst>
          </p:cNvPr>
          <p:cNvSpPr/>
          <p:nvPr/>
        </p:nvSpPr>
        <p:spPr>
          <a:xfrm>
            <a:off x="1335088" y="4020266"/>
            <a:ext cx="9039196" cy="2862322"/>
          </a:xfrm>
          <a:prstGeom prst="rect">
            <a:avLst/>
          </a:prstGeom>
        </p:spPr>
        <p:txBody>
          <a:bodyPr wrap="square">
            <a:spAutoFit/>
          </a:bodyPr>
          <a:lstStyle/>
          <a:p>
            <a:pPr algn="just"/>
            <a:r>
              <a:rPr lang="en-US" sz="2000" b="1" dirty="0">
                <a:solidFill>
                  <a:srgbClr val="0070C0"/>
                </a:solidFill>
                <a:latin typeface="Open Sans"/>
              </a:rPr>
              <a:t>Example 1:</a:t>
            </a:r>
          </a:p>
          <a:p>
            <a:pPr algn="just"/>
            <a:r>
              <a:rPr lang="en-US" sz="2000" dirty="0">
                <a:solidFill>
                  <a:srgbClr val="000000"/>
                </a:solidFill>
                <a:latin typeface="Open Sans"/>
              </a:rPr>
              <a:t>A student can choose a computer project from one of three lists. The three lists contain 23, 15, and 19 possible projects, respectively. No project is on more than one list. How many possible projects are there to choose from?</a:t>
            </a:r>
          </a:p>
          <a:p>
            <a:pPr algn="just"/>
            <a:endParaRPr lang="en-US" sz="2000" dirty="0">
              <a:solidFill>
                <a:srgbClr val="000000"/>
              </a:solidFill>
              <a:latin typeface="Open Sans"/>
            </a:endParaRPr>
          </a:p>
          <a:p>
            <a:pPr algn="just"/>
            <a:r>
              <a:rPr lang="en-US" sz="2000" b="1" i="1" dirty="0">
                <a:solidFill>
                  <a:srgbClr val="0070C0"/>
                </a:solidFill>
                <a:latin typeface="Open Sans"/>
              </a:rPr>
              <a:t>Solution: </a:t>
            </a:r>
          </a:p>
          <a:p>
            <a:pPr algn="just"/>
            <a:r>
              <a:rPr lang="en-US" sz="2000" dirty="0">
                <a:solidFill>
                  <a:srgbClr val="000000"/>
                </a:solidFill>
                <a:latin typeface="Open Sans"/>
              </a:rPr>
              <a:t>The student can choose a project by selecting a project from the first list, the second list, or the third list. Because no project is on more than one list, by the sum rule there are 23 + 15 + 19 = 57 ways to choose a project.</a:t>
            </a:r>
            <a:endParaRPr lang="en-US" sz="2000" dirty="0">
              <a:latin typeface="Open Sans"/>
            </a:endParaRPr>
          </a:p>
        </p:txBody>
      </p:sp>
    </p:spTree>
    <p:extLst>
      <p:ext uri="{BB962C8B-B14F-4D97-AF65-F5344CB8AC3E}">
        <p14:creationId xmlns:p14="http://schemas.microsoft.com/office/powerpoint/2010/main" val="302660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F2915B-E237-4A67-88E9-272218790E2E}"/>
              </a:ext>
            </a:extLst>
          </p:cNvPr>
          <p:cNvSpPr>
            <a:spLocks noGrp="1"/>
          </p:cNvSpPr>
          <p:nvPr>
            <p:ph type="sldNum" sz="quarter" idx="12"/>
          </p:nvPr>
        </p:nvSpPr>
        <p:spPr/>
        <p:txBody>
          <a:bodyPr/>
          <a:lstStyle/>
          <a:p>
            <a:pPr>
              <a:defRPr/>
            </a:pPr>
            <a:fld id="{D8837AC9-722F-4E00-AA4A-3E2FB5243369}" type="slidenum">
              <a:rPr lang="en-US" altLang="en-US" smtClean="0"/>
              <a:pPr>
                <a:defRPr/>
              </a:pPr>
              <a:t>8</a:t>
            </a:fld>
            <a:endParaRPr lang="en-US" altLang="en-US"/>
          </a:p>
        </p:txBody>
      </p:sp>
      <p:sp>
        <p:nvSpPr>
          <p:cNvPr id="5" name="Rectangle 4">
            <a:extLst>
              <a:ext uri="{FF2B5EF4-FFF2-40B4-BE49-F238E27FC236}">
                <a16:creationId xmlns:a16="http://schemas.microsoft.com/office/drawing/2014/main" id="{149B7BD6-FCC2-4B5E-8A2B-B2FF52C56489}"/>
              </a:ext>
            </a:extLst>
          </p:cNvPr>
          <p:cNvSpPr/>
          <p:nvPr/>
        </p:nvSpPr>
        <p:spPr>
          <a:xfrm>
            <a:off x="1423989" y="2331329"/>
            <a:ext cx="8917044" cy="10464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2000" b="1" dirty="0">
                <a:solidFill>
                  <a:srgbClr val="0070C0"/>
                </a:solidFill>
                <a:latin typeface="Open Sans"/>
              </a:rPr>
              <a:t>Example 2</a:t>
            </a:r>
          </a:p>
          <a:p>
            <a:pPr algn="just"/>
            <a:r>
              <a:rPr lang="en-US" sz="2000" dirty="0">
                <a:latin typeface="Open Sans"/>
              </a:rPr>
              <a:t>What is the value of </a:t>
            </a:r>
            <a:r>
              <a:rPr lang="en-US" sz="2000" i="1" dirty="0">
                <a:latin typeface="Open Sans"/>
              </a:rPr>
              <a:t>k </a:t>
            </a:r>
            <a:r>
              <a:rPr lang="en-US" sz="2000" dirty="0">
                <a:latin typeface="Open Sans"/>
              </a:rPr>
              <a:t>after the following code, where </a:t>
            </a:r>
            <a:r>
              <a:rPr lang="en-US" sz="2200" i="1" dirty="0">
                <a:latin typeface="Open Sans"/>
              </a:rPr>
              <a:t>n</a:t>
            </a:r>
            <a:r>
              <a:rPr lang="en-US" sz="2000" dirty="0">
                <a:latin typeface="Open Sans"/>
              </a:rPr>
              <a:t>1</a:t>
            </a:r>
            <a:r>
              <a:rPr lang="en-US" sz="2000" i="1" dirty="0">
                <a:latin typeface="Open Sans"/>
              </a:rPr>
              <a:t>, </a:t>
            </a:r>
            <a:r>
              <a:rPr lang="en-US" sz="2200" i="1" dirty="0">
                <a:latin typeface="Open Sans"/>
              </a:rPr>
              <a:t>n</a:t>
            </a:r>
            <a:r>
              <a:rPr lang="en-US" sz="2000" dirty="0">
                <a:latin typeface="Open Sans"/>
              </a:rPr>
              <a:t>2</a:t>
            </a:r>
            <a:r>
              <a:rPr lang="en-US" sz="2000" i="1" dirty="0">
                <a:latin typeface="Open Sans"/>
              </a:rPr>
              <a:t>,</a:t>
            </a:r>
            <a:r>
              <a:rPr lang="en-US" sz="2000" dirty="0">
                <a:latin typeface="Open Sans"/>
              </a:rPr>
              <a:t>…</a:t>
            </a:r>
            <a:r>
              <a:rPr lang="en-US" sz="2000" i="1" dirty="0">
                <a:latin typeface="Open Sans"/>
              </a:rPr>
              <a:t>, </a:t>
            </a:r>
            <a:r>
              <a:rPr lang="en-US" sz="2200" i="1" dirty="0">
                <a:latin typeface="Open Sans"/>
              </a:rPr>
              <a:t>n</a:t>
            </a:r>
            <a:r>
              <a:rPr lang="en-US" sz="2000" i="1" dirty="0">
                <a:latin typeface="Open Sans"/>
              </a:rPr>
              <a:t>m </a:t>
            </a:r>
            <a:r>
              <a:rPr lang="en-US" sz="2000" dirty="0">
                <a:latin typeface="Open Sans"/>
              </a:rPr>
              <a:t>are positive integers, has been executed?</a:t>
            </a:r>
          </a:p>
        </p:txBody>
      </p:sp>
      <p:sp>
        <p:nvSpPr>
          <p:cNvPr id="6" name="Title 1">
            <a:extLst>
              <a:ext uri="{FF2B5EF4-FFF2-40B4-BE49-F238E27FC236}">
                <a16:creationId xmlns:a16="http://schemas.microsoft.com/office/drawing/2014/main" id="{58F78448-7A5A-4DE8-877A-E62DF8D57049}"/>
              </a:ext>
            </a:extLst>
          </p:cNvPr>
          <p:cNvSpPr>
            <a:spLocks noGrp="1"/>
          </p:cNvSpPr>
          <p:nvPr>
            <p:ph type="title"/>
          </p:nvPr>
        </p:nvSpPr>
        <p:spPr>
          <a:xfrm>
            <a:off x="3562350" y="839788"/>
            <a:ext cx="6591300" cy="1260475"/>
          </a:xfrm>
        </p:spPr>
        <p:txBody>
          <a:bodyPr/>
          <a:lstStyle/>
          <a:p>
            <a:r>
              <a:rPr lang="en-US" sz="3000" dirty="0">
                <a:solidFill>
                  <a:srgbClr val="0070C0"/>
                </a:solidFill>
                <a:latin typeface="Open Sans"/>
              </a:rPr>
              <a:t>2. The Sum Rule</a:t>
            </a:r>
          </a:p>
        </p:txBody>
      </p:sp>
      <p:pic>
        <p:nvPicPr>
          <p:cNvPr id="7" name="Picture 6">
            <a:extLst>
              <a:ext uri="{FF2B5EF4-FFF2-40B4-BE49-F238E27FC236}">
                <a16:creationId xmlns:a16="http://schemas.microsoft.com/office/drawing/2014/main" id="{CC85A46E-617D-4E28-B50B-C26379FEEECA}"/>
              </a:ext>
            </a:extLst>
          </p:cNvPr>
          <p:cNvPicPr>
            <a:picLocks noChangeAspect="1"/>
          </p:cNvPicPr>
          <p:nvPr/>
        </p:nvPicPr>
        <p:blipFill>
          <a:blip r:embed="rId2"/>
          <a:stretch>
            <a:fillRect/>
          </a:stretch>
        </p:blipFill>
        <p:spPr>
          <a:xfrm>
            <a:off x="1423988" y="3713881"/>
            <a:ext cx="2138362" cy="3323986"/>
          </a:xfrm>
          <a:prstGeom prst="rect">
            <a:avLst/>
          </a:prstGeom>
        </p:spPr>
        <p:style>
          <a:lnRef idx="2">
            <a:schemeClr val="accent1"/>
          </a:lnRef>
          <a:fillRef idx="1">
            <a:schemeClr val="lt1"/>
          </a:fillRef>
          <a:effectRef idx="0">
            <a:schemeClr val="accent1"/>
          </a:effectRef>
          <a:fontRef idx="minor">
            <a:schemeClr val="dk1"/>
          </a:fontRef>
        </p:style>
      </p:pic>
      <p:sp>
        <p:nvSpPr>
          <p:cNvPr id="8" name="Rectangle 7">
            <a:extLst>
              <a:ext uri="{FF2B5EF4-FFF2-40B4-BE49-F238E27FC236}">
                <a16:creationId xmlns:a16="http://schemas.microsoft.com/office/drawing/2014/main" id="{78983C32-61FF-4C39-9EB0-858AC3F4B986}"/>
              </a:ext>
            </a:extLst>
          </p:cNvPr>
          <p:cNvSpPr/>
          <p:nvPr/>
        </p:nvSpPr>
        <p:spPr>
          <a:xfrm>
            <a:off x="3890356" y="3713880"/>
            <a:ext cx="6450677" cy="332398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spcBef>
                <a:spcPts val="400"/>
              </a:spcBef>
            </a:pPr>
            <a:r>
              <a:rPr lang="en-US" sz="2000" b="1" i="1" dirty="0">
                <a:solidFill>
                  <a:srgbClr val="00B050"/>
                </a:solidFill>
                <a:latin typeface="Open Sans"/>
              </a:rPr>
              <a:t>Solution :</a:t>
            </a:r>
          </a:p>
          <a:p>
            <a:pPr>
              <a:spcBef>
                <a:spcPts val="400"/>
              </a:spcBef>
            </a:pPr>
            <a:r>
              <a:rPr lang="en-US" sz="2000" dirty="0">
                <a:latin typeface="Open Sans"/>
              </a:rPr>
              <a:t>The initial value of </a:t>
            </a:r>
            <a:r>
              <a:rPr lang="en-US" sz="2000" i="1" dirty="0">
                <a:latin typeface="Open Sans"/>
              </a:rPr>
              <a:t>k </a:t>
            </a:r>
            <a:r>
              <a:rPr lang="en-US" sz="2000" dirty="0">
                <a:latin typeface="Open Sans"/>
              </a:rPr>
              <a:t>is zero. This block of code is made up of </a:t>
            </a:r>
            <a:r>
              <a:rPr lang="en-US" sz="2000" i="1" dirty="0">
                <a:latin typeface="Open Sans"/>
              </a:rPr>
              <a:t>m </a:t>
            </a:r>
            <a:r>
              <a:rPr lang="en-US" sz="2000" dirty="0">
                <a:latin typeface="Open Sans"/>
              </a:rPr>
              <a:t>different loops. Each time a loop is traversed, 1 is added to </a:t>
            </a:r>
            <a:r>
              <a:rPr lang="en-US" sz="2000" i="1" dirty="0">
                <a:latin typeface="Open Sans"/>
              </a:rPr>
              <a:t>k</a:t>
            </a:r>
            <a:r>
              <a:rPr lang="en-US" sz="2000" dirty="0">
                <a:latin typeface="Open Sans"/>
              </a:rPr>
              <a:t>, </a:t>
            </a:r>
          </a:p>
          <a:p>
            <a:pPr>
              <a:spcBef>
                <a:spcPts val="400"/>
              </a:spcBef>
            </a:pPr>
            <a:r>
              <a:rPr lang="en-US" sz="2000" dirty="0">
                <a:latin typeface="Open Sans"/>
              </a:rPr>
              <a:t>We need to determine how many times we traverse a loop. Note that there are </a:t>
            </a:r>
            <a:r>
              <a:rPr lang="en-US" sz="2000" i="1" dirty="0" err="1">
                <a:latin typeface="Open Sans"/>
              </a:rPr>
              <a:t>ni</a:t>
            </a:r>
            <a:r>
              <a:rPr lang="en-US" sz="2000" i="1" dirty="0">
                <a:latin typeface="Open Sans"/>
              </a:rPr>
              <a:t> </a:t>
            </a:r>
            <a:r>
              <a:rPr lang="en-US" sz="2000" dirty="0">
                <a:latin typeface="Open Sans"/>
              </a:rPr>
              <a:t>ways to traverse the </a:t>
            </a:r>
            <a:r>
              <a:rPr lang="en-US" sz="2000" i="1" dirty="0" err="1">
                <a:latin typeface="Open Sans"/>
              </a:rPr>
              <a:t>i</a:t>
            </a:r>
            <a:r>
              <a:rPr lang="en-US" sz="2000" dirty="0" err="1">
                <a:latin typeface="Open Sans"/>
              </a:rPr>
              <a:t>th</a:t>
            </a:r>
            <a:r>
              <a:rPr lang="en-US" sz="2000" dirty="0">
                <a:latin typeface="Open Sans"/>
              </a:rPr>
              <a:t> loop. Because we only traverse one loop at a time, the sum rule shows that the final value of </a:t>
            </a:r>
            <a:r>
              <a:rPr lang="en-US" sz="2000" i="1" dirty="0">
                <a:latin typeface="Open Sans"/>
              </a:rPr>
              <a:t>k</a:t>
            </a:r>
            <a:r>
              <a:rPr lang="en-US" sz="2000" dirty="0">
                <a:latin typeface="Open Sans"/>
              </a:rPr>
              <a:t>, which is the number of ways to traverse one of the </a:t>
            </a:r>
            <a:r>
              <a:rPr lang="en-US" sz="2000" i="1" dirty="0">
                <a:latin typeface="Open Sans"/>
              </a:rPr>
              <a:t>m </a:t>
            </a:r>
            <a:r>
              <a:rPr lang="en-US" sz="2000" dirty="0">
                <a:latin typeface="Open Sans"/>
              </a:rPr>
              <a:t>loops is</a:t>
            </a:r>
          </a:p>
          <a:p>
            <a:pPr>
              <a:spcBef>
                <a:spcPts val="400"/>
              </a:spcBef>
            </a:pPr>
            <a:r>
              <a:rPr lang="en-US" sz="2000" i="1" dirty="0">
                <a:latin typeface="Open Sans"/>
              </a:rPr>
              <a:t>n</a:t>
            </a:r>
            <a:r>
              <a:rPr lang="en-US" sz="2000" dirty="0">
                <a:latin typeface="Open Sans"/>
              </a:rPr>
              <a:t>1 + </a:t>
            </a:r>
            <a:r>
              <a:rPr lang="en-US" sz="2000" i="1" dirty="0">
                <a:latin typeface="Open Sans"/>
              </a:rPr>
              <a:t>n</a:t>
            </a:r>
            <a:r>
              <a:rPr lang="en-US" sz="2000" dirty="0">
                <a:latin typeface="Open Sans"/>
              </a:rPr>
              <a:t>2 +⋯+ </a:t>
            </a:r>
            <a:r>
              <a:rPr lang="en-US" sz="2000" i="1" dirty="0">
                <a:latin typeface="Open Sans"/>
              </a:rPr>
              <a:t>nm</a:t>
            </a:r>
            <a:r>
              <a:rPr lang="en-US" sz="2000" dirty="0">
                <a:latin typeface="Open Sans"/>
              </a:rPr>
              <a:t>.</a:t>
            </a:r>
          </a:p>
        </p:txBody>
      </p:sp>
    </p:spTree>
    <p:extLst>
      <p:ext uri="{BB962C8B-B14F-4D97-AF65-F5344CB8AC3E}">
        <p14:creationId xmlns:p14="http://schemas.microsoft.com/office/powerpoint/2010/main" val="72303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5B1A05-390F-49DB-BE58-D00CF58C65DA}"/>
              </a:ext>
            </a:extLst>
          </p:cNvPr>
          <p:cNvSpPr>
            <a:spLocks noGrp="1"/>
          </p:cNvSpPr>
          <p:nvPr>
            <p:ph type="sldNum" sz="quarter" idx="12"/>
          </p:nvPr>
        </p:nvSpPr>
        <p:spPr/>
        <p:txBody>
          <a:bodyPr/>
          <a:lstStyle/>
          <a:p>
            <a:pPr>
              <a:defRPr/>
            </a:pPr>
            <a:fld id="{D8837AC9-722F-4E00-AA4A-3E2FB5243369}" type="slidenum">
              <a:rPr lang="en-US" altLang="en-US" smtClean="0"/>
              <a:pPr>
                <a:defRPr/>
              </a:pPr>
              <a:t>9</a:t>
            </a:fld>
            <a:endParaRPr lang="en-US" altLang="en-US"/>
          </a:p>
        </p:txBody>
      </p:sp>
      <p:sp>
        <p:nvSpPr>
          <p:cNvPr id="5" name="Rectangle 4">
            <a:extLst>
              <a:ext uri="{FF2B5EF4-FFF2-40B4-BE49-F238E27FC236}">
                <a16:creationId xmlns:a16="http://schemas.microsoft.com/office/drawing/2014/main" id="{A9854F9B-6075-4B60-8E6B-D3267F7E0C26}"/>
              </a:ext>
            </a:extLst>
          </p:cNvPr>
          <p:cNvSpPr/>
          <p:nvPr/>
        </p:nvSpPr>
        <p:spPr>
          <a:xfrm>
            <a:off x="1423988" y="2178930"/>
            <a:ext cx="8729661" cy="1669688"/>
          </a:xfrm>
          <a:prstGeom prst="rect">
            <a:avLst/>
          </a:prstGeom>
        </p:spPr>
        <p:txBody>
          <a:bodyPr wrap="square">
            <a:spAutoFit/>
          </a:bodyPr>
          <a:lstStyle/>
          <a:p>
            <a:pPr algn="just">
              <a:spcBef>
                <a:spcPts val="300"/>
              </a:spcBef>
            </a:pPr>
            <a:r>
              <a:rPr lang="en-US" sz="2000" b="1" dirty="0">
                <a:solidFill>
                  <a:schemeClr val="tx2"/>
                </a:solidFill>
                <a:latin typeface="Open Sans"/>
              </a:rPr>
              <a:t>Example 3 :</a:t>
            </a:r>
          </a:p>
          <a:p>
            <a:pPr algn="just">
              <a:spcBef>
                <a:spcPts val="300"/>
              </a:spcBef>
            </a:pPr>
            <a:r>
              <a:rPr lang="en-US" sz="2000" dirty="0">
                <a:latin typeface="Open Sans"/>
              </a:rPr>
              <a:t>Each user on a computer system has a password, which is six to eight characters long, where each character is an uppercase letter or a digit. Each password must contain at least one digit. How many possible passwords are there?</a:t>
            </a:r>
          </a:p>
        </p:txBody>
      </p:sp>
      <p:sp>
        <p:nvSpPr>
          <p:cNvPr id="6" name="Title 1">
            <a:extLst>
              <a:ext uri="{FF2B5EF4-FFF2-40B4-BE49-F238E27FC236}">
                <a16:creationId xmlns:a16="http://schemas.microsoft.com/office/drawing/2014/main" id="{9F7FD6F4-F719-4D43-8D1B-E7AD3C84F20C}"/>
              </a:ext>
            </a:extLst>
          </p:cNvPr>
          <p:cNvSpPr>
            <a:spLocks noGrp="1"/>
          </p:cNvSpPr>
          <p:nvPr>
            <p:ph type="title"/>
          </p:nvPr>
        </p:nvSpPr>
        <p:spPr>
          <a:xfrm>
            <a:off x="3562350" y="839788"/>
            <a:ext cx="6591300" cy="1260475"/>
          </a:xfrm>
        </p:spPr>
        <p:txBody>
          <a:bodyPr/>
          <a:lstStyle/>
          <a:p>
            <a:r>
              <a:rPr lang="en-US" sz="3000" dirty="0">
                <a:solidFill>
                  <a:srgbClr val="0070C0"/>
                </a:solidFill>
                <a:latin typeface="Open Sans"/>
              </a:rPr>
              <a:t>2. The Sum Rule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AE57495-182E-4380-BEA5-FA8EAB3A8975}"/>
                  </a:ext>
                </a:extLst>
              </p:cNvPr>
              <p:cNvSpPr/>
              <p:nvPr/>
            </p:nvSpPr>
            <p:spPr>
              <a:xfrm>
                <a:off x="1423988" y="3873920"/>
                <a:ext cx="8729661" cy="1700466"/>
              </a:xfrm>
              <a:prstGeom prst="rect">
                <a:avLst/>
              </a:prstGeom>
            </p:spPr>
            <p:txBody>
              <a:bodyPr wrap="square">
                <a:spAutoFit/>
              </a:bodyPr>
              <a:lstStyle/>
              <a:p>
                <a:pPr algn="just">
                  <a:spcBef>
                    <a:spcPts val="300"/>
                  </a:spcBef>
                </a:pPr>
                <a:r>
                  <a:rPr lang="en-US" sz="2000" b="1" i="1" dirty="0">
                    <a:solidFill>
                      <a:srgbClr val="00B050"/>
                    </a:solidFill>
                    <a:latin typeface="Open Sans"/>
                  </a:rPr>
                  <a:t>Solution: </a:t>
                </a:r>
              </a:p>
              <a:p>
                <a:pPr algn="just">
                  <a:spcBef>
                    <a:spcPts val="300"/>
                  </a:spcBef>
                </a:pPr>
                <a:r>
                  <a:rPr lang="en-US" sz="2000" dirty="0">
                    <a:solidFill>
                      <a:srgbClr val="000000"/>
                    </a:solidFill>
                    <a:latin typeface="Open Sans"/>
                  </a:rPr>
                  <a:t>Let </a:t>
                </a:r>
                <a:r>
                  <a:rPr lang="en-US" sz="2000" i="1" dirty="0">
                    <a:solidFill>
                      <a:srgbClr val="000000"/>
                    </a:solidFill>
                    <a:latin typeface="Open Sans"/>
                  </a:rPr>
                  <a:t>P </a:t>
                </a:r>
                <a:r>
                  <a:rPr lang="en-US" sz="2000" dirty="0">
                    <a:solidFill>
                      <a:srgbClr val="000000"/>
                    </a:solidFill>
                    <a:latin typeface="Open Sans"/>
                  </a:rPr>
                  <a:t>be the total number of possible passwords, and let </a:t>
                </a:r>
                <a:r>
                  <a:rPr lang="en-US" sz="2000" i="1" dirty="0">
                    <a:solidFill>
                      <a:srgbClr val="000000"/>
                    </a:solidFill>
                    <a:latin typeface="Open Sans"/>
                  </a:rPr>
                  <a:t>P</a:t>
                </a:r>
                <a:r>
                  <a:rPr lang="en-US" sz="2000" dirty="0">
                    <a:solidFill>
                      <a:srgbClr val="000000"/>
                    </a:solidFill>
                    <a:latin typeface="Open Sans"/>
                  </a:rPr>
                  <a:t>6, </a:t>
                </a:r>
                <a:r>
                  <a:rPr lang="en-US" sz="2000" i="1" dirty="0">
                    <a:solidFill>
                      <a:srgbClr val="000000"/>
                    </a:solidFill>
                    <a:latin typeface="Open Sans"/>
                  </a:rPr>
                  <a:t>P</a:t>
                </a:r>
                <a:r>
                  <a:rPr lang="en-US" sz="2000" dirty="0">
                    <a:solidFill>
                      <a:srgbClr val="000000"/>
                    </a:solidFill>
                    <a:latin typeface="Open Sans"/>
                  </a:rPr>
                  <a:t>7, and </a:t>
                </a:r>
                <a:r>
                  <a:rPr lang="en-US" sz="2000" i="1" dirty="0">
                    <a:solidFill>
                      <a:srgbClr val="000000"/>
                    </a:solidFill>
                    <a:latin typeface="Open Sans"/>
                  </a:rPr>
                  <a:t>P</a:t>
                </a:r>
                <a:r>
                  <a:rPr lang="en-US" sz="2000" dirty="0">
                    <a:solidFill>
                      <a:srgbClr val="000000"/>
                    </a:solidFill>
                    <a:latin typeface="Open Sans"/>
                  </a:rPr>
                  <a:t>8 denote the number of possible passwords of length 6, 7, and 8, respectively. T</a:t>
                </a:r>
                <a:r>
                  <a:rPr lang="en-US" dirty="0"/>
                  <a:t>he number of strings of six characters is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36</m:t>
                        </m:r>
                      </m:e>
                      <m:sup>
                        <m:r>
                          <a:rPr lang="en-US" b="0" i="1" dirty="0" smtClean="0">
                            <a:latin typeface="Cambria Math" panose="02040503050406030204" pitchFamily="18" charset="0"/>
                          </a:rPr>
                          <m:t>6</m:t>
                        </m:r>
                      </m:sup>
                    </m:sSup>
                  </m:oMath>
                </a14:m>
                <a:r>
                  <a:rPr lang="en-US" dirty="0"/>
                  <a:t>, and the number of strings with no digits is </a:t>
                </a:r>
                <a14:m>
                  <m:oMath xmlns:m="http://schemas.openxmlformats.org/officeDocument/2006/math">
                    <m:sSup>
                      <m:sSupPr>
                        <m:ctrlPr>
                          <a:rPr lang="en-US" i="1" dirty="0">
                            <a:latin typeface="Cambria Math" panose="02040503050406030204" pitchFamily="18" charset="0"/>
                          </a:rPr>
                        </m:ctrlPr>
                      </m:sSupPr>
                      <m:e>
                        <m:r>
                          <a:rPr lang="en-US" b="0" i="1" dirty="0" smtClean="0">
                            <a:latin typeface="Cambria Math" panose="02040503050406030204" pitchFamily="18" charset="0"/>
                          </a:rPr>
                          <m:t>2</m:t>
                        </m:r>
                        <m:r>
                          <a:rPr lang="en-US" i="1" dirty="0">
                            <a:latin typeface="Cambria Math" panose="02040503050406030204" pitchFamily="18" charset="0"/>
                          </a:rPr>
                          <m:t>6</m:t>
                        </m:r>
                      </m:e>
                      <m:sup>
                        <m:r>
                          <a:rPr lang="en-US" i="1" dirty="0">
                            <a:latin typeface="Cambria Math" panose="02040503050406030204" pitchFamily="18" charset="0"/>
                          </a:rPr>
                          <m:t>6</m:t>
                        </m:r>
                      </m:sup>
                    </m:sSup>
                  </m:oMath>
                </a14:m>
                <a:endParaRPr lang="en-US" sz="2000" dirty="0">
                  <a:latin typeface="Open Sans"/>
                </a:endParaRPr>
              </a:p>
            </p:txBody>
          </p:sp>
        </mc:Choice>
        <mc:Fallback xmlns="">
          <p:sp>
            <p:nvSpPr>
              <p:cNvPr id="7" name="Rectangle 6">
                <a:extLst>
                  <a:ext uri="{FF2B5EF4-FFF2-40B4-BE49-F238E27FC236}">
                    <a16:creationId xmlns:a16="http://schemas.microsoft.com/office/drawing/2014/main" id="{CAE57495-182E-4380-BEA5-FA8EAB3A8975}"/>
                  </a:ext>
                </a:extLst>
              </p:cNvPr>
              <p:cNvSpPr>
                <a:spLocks noRot="1" noChangeAspect="1" noMove="1" noResize="1" noEditPoints="1" noAdjustHandles="1" noChangeArrowheads="1" noChangeShapeType="1" noTextEdit="1"/>
              </p:cNvSpPr>
              <p:nvPr/>
            </p:nvSpPr>
            <p:spPr>
              <a:xfrm>
                <a:off x="1423988" y="3873920"/>
                <a:ext cx="8729661" cy="1700466"/>
              </a:xfrm>
              <a:prstGeom prst="rect">
                <a:avLst/>
              </a:prstGeom>
              <a:blipFill>
                <a:blip r:embed="rId2"/>
                <a:stretch>
                  <a:fillRect l="-838" t="-1434" r="-838"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7B1EC42-D0FC-4AF9-947E-BE959EA9D8EF}"/>
                  </a:ext>
                </a:extLst>
              </p:cNvPr>
              <p:cNvSpPr/>
              <p:nvPr/>
            </p:nvSpPr>
            <p:spPr>
              <a:xfrm>
                <a:off x="1541232" y="5666187"/>
                <a:ext cx="8931275" cy="1458348"/>
              </a:xfrm>
              <a:prstGeom prst="rect">
                <a:avLst/>
              </a:prstGeom>
            </p:spPr>
            <p:txBody>
              <a:bodyPr wrap="square">
                <a:spAutoFit/>
              </a:bodyPr>
              <a:lstStyle/>
              <a:p>
                <a:pPr>
                  <a:spcBef>
                    <a:spcPts val="300"/>
                  </a:spcBef>
                </a:pPr>
                <a:r>
                  <a:rPr lang="en-US" sz="2000" i="1" dirty="0">
                    <a:solidFill>
                      <a:srgbClr val="000000"/>
                    </a:solidFill>
                    <a:latin typeface="Open Sans"/>
                  </a:rPr>
                  <a:t>P</a:t>
                </a:r>
                <a:r>
                  <a:rPr lang="en-US" sz="2000" dirty="0">
                    <a:solidFill>
                      <a:srgbClr val="000000"/>
                    </a:solidFill>
                    <a:latin typeface="Open Sans"/>
                  </a:rPr>
                  <a:t>6 </a:t>
                </a:r>
                <a:r>
                  <a:rPr lang="en-US" sz="2000" dirty="0">
                    <a:latin typeface="Open Sans"/>
                  </a:rPr>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36</m:t>
                        </m:r>
                      </m:e>
                      <m:sup>
                        <m:r>
                          <a:rPr lang="en-US" sz="2000" i="1" dirty="0">
                            <a:latin typeface="Cambria Math" panose="02040503050406030204" pitchFamily="18" charset="0"/>
                          </a:rPr>
                          <m:t>6</m:t>
                        </m:r>
                      </m:sup>
                    </m:sSup>
                  </m:oMath>
                </a14:m>
                <a:r>
                  <a:rPr lang="en-US" sz="2000" dirty="0">
                    <a:latin typeface="Open Sans"/>
                  </a:rPr>
                  <a:t>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26</m:t>
                        </m:r>
                      </m:e>
                      <m:sup>
                        <m:r>
                          <a:rPr lang="en-US" sz="2000" i="1" dirty="0">
                            <a:latin typeface="Cambria Math" panose="02040503050406030204" pitchFamily="18" charset="0"/>
                          </a:rPr>
                          <m:t>6</m:t>
                        </m:r>
                      </m:sup>
                    </m:sSup>
                  </m:oMath>
                </a14:m>
                <a:r>
                  <a:rPr lang="en-US" sz="2000" dirty="0">
                    <a:latin typeface="Open Sans"/>
                  </a:rPr>
                  <a:t> = 2</a:t>
                </a:r>
                <a:r>
                  <a:rPr lang="en-US" sz="2000" i="1" dirty="0">
                    <a:latin typeface="Open Sans"/>
                  </a:rPr>
                  <a:t>,</a:t>
                </a:r>
                <a:r>
                  <a:rPr lang="en-US" sz="2000" dirty="0">
                    <a:latin typeface="Open Sans"/>
                  </a:rPr>
                  <a:t>176</a:t>
                </a:r>
                <a:r>
                  <a:rPr lang="en-US" sz="2000" i="1" dirty="0">
                    <a:latin typeface="Open Sans"/>
                  </a:rPr>
                  <a:t>,</a:t>
                </a:r>
                <a:r>
                  <a:rPr lang="en-US" sz="2000" dirty="0">
                    <a:latin typeface="Open Sans"/>
                  </a:rPr>
                  <a:t>782</a:t>
                </a:r>
                <a:r>
                  <a:rPr lang="en-US" sz="2000" i="1" dirty="0">
                    <a:latin typeface="Open Sans"/>
                  </a:rPr>
                  <a:t>,</a:t>
                </a:r>
                <a:r>
                  <a:rPr lang="en-US" sz="2000" dirty="0">
                    <a:latin typeface="Open Sans"/>
                  </a:rPr>
                  <a:t>336 − 308</a:t>
                </a:r>
                <a:r>
                  <a:rPr lang="en-US" sz="2000" i="1" dirty="0">
                    <a:latin typeface="Open Sans"/>
                  </a:rPr>
                  <a:t>,</a:t>
                </a:r>
                <a:r>
                  <a:rPr lang="en-US" sz="2000" dirty="0">
                    <a:latin typeface="Open Sans"/>
                  </a:rPr>
                  <a:t>915</a:t>
                </a:r>
                <a:r>
                  <a:rPr lang="en-US" sz="2000" i="1" dirty="0">
                    <a:latin typeface="Open Sans"/>
                  </a:rPr>
                  <a:t>,</a:t>
                </a:r>
                <a:r>
                  <a:rPr lang="en-US" sz="2000" dirty="0">
                    <a:latin typeface="Open Sans"/>
                  </a:rPr>
                  <a:t>776 = 1</a:t>
                </a:r>
                <a:r>
                  <a:rPr lang="en-US" sz="2000" i="1" dirty="0">
                    <a:latin typeface="Open Sans"/>
                  </a:rPr>
                  <a:t>,</a:t>
                </a:r>
                <a:r>
                  <a:rPr lang="en-US" sz="2000" dirty="0">
                    <a:latin typeface="Open Sans"/>
                  </a:rPr>
                  <a:t>867</a:t>
                </a:r>
                <a:r>
                  <a:rPr lang="en-US" sz="2000" i="1" dirty="0">
                    <a:latin typeface="Open Sans"/>
                  </a:rPr>
                  <a:t>,</a:t>
                </a:r>
                <a:r>
                  <a:rPr lang="en-US" sz="2000" dirty="0">
                    <a:latin typeface="Open Sans"/>
                  </a:rPr>
                  <a:t>866</a:t>
                </a:r>
                <a:r>
                  <a:rPr lang="en-US" sz="2000" i="1" dirty="0">
                    <a:latin typeface="Open Sans"/>
                  </a:rPr>
                  <a:t>,</a:t>
                </a:r>
                <a:r>
                  <a:rPr lang="en-US" sz="2000" dirty="0">
                    <a:latin typeface="Open Sans"/>
                  </a:rPr>
                  <a:t>560</a:t>
                </a:r>
              </a:p>
              <a:p>
                <a:pPr>
                  <a:spcBef>
                    <a:spcPts val="300"/>
                  </a:spcBef>
                </a:pPr>
                <a:r>
                  <a:rPr lang="en-US" sz="2000" i="1" dirty="0">
                    <a:latin typeface="Open Sans"/>
                  </a:rPr>
                  <a:t>P</a:t>
                </a:r>
                <a:r>
                  <a:rPr lang="en-US" sz="2000" dirty="0">
                    <a:latin typeface="Open Sans"/>
                  </a:rPr>
                  <a:t>7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36</m:t>
                        </m:r>
                      </m:e>
                      <m:sup>
                        <m:r>
                          <a:rPr lang="en-US" sz="2000" b="0" i="1" dirty="0" smtClean="0">
                            <a:latin typeface="Cambria Math" panose="02040503050406030204" pitchFamily="18" charset="0"/>
                          </a:rPr>
                          <m:t>7</m:t>
                        </m:r>
                      </m:sup>
                    </m:sSup>
                  </m:oMath>
                </a14:m>
                <a:r>
                  <a:rPr lang="en-US" sz="2000" dirty="0">
                    <a:latin typeface="Open Sans"/>
                  </a:rPr>
                  <a:t> −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2</m:t>
                        </m:r>
                        <m:r>
                          <a:rPr lang="en-US" sz="2000" i="1" dirty="0">
                            <a:latin typeface="Cambria Math" panose="02040503050406030204" pitchFamily="18" charset="0"/>
                          </a:rPr>
                          <m:t>6</m:t>
                        </m:r>
                      </m:e>
                      <m:sup>
                        <m:r>
                          <a:rPr lang="en-US" sz="2000" b="0" i="1" dirty="0" smtClean="0">
                            <a:latin typeface="Cambria Math" panose="02040503050406030204" pitchFamily="18" charset="0"/>
                          </a:rPr>
                          <m:t>7</m:t>
                        </m:r>
                      </m:sup>
                    </m:sSup>
                  </m:oMath>
                </a14:m>
                <a:r>
                  <a:rPr lang="en-US" sz="2000" dirty="0">
                    <a:latin typeface="Open Sans"/>
                  </a:rPr>
                  <a:t> = 78</a:t>
                </a:r>
                <a:r>
                  <a:rPr lang="en-US" sz="2000" i="1" dirty="0">
                    <a:latin typeface="Open Sans"/>
                  </a:rPr>
                  <a:t>,</a:t>
                </a:r>
                <a:r>
                  <a:rPr lang="en-US" sz="2000" dirty="0">
                    <a:latin typeface="Open Sans"/>
                  </a:rPr>
                  <a:t>364</a:t>
                </a:r>
                <a:r>
                  <a:rPr lang="en-US" sz="2000" i="1" dirty="0">
                    <a:latin typeface="Open Sans"/>
                  </a:rPr>
                  <a:t>,</a:t>
                </a:r>
                <a:r>
                  <a:rPr lang="en-US" sz="2000" dirty="0">
                    <a:latin typeface="Open Sans"/>
                  </a:rPr>
                  <a:t>164</a:t>
                </a:r>
                <a:r>
                  <a:rPr lang="en-US" sz="2000" i="1" dirty="0">
                    <a:latin typeface="Open Sans"/>
                  </a:rPr>
                  <a:t>,</a:t>
                </a:r>
                <a:r>
                  <a:rPr lang="en-US" sz="2000" dirty="0">
                    <a:latin typeface="Open Sans"/>
                  </a:rPr>
                  <a:t>096 − 8</a:t>
                </a:r>
                <a:r>
                  <a:rPr lang="en-US" sz="2000" i="1" dirty="0">
                    <a:latin typeface="Open Sans"/>
                  </a:rPr>
                  <a:t>,</a:t>
                </a:r>
                <a:r>
                  <a:rPr lang="en-US" sz="2000" dirty="0">
                    <a:latin typeface="Open Sans"/>
                  </a:rPr>
                  <a:t>031</a:t>
                </a:r>
                <a:r>
                  <a:rPr lang="en-US" sz="2000" i="1" dirty="0">
                    <a:latin typeface="Open Sans"/>
                  </a:rPr>
                  <a:t>,</a:t>
                </a:r>
                <a:r>
                  <a:rPr lang="en-US" sz="2000" dirty="0">
                    <a:latin typeface="Open Sans"/>
                  </a:rPr>
                  <a:t>810</a:t>
                </a:r>
                <a:r>
                  <a:rPr lang="en-US" sz="2000" i="1" dirty="0">
                    <a:latin typeface="Open Sans"/>
                  </a:rPr>
                  <a:t>,</a:t>
                </a:r>
                <a:r>
                  <a:rPr lang="en-US" sz="2000" dirty="0">
                    <a:latin typeface="Open Sans"/>
                  </a:rPr>
                  <a:t>176 = 70</a:t>
                </a:r>
                <a:r>
                  <a:rPr lang="en-US" sz="2000" i="1" dirty="0">
                    <a:latin typeface="Open Sans"/>
                  </a:rPr>
                  <a:t>,</a:t>
                </a:r>
                <a:r>
                  <a:rPr lang="en-US" sz="2000" dirty="0">
                    <a:latin typeface="Open Sans"/>
                  </a:rPr>
                  <a:t>332</a:t>
                </a:r>
                <a:r>
                  <a:rPr lang="en-US" sz="2000" i="1" dirty="0">
                    <a:latin typeface="Open Sans"/>
                  </a:rPr>
                  <a:t>,</a:t>
                </a:r>
                <a:r>
                  <a:rPr lang="en-US" sz="2000" dirty="0">
                    <a:latin typeface="Open Sans"/>
                  </a:rPr>
                  <a:t>353</a:t>
                </a:r>
                <a:r>
                  <a:rPr lang="en-US" sz="2000" i="1" dirty="0">
                    <a:latin typeface="Open Sans"/>
                  </a:rPr>
                  <a:t>,</a:t>
                </a:r>
                <a:r>
                  <a:rPr lang="en-US" sz="2000" dirty="0">
                    <a:latin typeface="Open Sans"/>
                  </a:rPr>
                  <a:t>920</a:t>
                </a:r>
              </a:p>
              <a:p>
                <a:pPr>
                  <a:spcBef>
                    <a:spcPts val="300"/>
                  </a:spcBef>
                </a:pPr>
                <a:r>
                  <a:rPr lang="en-US" sz="2000" i="1" dirty="0">
                    <a:latin typeface="Open Sans"/>
                  </a:rPr>
                  <a:t>P</a:t>
                </a:r>
                <a:r>
                  <a:rPr lang="en-US" sz="2000" dirty="0">
                    <a:latin typeface="Open Sans"/>
                  </a:rPr>
                  <a:t>8 =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36</m:t>
                        </m:r>
                      </m:e>
                      <m:sup>
                        <m:r>
                          <a:rPr lang="en-US" sz="2000" b="0" i="1" dirty="0" smtClean="0">
                            <a:latin typeface="Cambria Math" panose="02040503050406030204" pitchFamily="18" charset="0"/>
                          </a:rPr>
                          <m:t>8</m:t>
                        </m:r>
                      </m:sup>
                    </m:sSup>
                  </m:oMath>
                </a14:m>
                <a:r>
                  <a:rPr lang="en-US" sz="2000" dirty="0">
                    <a:latin typeface="Open Sans"/>
                  </a:rPr>
                  <a:t> − </a:t>
                </a:r>
                <a14:m>
                  <m:oMath xmlns:m="http://schemas.openxmlformats.org/officeDocument/2006/math">
                    <m:sSup>
                      <m:sSupPr>
                        <m:ctrlPr>
                          <a:rPr lang="en-US" sz="2000" i="1" dirty="0">
                            <a:latin typeface="Cambria Math" panose="02040503050406030204" pitchFamily="18" charset="0"/>
                          </a:rPr>
                        </m:ctrlPr>
                      </m:sSupPr>
                      <m:e>
                        <m:r>
                          <a:rPr lang="en-US" sz="2000" b="0" i="1" dirty="0" smtClean="0">
                            <a:latin typeface="Cambria Math" panose="02040503050406030204" pitchFamily="18" charset="0"/>
                          </a:rPr>
                          <m:t>2</m:t>
                        </m:r>
                        <m:r>
                          <a:rPr lang="en-US" sz="2000" i="1" dirty="0">
                            <a:latin typeface="Cambria Math" panose="02040503050406030204" pitchFamily="18" charset="0"/>
                          </a:rPr>
                          <m:t>6</m:t>
                        </m:r>
                      </m:e>
                      <m:sup>
                        <m:r>
                          <a:rPr lang="en-US" sz="2000" b="0" i="1" dirty="0" smtClean="0">
                            <a:latin typeface="Cambria Math" panose="02040503050406030204" pitchFamily="18" charset="0"/>
                          </a:rPr>
                          <m:t>8</m:t>
                        </m:r>
                      </m:sup>
                    </m:sSup>
                  </m:oMath>
                </a14:m>
                <a:r>
                  <a:rPr lang="en-US" sz="2000" dirty="0">
                    <a:latin typeface="Open Sans"/>
                  </a:rPr>
                  <a:t> = 2</a:t>
                </a:r>
                <a:r>
                  <a:rPr lang="en-US" sz="2000" i="1" dirty="0">
                    <a:latin typeface="Open Sans"/>
                  </a:rPr>
                  <a:t>,</a:t>
                </a:r>
                <a:r>
                  <a:rPr lang="en-US" sz="2000" dirty="0">
                    <a:latin typeface="Open Sans"/>
                  </a:rPr>
                  <a:t>821</a:t>
                </a:r>
                <a:r>
                  <a:rPr lang="en-US" sz="2000" i="1" dirty="0">
                    <a:latin typeface="Open Sans"/>
                  </a:rPr>
                  <a:t>,</a:t>
                </a:r>
                <a:r>
                  <a:rPr lang="en-US" sz="2000" dirty="0">
                    <a:latin typeface="Open Sans"/>
                  </a:rPr>
                  <a:t>109</a:t>
                </a:r>
                <a:r>
                  <a:rPr lang="en-US" sz="2000" i="1" dirty="0">
                    <a:latin typeface="Open Sans"/>
                  </a:rPr>
                  <a:t>,</a:t>
                </a:r>
                <a:r>
                  <a:rPr lang="en-US" sz="2000" dirty="0">
                    <a:latin typeface="Open Sans"/>
                  </a:rPr>
                  <a:t>907</a:t>
                </a:r>
                <a:r>
                  <a:rPr lang="en-US" sz="2000" i="1" dirty="0">
                    <a:latin typeface="Open Sans"/>
                  </a:rPr>
                  <a:t>,</a:t>
                </a:r>
                <a:r>
                  <a:rPr lang="en-US" sz="2000" dirty="0">
                    <a:latin typeface="Open Sans"/>
                  </a:rPr>
                  <a:t>456 − 208</a:t>
                </a:r>
                <a:r>
                  <a:rPr lang="en-US" sz="2000" i="1" dirty="0">
                    <a:latin typeface="Open Sans"/>
                  </a:rPr>
                  <a:t>,</a:t>
                </a:r>
                <a:r>
                  <a:rPr lang="en-US" sz="2000" dirty="0">
                    <a:latin typeface="Open Sans"/>
                  </a:rPr>
                  <a:t>827</a:t>
                </a:r>
                <a:r>
                  <a:rPr lang="en-US" sz="2000" i="1" dirty="0">
                    <a:latin typeface="Open Sans"/>
                  </a:rPr>
                  <a:t>,</a:t>
                </a:r>
                <a:r>
                  <a:rPr lang="en-US" sz="2000" dirty="0">
                    <a:latin typeface="Open Sans"/>
                  </a:rPr>
                  <a:t>064</a:t>
                </a:r>
                <a:r>
                  <a:rPr lang="en-US" sz="2000" i="1" dirty="0">
                    <a:latin typeface="Open Sans"/>
                  </a:rPr>
                  <a:t>,</a:t>
                </a:r>
                <a:r>
                  <a:rPr lang="en-US" sz="2000" dirty="0">
                    <a:latin typeface="Open Sans"/>
                  </a:rPr>
                  <a:t>576= 2</a:t>
                </a:r>
                <a:r>
                  <a:rPr lang="en-US" sz="2000" i="1" dirty="0">
                    <a:latin typeface="Open Sans"/>
                  </a:rPr>
                  <a:t>,</a:t>
                </a:r>
                <a:r>
                  <a:rPr lang="en-US" sz="2000" dirty="0">
                    <a:latin typeface="Open Sans"/>
                  </a:rPr>
                  <a:t>612</a:t>
                </a:r>
                <a:r>
                  <a:rPr lang="en-US" sz="2000" i="1" dirty="0">
                    <a:latin typeface="Open Sans"/>
                  </a:rPr>
                  <a:t>,</a:t>
                </a:r>
                <a:r>
                  <a:rPr lang="en-US" sz="2000" dirty="0">
                    <a:latin typeface="Open Sans"/>
                  </a:rPr>
                  <a:t>282</a:t>
                </a:r>
                <a:r>
                  <a:rPr lang="en-US" sz="2000" i="1" dirty="0">
                    <a:latin typeface="Open Sans"/>
                  </a:rPr>
                  <a:t>,</a:t>
                </a:r>
                <a:r>
                  <a:rPr lang="en-US" sz="2000" dirty="0">
                    <a:latin typeface="Open Sans"/>
                  </a:rPr>
                  <a:t>842</a:t>
                </a:r>
                <a:r>
                  <a:rPr lang="en-US" sz="2000" i="1" dirty="0">
                    <a:latin typeface="Open Sans"/>
                  </a:rPr>
                  <a:t>,</a:t>
                </a:r>
                <a:r>
                  <a:rPr lang="en-US" sz="2000" dirty="0">
                    <a:latin typeface="Open Sans"/>
                  </a:rPr>
                  <a:t>880</a:t>
                </a:r>
              </a:p>
              <a:p>
                <a:pPr>
                  <a:spcBef>
                    <a:spcPts val="300"/>
                  </a:spcBef>
                </a:pPr>
                <a:r>
                  <a:rPr lang="en-US" sz="2000" dirty="0">
                    <a:latin typeface="Open Sans"/>
                  </a:rPr>
                  <a:t>Hence, </a:t>
                </a:r>
                <a:r>
                  <a:rPr lang="nn-NO" sz="2000" i="1" dirty="0">
                    <a:latin typeface="Open Sans"/>
                  </a:rPr>
                  <a:t>P </a:t>
                </a:r>
                <a:r>
                  <a:rPr lang="nn-NO" sz="2000" dirty="0">
                    <a:latin typeface="Open Sans"/>
                  </a:rPr>
                  <a:t>= </a:t>
                </a:r>
                <a:r>
                  <a:rPr lang="nn-NO" sz="2000" i="1" dirty="0">
                    <a:latin typeface="Open Sans"/>
                  </a:rPr>
                  <a:t>P</a:t>
                </a:r>
                <a:r>
                  <a:rPr lang="nn-NO" sz="2000" dirty="0">
                    <a:latin typeface="Open Sans"/>
                  </a:rPr>
                  <a:t>6 + </a:t>
                </a:r>
                <a:r>
                  <a:rPr lang="nn-NO" sz="2000" i="1" dirty="0">
                    <a:latin typeface="Open Sans"/>
                  </a:rPr>
                  <a:t>P</a:t>
                </a:r>
                <a:r>
                  <a:rPr lang="nn-NO" sz="2000" dirty="0">
                    <a:latin typeface="Open Sans"/>
                  </a:rPr>
                  <a:t>7 + </a:t>
                </a:r>
                <a:r>
                  <a:rPr lang="nn-NO" sz="2000" i="1" dirty="0">
                    <a:latin typeface="Open Sans"/>
                  </a:rPr>
                  <a:t>P</a:t>
                </a:r>
                <a:r>
                  <a:rPr lang="nn-NO" sz="2000" dirty="0">
                    <a:latin typeface="Open Sans"/>
                  </a:rPr>
                  <a:t>8 = 2</a:t>
                </a:r>
                <a:r>
                  <a:rPr lang="nn-NO" sz="2000" i="1" dirty="0">
                    <a:latin typeface="Open Sans"/>
                  </a:rPr>
                  <a:t>,</a:t>
                </a:r>
                <a:r>
                  <a:rPr lang="nn-NO" sz="2000" dirty="0">
                    <a:latin typeface="Open Sans"/>
                  </a:rPr>
                  <a:t>684</a:t>
                </a:r>
                <a:r>
                  <a:rPr lang="nn-NO" sz="2000" i="1" dirty="0">
                    <a:latin typeface="Open Sans"/>
                  </a:rPr>
                  <a:t>,</a:t>
                </a:r>
                <a:r>
                  <a:rPr lang="nn-NO" sz="2000" dirty="0">
                    <a:latin typeface="Open Sans"/>
                  </a:rPr>
                  <a:t>483</a:t>
                </a:r>
                <a:r>
                  <a:rPr lang="nn-NO" sz="2000" i="1" dirty="0">
                    <a:latin typeface="Open Sans"/>
                  </a:rPr>
                  <a:t>,</a:t>
                </a:r>
                <a:r>
                  <a:rPr lang="nn-NO" sz="2000" dirty="0">
                    <a:latin typeface="Open Sans"/>
                  </a:rPr>
                  <a:t>063</a:t>
                </a:r>
                <a:r>
                  <a:rPr lang="nn-NO" sz="2000" i="1" dirty="0">
                    <a:latin typeface="Open Sans"/>
                  </a:rPr>
                  <a:t>,</a:t>
                </a:r>
                <a:r>
                  <a:rPr lang="nn-NO" sz="2000" dirty="0">
                    <a:latin typeface="Open Sans"/>
                  </a:rPr>
                  <a:t>360</a:t>
                </a:r>
                <a:r>
                  <a:rPr lang="nn-NO" sz="2000" i="1" dirty="0">
                    <a:latin typeface="Open Sans"/>
                  </a:rPr>
                  <a:t>.</a:t>
                </a:r>
                <a:endParaRPr lang="en-US" sz="2000" dirty="0">
                  <a:latin typeface="Open Sans"/>
                </a:endParaRPr>
              </a:p>
            </p:txBody>
          </p:sp>
        </mc:Choice>
        <mc:Fallback xmlns="">
          <p:sp>
            <p:nvSpPr>
              <p:cNvPr id="8" name="Rectangle 7">
                <a:extLst>
                  <a:ext uri="{FF2B5EF4-FFF2-40B4-BE49-F238E27FC236}">
                    <a16:creationId xmlns:a16="http://schemas.microsoft.com/office/drawing/2014/main" id="{57B1EC42-D0FC-4AF9-947E-BE959EA9D8EF}"/>
                  </a:ext>
                </a:extLst>
              </p:cNvPr>
              <p:cNvSpPr>
                <a:spLocks noRot="1" noChangeAspect="1" noMove="1" noResize="1" noEditPoints="1" noAdjustHandles="1" noChangeArrowheads="1" noChangeShapeType="1" noTextEdit="1"/>
              </p:cNvSpPr>
              <p:nvPr/>
            </p:nvSpPr>
            <p:spPr>
              <a:xfrm>
                <a:off x="1541232" y="5666187"/>
                <a:ext cx="8931275" cy="1458348"/>
              </a:xfrm>
              <a:prstGeom prst="rect">
                <a:avLst/>
              </a:prstGeom>
              <a:blipFill>
                <a:blip r:embed="rId3"/>
                <a:stretch>
                  <a:fillRect l="-751" t="-1250" b="-6250"/>
                </a:stretch>
              </a:blipFill>
            </p:spPr>
            <p:txBody>
              <a:bodyPr/>
              <a:lstStyle/>
              <a:p>
                <a:r>
                  <a:rPr lang="en-US">
                    <a:noFill/>
                  </a:rPr>
                  <a:t> </a:t>
                </a:r>
              </a:p>
            </p:txBody>
          </p:sp>
        </mc:Fallback>
      </mc:AlternateContent>
    </p:spTree>
    <p:extLst>
      <p:ext uri="{BB962C8B-B14F-4D97-AF65-F5344CB8AC3E}">
        <p14:creationId xmlns:p14="http://schemas.microsoft.com/office/powerpoint/2010/main" val="3678750349"/>
      </p:ext>
    </p:extLst>
  </p:cSld>
  <p:clrMapOvr>
    <a:masterClrMapping/>
  </p:clrMapOvr>
</p:sld>
</file>

<file path=ppt/theme/theme1.xml><?xml version="1.0" encoding="utf-8"?>
<a:theme xmlns:a="http://schemas.openxmlformats.org/drawingml/2006/main" name="Theme1On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Theme1Online</Template>
  <TotalTime>8788</TotalTime>
  <Words>4676</Words>
  <Application>Microsoft Office PowerPoint</Application>
  <PresentationFormat>Custom</PresentationFormat>
  <Paragraphs>408</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Cambria Math</vt:lpstr>
      <vt:lpstr>Edwardian Script ITC</vt:lpstr>
      <vt:lpstr>Open Sans</vt:lpstr>
      <vt:lpstr>STIXGeneral-Italic</vt:lpstr>
      <vt:lpstr>STIXGeneral-Regular</vt:lpstr>
      <vt:lpstr>STIXMathCalligraphy-Regular</vt:lpstr>
      <vt:lpstr>Wingdings</vt:lpstr>
      <vt:lpstr>Theme1Online</vt:lpstr>
      <vt:lpstr>PowerPoint Presentation</vt:lpstr>
      <vt:lpstr>PowerPoint Presentation</vt:lpstr>
      <vt:lpstr>Introduction</vt:lpstr>
      <vt:lpstr>Basic Counting Principles</vt:lpstr>
      <vt:lpstr>The Product Rule </vt:lpstr>
      <vt:lpstr>The Product Rule </vt:lpstr>
      <vt:lpstr>2. The Sum Rule</vt:lpstr>
      <vt:lpstr>2. The Sum Rule</vt:lpstr>
      <vt:lpstr>2. The Sum Rule</vt:lpstr>
      <vt:lpstr>3. The Subtraction Rule</vt:lpstr>
      <vt:lpstr>3. The Subtraction Rule</vt:lpstr>
      <vt:lpstr>Venn Diagram</vt:lpstr>
      <vt:lpstr>4. The Division Rule</vt:lpstr>
      <vt:lpstr>The Division Rule</vt:lpstr>
      <vt:lpstr>5. Tree Diagrams</vt:lpstr>
      <vt:lpstr>5. Tree Diagrams</vt:lpstr>
      <vt:lpstr>PowerPoint Presentation</vt:lpstr>
      <vt:lpstr>The Pigeonhole Principle</vt:lpstr>
      <vt:lpstr>The Pigeonhole Principle</vt:lpstr>
      <vt:lpstr>The Pigeonhole Principle</vt:lpstr>
      <vt:lpstr>Applications of the Pigeonhole Principle</vt:lpstr>
      <vt:lpstr>PowerPoint Presentation</vt:lpstr>
      <vt:lpstr>Permutations</vt:lpstr>
      <vt:lpstr>Permutations</vt:lpstr>
      <vt:lpstr>Permutations</vt:lpstr>
      <vt:lpstr>Permutations</vt:lpstr>
      <vt:lpstr>Permutations with Repetition</vt:lpstr>
      <vt:lpstr>Combinations</vt:lpstr>
      <vt:lpstr>Combinations</vt:lpstr>
      <vt:lpstr>Combinations</vt:lpstr>
      <vt:lpstr>Combinations</vt:lpstr>
      <vt:lpstr>Combinations with Repetition</vt:lpstr>
      <vt:lpstr>Combinations with Repetition</vt:lpstr>
      <vt:lpstr>Combinations and Permutations With and Without Repetition.</vt:lpstr>
      <vt:lpstr>Permutations with Indistinguishable Objects</vt:lpstr>
      <vt:lpstr>Permutations with Indistinguishable Objects</vt:lpstr>
      <vt:lpstr>PowerPoint Presentation</vt:lpstr>
      <vt:lpstr>Distinguishable Objects And Distinguishable Boxes</vt:lpstr>
      <vt:lpstr>Indistinguishable Objects And Distinguishable Boxes</vt:lpstr>
      <vt:lpstr>Indistinguishable Objects And Indistinguishable Boxes</vt:lpstr>
      <vt:lpstr>PowerPoint Presentation</vt:lpstr>
      <vt:lpstr>The Binomial Theorem</vt:lpstr>
      <vt:lpstr>The Binomial Theorem</vt:lpstr>
      <vt:lpstr>The Binomial Theorem</vt:lpstr>
      <vt:lpstr>The Binomial Theorem</vt:lpstr>
      <vt:lpstr>Pascal’s Identity and Triangle</vt:lpstr>
      <vt:lpstr>Pascal’s triangle</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danton sihombing</dc:creator>
  <cp:lastModifiedBy>Dini Anggraini</cp:lastModifiedBy>
  <cp:revision>777</cp:revision>
  <dcterms:created xsi:type="dcterms:W3CDTF">2014-01-27T02:13:18Z</dcterms:created>
  <dcterms:modified xsi:type="dcterms:W3CDTF">2020-08-18T03:40:50Z</dcterms:modified>
</cp:coreProperties>
</file>