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6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260" r:id="rId4"/>
    <p:sldId id="257" r:id="rId5"/>
    <p:sldId id="285" r:id="rId6"/>
    <p:sldId id="325" r:id="rId7"/>
    <p:sldId id="286" r:id="rId8"/>
    <p:sldId id="326" r:id="rId9"/>
    <p:sldId id="287" r:id="rId10"/>
    <p:sldId id="288" r:id="rId11"/>
    <p:sldId id="289" r:id="rId12"/>
    <p:sldId id="290" r:id="rId13"/>
    <p:sldId id="292" r:id="rId14"/>
    <p:sldId id="327" r:id="rId15"/>
    <p:sldId id="293" r:id="rId16"/>
    <p:sldId id="271" r:id="rId17"/>
    <p:sldId id="272" r:id="rId18"/>
    <p:sldId id="299" r:id="rId19"/>
    <p:sldId id="303" r:id="rId20"/>
    <p:sldId id="300" r:id="rId21"/>
    <p:sldId id="304" r:id="rId22"/>
    <p:sldId id="301" r:id="rId23"/>
    <p:sldId id="302" r:id="rId24"/>
    <p:sldId id="305" r:id="rId25"/>
    <p:sldId id="306" r:id="rId26"/>
    <p:sldId id="307" r:id="rId27"/>
    <p:sldId id="316" r:id="rId28"/>
    <p:sldId id="308" r:id="rId29"/>
    <p:sldId id="314" r:id="rId30"/>
    <p:sldId id="315" r:id="rId31"/>
    <p:sldId id="317" r:id="rId32"/>
    <p:sldId id="273" r:id="rId33"/>
    <p:sldId id="274" r:id="rId34"/>
    <p:sldId id="318" r:id="rId35"/>
    <p:sldId id="321" r:id="rId36"/>
    <p:sldId id="275" r:id="rId37"/>
    <p:sldId id="322" r:id="rId38"/>
    <p:sldId id="276" r:id="rId39"/>
    <p:sldId id="283" r:id="rId40"/>
    <p:sldId id="284" r:id="rId41"/>
    <p:sldId id="294" r:id="rId42"/>
    <p:sldId id="295" r:id="rId43"/>
    <p:sldId id="297" r:id="rId44"/>
    <p:sldId id="298" r:id="rId45"/>
    <p:sldId id="259" r:id="rId46"/>
    <p:sldId id="323" r:id="rId47"/>
    <p:sldId id="324" r:id="rId48"/>
    <p:sldId id="258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90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8800" y="2339975"/>
            <a:ext cx="71628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&lt;&lt;Course&gt;&gt;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7162800" cy="2057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Week &lt;&lt;n&gt;&gt; - &lt;&lt;Topic&gt;&gt;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&lt;&lt;Title&gt;&gt;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C163-E42D-4AA5-8C16-88D9548B439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96D7-6F96-4026-B535-E97C22BC9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&lt;&lt;Sub Topic&gt;&gt;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2133600"/>
            <a:ext cx="35052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2133600"/>
            <a:ext cx="35052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C163-E42D-4AA5-8C16-88D9548B439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96D7-6F96-4026-B535-E97C22BC9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505200" y="914400"/>
            <a:ext cx="5638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&lt;&lt;Title&gt;&gt;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C163-E42D-4AA5-8C16-88D9548B439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96D7-6F96-4026-B535-E97C22BC9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C163-E42D-4AA5-8C16-88D9548B439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96D7-6F96-4026-B535-E97C22BC9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1828800" y="3886200"/>
            <a:ext cx="7162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8000" b="1" baseline="0">
                <a:solidFill>
                  <a:schemeClr val="bg1"/>
                </a:solidFill>
                <a:latin typeface="Edwardian Script ITC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dwardian Script ITC" pitchFamily="66" charset="0"/>
                <a:ea typeface="+mn-ea"/>
                <a:cs typeface="+mn-cs"/>
              </a:rPr>
              <a:t>Thank You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2800" y="762000"/>
            <a:ext cx="5638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981200"/>
            <a:ext cx="8001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CC163-E42D-4AA5-8C16-88D9548B439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996D7-6F96-4026-B535-E97C22BC9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txStyles>
    <p:titleStyle>
      <a:lvl1pPr algn="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aelinik.free.fr/c/ch10.htm" TargetMode="External"/><Relationship Id="rId2" Type="http://schemas.openxmlformats.org/officeDocument/2006/relationships/hyperlink" Target="http://docs.roxen.com/pike/7.0/tutorial/statements/conditions.x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elinik.free.fr/c/ch07.htm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COMP6599</a:t>
            </a:r>
            <a:r>
              <a:rPr lang="id-ID" dirty="0" smtClean="0"/>
              <a:t> </a:t>
            </a:r>
            <a:r>
              <a:rPr lang="id-ID" dirty="0" smtClean="0"/>
              <a:t>– Algorithm and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4</a:t>
            </a:r>
          </a:p>
          <a:p>
            <a:r>
              <a:rPr lang="en-US" dirty="0" smtClean="0"/>
              <a:t>Session 5</a:t>
            </a:r>
            <a:endParaRPr lang="en-US" dirty="0"/>
          </a:p>
          <a:p>
            <a:r>
              <a:rPr lang="en-AU" dirty="0" smtClean="0"/>
              <a:t>Program </a:t>
            </a:r>
            <a:r>
              <a:rPr lang="en-AU" dirty="0" smtClean="0"/>
              <a:t>Control: Selection &amp; Repetition</a:t>
            </a:r>
            <a:endParaRPr lang="id-ID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ahoma" pitchFamily="34" charset="0"/>
                <a:cs typeface="Tahoma" pitchFamily="34" charset="0"/>
              </a:rPr>
              <a:t>Program Examples Using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: (Grade Program)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4600"/>
            <a:ext cx="48768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9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ahoma" pitchFamily="34" charset="0"/>
                <a:cs typeface="Tahoma" pitchFamily="34" charset="0"/>
              </a:rPr>
              <a:t>Program Examples Using </a:t>
            </a:r>
            <a:r>
              <a:rPr lang="en-US" sz="2800" dirty="0" smtClean="0">
                <a:latin typeface="Tahoma" pitchFamily="34" charset="0"/>
                <a:cs typeface="Tahoma" pitchFamily="34" charset="0"/>
              </a:rPr>
              <a:t>IF-Else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Tahoma" pitchFamily="34" charset="0"/>
                <a:cs typeface="Tahoma" pitchFamily="34" charset="0"/>
              </a:rPr>
              <a:t>Example </a:t>
            </a:r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: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(Calculator Program)</a:t>
            </a:r>
            <a:endParaRPr lang="id-ID" sz="2400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19689"/>
            <a:ext cx="7115175" cy="3857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8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ahoma" pitchFamily="34" charset="0"/>
                <a:cs typeface="Tahoma" pitchFamily="34" charset="0"/>
              </a:rPr>
              <a:t>Selection: SWITCH-CASE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ahoma" pitchFamily="34" charset="0"/>
                <a:cs typeface="Tahoma" pitchFamily="34" charset="0"/>
              </a:rPr>
              <a:t>Switch-Case Operation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  <a:p>
            <a:pPr>
              <a:buFontTx/>
              <a:buNone/>
            </a:pPr>
            <a:r>
              <a:rPr lang="en-US" sz="2200" dirty="0">
                <a:latin typeface="Tahoma" pitchFamily="34" charset="0"/>
                <a:cs typeface="Tahoma" pitchFamily="34" charset="0"/>
              </a:rPr>
              <a:t>	This statement is used in exchange of IF-ELSE, when if-else nested number of level is enormous and difficult to read</a:t>
            </a:r>
          </a:p>
          <a:p>
            <a:pPr>
              <a:buFontTx/>
              <a:buNone/>
            </a:pPr>
            <a:endParaRPr lang="en-US" sz="2200" dirty="0">
              <a:latin typeface="Tahoma" pitchFamily="34" charset="0"/>
              <a:cs typeface="Tahoma" pitchFamily="34" charset="0"/>
            </a:endParaRPr>
          </a:p>
          <a:p>
            <a:r>
              <a:rPr lang="en-US" sz="2200" b="1" dirty="0">
                <a:latin typeface="Tahoma" pitchFamily="34" charset="0"/>
                <a:cs typeface="Tahoma" pitchFamily="34" charset="0"/>
              </a:rPr>
              <a:t>Syntax:</a:t>
            </a:r>
            <a:endParaRPr lang="en-US" sz="2200" b="1" i="1" dirty="0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r>
              <a:rPr lang="en-US" sz="2200" b="1" i="1" dirty="0">
                <a:latin typeface="Tahoma" pitchFamily="34" charset="0"/>
                <a:cs typeface="Tahoma" pitchFamily="34" charset="0"/>
              </a:rPr>
              <a:t>switch</a:t>
            </a:r>
            <a:r>
              <a:rPr lang="en-US" sz="2200" i="1" dirty="0">
                <a:latin typeface="Tahoma" pitchFamily="34" charset="0"/>
                <a:cs typeface="Tahoma" pitchFamily="34" charset="0"/>
              </a:rPr>
              <a:t> (expression) {</a:t>
            </a:r>
          </a:p>
          <a:p>
            <a:pPr lvl="2">
              <a:buFontTx/>
              <a:buNone/>
            </a:pPr>
            <a:r>
              <a:rPr lang="en-US" sz="2200" i="1" dirty="0">
                <a:latin typeface="Tahoma" pitchFamily="34" charset="0"/>
                <a:cs typeface="Tahoma" pitchFamily="34" charset="0"/>
              </a:rPr>
              <a:t>		case constant1 : statements1; break; </a:t>
            </a:r>
          </a:p>
          <a:p>
            <a:pPr lvl="2">
              <a:buFontTx/>
              <a:buNone/>
            </a:pPr>
            <a:r>
              <a:rPr lang="en-US" sz="2200" i="1" dirty="0">
                <a:latin typeface="Tahoma" pitchFamily="34" charset="0"/>
                <a:cs typeface="Tahoma" pitchFamily="34" charset="0"/>
              </a:rPr>
              <a:t>		.</a:t>
            </a:r>
          </a:p>
          <a:p>
            <a:pPr lvl="2">
              <a:buFontTx/>
              <a:buNone/>
            </a:pPr>
            <a:r>
              <a:rPr lang="en-US" sz="2200" i="1" dirty="0">
                <a:latin typeface="Tahoma" pitchFamily="34" charset="0"/>
                <a:cs typeface="Tahoma" pitchFamily="34" charset="0"/>
              </a:rPr>
              <a:t>		.</a:t>
            </a:r>
          </a:p>
          <a:p>
            <a:pPr lvl="2">
              <a:buFontTx/>
              <a:buNone/>
            </a:pPr>
            <a:r>
              <a:rPr lang="en-US" sz="2200" i="1" dirty="0">
                <a:latin typeface="Tahoma" pitchFamily="34" charset="0"/>
                <a:cs typeface="Tahoma" pitchFamily="34" charset="0"/>
              </a:rPr>
              <a:t>		case constant2 : statements2; break;</a:t>
            </a:r>
          </a:p>
          <a:p>
            <a:pPr lvl="2">
              <a:buFontTx/>
              <a:buNone/>
            </a:pPr>
            <a:r>
              <a:rPr lang="en-US" sz="2200" i="1" dirty="0">
                <a:latin typeface="Tahoma" pitchFamily="34" charset="0"/>
                <a:cs typeface="Tahoma" pitchFamily="34" charset="0"/>
              </a:rPr>
              <a:t>		default : statements;</a:t>
            </a:r>
          </a:p>
          <a:p>
            <a:pPr lvl="2">
              <a:buFontTx/>
              <a:buNone/>
            </a:pPr>
            <a:r>
              <a:rPr lang="en-US" sz="2200" i="1" dirty="0">
                <a:latin typeface="Tahoma" pitchFamily="34" charset="0"/>
                <a:cs typeface="Tahoma" pitchFamily="34" charset="0"/>
              </a:rPr>
              <a:t>}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  <a:p>
            <a:endParaRPr lang="en-US" sz="2200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699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ahoma" pitchFamily="34" charset="0"/>
                <a:cs typeface="Tahoma" pitchFamily="34" charset="0"/>
              </a:rPr>
              <a:t>Selection: SWITCH-CASE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Switch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 statement evaluate an expression by looking up for each </a:t>
            </a:r>
            <a:r>
              <a:rPr lang="en-US" sz="2200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case constant value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. If an expression value matches with a case constant value then related statement/s is executed. If nothing match then </a:t>
            </a:r>
            <a:r>
              <a:rPr lang="en-US" sz="2200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default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 statement is executed.</a:t>
            </a:r>
          </a:p>
          <a:p>
            <a:pPr>
              <a:buFontTx/>
              <a:buNone/>
            </a:pPr>
            <a:r>
              <a:rPr lang="en-US" sz="2200" dirty="0">
                <a:latin typeface="Tahoma" pitchFamily="34" charset="0"/>
                <a:cs typeface="Tahoma" pitchFamily="34" charset="0"/>
              </a:rPr>
              <a:t>	</a:t>
            </a:r>
          </a:p>
          <a:p>
            <a:r>
              <a:rPr lang="en-US" sz="2200" dirty="0">
                <a:latin typeface="Tahoma" pitchFamily="34" charset="0"/>
                <a:cs typeface="Tahoma" pitchFamily="34" charset="0"/>
              </a:rPr>
              <a:t>Note:</a:t>
            </a:r>
          </a:p>
          <a:p>
            <a:pPr>
              <a:buFontTx/>
              <a:buNone/>
            </a:pPr>
            <a:r>
              <a:rPr lang="en-US" sz="2200" dirty="0">
                <a:latin typeface="Tahoma" pitchFamily="34" charset="0"/>
                <a:cs typeface="Tahoma" pitchFamily="34" charset="0"/>
              </a:rPr>
              <a:t>	Expression and constant type should be integer (including </a:t>
            </a:r>
            <a:r>
              <a:rPr lang="en-US" sz="2200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char)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   </a:t>
            </a:r>
            <a:endParaRPr lang="en-US" sz="2200" b="1" dirty="0">
              <a:solidFill>
                <a:schemeClr val="accent1"/>
              </a:solidFill>
              <a:latin typeface="Tahoma" pitchFamily="34" charset="0"/>
              <a:cs typeface="Tahoma" pitchFamily="34" charset="0"/>
            </a:endParaRPr>
          </a:p>
          <a:p>
            <a:endParaRPr lang="en-US" sz="2200" dirty="0">
              <a:latin typeface="Tahoma" pitchFamily="34" charset="0"/>
              <a:cs typeface="Tahoma" pitchFamily="34" charset="0"/>
            </a:endParaRPr>
          </a:p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9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ahoma" pitchFamily="34" charset="0"/>
                <a:cs typeface="Tahoma" pitchFamily="34" charset="0"/>
              </a:rPr>
              <a:t>Selection: SWITCH-CASE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sz="200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sz="2000" b="1">
                <a:latin typeface="Tahoma" pitchFamily="34" charset="0"/>
                <a:cs typeface="Tahoma" pitchFamily="34" charset="0"/>
              </a:rPr>
              <a:t>SWITCH-CASE </a:t>
            </a:r>
            <a:r>
              <a:rPr lang="en-US" sz="2000">
                <a:latin typeface="Tahoma" pitchFamily="34" charset="0"/>
                <a:cs typeface="Tahoma" pitchFamily="34" charset="0"/>
              </a:rPr>
              <a:t>Statement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72290"/>
            <a:ext cx="6400800" cy="420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14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Tahoma" pitchFamily="34" charset="0"/>
                <a:cs typeface="Tahoma" pitchFamily="34" charset="0"/>
              </a:rPr>
              <a:t>Program Examples Using  </a:t>
            </a:r>
            <a:r>
              <a:rPr lang="en-US" sz="2800" dirty="0">
                <a:latin typeface="Tahoma" pitchFamily="34" charset="0"/>
                <a:cs typeface="Tahoma" pitchFamily="34" charset="0"/>
              </a:rPr>
              <a:t>SWITCH-CASE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>
                <a:latin typeface="Tahoma" pitchFamily="34" charset="0"/>
                <a:cs typeface="Tahoma" pitchFamily="34" charset="0"/>
              </a:rPr>
              <a:t>Example :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4600"/>
            <a:ext cx="73437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83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Repetition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Symbol" pitchFamily="18" charset="2"/>
              <a:buChar char=""/>
            </a:pPr>
            <a:r>
              <a:rPr lang="en-US" sz="2200" dirty="0">
                <a:latin typeface="Tahoma" pitchFamily="34" charset="0"/>
                <a:cs typeface="Tahoma" pitchFamily="34" charset="0"/>
              </a:rPr>
              <a:t>One or more instruction repeated for certain amount of time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Symbol" pitchFamily="18" charset="2"/>
              <a:buChar char=""/>
            </a:pPr>
            <a:r>
              <a:rPr lang="en-US" sz="2200" dirty="0">
                <a:latin typeface="Tahoma" pitchFamily="34" charset="0"/>
                <a:cs typeface="Tahoma" pitchFamily="34" charset="0"/>
              </a:rPr>
              <a:t>Number of repetition can be predefined (hard-coded in program) or defined later at run time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Symbol" pitchFamily="18" charset="2"/>
              <a:buChar char=""/>
            </a:pPr>
            <a:r>
              <a:rPr lang="en-US" sz="2200" dirty="0">
                <a:latin typeface="Tahoma" pitchFamily="34" charset="0"/>
                <a:cs typeface="Tahoma" pitchFamily="34" charset="0"/>
              </a:rPr>
              <a:t>Repetition/looping operation:</a:t>
            </a:r>
          </a:p>
          <a:p>
            <a:pPr marL="1257300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 sz="2200" b="1" dirty="0">
                <a:latin typeface="Tahoma" pitchFamily="34" charset="0"/>
                <a:cs typeface="Tahoma" pitchFamily="34" charset="0"/>
              </a:rPr>
              <a:t>for </a:t>
            </a:r>
          </a:p>
          <a:p>
            <a:pPr marL="1257300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 sz="2200" b="1" dirty="0">
                <a:latin typeface="Tahoma" pitchFamily="34" charset="0"/>
                <a:cs typeface="Tahoma" pitchFamily="34" charset="0"/>
              </a:rPr>
              <a:t>while</a:t>
            </a:r>
          </a:p>
          <a:p>
            <a:pPr marL="1257300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 sz="2200" b="1" dirty="0">
                <a:latin typeface="Tahoma" pitchFamily="34" charset="0"/>
                <a:cs typeface="Tahoma" pitchFamily="34" charset="0"/>
              </a:rPr>
              <a:t>do-while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15849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Repetition: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endParaRPr lang="en-US" sz="2000" i="1" dirty="0">
              <a:latin typeface="Tahoma" pitchFamily="34" charset="0"/>
              <a:cs typeface="Tahoma" pitchFamily="34" charset="0"/>
            </a:endParaRP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i="1" dirty="0">
                <a:latin typeface="Tahoma" pitchFamily="34" charset="0"/>
                <a:cs typeface="Tahoma" pitchFamily="34" charset="0"/>
              </a:rPr>
              <a:t>for(exp1; exp2; exp3) statement;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or: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i="1" dirty="0">
                <a:latin typeface="Tahoma" pitchFamily="34" charset="0"/>
                <a:cs typeface="Tahoma" pitchFamily="34" charset="0"/>
              </a:rPr>
              <a:t>for(exp1; exp2; exp3){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i="1" dirty="0">
                <a:latin typeface="Tahoma" pitchFamily="34" charset="0"/>
                <a:cs typeface="Tahoma" pitchFamily="34" charset="0"/>
              </a:rPr>
              <a:t>		statement1;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i="1" dirty="0">
                <a:latin typeface="Tahoma" pitchFamily="34" charset="0"/>
                <a:cs typeface="Tahoma" pitchFamily="34" charset="0"/>
              </a:rPr>
              <a:t>		statement2;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i="1" dirty="0">
                <a:latin typeface="Tahoma" pitchFamily="34" charset="0"/>
                <a:cs typeface="Tahoma" pitchFamily="34" charset="0"/>
              </a:rPr>
              <a:t>		…….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i="1" dirty="0">
                <a:latin typeface="Tahoma" pitchFamily="34" charset="0"/>
                <a:cs typeface="Tahoma" pitchFamily="34" charset="0"/>
              </a:rPr>
              <a:t> }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endParaRPr lang="en-US" sz="2000" i="1" dirty="0">
              <a:latin typeface="Tahoma" pitchFamily="34" charset="0"/>
              <a:cs typeface="Tahoma" pitchFamily="34" charset="0"/>
            </a:endParaRPr>
          </a:p>
          <a:p>
            <a:pPr marL="522288" lvl="1" indent="-65088">
              <a:lnSpc>
                <a:spcPct val="80000"/>
              </a:lnSpc>
              <a:buFontTx/>
              <a:buNone/>
            </a:pPr>
            <a:r>
              <a:rPr lang="en-US" sz="2000" i="1" dirty="0">
                <a:latin typeface="Tahoma" pitchFamily="34" charset="0"/>
                <a:cs typeface="Tahoma" pitchFamily="34" charset="0"/>
              </a:rPr>
              <a:t>exp1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:  initialization</a:t>
            </a:r>
            <a:endParaRPr lang="en-US" sz="2000" i="1" dirty="0">
              <a:latin typeface="Tahoma" pitchFamily="34" charset="0"/>
              <a:cs typeface="Tahoma" pitchFamily="34" charset="0"/>
            </a:endParaRPr>
          </a:p>
          <a:p>
            <a:pPr marL="522288" lvl="1" indent="-65088">
              <a:lnSpc>
                <a:spcPct val="80000"/>
              </a:lnSpc>
              <a:buFontTx/>
              <a:buNone/>
            </a:pPr>
            <a:r>
              <a:rPr lang="en-US" sz="2000" i="1" dirty="0">
                <a:latin typeface="Tahoma" pitchFamily="34" charset="0"/>
                <a:cs typeface="Tahoma" pitchFamily="34" charset="0"/>
              </a:rPr>
              <a:t>exp2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:  conditional </a:t>
            </a:r>
            <a:endParaRPr lang="en-US" sz="2000" i="1" dirty="0">
              <a:latin typeface="Tahoma" pitchFamily="34" charset="0"/>
              <a:cs typeface="Tahoma" pitchFamily="34" charset="0"/>
            </a:endParaRPr>
          </a:p>
          <a:p>
            <a:pPr marL="522288" lvl="1" indent="-65088">
              <a:lnSpc>
                <a:spcPct val="80000"/>
              </a:lnSpc>
              <a:buFontTx/>
              <a:buNone/>
            </a:pPr>
            <a:r>
              <a:rPr lang="en-US" sz="2000" i="1" dirty="0">
                <a:latin typeface="Tahoma" pitchFamily="34" charset="0"/>
                <a:cs typeface="Tahoma" pitchFamily="34" charset="0"/>
              </a:rPr>
              <a:t>exp3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:  increment </a:t>
            </a:r>
            <a:r>
              <a:rPr lang="en-US" sz="2000" i="1" dirty="0">
                <a:latin typeface="Tahoma" pitchFamily="34" charset="0"/>
                <a:cs typeface="Tahoma" pitchFamily="34" charset="0"/>
              </a:rPr>
              <a:t>or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decrement </a:t>
            </a:r>
          </a:p>
          <a:p>
            <a:pPr marL="522288" lvl="1" indent="-65088">
              <a:lnSpc>
                <a:spcPct val="80000"/>
              </a:lnSpc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exp1, exp2 and exp3 are optional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2980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Repetition: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exp1 and exp3 can consist of several expression separated with comma</a:t>
            </a:r>
          </a:p>
          <a:p>
            <a:pPr>
              <a:lnSpc>
                <a:spcPct val="90000"/>
              </a:lnSpc>
              <a:buFontTx/>
              <a:buNone/>
            </a:pP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dirty="0">
                <a:latin typeface="Courier New" pitchFamily="49" charset="0"/>
              </a:rPr>
              <a:t>void reverse(char ss[])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dirty="0">
                <a:latin typeface="Courier New" pitchFamily="49" charset="0"/>
              </a:rPr>
              <a:t>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dirty="0">
                <a:latin typeface="Courier New" pitchFamily="49" charset="0"/>
              </a:rPr>
              <a:t>    int c,i,j;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dirty="0">
                <a:latin typeface="Courier New" pitchFamily="49" charset="0"/>
              </a:rPr>
              <a:t>    </a:t>
            </a:r>
            <a:r>
              <a:rPr lang="id-ID" sz="2000" b="1" dirty="0">
                <a:solidFill>
                  <a:srgbClr val="FF3300"/>
                </a:solidFill>
                <a:latin typeface="Courier New" pitchFamily="49" charset="0"/>
              </a:rPr>
              <a:t>for(i=0, j=strlen(ss)-1; i&lt;j; i++, j--){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dirty="0">
                <a:latin typeface="Courier New" pitchFamily="49" charset="0"/>
              </a:rPr>
              <a:t>        c=ss[i];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dirty="0">
                <a:latin typeface="Courier New" pitchFamily="49" charset="0"/>
              </a:rPr>
              <a:t>        ss[i]=ss[j];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dirty="0">
                <a:latin typeface="Courier New" pitchFamily="49" charset="0"/>
              </a:rPr>
              <a:t>        ss[j]=c;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dirty="0">
                <a:latin typeface="Courier New" pitchFamily="49" charset="0"/>
              </a:rPr>
              <a:t>    }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itchFamily="34" charset="0"/>
                <a:cs typeface="Tahoma" pitchFamily="34" charset="0"/>
              </a:rPr>
              <a:t>Sub Topics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/>
              <a:t>Program Control: Selection &amp; Repetition</a:t>
            </a:r>
            <a:endParaRPr lang="en-US" sz="2800" b="1"/>
          </a:p>
          <a:p>
            <a:pPr lvl="0"/>
            <a:r>
              <a:rPr lang="en-AU" sz="2400"/>
              <a:t>Selection </a:t>
            </a:r>
            <a:endParaRPr lang="en-US" sz="2400"/>
          </a:p>
          <a:p>
            <a:pPr lvl="0"/>
            <a:r>
              <a:rPr lang="en-AU" sz="2400"/>
              <a:t>Repetition </a:t>
            </a:r>
            <a:endParaRPr lang="en-US" sz="2400"/>
          </a:p>
          <a:p>
            <a:pPr lvl="0"/>
            <a:r>
              <a:rPr lang="en-AU" sz="2400"/>
              <a:t>Break Vs. Continue</a:t>
            </a:r>
            <a:endParaRPr lang="en-US" sz="2400"/>
          </a:p>
          <a:p>
            <a:pPr lvl="0"/>
            <a:r>
              <a:rPr lang="en-AU" sz="2400"/>
              <a:t>Go to and Label</a:t>
            </a:r>
            <a:endParaRPr lang="en-US" sz="2400"/>
          </a:p>
          <a:p>
            <a:pPr lvl="0"/>
            <a:r>
              <a:rPr lang="en-AU" sz="2400"/>
              <a:t>Error Type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98964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Repetition: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sz="2400" b="1" dirty="0">
                <a:latin typeface="Tahoma" pitchFamily="34" charset="0"/>
                <a:cs typeface="Tahoma" pitchFamily="34" charset="0"/>
              </a:rPr>
              <a:t>FOR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Statement</a:t>
            </a:r>
            <a:endParaRPr lang="id-ID" sz="2400" dirty="0">
              <a:latin typeface="Tahoma" pitchFamily="34" charset="0"/>
              <a:cs typeface="Tahoma" pitchFamily="34" charset="0"/>
            </a:endParaRPr>
          </a:p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95600" y="2590800"/>
            <a:ext cx="4884738" cy="3962400"/>
            <a:chOff x="1248" y="1104"/>
            <a:chExt cx="3728" cy="3024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208" y="3992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288" y="1240"/>
              <a:ext cx="64" cy="16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2200" y="110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360" y="2928"/>
              <a:ext cx="613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2288" y="3448"/>
              <a:ext cx="0" cy="5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352" y="3552"/>
              <a:ext cx="750" cy="2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320" y="3160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016" y="1864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2288" y="1872"/>
              <a:ext cx="1731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3064" y="2552"/>
              <a:ext cx="1904" cy="232"/>
              <a:chOff x="0" y="0"/>
              <a:chExt cx="20000" cy="20000"/>
            </a:xfrm>
          </p:grpSpPr>
          <p:sp>
            <p:nvSpPr>
              <p:cNvPr id="24" name="Freeform 15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statements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15" name="Group 17"/>
            <p:cNvGrpSpPr>
              <a:grpSpLocks/>
            </p:cNvGrpSpPr>
            <p:nvPr/>
          </p:nvGrpSpPr>
          <p:grpSpPr bwMode="auto">
            <a:xfrm>
              <a:off x="1248" y="2880"/>
              <a:ext cx="2077" cy="560"/>
              <a:chOff x="0" y="0"/>
              <a:chExt cx="20000" cy="20000"/>
            </a:xfrm>
          </p:grpSpPr>
          <p:sp>
            <p:nvSpPr>
              <p:cNvPr id="22" name="Freeform 1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exp2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"/>
            <p:cNvGrpSpPr>
              <a:grpSpLocks/>
            </p:cNvGrpSpPr>
            <p:nvPr/>
          </p:nvGrpSpPr>
          <p:grpSpPr bwMode="auto">
            <a:xfrm>
              <a:off x="3072" y="2160"/>
              <a:ext cx="1904" cy="232"/>
              <a:chOff x="0" y="0"/>
              <a:chExt cx="20000" cy="20000"/>
            </a:xfrm>
          </p:grpSpPr>
          <p:sp>
            <p:nvSpPr>
              <p:cNvPr id="20" name="Freeform 21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exp3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17" name="Group 23"/>
            <p:cNvGrpSpPr>
              <a:grpSpLocks/>
            </p:cNvGrpSpPr>
            <p:nvPr/>
          </p:nvGrpSpPr>
          <p:grpSpPr bwMode="auto">
            <a:xfrm>
              <a:off x="1344" y="1392"/>
              <a:ext cx="1904" cy="232"/>
              <a:chOff x="0" y="0"/>
              <a:chExt cx="20000" cy="20000"/>
            </a:xfrm>
          </p:grpSpPr>
          <p:sp>
            <p:nvSpPr>
              <p:cNvPr id="18" name="Freeform 24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9" name="Rectangle 25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exp1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7013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Repetition: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sz="2400" b="1" dirty="0">
                <a:latin typeface="Tahoma" pitchFamily="34" charset="0"/>
                <a:cs typeface="Tahoma" pitchFamily="34" charset="0"/>
              </a:rPr>
              <a:t>FOR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Statement Example : </a:t>
            </a:r>
            <a:endParaRPr lang="id-ID" sz="2400" dirty="0">
              <a:latin typeface="Tahoma" pitchFamily="34" charset="0"/>
              <a:cs typeface="Tahoma" pitchFamily="34" charset="0"/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62225"/>
            <a:ext cx="6852371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454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Tahoma" pitchFamily="34" charset="0"/>
                <a:cs typeface="Tahoma" pitchFamily="34" charset="0"/>
              </a:rPr>
              <a:t>Program Examples Using </a:t>
            </a:r>
            <a:r>
              <a:rPr lang="en-US" sz="2800" smtClean="0">
                <a:latin typeface="Tahoma" pitchFamily="34" charset="0"/>
                <a:cs typeface="Tahoma" pitchFamily="34" charset="0"/>
              </a:rPr>
              <a:t>for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smtClean="0"/>
              <a:t>Example : </a:t>
            </a:r>
          </a:p>
          <a:p>
            <a:pPr lvl="1"/>
            <a:r>
              <a:rPr lang="en-US" sz="2000">
                <a:latin typeface="Tahoma" pitchFamily="34" charset="0"/>
                <a:cs typeface="Tahoma" pitchFamily="34" charset="0"/>
              </a:rPr>
              <a:t>Program to print out numbers from 1 to 10</a:t>
            </a:r>
          </a:p>
          <a:p>
            <a:pPr lvl="1"/>
            <a:endParaRPr lang="en-US" sz="2000">
              <a:latin typeface="Tahoma" pitchFamily="34" charset="0"/>
              <a:cs typeface="Tahoma" pitchFamily="34" charset="0"/>
            </a:endParaRPr>
          </a:p>
          <a:p>
            <a:pPr lvl="1"/>
            <a:endParaRPr lang="en-US" sz="2000">
              <a:latin typeface="Tahoma" pitchFamily="34" charset="0"/>
              <a:cs typeface="Tahoma" pitchFamily="34" charset="0"/>
            </a:endParaRPr>
          </a:p>
          <a:p>
            <a:pPr lvl="1"/>
            <a:endParaRPr lang="en-US" sz="2000">
              <a:latin typeface="Tahoma" pitchFamily="34" charset="0"/>
              <a:cs typeface="Tahoma" pitchFamily="34" charset="0"/>
            </a:endParaRPr>
          </a:p>
          <a:p>
            <a:pPr lvl="1"/>
            <a:endParaRPr lang="en-US" sz="2000">
              <a:latin typeface="Tahoma" pitchFamily="34" charset="0"/>
              <a:cs typeface="Tahoma" pitchFamily="34" charset="0"/>
            </a:endParaRPr>
          </a:p>
          <a:p>
            <a:pPr lvl="1"/>
            <a:endParaRPr lang="en-US" sz="200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sz="2000">
                <a:latin typeface="Tahoma" pitchFamily="34" charset="0"/>
                <a:cs typeface="Tahoma" pitchFamily="34" charset="0"/>
              </a:rPr>
              <a:t>Program to print out numbers from 10 to 1</a:t>
            </a:r>
          </a:p>
          <a:p>
            <a:endParaRPr lang="en-US" sz="2000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2828925"/>
            <a:ext cx="673651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171" y="4930275"/>
            <a:ext cx="6716143" cy="184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883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itchFamily="34" charset="0"/>
                <a:cs typeface="Tahoma" pitchFamily="34" charset="0"/>
              </a:rPr>
              <a:t>Repetition: WHILE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80010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>
                <a:latin typeface="Tahoma" pitchFamily="34" charset="0"/>
                <a:cs typeface="Tahoma" pitchFamily="34" charset="0"/>
              </a:rPr>
              <a:t>Syntax :</a:t>
            </a:r>
            <a:endParaRPr lang="en-US" sz="2200" b="1" i="1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r>
              <a:rPr lang="en-US" sz="2000" i="1">
                <a:latin typeface="Tahoma" pitchFamily="34" charset="0"/>
                <a:cs typeface="Tahoma" pitchFamily="34" charset="0"/>
              </a:rPr>
              <a:t>while (exp) statements;</a:t>
            </a:r>
          </a:p>
          <a:p>
            <a:pPr lvl="2">
              <a:buFontTx/>
              <a:buNone/>
            </a:pPr>
            <a:r>
              <a:rPr lang="en-US" sz="2000" b="1">
                <a:latin typeface="Tahoma" pitchFamily="34" charset="0"/>
                <a:cs typeface="Tahoma" pitchFamily="34" charset="0"/>
              </a:rPr>
              <a:t>or:</a:t>
            </a:r>
          </a:p>
          <a:p>
            <a:pPr lvl="2">
              <a:buFontTx/>
              <a:buNone/>
            </a:pPr>
            <a:r>
              <a:rPr lang="en-US" sz="2000" i="1">
                <a:latin typeface="Tahoma" pitchFamily="34" charset="0"/>
                <a:cs typeface="Tahoma" pitchFamily="34" charset="0"/>
              </a:rPr>
              <a:t>while(exp){</a:t>
            </a:r>
          </a:p>
          <a:p>
            <a:pPr lvl="2">
              <a:buFontTx/>
              <a:buNone/>
            </a:pPr>
            <a:r>
              <a:rPr lang="en-US" sz="2000" i="1">
                <a:latin typeface="Tahoma" pitchFamily="34" charset="0"/>
                <a:cs typeface="Tahoma" pitchFamily="34" charset="0"/>
              </a:rPr>
              <a:t>	statement1;</a:t>
            </a:r>
          </a:p>
          <a:p>
            <a:pPr lvl="2">
              <a:buFontTx/>
              <a:buNone/>
            </a:pPr>
            <a:r>
              <a:rPr lang="en-US" sz="2000" i="1">
                <a:latin typeface="Tahoma" pitchFamily="34" charset="0"/>
                <a:cs typeface="Tahoma" pitchFamily="34" charset="0"/>
              </a:rPr>
              <a:t>	statement2;</a:t>
            </a:r>
          </a:p>
          <a:p>
            <a:pPr lvl="2">
              <a:buFontTx/>
              <a:buNone/>
            </a:pPr>
            <a:r>
              <a:rPr lang="en-US" sz="2000" i="1">
                <a:latin typeface="Tahoma" pitchFamily="34" charset="0"/>
                <a:cs typeface="Tahoma" pitchFamily="34" charset="0"/>
              </a:rPr>
              <a:t>   …..</a:t>
            </a:r>
          </a:p>
          <a:p>
            <a:pPr lvl="2"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}</a:t>
            </a:r>
          </a:p>
          <a:p>
            <a:r>
              <a:rPr lang="en-US" sz="2400" b="1" i="1">
                <a:latin typeface="Tahoma" pitchFamily="34" charset="0"/>
                <a:cs typeface="Tahoma" pitchFamily="34" charset="0"/>
              </a:rPr>
              <a:t>w</a:t>
            </a:r>
            <a:r>
              <a:rPr lang="en-US" sz="2400" b="1" i="1" smtClean="0">
                <a:latin typeface="Tahoma" pitchFamily="34" charset="0"/>
                <a:cs typeface="Tahoma" pitchFamily="34" charset="0"/>
              </a:rPr>
              <a:t>hile (exp) statements;</a:t>
            </a:r>
            <a:endParaRPr lang="en-US" sz="2400" b="1" i="1">
              <a:latin typeface="Tahoma" pitchFamily="34" charset="0"/>
              <a:cs typeface="Tahoma" pitchFamily="34" charset="0"/>
            </a:endParaRPr>
          </a:p>
          <a:p>
            <a:r>
              <a:rPr lang="en-US" sz="2400" b="1" i="1">
                <a:latin typeface="Tahoma" pitchFamily="34" charset="0"/>
                <a:cs typeface="Tahoma" pitchFamily="34" charset="0"/>
              </a:rPr>
              <a:t>exp</a:t>
            </a:r>
            <a:r>
              <a:rPr lang="en-US" sz="2400" i="1">
                <a:latin typeface="Tahoma" pitchFamily="34" charset="0"/>
                <a:cs typeface="Tahoma" pitchFamily="34" charset="0"/>
              </a:rPr>
              <a:t> </a:t>
            </a:r>
            <a:r>
              <a:rPr lang="en-US" sz="2400">
                <a:latin typeface="Tahoma" pitchFamily="34" charset="0"/>
                <a:cs typeface="Tahoma" pitchFamily="34" charset="0"/>
              </a:rPr>
              <a:t>is Boolean expression. It will result in true (not zero) or false (equal to zero).</a:t>
            </a:r>
          </a:p>
          <a:p>
            <a:r>
              <a:rPr lang="en-US" sz="2400">
                <a:latin typeface="Tahoma" pitchFamily="34" charset="0"/>
                <a:cs typeface="Tahoma" pitchFamily="34" charset="0"/>
              </a:rPr>
              <a:t>Statement will be executed while the </a:t>
            </a:r>
            <a:r>
              <a:rPr lang="en-US" sz="2400" b="1" i="1">
                <a:latin typeface="Tahoma" pitchFamily="34" charset="0"/>
                <a:cs typeface="Tahoma" pitchFamily="34" charset="0"/>
              </a:rPr>
              <a:t>exp</a:t>
            </a:r>
            <a:r>
              <a:rPr lang="en-US" sz="2400">
                <a:latin typeface="Tahoma" pitchFamily="34" charset="0"/>
                <a:cs typeface="Tahoma" pitchFamily="34" charset="0"/>
              </a:rPr>
              <a:t> is not equal to zero.</a:t>
            </a:r>
          </a:p>
          <a:p>
            <a:r>
              <a:rPr lang="en-US" sz="2400" b="1" i="1">
                <a:latin typeface="Tahoma" pitchFamily="34" charset="0"/>
                <a:cs typeface="Tahoma" pitchFamily="34" charset="0"/>
              </a:rPr>
              <a:t>exp</a:t>
            </a:r>
            <a:r>
              <a:rPr lang="en-US" sz="2400">
                <a:latin typeface="Tahoma" pitchFamily="34" charset="0"/>
                <a:cs typeface="Tahoma" pitchFamily="34" charset="0"/>
              </a:rPr>
              <a:t> evaluation is done before the statements executed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.</a:t>
            </a:r>
            <a:endParaRPr lang="en-US" sz="24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09800"/>
            <a:ext cx="4495800" cy="179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315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itchFamily="34" charset="0"/>
                <a:cs typeface="Tahoma" pitchFamily="34" charset="0"/>
              </a:rPr>
              <a:t>Repetition: WHILE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sz="2400" b="1">
                <a:latin typeface="Tahoma" pitchFamily="34" charset="0"/>
                <a:cs typeface="Tahoma" pitchFamily="34" charset="0"/>
              </a:rPr>
              <a:t>WHILE </a:t>
            </a:r>
            <a:r>
              <a:rPr lang="en-US" sz="2400">
                <a:latin typeface="Tahoma" pitchFamily="34" charset="0"/>
                <a:cs typeface="Tahoma" pitchFamily="34" charset="0"/>
              </a:rPr>
              <a:t>Statement</a:t>
            </a:r>
            <a:endParaRPr lang="id-ID" sz="2400">
              <a:latin typeface="Tahoma" pitchFamily="34" charset="0"/>
              <a:cs typeface="Tahoma" pitchFamily="34" charset="0"/>
            </a:endParaRPr>
          </a:p>
          <a:p>
            <a:endParaRPr lang="en-US" sz="240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590800" y="2590800"/>
            <a:ext cx="4813300" cy="3505200"/>
            <a:chOff x="1536" y="1152"/>
            <a:chExt cx="3704" cy="2688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576" y="1288"/>
              <a:ext cx="48" cy="130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488" y="1152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648" y="2976"/>
              <a:ext cx="613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576" y="3160"/>
              <a:ext cx="0" cy="5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488" y="370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640" y="3264"/>
              <a:ext cx="750" cy="2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608" y="2872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304" y="1576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576" y="1584"/>
              <a:ext cx="1731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3336" y="2136"/>
              <a:ext cx="1904" cy="232"/>
              <a:chOff x="0" y="0"/>
              <a:chExt cx="20000" cy="20000"/>
            </a:xfrm>
          </p:grpSpPr>
          <p:sp>
            <p:nvSpPr>
              <p:cNvPr id="19" name="Freeform 15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statements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17"/>
            <p:cNvGrpSpPr>
              <a:grpSpLocks/>
            </p:cNvGrpSpPr>
            <p:nvPr/>
          </p:nvGrpSpPr>
          <p:grpSpPr bwMode="auto">
            <a:xfrm>
              <a:off x="1536" y="2592"/>
              <a:ext cx="2077" cy="560"/>
              <a:chOff x="0" y="0"/>
              <a:chExt cx="20000" cy="20000"/>
            </a:xfrm>
          </p:grpSpPr>
          <p:sp>
            <p:nvSpPr>
              <p:cNvPr id="17" name="Freeform 1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8" name="Rectangle 19"/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condition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421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Repetition : WHILE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Tahoma" pitchFamily="34" charset="0"/>
                <a:cs typeface="Tahoma" pitchFamily="34" charset="0"/>
              </a:rPr>
              <a:t>Example :</a:t>
            </a:r>
          </a:p>
          <a:p>
            <a:endParaRPr lang="en-US" sz="24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4600"/>
            <a:ext cx="7239000" cy="279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73161" y="5615448"/>
            <a:ext cx="63246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In </a:t>
            </a:r>
            <a:r>
              <a:rPr lang="en-US" b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while </a:t>
            </a:r>
            <a:r>
              <a:rPr lang="en-US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operation, statement block of statements may never be executed at all </a:t>
            </a:r>
            <a:r>
              <a:rPr lang="en-US" b="1" u="sng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if exp value is </a:t>
            </a:r>
            <a:r>
              <a:rPr lang="en-US" b="1" u="sng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false</a:t>
            </a:r>
            <a:endParaRPr lang="en-US" b="1" u="sng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17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Tahoma" pitchFamily="34" charset="0"/>
                <a:cs typeface="Tahoma" pitchFamily="34" charset="0"/>
              </a:rPr>
              <a:t>Program Examples Using </a:t>
            </a:r>
            <a:r>
              <a:rPr lang="en-US" sz="2800" smtClean="0">
                <a:latin typeface="Tahoma" pitchFamily="34" charset="0"/>
                <a:cs typeface="Tahoma" pitchFamily="34" charset="0"/>
              </a:rPr>
              <a:t>while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7779449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3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Tahoma" pitchFamily="34" charset="0"/>
                <a:cs typeface="Tahoma" pitchFamily="34" charset="0"/>
              </a:rPr>
              <a:t>Program Examples Using </a:t>
            </a:r>
            <a:r>
              <a:rPr lang="en-US" sz="2800" smtClean="0">
                <a:latin typeface="Tahoma" pitchFamily="34" charset="0"/>
                <a:cs typeface="Tahoma" pitchFamily="34" charset="0"/>
              </a:rPr>
              <a:t>while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Tahoma" pitchFamily="34" charset="0"/>
                <a:cs typeface="Tahoma" pitchFamily="34" charset="0"/>
              </a:rPr>
              <a:t>Example: </a:t>
            </a:r>
            <a:r>
              <a:rPr lang="en-US" sz="2400">
                <a:latin typeface="Tahoma" pitchFamily="34" charset="0"/>
                <a:cs typeface="Tahoma" pitchFamily="34" charset="0"/>
              </a:rPr>
              <a:t>(Question)</a:t>
            </a:r>
          </a:p>
          <a:p>
            <a:endParaRPr lang="en-US" sz="24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2438400"/>
            <a:ext cx="6605587" cy="4169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41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Repetition : </a:t>
            </a:r>
            <a:r>
              <a:rPr lang="en-US" smtClean="0"/>
              <a:t>DO-WHILE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>
                <a:latin typeface="Tahoma" pitchFamily="34" charset="0"/>
                <a:cs typeface="Tahoma" pitchFamily="34" charset="0"/>
              </a:rPr>
              <a:t>Syntax :</a:t>
            </a:r>
            <a:endParaRPr lang="en-US" sz="2200" b="1" i="1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r>
              <a:rPr lang="en-US" sz="2200" i="1">
                <a:latin typeface="Tahoma" pitchFamily="34" charset="0"/>
                <a:cs typeface="Tahoma" pitchFamily="34" charset="0"/>
              </a:rPr>
              <a:t>do{</a:t>
            </a:r>
          </a:p>
          <a:p>
            <a:pPr lvl="2">
              <a:buFontTx/>
              <a:buNone/>
            </a:pPr>
            <a:r>
              <a:rPr lang="en-US" sz="2200" i="1">
                <a:latin typeface="Tahoma" pitchFamily="34" charset="0"/>
                <a:cs typeface="Tahoma" pitchFamily="34" charset="0"/>
              </a:rPr>
              <a:t>    &lt; statements &gt;;</a:t>
            </a:r>
          </a:p>
          <a:p>
            <a:pPr lvl="2">
              <a:buFontTx/>
              <a:buNone/>
            </a:pPr>
            <a:r>
              <a:rPr lang="en-US" sz="2200" i="1">
                <a:latin typeface="Tahoma" pitchFamily="34" charset="0"/>
                <a:cs typeface="Tahoma" pitchFamily="34" charset="0"/>
              </a:rPr>
              <a:t>} while(exp);</a:t>
            </a:r>
          </a:p>
          <a:p>
            <a:endParaRPr lang="en-US" sz="2200">
              <a:latin typeface="Tahoma" pitchFamily="34" charset="0"/>
              <a:cs typeface="Tahoma" pitchFamily="34" charset="0"/>
            </a:endParaRPr>
          </a:p>
          <a:p>
            <a:r>
              <a:rPr lang="en-US" sz="2200">
                <a:latin typeface="Tahoma" pitchFamily="34" charset="0"/>
                <a:cs typeface="Tahoma" pitchFamily="34" charset="0"/>
              </a:rPr>
              <a:t>Keep executing while </a:t>
            </a:r>
            <a:r>
              <a:rPr lang="en-US" sz="2200" b="1">
                <a:latin typeface="Tahoma" pitchFamily="34" charset="0"/>
                <a:cs typeface="Tahoma" pitchFamily="34" charset="0"/>
              </a:rPr>
              <a:t>exp</a:t>
            </a:r>
            <a:r>
              <a:rPr lang="en-US" sz="2200">
                <a:latin typeface="Tahoma" pitchFamily="34" charset="0"/>
                <a:cs typeface="Tahoma" pitchFamily="34" charset="0"/>
              </a:rPr>
              <a:t> is true </a:t>
            </a:r>
          </a:p>
          <a:p>
            <a:r>
              <a:rPr lang="en-US" sz="2200" b="1">
                <a:latin typeface="Tahoma" pitchFamily="34" charset="0"/>
                <a:cs typeface="Tahoma" pitchFamily="34" charset="0"/>
              </a:rPr>
              <a:t>exp</a:t>
            </a:r>
            <a:r>
              <a:rPr lang="en-US" sz="2200">
                <a:latin typeface="Tahoma" pitchFamily="34" charset="0"/>
                <a:cs typeface="Tahoma" pitchFamily="34" charset="0"/>
              </a:rPr>
              <a:t> evaluation done after executing the statement(s)</a:t>
            </a:r>
          </a:p>
          <a:p>
            <a:endParaRPr lang="en-US" sz="220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0" y="2133600"/>
            <a:ext cx="4426199" cy="160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2713" lvl="2"/>
            <a:r>
              <a:rPr lang="id-ID" b="1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112713" lvl="2"/>
            <a:r>
              <a:rPr lang="id-ID" sz="1600">
                <a:latin typeface="Courier New" pitchFamily="49" charset="0"/>
                <a:ea typeface="Tahoma" pitchFamily="34" charset="0"/>
                <a:cs typeface="Courier New" pitchFamily="49" charset="0"/>
              </a:rPr>
              <a:t>int counter=0;</a:t>
            </a:r>
          </a:p>
          <a:p>
            <a:pPr marL="112713" lvl="2"/>
            <a:r>
              <a:rPr lang="id-ID" sz="1600">
                <a:latin typeface="Courier New" pitchFamily="49" charset="0"/>
                <a:ea typeface="Tahoma" pitchFamily="34" charset="0"/>
                <a:cs typeface="Courier New" pitchFamily="49" charset="0"/>
              </a:rPr>
              <a:t>do {</a:t>
            </a:r>
          </a:p>
          <a:p>
            <a:pPr marL="112713" lvl="2"/>
            <a:r>
              <a:rPr lang="id-ID" sz="1600">
                <a:latin typeface="Courier New" pitchFamily="49" charset="0"/>
                <a:ea typeface="Tahoma" pitchFamily="34" charset="0"/>
                <a:cs typeface="Courier New" pitchFamily="49" charset="0"/>
              </a:rPr>
              <a:t>   	printf( "%d  ", counter );</a:t>
            </a:r>
          </a:p>
          <a:p>
            <a:pPr marL="112713" lvl="2"/>
            <a:r>
              <a:rPr lang="id-ID" sz="1600">
                <a:latin typeface="Courier New" pitchFamily="49" charset="0"/>
                <a:ea typeface="Tahoma" pitchFamily="34" charset="0"/>
                <a:cs typeface="Courier New" pitchFamily="49" charset="0"/>
              </a:rPr>
              <a:t>	++counter;</a:t>
            </a:r>
          </a:p>
          <a:p>
            <a:pPr marL="112713" lvl="2"/>
            <a:r>
              <a:rPr lang="id-ID" sz="1600">
                <a:latin typeface="Courier New" pitchFamily="49" charset="0"/>
                <a:ea typeface="Tahoma" pitchFamily="34" charset="0"/>
                <a:cs typeface="Courier New" pitchFamily="49" charset="0"/>
              </a:rPr>
              <a:t>} while (counter &lt;= 10);</a:t>
            </a:r>
          </a:p>
        </p:txBody>
      </p:sp>
    </p:spTree>
    <p:extLst>
      <p:ext uri="{BB962C8B-B14F-4D97-AF65-F5344CB8AC3E}">
        <p14:creationId xmlns:p14="http://schemas.microsoft.com/office/powerpoint/2010/main" val="3495325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Repetition : </a:t>
            </a:r>
            <a:r>
              <a:rPr lang="en-US" smtClean="0"/>
              <a:t>DO-WHILE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r>
              <a:rPr lang="en-US" sz="240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sz="2400" b="1">
                <a:latin typeface="Tahoma" pitchFamily="34" charset="0"/>
                <a:cs typeface="Tahoma" pitchFamily="34" charset="0"/>
              </a:rPr>
              <a:t>DO-WHILE </a:t>
            </a:r>
            <a:r>
              <a:rPr lang="en-US" sz="2400">
                <a:latin typeface="Tahoma" pitchFamily="34" charset="0"/>
                <a:cs typeface="Tahoma" pitchFamily="34" charset="0"/>
              </a:rPr>
              <a:t>Statement</a:t>
            </a:r>
            <a:endParaRPr lang="id-ID" sz="240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43200" y="2590800"/>
            <a:ext cx="3810000" cy="3657600"/>
            <a:chOff x="1488" y="1152"/>
            <a:chExt cx="2784" cy="2688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527" y="1288"/>
              <a:ext cx="0" cy="5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440" y="1152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580" y="2623"/>
              <a:ext cx="613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527" y="3161"/>
              <a:ext cx="0" cy="5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527" y="2057"/>
              <a:ext cx="0" cy="5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440" y="370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599" y="3167"/>
              <a:ext cx="750" cy="2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580" y="2881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4272" y="1579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541" y="1579"/>
              <a:ext cx="1731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1575" y="1831"/>
              <a:ext cx="1904" cy="232"/>
              <a:chOff x="0" y="0"/>
              <a:chExt cx="20000" cy="20000"/>
            </a:xfrm>
          </p:grpSpPr>
          <p:sp>
            <p:nvSpPr>
              <p:cNvPr id="20" name="Freeform 16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statements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17" name="Group 18"/>
            <p:cNvGrpSpPr>
              <a:grpSpLocks/>
            </p:cNvGrpSpPr>
            <p:nvPr/>
          </p:nvGrpSpPr>
          <p:grpSpPr bwMode="auto">
            <a:xfrm>
              <a:off x="1488" y="2601"/>
              <a:ext cx="2077" cy="560"/>
              <a:chOff x="0" y="0"/>
              <a:chExt cx="20000" cy="20000"/>
            </a:xfrm>
          </p:grpSpPr>
          <p:sp>
            <p:nvSpPr>
              <p:cNvPr id="18" name="Freeform 19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condition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40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AU" dirty="0" smtClean="0"/>
              <a:t>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52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Repetition : </a:t>
            </a:r>
            <a:r>
              <a:rPr lang="en-US" smtClean="0"/>
              <a:t>DO-WHILE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r>
              <a:rPr lang="en-US" sz="240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sz="2400" b="1">
                <a:latin typeface="Tahoma" pitchFamily="34" charset="0"/>
                <a:cs typeface="Tahoma" pitchFamily="34" charset="0"/>
              </a:rPr>
              <a:t>DO-WHILE </a:t>
            </a:r>
            <a:r>
              <a:rPr lang="en-US" sz="2400">
                <a:latin typeface="Tahoma" pitchFamily="34" charset="0"/>
                <a:cs typeface="Tahoma" pitchFamily="34" charset="0"/>
              </a:rPr>
              <a:t>Statement</a:t>
            </a:r>
            <a:endParaRPr lang="id-ID" sz="24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200"/>
            <a:ext cx="4724400" cy="371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371600" y="6054773"/>
            <a:ext cx="63246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In </a:t>
            </a:r>
            <a:r>
              <a:rPr lang="en-US" b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do-while</a:t>
            </a:r>
            <a:r>
              <a:rPr lang="en-US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on the other hand statement block of statements </a:t>
            </a:r>
            <a:r>
              <a:rPr lang="en-US" b="1" u="sng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will be executed min once</a:t>
            </a:r>
          </a:p>
        </p:txBody>
      </p:sp>
    </p:spTree>
    <p:extLst>
      <p:ext uri="{BB962C8B-B14F-4D97-AF65-F5344CB8AC3E}">
        <p14:creationId xmlns:p14="http://schemas.microsoft.com/office/powerpoint/2010/main" val="3128077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Tahoma" pitchFamily="34" charset="0"/>
                <a:cs typeface="Tahoma" pitchFamily="34" charset="0"/>
              </a:rPr>
              <a:t>Program Examples Using </a:t>
            </a:r>
            <a:r>
              <a:rPr lang="en-US" sz="2800" smtClean="0">
                <a:latin typeface="Tahoma" pitchFamily="34" charset="0"/>
                <a:cs typeface="Tahoma" pitchFamily="34" charset="0"/>
              </a:rPr>
              <a:t/>
            </a:r>
            <a:br>
              <a:rPr lang="en-US" sz="2800" smtClean="0">
                <a:latin typeface="Tahoma" pitchFamily="34" charset="0"/>
                <a:cs typeface="Tahoma" pitchFamily="34" charset="0"/>
              </a:rPr>
            </a:br>
            <a:r>
              <a:rPr lang="en-US" sz="2800" smtClean="0">
                <a:latin typeface="Tahoma" pitchFamily="34" charset="0"/>
                <a:cs typeface="Tahoma" pitchFamily="34" charset="0"/>
              </a:rPr>
              <a:t>do-while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>
                <a:latin typeface="Tahoma" pitchFamily="34" charset="0"/>
                <a:cs typeface="Tahoma" pitchFamily="34" charset="0"/>
              </a:rPr>
              <a:t>Example: </a:t>
            </a:r>
            <a:r>
              <a:rPr lang="en-US" sz="2000">
                <a:latin typeface="Tahoma" pitchFamily="34" charset="0"/>
                <a:cs typeface="Tahoma" pitchFamily="34" charset="0"/>
              </a:rPr>
              <a:t>(Sentinel)</a:t>
            </a:r>
          </a:p>
          <a:p>
            <a:pPr>
              <a:buFontTx/>
              <a:buNone/>
            </a:pPr>
            <a:r>
              <a:rPr lang="en-US" sz="2000">
                <a:latin typeface="Tahoma" pitchFamily="34" charset="0"/>
                <a:cs typeface="Tahoma" pitchFamily="34" charset="0"/>
              </a:rPr>
              <a:t>	As sentinel, used 0 for width or height</a:t>
            </a:r>
          </a:p>
          <a:p>
            <a:endParaRPr lang="en-US" sz="20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743200"/>
            <a:ext cx="6953250" cy="397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1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Break vs 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Break vs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break</a:t>
            </a:r>
            <a:r>
              <a:rPr lang="en-US" sz="2800">
                <a:latin typeface="Tahoma" pitchFamily="34" charset="0"/>
                <a:cs typeface="Tahoma" pitchFamily="34" charset="0"/>
              </a:rPr>
              <a:t>: </a:t>
            </a:r>
          </a:p>
          <a:p>
            <a:pPr lvl="1"/>
            <a:r>
              <a:rPr lang="en-US" sz="2000">
                <a:latin typeface="Tahoma" pitchFamily="34" charset="0"/>
                <a:cs typeface="Tahoma" pitchFamily="34" charset="0"/>
              </a:rPr>
              <a:t>ending loop (for, while and do-while)</a:t>
            </a:r>
          </a:p>
          <a:p>
            <a:pPr lvl="1"/>
            <a:r>
              <a:rPr lang="en-US" sz="2000">
                <a:latin typeface="Tahoma" pitchFamily="34" charset="0"/>
                <a:cs typeface="Tahoma" pitchFamily="34" charset="0"/>
              </a:rPr>
              <a:t>end the </a:t>
            </a:r>
            <a:r>
              <a:rPr lang="en-US" sz="2000" b="1">
                <a:latin typeface="Tahoma" pitchFamily="34" charset="0"/>
                <a:cs typeface="Tahoma" pitchFamily="34" charset="0"/>
              </a:rPr>
              <a:t>switch </a:t>
            </a:r>
            <a:r>
              <a:rPr lang="en-US" sz="2000">
                <a:latin typeface="Tahoma" pitchFamily="34" charset="0"/>
                <a:cs typeface="Tahoma" pitchFamily="34" charset="0"/>
              </a:rPr>
              <a:t>operation</a:t>
            </a:r>
          </a:p>
          <a:p>
            <a:endParaRPr lang="en-US" sz="2800">
              <a:latin typeface="Tahoma" pitchFamily="34" charset="0"/>
              <a:cs typeface="Tahoma" pitchFamily="34" charset="0"/>
            </a:endParaRPr>
          </a:p>
          <a:p>
            <a:r>
              <a:rPr lang="en-US" sz="2800" b="1">
                <a:latin typeface="Tahoma" pitchFamily="34" charset="0"/>
                <a:cs typeface="Tahoma" pitchFamily="34" charset="0"/>
              </a:rPr>
              <a:t>continue</a:t>
            </a:r>
            <a:r>
              <a:rPr lang="en-US" sz="2800">
                <a:latin typeface="Tahoma" pitchFamily="34" charset="0"/>
                <a:cs typeface="Tahoma" pitchFamily="34" charset="0"/>
              </a:rPr>
              <a:t>: </a:t>
            </a:r>
          </a:p>
          <a:p>
            <a:pPr>
              <a:buFontTx/>
              <a:buNone/>
            </a:pPr>
            <a:r>
              <a:rPr lang="en-US" sz="2800">
                <a:latin typeface="Tahoma" pitchFamily="34" charset="0"/>
                <a:cs typeface="Tahoma" pitchFamily="34" charset="0"/>
              </a:rPr>
              <a:t>	skip all the rest of statements (subsequent to the skip statement) inside a repetition, and continue normally to the next loop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584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Tahoma" pitchFamily="34" charset="0"/>
                <a:cs typeface="Tahoma" pitchFamily="34" charset="0"/>
              </a:rPr>
              <a:t>Program Examples </a:t>
            </a:r>
            <a:r>
              <a:rPr lang="en-US" sz="3200" smtClean="0">
                <a:latin typeface="Tahoma" pitchFamily="34" charset="0"/>
                <a:cs typeface="Tahoma" pitchFamily="34" charset="0"/>
              </a:rPr>
              <a:t>Using : </a:t>
            </a:r>
            <a:r>
              <a:rPr lang="en-US" sz="3200">
                <a:latin typeface="Tahoma" pitchFamily="34" charset="0"/>
                <a:cs typeface="Tahoma" pitchFamily="34" charset="0"/>
              </a:rPr>
              <a:t/>
            </a:r>
            <a:br>
              <a:rPr lang="en-US" sz="3200">
                <a:latin typeface="Tahoma" pitchFamily="34" charset="0"/>
                <a:cs typeface="Tahoma" pitchFamily="34" charset="0"/>
              </a:rPr>
            </a:br>
            <a:r>
              <a:rPr lang="en-US" sz="3200" smtClean="0">
                <a:latin typeface="Tahoma" pitchFamily="34" charset="0"/>
                <a:cs typeface="Tahoma" pitchFamily="34" charset="0"/>
              </a:rPr>
              <a:t>break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Tahoma" pitchFamily="34" charset="0"/>
                <a:cs typeface="Tahoma" pitchFamily="34" charset="0"/>
              </a:rPr>
              <a:t>Example using </a:t>
            </a:r>
            <a:r>
              <a:rPr lang="en-US" sz="2400">
                <a:latin typeface="Courier New" pitchFamily="49" charset="0"/>
                <a:ea typeface="Tahoma" pitchFamily="34" charset="0"/>
                <a:cs typeface="Courier New" pitchFamily="49" charset="0"/>
              </a:rPr>
              <a:t>break</a:t>
            </a:r>
            <a:r>
              <a:rPr lang="en-US" sz="2400">
                <a:latin typeface="Tahoma" pitchFamily="34" charset="0"/>
                <a:cs typeface="Tahoma" pitchFamily="34" charset="0"/>
              </a:rPr>
              <a:t>:</a:t>
            </a:r>
          </a:p>
          <a:p>
            <a:pPr>
              <a:buFontTx/>
              <a:buNone/>
            </a:pPr>
            <a:endParaRPr lang="en-US" sz="2400">
              <a:latin typeface="Tahoma" pitchFamily="34" charset="0"/>
              <a:cs typeface="Tahoma" pitchFamily="34" charset="0"/>
            </a:endParaRPr>
          </a:p>
          <a:p>
            <a:endParaRPr lang="en-US" sz="24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6248400" cy="369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6590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Tahoma" pitchFamily="34" charset="0"/>
                <a:cs typeface="Tahoma" pitchFamily="34" charset="0"/>
              </a:rPr>
              <a:t>Program Examples </a:t>
            </a:r>
            <a:r>
              <a:rPr lang="en-US" sz="3200" smtClean="0">
                <a:latin typeface="Tahoma" pitchFamily="34" charset="0"/>
                <a:cs typeface="Tahoma" pitchFamily="34" charset="0"/>
              </a:rPr>
              <a:t>Using : </a:t>
            </a:r>
            <a:r>
              <a:rPr lang="en-US" sz="3200">
                <a:latin typeface="Tahoma" pitchFamily="34" charset="0"/>
                <a:cs typeface="Tahoma" pitchFamily="34" charset="0"/>
              </a:rPr>
              <a:t/>
            </a:r>
            <a:br>
              <a:rPr lang="en-US" sz="3200">
                <a:latin typeface="Tahoma" pitchFamily="34" charset="0"/>
                <a:cs typeface="Tahoma" pitchFamily="34" charset="0"/>
              </a:rPr>
            </a:br>
            <a:r>
              <a:rPr lang="en-US" sz="3200" smtClean="0">
                <a:latin typeface="Tahoma" pitchFamily="34" charset="0"/>
                <a:cs typeface="Tahoma" pitchFamily="34" charset="0"/>
              </a:rPr>
              <a:t>continue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Tahoma" pitchFamily="34" charset="0"/>
                <a:cs typeface="Tahoma" pitchFamily="34" charset="0"/>
              </a:rPr>
              <a:t>Example using </a:t>
            </a:r>
            <a:r>
              <a:rPr lang="en-US" sz="2400">
                <a:latin typeface="Courier New" pitchFamily="49" charset="0"/>
                <a:ea typeface="Tahoma" pitchFamily="34" charset="0"/>
                <a:cs typeface="Courier New" pitchFamily="49" charset="0"/>
              </a:rPr>
              <a:t>continue</a:t>
            </a:r>
            <a:r>
              <a:rPr lang="en-US" sz="2400">
                <a:latin typeface="Tahoma" pitchFamily="34" charset="0"/>
                <a:cs typeface="Tahoma" pitchFamily="34" charset="0"/>
              </a:rPr>
              <a:t>:</a:t>
            </a:r>
          </a:p>
          <a:p>
            <a:pPr>
              <a:buFontTx/>
              <a:buNone/>
            </a:pPr>
            <a:endParaRPr lang="en-US" sz="2400">
              <a:latin typeface="Tahoma" pitchFamily="34" charset="0"/>
              <a:cs typeface="Tahoma" pitchFamily="34" charset="0"/>
            </a:endParaRPr>
          </a:p>
          <a:p>
            <a:endParaRPr lang="en-US" sz="240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6400800" cy="3751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066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 to and 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83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itchFamily="34" charset="0"/>
                <a:cs typeface="Tahoma" pitchFamily="34" charset="0"/>
              </a:rPr>
              <a:t>Go To and Label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>
                <a:latin typeface="Tahoma" pitchFamily="34" charset="0"/>
                <a:cs typeface="Tahoma" pitchFamily="34" charset="0"/>
              </a:rPr>
              <a:t>C is still providing the old fashion </a:t>
            </a:r>
            <a:r>
              <a:rPr lang="id-ID" sz="2400" b="1">
                <a:latin typeface="Tahoma" pitchFamily="34" charset="0"/>
                <a:cs typeface="Tahoma" pitchFamily="34" charset="0"/>
              </a:rPr>
              <a:t>goto</a:t>
            </a:r>
            <a:r>
              <a:rPr lang="id-ID" sz="2400">
                <a:latin typeface="Tahoma" pitchFamily="34" charset="0"/>
                <a:cs typeface="Tahoma" pitchFamily="34" charset="0"/>
              </a:rPr>
              <a:t> statement</a:t>
            </a:r>
          </a:p>
          <a:p>
            <a:r>
              <a:rPr lang="id-ID" sz="2400">
                <a:latin typeface="Tahoma" pitchFamily="34" charset="0"/>
                <a:cs typeface="Tahoma" pitchFamily="34" charset="0"/>
              </a:rPr>
              <a:t>Syntax: </a:t>
            </a:r>
          </a:p>
          <a:p>
            <a:pPr>
              <a:buFontTx/>
              <a:buNone/>
            </a:pPr>
            <a:r>
              <a:rPr lang="id-ID" sz="2400">
                <a:latin typeface="Tahoma" pitchFamily="34" charset="0"/>
                <a:cs typeface="Tahoma" pitchFamily="34" charset="0"/>
              </a:rPr>
              <a:t>		goto</a:t>
            </a:r>
            <a:r>
              <a:rPr lang="id-ID" sz="24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d-ID" sz="2400" b="1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label</a:t>
            </a:r>
            <a:r>
              <a:rPr lang="id-ID" sz="2400">
                <a:latin typeface="Tahoma" pitchFamily="34" charset="0"/>
                <a:cs typeface="Tahoma" pitchFamily="34" charset="0"/>
              </a:rPr>
              <a:t>;</a:t>
            </a:r>
          </a:p>
          <a:p>
            <a:pPr>
              <a:buFontTx/>
              <a:buNone/>
            </a:pPr>
            <a:r>
              <a:rPr lang="id-ID" sz="2400">
                <a:latin typeface="Tahoma" pitchFamily="34" charset="0"/>
                <a:cs typeface="Tahoma" pitchFamily="34" charset="0"/>
              </a:rPr>
              <a:t>                    ……</a:t>
            </a:r>
          </a:p>
          <a:p>
            <a:pPr>
              <a:buFontTx/>
              <a:buNone/>
            </a:pPr>
            <a:r>
              <a:rPr lang="id-ID" sz="24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		</a:t>
            </a:r>
            <a:r>
              <a:rPr lang="id-ID" sz="2400" b="1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label</a:t>
            </a:r>
            <a:r>
              <a:rPr lang="id-ID" sz="24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d-ID" sz="2400">
                <a:latin typeface="Tahoma" pitchFamily="34" charset="0"/>
                <a:cs typeface="Tahoma" pitchFamily="34" charset="0"/>
              </a:rPr>
              <a:t>: </a:t>
            </a:r>
          </a:p>
          <a:p>
            <a:pPr>
              <a:buFontTx/>
              <a:buNone/>
            </a:pPr>
            <a:r>
              <a:rPr lang="id-ID" sz="2400">
                <a:latin typeface="Tahoma" pitchFamily="34" charset="0"/>
                <a:cs typeface="Tahoma" pitchFamily="34" charset="0"/>
              </a:rPr>
              <a:t>                    ……</a:t>
            </a:r>
          </a:p>
          <a:p>
            <a:r>
              <a:rPr lang="id-ID" sz="2400">
                <a:latin typeface="Tahoma" pitchFamily="34" charset="0"/>
                <a:cs typeface="Tahoma" pitchFamily="34" charset="0"/>
              </a:rPr>
              <a:t>label is written using colon symbol</a:t>
            </a:r>
          </a:p>
          <a:p>
            <a:r>
              <a:rPr lang="id-ID" sz="2400">
                <a:latin typeface="Tahoma" pitchFamily="34" charset="0"/>
                <a:cs typeface="Tahoma" pitchFamily="34" charset="0"/>
              </a:rPr>
              <a:t>Avoid using </a:t>
            </a:r>
            <a:r>
              <a:rPr lang="id-ID" sz="2400" b="1">
                <a:latin typeface="Tahoma" pitchFamily="34" charset="0"/>
                <a:cs typeface="Tahoma" pitchFamily="34" charset="0"/>
              </a:rPr>
              <a:t>goto</a:t>
            </a:r>
            <a:r>
              <a:rPr lang="id-ID" sz="2400">
                <a:latin typeface="Tahoma" pitchFamily="34" charset="0"/>
                <a:cs typeface="Tahoma" pitchFamily="34" charset="0"/>
              </a:rPr>
              <a:t> to improve code readability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3093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Tahoma" pitchFamily="34" charset="0"/>
                <a:cs typeface="Tahoma" pitchFamily="34" charset="0"/>
              </a:rPr>
              <a:t>Program Examples Using : </a:t>
            </a:r>
            <a:br>
              <a:rPr lang="en-US" sz="2800">
                <a:latin typeface="Tahoma" pitchFamily="34" charset="0"/>
                <a:cs typeface="Tahoma" pitchFamily="34" charset="0"/>
              </a:rPr>
            </a:br>
            <a:r>
              <a:rPr lang="id-ID" sz="2800">
                <a:latin typeface="Tahoma" pitchFamily="34" charset="0"/>
                <a:cs typeface="Tahoma" pitchFamily="34" charset="0"/>
              </a:rPr>
              <a:t>goto </a:t>
            </a:r>
            <a:r>
              <a:rPr lang="en-US" sz="2800" smtClean="0">
                <a:latin typeface="Tahoma" pitchFamily="34" charset="0"/>
                <a:cs typeface="Tahoma" pitchFamily="34" charset="0"/>
              </a:rPr>
              <a:t> and labeling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Tahoma" pitchFamily="34" charset="0"/>
                <a:cs typeface="Tahoma" pitchFamily="34" charset="0"/>
              </a:rPr>
              <a:t>Example using </a:t>
            </a:r>
            <a:r>
              <a:rPr lang="en-US" sz="2400">
                <a:latin typeface="Courier New" pitchFamily="49" charset="0"/>
                <a:ea typeface="Tahoma" pitchFamily="34" charset="0"/>
                <a:cs typeface="Courier New" pitchFamily="49" charset="0"/>
              </a:rPr>
              <a:t>labeling</a:t>
            </a:r>
            <a:r>
              <a:rPr lang="en-US" sz="2400">
                <a:latin typeface="Tahoma" pitchFamily="34" charset="0"/>
                <a:cs typeface="Tahoma" pitchFamily="34" charset="0"/>
              </a:rPr>
              <a:t>:</a:t>
            </a:r>
          </a:p>
          <a:p>
            <a:pPr>
              <a:buFontTx/>
              <a:buNone/>
            </a:pPr>
            <a:endParaRPr lang="en-US" sz="2400">
              <a:latin typeface="Tahoma" pitchFamily="34" charset="0"/>
              <a:cs typeface="Tahoma" pitchFamily="34" charset="0"/>
            </a:endParaRPr>
          </a:p>
          <a:p>
            <a:endParaRPr 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61722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8491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</a:t>
            </a:r>
            <a:r>
              <a:rPr lang="en-US" dirty="0" err="1" smtClean="0"/>
              <a:t>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8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AU" dirty="0"/>
              <a:t>Selection </a:t>
            </a:r>
            <a:r>
              <a:rPr lang="en-AU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sz="2800" dirty="0">
                <a:latin typeface="Tahoma" pitchFamily="34" charset="0"/>
                <a:cs typeface="Tahoma" pitchFamily="34" charset="0"/>
              </a:rPr>
              <a:t>In an algorithm implementation, an instruction or block of instructions may be executed (or not) with certain predetermined condition</a:t>
            </a: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endParaRPr lang="en-US" sz="2800" dirty="0"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sz="2800" b="1" dirty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 dirty="0">
                <a:latin typeface="Tahoma" pitchFamily="34" charset="0"/>
                <a:cs typeface="Tahoma" pitchFamily="34" charset="0"/>
              </a:rPr>
              <a:t>if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 dirty="0">
                <a:latin typeface="Tahoma" pitchFamily="34" charset="0"/>
                <a:cs typeface="Tahoma" pitchFamily="34" charset="0"/>
              </a:rPr>
              <a:t>if-else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 dirty="0">
                <a:latin typeface="Tahoma" pitchFamily="34" charset="0"/>
                <a:cs typeface="Tahoma" pitchFamily="34" charset="0"/>
              </a:rPr>
              <a:t>switch-case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Error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b="1" dirty="0">
                <a:latin typeface="Tahoma" pitchFamily="34" charset="0"/>
                <a:cs typeface="Tahoma" pitchFamily="34" charset="0"/>
              </a:rPr>
              <a:t>Compile-Time Error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caused by syntax error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latin typeface="Tahoma" pitchFamily="34" charset="0"/>
                <a:cs typeface="Tahoma" pitchFamily="34" charset="0"/>
              </a:rPr>
              <a:t>Link-Time Error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success fully compiled, but cause link error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caused by no object code at link time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latin typeface="Tahoma" pitchFamily="34" charset="0"/>
                <a:cs typeface="Tahoma" pitchFamily="34" charset="0"/>
              </a:rPr>
              <a:t>Run-Time Error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successfully compiled, but error at runtime. Usually caused by numerical operation such as: overflow, floating point underflow, division by zero, etc.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latin typeface="Tahoma" pitchFamily="34" charset="0"/>
                <a:cs typeface="Tahoma" pitchFamily="34" charset="0"/>
              </a:rPr>
              <a:t>Logical Error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wrong result caused by incorrect logical flow/algorithm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58491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ahoma" pitchFamily="34" charset="0"/>
                <a:cs typeface="Tahoma" pitchFamily="34" charset="0"/>
              </a:rPr>
              <a:t>Among those Error Types the most difficult to debug is </a:t>
            </a:r>
            <a:r>
              <a:rPr lang="en-US" sz="2200" b="1" dirty="0">
                <a:latin typeface="Tahoma" pitchFamily="34" charset="0"/>
                <a:cs typeface="Tahoma" pitchFamily="34" charset="0"/>
              </a:rPr>
              <a:t>Logical Error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.</a:t>
            </a:r>
          </a:p>
          <a:p>
            <a:r>
              <a:rPr lang="en-US" sz="2200" dirty="0">
                <a:latin typeface="Tahoma" pitchFamily="34" charset="0"/>
                <a:cs typeface="Tahoma" pitchFamily="34" charset="0"/>
              </a:rPr>
              <a:t>Example of </a:t>
            </a:r>
            <a:r>
              <a:rPr lang="en-US" sz="2200" b="1" dirty="0">
                <a:latin typeface="Tahoma" pitchFamily="34" charset="0"/>
                <a:cs typeface="Tahoma" pitchFamily="34" charset="0"/>
              </a:rPr>
              <a:t>Compile-Time Error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:</a:t>
            </a:r>
          </a:p>
          <a:p>
            <a:endParaRPr lang="en-US" sz="2200" dirty="0">
              <a:latin typeface="Tahoma" pitchFamily="34" charset="0"/>
              <a:cs typeface="Tahoma" pitchFamily="34" charset="0"/>
            </a:endParaRPr>
          </a:p>
          <a:p>
            <a:endParaRPr lang="en-US" sz="22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43000" y="5678487"/>
            <a:ext cx="71628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Dev-C compiler will give message: </a:t>
            </a:r>
            <a:r>
              <a:rPr lang="en-US" sz="1800" b="1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In function main missing terminating ” character, syntax error before return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27" y="3124200"/>
            <a:ext cx="4336473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9042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Some C compiler merge the compile and link processes, causing in difficulty to distinguish between </a:t>
            </a:r>
            <a:r>
              <a:rPr lang="en-US" sz="2400" b="1" dirty="0">
                <a:latin typeface="Tahoma" pitchFamily="34" charset="0"/>
                <a:cs typeface="Tahoma" pitchFamily="34" charset="0"/>
              </a:rPr>
              <a:t>Compile-Time Error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with </a:t>
            </a:r>
            <a:r>
              <a:rPr lang="en-US" sz="2400" b="1" dirty="0">
                <a:latin typeface="Tahoma" pitchFamily="34" charset="0"/>
                <a:cs typeface="Tahoma" pitchFamily="34" charset="0"/>
              </a:rPr>
              <a:t>Link-Time Error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Example of </a:t>
            </a:r>
            <a:r>
              <a:rPr lang="en-US" sz="2400" b="1" dirty="0">
                <a:latin typeface="Tahoma" pitchFamily="34" charset="0"/>
                <a:cs typeface="Tahoma" pitchFamily="34" charset="0"/>
              </a:rPr>
              <a:t>Link-Time Error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(Visual C++)</a:t>
            </a:r>
          </a:p>
          <a:p>
            <a:endParaRPr lang="en-US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505200"/>
            <a:ext cx="2895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505200"/>
            <a:ext cx="35147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4937" y="4953000"/>
            <a:ext cx="708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00679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ahoma" pitchFamily="34" charset="0"/>
                <a:cs typeface="Tahoma" pitchFamily="34" charset="0"/>
              </a:rPr>
              <a:t>Example for </a:t>
            </a:r>
            <a:r>
              <a:rPr lang="en-US" sz="2400" b="1" dirty="0">
                <a:latin typeface="Tahoma" pitchFamily="34" charset="0"/>
                <a:cs typeface="Tahoma" pitchFamily="34" charset="0"/>
              </a:rPr>
              <a:t>Run-Time Error</a:t>
            </a:r>
          </a:p>
          <a:p>
            <a:endParaRPr lang="en-US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8438" y="2514600"/>
            <a:ext cx="4899025" cy="2552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0450" y="4038600"/>
            <a:ext cx="3587750" cy="2259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593850" y="5486400"/>
            <a:ext cx="27432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latin typeface="Tahoma" pitchFamily="34" charset="0"/>
                <a:cs typeface="Tahoma" pitchFamily="34" charset="0"/>
              </a:rPr>
              <a:t>Error cause:</a:t>
            </a:r>
          </a:p>
          <a:p>
            <a:r>
              <a:rPr lang="en-US" sz="1800" b="1">
                <a:latin typeface="Tahoma" pitchFamily="34" charset="0"/>
                <a:cs typeface="Tahoma" pitchFamily="34" charset="0"/>
              </a:rPr>
              <a:t>Division by Zero</a:t>
            </a:r>
          </a:p>
        </p:txBody>
      </p:sp>
    </p:spTree>
    <p:extLst>
      <p:ext uri="{BB962C8B-B14F-4D97-AF65-F5344CB8AC3E}">
        <p14:creationId xmlns:p14="http://schemas.microsoft.com/office/powerpoint/2010/main" val="10457869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ahoma" pitchFamily="34" charset="0"/>
                <a:cs typeface="Tahoma" pitchFamily="34" charset="0"/>
              </a:rPr>
              <a:t>Example for </a:t>
            </a:r>
            <a:r>
              <a:rPr lang="en-US" sz="2400" b="1" dirty="0">
                <a:latin typeface="Tahoma" pitchFamily="34" charset="0"/>
                <a:cs typeface="Tahoma" pitchFamily="34" charset="0"/>
              </a:rPr>
              <a:t>Logical-Error</a:t>
            </a:r>
          </a:p>
          <a:p>
            <a:endParaRPr lang="en-US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438400"/>
            <a:ext cx="6629400" cy="328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438400" y="5661025"/>
            <a:ext cx="457200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Tahoma" pitchFamily="34" charset="0"/>
                <a:cs typeface="Tahoma" pitchFamily="34" charset="0"/>
              </a:rPr>
              <a:t>Should be: x1 = 5.00  and x2 = 2.00</a:t>
            </a:r>
          </a:p>
          <a:p>
            <a:r>
              <a:rPr lang="en-US" sz="2000" dirty="0">
                <a:latin typeface="Tahoma" pitchFamily="34" charset="0"/>
                <a:cs typeface="Tahoma" pitchFamily="34" charset="0"/>
              </a:rPr>
              <a:t>Can you find the logic error ??</a:t>
            </a:r>
          </a:p>
        </p:txBody>
      </p:sp>
    </p:spTree>
    <p:extLst>
      <p:ext uri="{BB962C8B-B14F-4D97-AF65-F5344CB8AC3E}">
        <p14:creationId xmlns:p14="http://schemas.microsoft.com/office/powerpoint/2010/main" val="26639444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sz="2000">
                <a:latin typeface="Tahoma" pitchFamily="34" charset="0"/>
                <a:cs typeface="Tahoma" pitchFamily="34" charset="0"/>
              </a:rPr>
              <a:t>In an algorithm implementation, an instruction or block of instructions may be executed (or not) with certain predetermined condition, that’s why we use selection</a:t>
            </a: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sz="2000">
                <a:latin typeface="Tahoma" pitchFamily="34" charset="0"/>
                <a:cs typeface="Tahoma" pitchFamily="34" charset="0"/>
              </a:rPr>
              <a:t>3 types of selection in C: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 sz="2000">
                <a:latin typeface="Tahoma" pitchFamily="34" charset="0"/>
                <a:cs typeface="Tahoma" pitchFamily="34" charset="0"/>
              </a:rPr>
              <a:t>if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 sz="2000">
                <a:latin typeface="Tahoma" pitchFamily="34" charset="0"/>
                <a:cs typeface="Tahoma" pitchFamily="34" charset="0"/>
              </a:rPr>
              <a:t>if-else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switch-case</a:t>
            </a:r>
          </a:p>
          <a:p>
            <a:pPr>
              <a:lnSpc>
                <a:spcPct val="80000"/>
              </a:lnSpc>
              <a:buFont typeface="Symbol" pitchFamily="18" charset="2"/>
              <a:buChar char=""/>
            </a:pPr>
            <a:r>
              <a:rPr lang="en-US" sz="2000">
                <a:latin typeface="Tahoma" pitchFamily="34" charset="0"/>
                <a:cs typeface="Tahoma" pitchFamily="34" charset="0"/>
              </a:rPr>
              <a:t>Repetition is a condition which is one or more instruction repeated for certain amount of time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Symbol" pitchFamily="18" charset="2"/>
              <a:buChar char=""/>
            </a:pPr>
            <a:r>
              <a:rPr lang="en-US" sz="2000">
                <a:latin typeface="Tahoma" pitchFamily="34" charset="0"/>
                <a:cs typeface="Tahoma" pitchFamily="34" charset="0"/>
              </a:rPr>
              <a:t>3 types of repetition/looping in C:</a:t>
            </a:r>
          </a:p>
          <a:p>
            <a:pPr marL="1257300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 sz="2000">
                <a:latin typeface="Tahoma" pitchFamily="34" charset="0"/>
                <a:cs typeface="Tahoma" pitchFamily="34" charset="0"/>
              </a:rPr>
              <a:t>for </a:t>
            </a:r>
          </a:p>
          <a:p>
            <a:pPr marL="1257300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 sz="2000">
                <a:latin typeface="Tahoma" pitchFamily="34" charset="0"/>
                <a:cs typeface="Tahoma" pitchFamily="34" charset="0"/>
              </a:rPr>
              <a:t>while</a:t>
            </a:r>
          </a:p>
          <a:p>
            <a:pPr marL="1257300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 sz="2000">
                <a:latin typeface="Tahoma" pitchFamily="34" charset="0"/>
                <a:cs typeface="Tahoma" pitchFamily="34" charset="0"/>
              </a:rPr>
              <a:t>do-while</a:t>
            </a:r>
          </a:p>
          <a:p>
            <a:pPr marL="65087" lvl="1" indent="0" algn="just">
              <a:lnSpc>
                <a:spcPct val="90000"/>
              </a:lnSpc>
              <a:buNone/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2679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>
                <a:latin typeface="Tahoma" pitchFamily="34" charset="0"/>
                <a:cs typeface="Tahoma" pitchFamily="34" charset="0"/>
              </a:rPr>
              <a:t>Paul J. Dietel,Harvey M. Deitel,. 2010. C : how to program. PEAPH. New Jersey. ISBN:978-0-13-705966-9 Chapter 3 &amp; 4</a:t>
            </a:r>
          </a:p>
          <a:p>
            <a:r>
              <a:rPr lang="id-ID" sz="2000">
                <a:latin typeface="Tahoma" pitchFamily="34" charset="0"/>
                <a:cs typeface="Tahoma" pitchFamily="34" charset="0"/>
              </a:rPr>
              <a:t>Choosing between Alternatives: </a:t>
            </a:r>
            <a:r>
              <a:rPr lang="id-ID" sz="2000">
                <a:latin typeface="Tahoma" pitchFamily="34" charset="0"/>
                <a:cs typeface="Tahoma" pitchFamily="34" charset="0"/>
                <a:hlinkClick r:id="rId2"/>
              </a:rPr>
              <a:t>http://docs.roxen.com/pike/7.0/tutorial/statements/conditions.xml</a:t>
            </a:r>
            <a:endParaRPr lang="id-ID" sz="2000">
              <a:latin typeface="Tahoma" pitchFamily="34" charset="0"/>
              <a:cs typeface="Tahoma" pitchFamily="34" charset="0"/>
            </a:endParaRPr>
          </a:p>
          <a:p>
            <a:r>
              <a:rPr lang="id-ID" sz="2000">
                <a:latin typeface="Tahoma" pitchFamily="34" charset="0"/>
                <a:cs typeface="Tahoma" pitchFamily="34" charset="0"/>
              </a:rPr>
              <a:t>Getting Controls: </a:t>
            </a:r>
            <a:r>
              <a:rPr lang="id-ID" sz="2000">
                <a:latin typeface="Tahoma" pitchFamily="34" charset="0"/>
                <a:cs typeface="Tahoma" pitchFamily="34" charset="0"/>
                <a:hlinkClick r:id="rId3"/>
              </a:rPr>
              <a:t>http://</a:t>
            </a:r>
            <a:r>
              <a:rPr lang="id-ID" sz="2000" smtClean="0">
                <a:latin typeface="Tahoma" pitchFamily="34" charset="0"/>
                <a:cs typeface="Tahoma" pitchFamily="34" charset="0"/>
                <a:hlinkClick r:id="rId3"/>
              </a:rPr>
              <a:t>aelinik.free.fr/c/ch10.htm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Doing the Same Thing Over and Over: </a:t>
            </a:r>
            <a:r>
              <a:rPr lang="en-US" sz="2000">
                <a:latin typeface="Tahoma" pitchFamily="34" charset="0"/>
                <a:cs typeface="Tahoma" pitchFamily="34" charset="0"/>
                <a:hlinkClick r:id="rId4"/>
              </a:rPr>
              <a:t>http://aelinik.free.fr/c/ch07.htm</a:t>
            </a:r>
            <a:r>
              <a:rPr lang="en-US" sz="2000">
                <a:latin typeface="Tahoma" pitchFamily="34" charset="0"/>
                <a:cs typeface="Tahoma" pitchFamily="34" charset="0"/>
              </a:rPr>
              <a:t> </a:t>
            </a:r>
          </a:p>
          <a:p>
            <a:endParaRPr lang="id-ID" sz="2000">
              <a:latin typeface="Tahoma" pitchFamily="34" charset="0"/>
              <a:cs typeface="Tahoma" pitchFamily="34" charset="0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769967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: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id-ID" sz="2200" b="1" dirty="0">
                <a:latin typeface="Tahoma" pitchFamily="34" charset="0"/>
                <a:cs typeface="Tahoma" pitchFamily="34" charset="0"/>
              </a:rPr>
              <a:t>Syntax :</a:t>
            </a:r>
            <a:endParaRPr lang="id-ID" sz="2200" b="1" i="1" dirty="0">
              <a:latin typeface="Tahoma" pitchFamily="34" charset="0"/>
              <a:cs typeface="Tahoma" pitchFamily="34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200" i="1" dirty="0">
                <a:latin typeface="Tahoma" pitchFamily="34" charset="0"/>
                <a:cs typeface="Tahoma" pitchFamily="34" charset="0"/>
              </a:rPr>
              <a:t>if (boolean expression) statement;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200" b="1" i="1" dirty="0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or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200" i="1" dirty="0">
                <a:latin typeface="Tahoma" pitchFamily="34" charset="0"/>
                <a:cs typeface="Tahoma" pitchFamily="34" charset="0"/>
              </a:rPr>
              <a:t>if (boolean expression) 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200" i="1" dirty="0">
                <a:latin typeface="Tahoma" pitchFamily="34" charset="0"/>
                <a:cs typeface="Tahoma" pitchFamily="34" charset="0"/>
              </a:rPr>
              <a:t>   	statement1;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200" i="1" dirty="0">
                <a:latin typeface="Tahoma" pitchFamily="34" charset="0"/>
                <a:cs typeface="Tahoma" pitchFamily="34" charset="0"/>
              </a:rPr>
              <a:t>   	statement2;	   	    </a:t>
            </a:r>
            <a:r>
              <a:rPr lang="id-ID" sz="2200" i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200" b="1" dirty="0">
                <a:latin typeface="Tahoma" pitchFamily="34" charset="0"/>
                <a:cs typeface="Tahoma" pitchFamily="34" charset="0"/>
              </a:rPr>
              <a:t>Block </a:t>
            </a:r>
            <a:r>
              <a:rPr lang="id-ID" sz="2200" b="1" dirty="0" smtClean="0">
                <a:latin typeface="Tahoma" pitchFamily="34" charset="0"/>
                <a:cs typeface="Tahoma" pitchFamily="34" charset="0"/>
              </a:rPr>
              <a:t>of</a:t>
            </a:r>
            <a:r>
              <a:rPr lang="en-US" sz="22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200" b="1" dirty="0" smtClean="0">
                <a:latin typeface="Tahoma" pitchFamily="34" charset="0"/>
                <a:cs typeface="Tahoma" pitchFamily="34" charset="0"/>
              </a:rPr>
              <a:t>statements</a:t>
            </a:r>
            <a:endParaRPr lang="id-ID" sz="2200" b="1" dirty="0">
              <a:latin typeface="Tahoma" pitchFamily="34" charset="0"/>
              <a:cs typeface="Tahoma" pitchFamily="34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200" i="1" dirty="0">
                <a:latin typeface="Tahoma" pitchFamily="34" charset="0"/>
                <a:cs typeface="Tahoma" pitchFamily="34" charset="0"/>
              </a:rPr>
              <a:t>		……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200" i="1" dirty="0">
                <a:latin typeface="Tahoma" pitchFamily="34" charset="0"/>
                <a:cs typeface="Tahoma" pitchFamily="34" charset="0"/>
              </a:rPr>
              <a:t>}</a:t>
            </a:r>
          </a:p>
          <a:p>
            <a:pPr marL="522288" lvl="1" indent="-65088">
              <a:lnSpc>
                <a:spcPct val="90000"/>
              </a:lnSpc>
              <a:buFontTx/>
              <a:buNone/>
            </a:pPr>
            <a:endParaRPr lang="id-ID" sz="2200" b="1" i="1" dirty="0">
              <a:latin typeface="Tahoma" pitchFamily="34" charset="0"/>
              <a:cs typeface="Tahoma" pitchFamily="34" charset="0"/>
            </a:endParaRPr>
          </a:p>
          <a:p>
            <a:pPr marL="522288" lvl="1" indent="-65088">
              <a:lnSpc>
                <a:spcPct val="90000"/>
              </a:lnSpc>
              <a:buFontTx/>
              <a:buNone/>
            </a:pPr>
            <a:r>
              <a:rPr lang="id-ID" sz="2200" dirty="0">
                <a:latin typeface="Tahoma" pitchFamily="34" charset="0"/>
                <a:cs typeface="Tahoma" pitchFamily="34" charset="0"/>
              </a:rPr>
              <a:t>If boolean expression resulting in True, then a statement or some statements will be executed.</a:t>
            </a: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endParaRPr lang="id-ID" sz="2200" dirty="0">
              <a:latin typeface="Tahoma" pitchFamily="34" charset="0"/>
              <a:cs typeface="Tahoma" pitchFamily="34" charset="0"/>
            </a:endParaRPr>
          </a:p>
          <a:p>
            <a:endParaRPr lang="en-US" sz="2200" dirty="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5609303" y="3216377"/>
            <a:ext cx="228600" cy="1752600"/>
          </a:xfrm>
          <a:prstGeom prst="rightBrace">
            <a:avLst>
              <a:gd name="adj1" fmla="val 555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397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: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sz="2400" b="1">
                <a:latin typeface="Tahoma" pitchFamily="34" charset="0"/>
                <a:cs typeface="Tahoma" pitchFamily="34" charset="0"/>
              </a:rPr>
              <a:t>IF </a:t>
            </a:r>
            <a:r>
              <a:rPr lang="en-US" sz="2400">
                <a:latin typeface="Tahoma" pitchFamily="34" charset="0"/>
                <a:cs typeface="Tahoma" pitchFamily="34" charset="0"/>
              </a:rPr>
              <a:t>Statement</a:t>
            </a:r>
          </a:p>
          <a:p>
            <a:endParaRPr lang="en-US" sz="22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524000" y="2743200"/>
            <a:ext cx="6572250" cy="3581400"/>
            <a:chOff x="1020" y="1296"/>
            <a:chExt cx="4140" cy="2256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760" y="1424"/>
              <a:ext cx="208" cy="24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672" y="1296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816" y="1584"/>
              <a:ext cx="613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true</a:t>
              </a:r>
            </a:p>
            <a:p>
              <a:pPr eaLnBrk="0" hangingPunct="0"/>
              <a:endParaRPr lang="en-US" sz="1600" b="1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752" y="3312"/>
              <a:ext cx="64" cy="2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664" y="318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032" y="1632"/>
              <a:ext cx="750" cy="2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false</a:t>
              </a:r>
            </a:p>
            <a:p>
              <a:pPr eaLnBrk="0" hangingPunct="0"/>
              <a:endParaRPr lang="en-US" sz="1600" b="1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784" y="1952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464" y="1960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829" y="3256"/>
              <a:ext cx="1627" cy="1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3768" y="2496"/>
              <a:ext cx="1392" cy="232"/>
              <a:chOff x="0" y="0"/>
              <a:chExt cx="20000" cy="20000"/>
            </a:xfrm>
          </p:grpSpPr>
          <p:sp>
            <p:nvSpPr>
              <p:cNvPr id="22" name="Freeform 15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546 h 20000"/>
                  <a:gd name="T4" fmla="*/ 0 w 20000"/>
                  <a:gd name="T5" fmla="*/ 1354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3" name="Rectangle 16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600" b="1"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rPr>
                  <a:t>statements</a:t>
                </a:r>
              </a:p>
              <a:p>
                <a:pPr eaLnBrk="0" hangingPunct="0"/>
                <a:endParaRPr lang="en-US" sz="1600" b="1"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6" name="Group 17"/>
            <p:cNvGrpSpPr>
              <a:grpSpLocks/>
            </p:cNvGrpSpPr>
            <p:nvPr/>
          </p:nvGrpSpPr>
          <p:grpSpPr bwMode="auto">
            <a:xfrm>
              <a:off x="1720" y="1672"/>
              <a:ext cx="2077" cy="560"/>
              <a:chOff x="0" y="0"/>
              <a:chExt cx="20000" cy="20000"/>
            </a:xfrm>
          </p:grpSpPr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600" b="1"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rPr>
                  <a:t>condition</a:t>
                </a:r>
              </a:p>
              <a:p>
                <a:pPr eaLnBrk="0" hangingPunct="0"/>
                <a:endParaRPr lang="en-US" sz="1600" b="1">
                  <a:latin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17" name="Freeform 20"/>
            <p:cNvSpPr>
              <a:spLocks/>
            </p:cNvSpPr>
            <p:nvPr/>
          </p:nvSpPr>
          <p:spPr bwMode="auto">
            <a:xfrm flipH="1">
              <a:off x="1020" y="1952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 flipH="1">
              <a:off x="1032" y="1960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auto">
            <a:xfrm flipH="1">
              <a:off x="1040" y="3256"/>
              <a:ext cx="1627" cy="1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28583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: if-else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id-ID" sz="1900" b="1" dirty="0">
                <a:latin typeface="Tahoma" pitchFamily="34" charset="0"/>
                <a:cs typeface="Tahoma" pitchFamily="34" charset="0"/>
              </a:rPr>
              <a:t>Syntax :</a:t>
            </a:r>
            <a:endParaRPr lang="id-ID" sz="1900" b="1" i="1" dirty="0">
              <a:latin typeface="Tahoma" pitchFamily="34" charset="0"/>
              <a:cs typeface="Tahoma" pitchFamily="34" charset="0"/>
            </a:endParaRP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900" i="1" dirty="0">
                <a:latin typeface="Tahoma" pitchFamily="34" charset="0"/>
                <a:cs typeface="Tahoma" pitchFamily="34" charset="0"/>
              </a:rPr>
              <a:t>if (boolean expression) statement1;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900" i="1" dirty="0">
                <a:latin typeface="Tahoma" pitchFamily="34" charset="0"/>
                <a:cs typeface="Tahoma" pitchFamily="34" charset="0"/>
              </a:rPr>
              <a:t>else statement2;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900" b="1" i="1" dirty="0">
                <a:latin typeface="Tahoma" pitchFamily="34" charset="0"/>
                <a:cs typeface="Tahoma" pitchFamily="34" charset="0"/>
              </a:rPr>
              <a:t>or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900" i="1" dirty="0">
                <a:latin typeface="Tahoma" pitchFamily="34" charset="0"/>
                <a:cs typeface="Tahoma" pitchFamily="34" charset="0"/>
              </a:rPr>
              <a:t>if (boolean expression){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900" i="1" dirty="0">
                <a:latin typeface="Tahoma" pitchFamily="34" charset="0"/>
                <a:cs typeface="Tahoma" pitchFamily="34" charset="0"/>
              </a:rPr>
              <a:t>   statement1</a:t>
            </a:r>
            <a:r>
              <a:rPr lang="id-ID" sz="1900" i="1" dirty="0" smtClean="0">
                <a:latin typeface="Tahoma" pitchFamily="34" charset="0"/>
                <a:cs typeface="Tahoma" pitchFamily="34" charset="0"/>
              </a:rPr>
              <a:t>;</a:t>
            </a:r>
            <a:r>
              <a:rPr lang="en-US" sz="1900" i="1" dirty="0" smtClean="0">
                <a:latin typeface="Tahoma" pitchFamily="34" charset="0"/>
                <a:cs typeface="Tahoma" pitchFamily="34" charset="0"/>
              </a:rPr>
              <a:t>		</a:t>
            </a:r>
            <a:endParaRPr lang="id-ID" sz="1900" i="1" dirty="0" smtClean="0">
              <a:latin typeface="Tahoma" pitchFamily="34" charset="0"/>
              <a:cs typeface="Tahoma" pitchFamily="34" charset="0"/>
            </a:endParaRP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900" i="1" dirty="0" smtClean="0">
                <a:latin typeface="Tahoma" pitchFamily="34" charset="0"/>
                <a:cs typeface="Tahoma" pitchFamily="34" charset="0"/>
              </a:rPr>
              <a:t>   statement2;	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900" i="1" dirty="0" smtClean="0">
                <a:latin typeface="Tahoma" pitchFamily="34" charset="0"/>
                <a:cs typeface="Tahoma" pitchFamily="34" charset="0"/>
              </a:rPr>
              <a:t>   </a:t>
            </a:r>
            <a:r>
              <a:rPr lang="id-ID" sz="1900" i="1" dirty="0">
                <a:latin typeface="Tahoma" pitchFamily="34" charset="0"/>
                <a:cs typeface="Tahoma" pitchFamily="34" charset="0"/>
              </a:rPr>
              <a:t>……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900" i="1" dirty="0">
                <a:latin typeface="Tahoma" pitchFamily="34" charset="0"/>
                <a:cs typeface="Tahoma" pitchFamily="34" charset="0"/>
              </a:rPr>
              <a:t>}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900" i="1" dirty="0">
                <a:latin typeface="Tahoma" pitchFamily="34" charset="0"/>
                <a:cs typeface="Tahoma" pitchFamily="34" charset="0"/>
              </a:rPr>
              <a:t>else {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900" i="1" dirty="0">
                <a:latin typeface="Tahoma" pitchFamily="34" charset="0"/>
                <a:cs typeface="Tahoma" pitchFamily="34" charset="0"/>
              </a:rPr>
              <a:t>   statement3;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900" i="1" dirty="0">
                <a:latin typeface="Tahoma" pitchFamily="34" charset="0"/>
                <a:cs typeface="Tahoma" pitchFamily="34" charset="0"/>
              </a:rPr>
              <a:t>   statement4;		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900" i="1" dirty="0">
                <a:latin typeface="Tahoma" pitchFamily="34" charset="0"/>
                <a:cs typeface="Tahoma" pitchFamily="34" charset="0"/>
              </a:rPr>
              <a:t>   …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900" i="1" dirty="0">
                <a:latin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4114800" y="3276600"/>
            <a:ext cx="457200" cy="1066800"/>
          </a:xfrm>
          <a:prstGeom prst="righ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4038600" y="5029200"/>
            <a:ext cx="457200" cy="838200"/>
          </a:xfrm>
          <a:prstGeom prst="rightBrace">
            <a:avLst>
              <a:gd name="adj1" fmla="val 152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4648200" y="3581400"/>
            <a:ext cx="1600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Block </a:t>
            </a:r>
            <a:r>
              <a:rPr lang="id-ID" b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statement</a:t>
            </a:r>
            <a:r>
              <a:rPr lang="en-US" b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d-ID" b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0600" y="5181600"/>
            <a:ext cx="1600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Block </a:t>
            </a:r>
            <a:r>
              <a:rPr lang="id-ID" b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statement</a:t>
            </a:r>
            <a:r>
              <a:rPr lang="en-US" b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 flipH="1">
            <a:off x="6553200" y="2852738"/>
            <a:ext cx="2438400" cy="286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975" lvl="1">
              <a:lnSpc>
                <a:spcPct val="90000"/>
              </a:lnSpc>
              <a:spcBef>
                <a:spcPts val="600"/>
              </a:spcBef>
            </a:pPr>
            <a:r>
              <a:rPr lang="id-ID" sz="2000">
                <a:latin typeface="Tahoma" pitchFamily="34" charset="0"/>
                <a:cs typeface="Tahoma" pitchFamily="34" charset="0"/>
              </a:rPr>
              <a:t>If boolean expression resulting in TRUE, then statement1 or  block statement1 will be executed, if FALSE then statement2 or block statement2 be executed.</a:t>
            </a:r>
          </a:p>
        </p:txBody>
      </p:sp>
    </p:spTree>
    <p:extLst>
      <p:ext uri="{BB962C8B-B14F-4D97-AF65-F5344CB8AC3E}">
        <p14:creationId xmlns:p14="http://schemas.microsoft.com/office/powerpoint/2010/main" val="164405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: if-else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00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sz="2000" b="1">
                <a:latin typeface="Tahoma" pitchFamily="34" charset="0"/>
                <a:cs typeface="Tahoma" pitchFamily="34" charset="0"/>
              </a:rPr>
              <a:t>IF-ELSE </a:t>
            </a:r>
            <a:r>
              <a:rPr lang="en-US" sz="2000">
                <a:latin typeface="Tahoma" pitchFamily="34" charset="0"/>
                <a:cs typeface="Tahoma" pitchFamily="34" charset="0"/>
              </a:rPr>
              <a:t>Statement</a:t>
            </a:r>
          </a:p>
          <a:p>
            <a:pPr>
              <a:lnSpc>
                <a:spcPct val="90000"/>
              </a:lnSpc>
              <a:buFontTx/>
              <a:buNone/>
            </a:pPr>
            <a:endParaRPr lang="id-ID" sz="1900" i="1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104900" y="2590800"/>
            <a:ext cx="7658100" cy="3581400"/>
            <a:chOff x="264" y="1344"/>
            <a:chExt cx="4824" cy="2256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2688" y="1472"/>
              <a:ext cx="208" cy="24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600" y="134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744" y="1632"/>
              <a:ext cx="613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680" y="3360"/>
              <a:ext cx="64" cy="2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2592" y="3232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960" y="1680"/>
              <a:ext cx="750" cy="2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3712" y="2000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4392" y="2008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2757" y="3304"/>
              <a:ext cx="1627" cy="1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20" name="Group 14"/>
            <p:cNvGrpSpPr>
              <a:grpSpLocks/>
            </p:cNvGrpSpPr>
            <p:nvPr/>
          </p:nvGrpSpPr>
          <p:grpSpPr bwMode="auto">
            <a:xfrm>
              <a:off x="3696" y="2544"/>
              <a:ext cx="1392" cy="232"/>
              <a:chOff x="0" y="0"/>
              <a:chExt cx="20000" cy="20000"/>
            </a:xfrm>
          </p:grpSpPr>
          <p:sp>
            <p:nvSpPr>
              <p:cNvPr id="31" name="Freeform 15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2" name="Rectangle 16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statements 1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21" name="Group 17"/>
            <p:cNvGrpSpPr>
              <a:grpSpLocks/>
            </p:cNvGrpSpPr>
            <p:nvPr/>
          </p:nvGrpSpPr>
          <p:grpSpPr bwMode="auto">
            <a:xfrm>
              <a:off x="1648" y="1720"/>
              <a:ext cx="2077" cy="560"/>
              <a:chOff x="0" y="0"/>
              <a:chExt cx="20000" cy="20000"/>
            </a:xfrm>
          </p:grpSpPr>
          <p:sp>
            <p:nvSpPr>
              <p:cNvPr id="29" name="Freeform 1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0" name="Rectangle 19"/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condition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22" name="Group 20"/>
            <p:cNvGrpSpPr>
              <a:grpSpLocks/>
            </p:cNvGrpSpPr>
            <p:nvPr/>
          </p:nvGrpSpPr>
          <p:grpSpPr bwMode="auto">
            <a:xfrm flipH="1">
              <a:off x="264" y="2000"/>
              <a:ext cx="2331" cy="1448"/>
              <a:chOff x="381" y="2152"/>
              <a:chExt cx="2331" cy="1448"/>
            </a:xfrm>
          </p:grpSpPr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1336" y="2152"/>
                <a:ext cx="692" cy="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58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2016" y="2160"/>
                <a:ext cx="0" cy="130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0"/>
                    </a:moveTo>
                    <a:lnTo>
                      <a:pt x="0" y="19983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381" y="3456"/>
                <a:ext cx="1627" cy="144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0"/>
                    </a:moveTo>
                    <a:lnTo>
                      <a:pt x="19983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 w="lg" len="lg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grpSp>
            <p:nvGrpSpPr>
              <p:cNvPr id="26" name="Group 24"/>
              <p:cNvGrpSpPr>
                <a:grpSpLocks/>
              </p:cNvGrpSpPr>
              <p:nvPr/>
            </p:nvGrpSpPr>
            <p:grpSpPr bwMode="auto">
              <a:xfrm>
                <a:off x="1320" y="2696"/>
                <a:ext cx="1392" cy="232"/>
                <a:chOff x="0" y="0"/>
                <a:chExt cx="20000" cy="20000"/>
              </a:xfrm>
            </p:grpSpPr>
            <p:sp>
              <p:nvSpPr>
                <p:cNvPr id="27" name="Freeform 25"/>
                <p:cNvSpPr>
                  <a:spLocks/>
                </p:cNvSpPr>
                <p:nvPr/>
              </p:nvSpPr>
              <p:spPr bwMode="auto">
                <a:xfrm flipH="1" flipV="1">
                  <a:off x="0" y="0"/>
                  <a:ext cx="20000" cy="19417"/>
                </a:xfrm>
                <a:custGeom>
                  <a:avLst/>
                  <a:gdLst>
                    <a:gd name="T0" fmla="*/ 19985 w 20000"/>
                    <a:gd name="T1" fmla="*/ 0 h 20000"/>
                    <a:gd name="T2" fmla="*/ 19985 w 20000"/>
                    <a:gd name="T3" fmla="*/ 13953 h 20000"/>
                    <a:gd name="T4" fmla="*/ 0 w 20000"/>
                    <a:gd name="T5" fmla="*/ 13953 h 20000"/>
                    <a:gd name="T6" fmla="*/ 0 w 20000"/>
                    <a:gd name="T7" fmla="*/ 0 h 20000"/>
                    <a:gd name="T8" fmla="*/ 19985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5" y="0"/>
                      </a:moveTo>
                      <a:lnTo>
                        <a:pt x="19985" y="19900"/>
                      </a:lnTo>
                      <a:lnTo>
                        <a:pt x="0" y="19900"/>
                      </a:lnTo>
                      <a:lnTo>
                        <a:pt x="0" y="0"/>
                      </a:lnTo>
                      <a:lnTo>
                        <a:pt x="1998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22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28" name="Rectangle 26"/>
                <p:cNvSpPr>
                  <a:spLocks noChangeArrowheads="1"/>
                </p:cNvSpPr>
                <p:nvPr/>
              </p:nvSpPr>
              <p:spPr bwMode="auto">
                <a:xfrm flipH="1">
                  <a:off x="2712" y="3301"/>
                  <a:ext cx="14561" cy="16699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sz="1400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statements 2</a:t>
                  </a:r>
                </a:p>
                <a:p>
                  <a:pPr eaLnBrk="0" hangingPunct="0"/>
                  <a:endParaRPr lang="en-US" sz="1400" b="1">
                    <a:latin typeface="Courier New" pitchFamily="49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6646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: Nested-if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2000" dirty="0">
                <a:latin typeface="Tahoma" pitchFamily="34" charset="0"/>
                <a:cs typeface="Tahoma" pitchFamily="34" charset="0"/>
              </a:rPr>
              <a:t>Nested selection occurs when the word IF appears more than once within IF statement.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000" b="1" dirty="0">
                <a:latin typeface="Tahoma" pitchFamily="34" charset="0"/>
                <a:cs typeface="Tahoma" pitchFamily="34" charset="0"/>
              </a:rPr>
              <a:t>Syntax :</a:t>
            </a:r>
            <a:endParaRPr lang="id-ID" sz="2000" b="1" i="1" dirty="0">
              <a:latin typeface="Tahoma" pitchFamily="34" charset="0"/>
              <a:cs typeface="Tahoma" pitchFamily="34" charset="0"/>
            </a:endParaRP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>
                <a:latin typeface="Tahoma" pitchFamily="34" charset="0"/>
                <a:cs typeface="Tahoma" pitchFamily="34" charset="0"/>
              </a:rPr>
              <a:t>if (boolean expression) statement1;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>
                <a:latin typeface="Tahoma" pitchFamily="34" charset="0"/>
                <a:cs typeface="Tahoma" pitchFamily="34" charset="0"/>
              </a:rPr>
              <a:t>	if (boolean expression) statement2;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>
                <a:latin typeface="Tahoma" pitchFamily="34" charset="0"/>
                <a:cs typeface="Tahoma" pitchFamily="34" charset="0"/>
              </a:rPr>
              <a:t>		 if (boolean expression) statement3;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b="1" i="1" dirty="0">
                <a:latin typeface="Tahoma" pitchFamily="34" charset="0"/>
                <a:cs typeface="Tahoma" pitchFamily="34" charset="0"/>
              </a:rPr>
              <a:t>or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>
                <a:latin typeface="Tahoma" pitchFamily="34" charset="0"/>
                <a:cs typeface="Tahoma" pitchFamily="34" charset="0"/>
              </a:rPr>
              <a:t>if (boolean expression) statement1;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>
                <a:latin typeface="Tahoma" pitchFamily="34" charset="0"/>
                <a:cs typeface="Tahoma" pitchFamily="34" charset="0"/>
              </a:rPr>
              <a:t>else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>
                <a:latin typeface="Tahoma" pitchFamily="34" charset="0"/>
                <a:cs typeface="Tahoma" pitchFamily="34" charset="0"/>
              </a:rPr>
              <a:t>	if (boolean expression) statement2;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>
                <a:latin typeface="Tahoma" pitchFamily="34" charset="0"/>
                <a:cs typeface="Tahoma" pitchFamily="34" charset="0"/>
              </a:rPr>
              <a:t>	else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>
                <a:latin typeface="Tahoma" pitchFamily="34" charset="0"/>
                <a:cs typeface="Tahoma" pitchFamily="34" charset="0"/>
              </a:rPr>
              <a:t>		if (boolean expression) statement3;</a:t>
            </a:r>
          </a:p>
          <a:p>
            <a:pPr>
              <a:lnSpc>
                <a:spcPct val="90000"/>
              </a:lnSpc>
              <a:buFontTx/>
              <a:buNone/>
            </a:pPr>
            <a:endParaRPr lang="id-ID" sz="1800" i="1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0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>214928403</Filename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126FD63C-BCA1-4C35-807F-D7095E1087EA}"/>
</file>

<file path=customXml/itemProps2.xml><?xml version="1.0" encoding="utf-8"?>
<ds:datastoreItem xmlns:ds="http://schemas.openxmlformats.org/officeDocument/2006/customXml" ds:itemID="{09549E62-21D1-4FEE-B953-F5FEF58A1126}"/>
</file>

<file path=customXml/itemProps3.xml><?xml version="1.0" encoding="utf-8"?>
<ds:datastoreItem xmlns:ds="http://schemas.openxmlformats.org/officeDocument/2006/customXml" ds:itemID="{E7FEFF15-A63D-4A6F-9D30-FCFCBA0E3A56}"/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931</Words>
  <Application>Microsoft Office PowerPoint</Application>
  <PresentationFormat>On-screen Show (4:3)</PresentationFormat>
  <Paragraphs>275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COMP6599 – Algorithm and Programming</vt:lpstr>
      <vt:lpstr>Sub Topics</vt:lpstr>
      <vt:lpstr>Selection</vt:lpstr>
      <vt:lpstr>Selection Definition</vt:lpstr>
      <vt:lpstr>Selection : if</vt:lpstr>
      <vt:lpstr>Selection : if</vt:lpstr>
      <vt:lpstr>Selection : if-else</vt:lpstr>
      <vt:lpstr>Selection : if-else</vt:lpstr>
      <vt:lpstr>Selection : Nested-if</vt:lpstr>
      <vt:lpstr>Program Examples Using IF</vt:lpstr>
      <vt:lpstr>Program Examples Using IF-Else</vt:lpstr>
      <vt:lpstr>Selection: SWITCH-CASE</vt:lpstr>
      <vt:lpstr>Selection: SWITCH-CASE</vt:lpstr>
      <vt:lpstr>Selection: SWITCH-CASE</vt:lpstr>
      <vt:lpstr>Program Examples Using  SWITCH-CASE</vt:lpstr>
      <vt:lpstr>Repetition</vt:lpstr>
      <vt:lpstr>Repetition Definition</vt:lpstr>
      <vt:lpstr>Repetition: FOR</vt:lpstr>
      <vt:lpstr>Repetition: FOR</vt:lpstr>
      <vt:lpstr>Repetition: FOR</vt:lpstr>
      <vt:lpstr>Repetition: FOR</vt:lpstr>
      <vt:lpstr>Program Examples Using for</vt:lpstr>
      <vt:lpstr>Repetition: WHILE</vt:lpstr>
      <vt:lpstr>Repetition: WHILE</vt:lpstr>
      <vt:lpstr>Repetition : WHILE</vt:lpstr>
      <vt:lpstr>Program Examples Using while</vt:lpstr>
      <vt:lpstr>Program Examples Using while</vt:lpstr>
      <vt:lpstr>Repetition : DO-WHILE</vt:lpstr>
      <vt:lpstr>Repetition : DO-WHILE</vt:lpstr>
      <vt:lpstr>Repetition : DO-WHILE</vt:lpstr>
      <vt:lpstr>Program Examples Using  do-while</vt:lpstr>
      <vt:lpstr>Break vs Continue</vt:lpstr>
      <vt:lpstr>Break vs Continue</vt:lpstr>
      <vt:lpstr>Program Examples Using :  break</vt:lpstr>
      <vt:lpstr>Program Examples Using :  continue</vt:lpstr>
      <vt:lpstr>Go to and label</vt:lpstr>
      <vt:lpstr>Go To and Label</vt:lpstr>
      <vt:lpstr>Program Examples Using :  goto  and labeling</vt:lpstr>
      <vt:lpstr>Error TYpe</vt:lpstr>
      <vt:lpstr>Error Type</vt:lpstr>
      <vt:lpstr>Error Type</vt:lpstr>
      <vt:lpstr>Error Type</vt:lpstr>
      <vt:lpstr>Error Type</vt:lpstr>
      <vt:lpstr>Error Type</vt:lpstr>
      <vt:lpstr>Summary</vt:lpstr>
      <vt:lpstr>Summary</vt:lpstr>
      <vt:lpstr>References</vt:lpstr>
      <vt:lpstr>PowerPoint Presentation</vt:lpstr>
    </vt:vector>
  </TitlesOfParts>
  <Company>BINA NUSANTARA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BINUS</dc:creator>
  <cp:lastModifiedBy>Dian Setya Utami</cp:lastModifiedBy>
  <cp:revision>50</cp:revision>
  <dcterms:created xsi:type="dcterms:W3CDTF">2014-10-15T04:35:38Z</dcterms:created>
  <dcterms:modified xsi:type="dcterms:W3CDTF">2018-07-18T06:47:32Z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  <property fmtid="{D5CDD505-2E9C-101B-9397-08002B2CF9AE}" pid="3" name="WorkflowChangePath">
    <vt:lpwstr>65b8325e-c55c-4fda-9cfb-ffa2264e0bed,2;</vt:lpwstr>
  </property>
</Properties>
</file>