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sldIdLst>
    <p:sldId id="256" r:id="rId2"/>
    <p:sldId id="512" r:id="rId3"/>
    <p:sldId id="553" r:id="rId4"/>
    <p:sldId id="554" r:id="rId5"/>
    <p:sldId id="555" r:id="rId6"/>
    <p:sldId id="556" r:id="rId7"/>
    <p:sldId id="516" r:id="rId8"/>
    <p:sldId id="557" r:id="rId9"/>
    <p:sldId id="558" r:id="rId10"/>
    <p:sldId id="559" r:id="rId11"/>
    <p:sldId id="560" r:id="rId12"/>
    <p:sldId id="561" r:id="rId13"/>
    <p:sldId id="562" r:id="rId14"/>
    <p:sldId id="563" r:id="rId15"/>
    <p:sldId id="564" r:id="rId16"/>
    <p:sldId id="258" r:id="rId17"/>
    <p:sldId id="565" r:id="rId18"/>
    <p:sldId id="566" r:id="rId19"/>
    <p:sldId id="567" r:id="rId20"/>
    <p:sldId id="569" r:id="rId21"/>
    <p:sldId id="568" r:id="rId22"/>
    <p:sldId id="570" r:id="rId23"/>
    <p:sldId id="571" r:id="rId24"/>
    <p:sldId id="573" r:id="rId25"/>
    <p:sldId id="572" r:id="rId26"/>
    <p:sldId id="574" r:id="rId27"/>
    <p:sldId id="575" r:id="rId28"/>
    <p:sldId id="280" r:id="rId29"/>
    <p:sldId id="576" r:id="rId30"/>
    <p:sldId id="577" r:id="rId31"/>
    <p:sldId id="578" r:id="rId32"/>
    <p:sldId id="580" r:id="rId33"/>
    <p:sldId id="579" r:id="rId34"/>
    <p:sldId id="581" r:id="rId35"/>
    <p:sldId id="582" r:id="rId36"/>
    <p:sldId id="583" r:id="rId37"/>
    <p:sldId id="584" r:id="rId38"/>
    <p:sldId id="585" r:id="rId39"/>
    <p:sldId id="586" r:id="rId40"/>
    <p:sldId id="588" r:id="rId41"/>
    <p:sldId id="587" r:id="rId42"/>
    <p:sldId id="589" r:id="rId43"/>
    <p:sldId id="590" r:id="rId44"/>
    <p:sldId id="591" r:id="rId45"/>
    <p:sldId id="593" r:id="rId46"/>
    <p:sldId id="592" r:id="rId47"/>
    <p:sldId id="594" r:id="rId48"/>
    <p:sldId id="595" r:id="rId49"/>
    <p:sldId id="528" r:id="rId50"/>
    <p:sldId id="499" r:id="rId51"/>
    <p:sldId id="500" r:id="rId52"/>
    <p:sldId id="501" r:id="rId53"/>
    <p:sldId id="530" r:id="rId54"/>
    <p:sldId id="502" r:id="rId55"/>
    <p:sldId id="503" r:id="rId56"/>
    <p:sldId id="504" r:id="rId57"/>
    <p:sldId id="505" r:id="rId58"/>
    <p:sldId id="506" r:id="rId59"/>
    <p:sldId id="507" r:id="rId60"/>
    <p:sldId id="508" r:id="rId61"/>
    <p:sldId id="509" r:id="rId62"/>
    <p:sldId id="596" r:id="rId63"/>
    <p:sldId id="511" r:id="rId64"/>
    <p:sldId id="597" r:id="rId65"/>
    <p:sldId id="510" r:id="rId66"/>
    <p:sldId id="260" r:id="rId67"/>
  </p:sldIdLst>
  <p:sldSz cx="10688638" cy="7562850"/>
  <p:notesSz cx="6858000" cy="9144000"/>
  <p:defaultTex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8" d="100"/>
          <a:sy n="58" d="100"/>
        </p:scale>
        <p:origin x="1386" y="78"/>
      </p:cViewPr>
      <p:guideLst>
        <p:guide orient="horz" pos="2382"/>
        <p:guide pos="33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534FB3-D5C3-4CE1-8A2C-D83797D231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25D81E84-A07F-484A-B8E9-98D845BFE57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FA8FCBA-DC9F-459B-8AB5-120370E09610}" type="datetimeFigureOut">
              <a:rPr lang="en-US"/>
              <a:pPr>
                <a:defRPr/>
              </a:pPr>
              <a:t>8/18/2020</a:t>
            </a:fld>
            <a:endParaRPr lang="en-US"/>
          </a:p>
        </p:txBody>
      </p:sp>
      <p:sp>
        <p:nvSpPr>
          <p:cNvPr id="4" name="Slide Image Placeholder 3">
            <a:extLst>
              <a:ext uri="{FF2B5EF4-FFF2-40B4-BE49-F238E27FC236}">
                <a16:creationId xmlns:a16="http://schemas.microsoft.com/office/drawing/2014/main" id="{BDC7807B-4520-47FA-AAA6-641F5D2AC3D3}"/>
              </a:ext>
            </a:extLst>
          </p:cNvPr>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30C0294-E185-41A6-814F-9348C7A9500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1F796D0-6658-4AC0-958A-18A340627BF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40427F47-663E-4F1C-925F-B37E1D460EA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FFC27CD3-9685-4D68-BC12-70D256B81B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11BAAC19-74F2-4ADE-A524-1EB100935172}"/>
              </a:ext>
            </a:extLst>
          </p:cNvPr>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18752D20-E124-4071-A3D4-F6529A461A77}" type="datetime1">
              <a:rPr lang="zh-TW" altLang="en-US" smtClean="0">
                <a:latin typeface="Arial" pitchFamily="34" charset="0"/>
              </a:rPr>
              <a:pPr fontAlgn="base">
                <a:spcBef>
                  <a:spcPct val="0"/>
                </a:spcBef>
                <a:spcAft>
                  <a:spcPct val="0"/>
                </a:spcAft>
                <a:defRPr/>
              </a:pPr>
              <a:t>2020/8/18</a:t>
            </a:fld>
            <a:endParaRPr lang="en-US" altLang="zh-TW">
              <a:latin typeface="Arial" pitchFamily="34" charset="0"/>
            </a:endParaRPr>
          </a:p>
        </p:txBody>
      </p:sp>
      <p:sp>
        <p:nvSpPr>
          <p:cNvPr id="61443" name="Rectangle 5">
            <a:extLst>
              <a:ext uri="{FF2B5EF4-FFF2-40B4-BE49-F238E27FC236}">
                <a16:creationId xmlns:a16="http://schemas.microsoft.com/office/drawing/2014/main" id="{B2606910-020A-4DD4-8D67-2DFDF0D5DFF5}"/>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E9D939-345C-4B46-9A59-7E41F82E4A4D}" type="slidenum">
              <a:rPr lang="en-US" altLang="zh-TW"/>
              <a:pPr eaLnBrk="1" hangingPunct="1"/>
              <a:t>51</a:t>
            </a:fld>
            <a:endParaRPr lang="en-US" altLang="zh-TW"/>
          </a:p>
        </p:txBody>
      </p:sp>
      <p:sp>
        <p:nvSpPr>
          <p:cNvPr id="61444" name="Rectangle 2">
            <a:extLst>
              <a:ext uri="{FF2B5EF4-FFF2-40B4-BE49-F238E27FC236}">
                <a16:creationId xmlns:a16="http://schemas.microsoft.com/office/drawing/2014/main" id="{230D1018-4F9E-40C1-9DBA-27E24904D8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a:t>A fuzzy set is a set with fuzzy boundary. Suppose that A is the set of tall people. In a conventional set, or crisp set, an element is either belong to not belong to a set; there nothing in between. Therefore to define a crisp set A, we need to find a number, say, 5??, such that for a person taller than this number, he or she is in the set of tall people. For a fuzzy version of set A, we allow the degree of belonging to vary between 0 and 1. Therefore for a person with height 5??, we can say that he or she is tall to the degree of 0.5. And for a 6-foot-high person, he or she is tall to the degree of .9. So everything is a matter of degree in fuzzy sets. If we plot the degree of belonging w.r.t. heights, the curve is called a membership function. Because of its smooth transition, a fuzzy set is a better representation of our mental model of all? Moreover, if a fuzzy set has a step-function-like membership function, it reduces to the common crisp set.</a:t>
            </a:r>
          </a:p>
        </p:txBody>
      </p:sp>
      <p:sp>
        <p:nvSpPr>
          <p:cNvPr id="61445" name="Rectangle 3">
            <a:extLst>
              <a:ext uri="{FF2B5EF4-FFF2-40B4-BE49-F238E27FC236}">
                <a16:creationId xmlns:a16="http://schemas.microsoft.com/office/drawing/2014/main" id="{7750D0AF-8205-4E12-AE0D-761B895D479B}"/>
              </a:ext>
            </a:extLst>
          </p:cNvPr>
          <p:cNvSpPr>
            <a:spLocks noGrp="1" noRot="1" noChangeAspect="1" noChangeArrowheads="1" noTextEdit="1"/>
          </p:cNvSpPr>
          <p:nvPr>
            <p:ph type="sldImg"/>
          </p:nvPr>
        </p:nvSpPr>
        <p:spPr bwMode="auto">
          <a:xfrm>
            <a:off x="1006475" y="687388"/>
            <a:ext cx="4843463" cy="3427412"/>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1EBEA34-1313-4331-8310-5D465C6645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137728" y="2580473"/>
            <a:ext cx="8372766" cy="1621111"/>
          </a:xfrm>
        </p:spPr>
        <p:txBody>
          <a:bodyPr/>
          <a:lstStyle>
            <a:lvl1pPr algn="ct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37728" y="4285615"/>
            <a:ext cx="8372766" cy="2268855"/>
          </a:xfrm>
        </p:spPr>
        <p:txBody>
          <a:bodyPr/>
          <a:lstStyle>
            <a:lvl1pPr marL="0" indent="0" algn="ctr">
              <a:buNone/>
              <a:defRPr baseline="0">
                <a:solidFill>
                  <a:schemeClr val="bg1"/>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9085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98057-309E-4539-96E4-7135B2E7ED6C}"/>
              </a:ext>
            </a:extLst>
          </p:cNvPr>
          <p:cNvSpPr>
            <a:spLocks noGrp="1"/>
          </p:cNvSpPr>
          <p:nvPr>
            <p:ph type="dt" sz="half" idx="10"/>
          </p:nvPr>
        </p:nvSpPr>
        <p:spPr/>
        <p:txBody>
          <a:bodyPr/>
          <a:lstStyle>
            <a:lvl1pPr>
              <a:defRPr/>
            </a:lvl1pPr>
          </a:lstStyle>
          <a:p>
            <a:pPr>
              <a:defRPr/>
            </a:pPr>
            <a:fld id="{6D960CF4-0B97-460A-92F9-E96DC5A0B441}" type="datetime1">
              <a:rPr lang="en-US" smtClean="0"/>
              <a:t>8/18/2020</a:t>
            </a:fld>
            <a:endParaRPr lang="en-US"/>
          </a:p>
        </p:txBody>
      </p:sp>
      <p:sp>
        <p:nvSpPr>
          <p:cNvPr id="5" name="Footer Placeholder 4">
            <a:extLst>
              <a:ext uri="{FF2B5EF4-FFF2-40B4-BE49-F238E27FC236}">
                <a16:creationId xmlns:a16="http://schemas.microsoft.com/office/drawing/2014/main" id="{4B83E6F9-4C16-43D4-9CCB-923DE6707A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62158F-A335-4AE8-81F7-3255CD7634FE}"/>
              </a:ext>
            </a:extLst>
          </p:cNvPr>
          <p:cNvSpPr>
            <a:spLocks noGrp="1"/>
          </p:cNvSpPr>
          <p:nvPr>
            <p:ph type="sldNum" sz="quarter" idx="12"/>
          </p:nvPr>
        </p:nvSpPr>
        <p:spPr/>
        <p:txBody>
          <a:bodyPr/>
          <a:lstStyle>
            <a:lvl1pPr>
              <a:defRPr/>
            </a:lvl1pPr>
          </a:lstStyle>
          <a:p>
            <a:pPr>
              <a:defRPr/>
            </a:pPr>
            <a:fld id="{D8837AC9-722F-4E00-AA4A-3E2FB5243369}" type="slidenum">
              <a:rPr lang="en-US" altLang="en-US"/>
              <a:pPr>
                <a:defRPr/>
              </a:pPr>
              <a:t>‹#›</a:t>
            </a:fld>
            <a:endParaRPr lang="en-US" altLang="en-US"/>
          </a:p>
        </p:txBody>
      </p:sp>
    </p:spTree>
    <p:extLst>
      <p:ext uri="{BB962C8B-B14F-4D97-AF65-F5344CB8AC3E}">
        <p14:creationId xmlns:p14="http://schemas.microsoft.com/office/powerpoint/2010/main" val="355431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FF66B1D6-7BD9-42B2-A9AA-BD9AD3DEA4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44329" y="4859832"/>
            <a:ext cx="9085342" cy="1502066"/>
          </a:xfrm>
        </p:spPr>
        <p:txBody>
          <a:bodyPr anchor="t"/>
          <a:lstStyle>
            <a:lvl1pPr algn="l">
              <a:defRPr sz="46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7387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BD9C6C-F206-4FE4-A3DF-7CDDE4EA24F7}"/>
              </a:ext>
            </a:extLst>
          </p:cNvPr>
          <p:cNvSpPr txBox="1">
            <a:spLocks/>
          </p:cNvSpPr>
          <p:nvPr/>
        </p:nvSpPr>
        <p:spPr>
          <a:xfrm>
            <a:off x="4097338" y="1008063"/>
            <a:ext cx="6591300" cy="1260475"/>
          </a:xfrm>
          <a:prstGeom prst="rect">
            <a:avLst/>
          </a:prstGeom>
        </p:spPr>
        <p:txBody>
          <a:bodyPr lIns="104287" tIns="52144" rIns="104287" bIns="52144" anchor="ctr"/>
          <a:lstStyle>
            <a:lvl1pPr>
              <a:defRPr/>
            </a:lvl1pPr>
          </a:lstStyle>
          <a:p>
            <a:pPr algn="r" eaLnBrk="1" fontAlgn="auto" hangingPunct="1">
              <a:spcAft>
                <a:spcPts val="0"/>
              </a:spcAft>
              <a:defRPr/>
            </a:pPr>
            <a:r>
              <a:rPr lang="en-US" sz="4600" b="1" dirty="0">
                <a:latin typeface="+mj-lt"/>
                <a:ea typeface="+mj-ea"/>
                <a:cs typeface="+mj-cs"/>
              </a:rPr>
              <a:t>&lt;&lt;Title&gt;&gt;</a:t>
            </a:r>
          </a:p>
        </p:txBody>
      </p:sp>
      <p:sp>
        <p:nvSpPr>
          <p:cNvPr id="3" name="Content Placeholder 2"/>
          <p:cNvSpPr>
            <a:spLocks noGrp="1"/>
          </p:cNvSpPr>
          <p:nvPr>
            <p:ph sz="half" idx="1"/>
          </p:nvPr>
        </p:nvSpPr>
        <p:spPr>
          <a:xfrm>
            <a:off x="1514224" y="2352887"/>
            <a:ext cx="4097311" cy="440291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6895" y="2352887"/>
            <a:ext cx="4097311" cy="440291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7CB60DC9-5A3D-4D42-A8D6-D7C036E10ADB}"/>
              </a:ext>
            </a:extLst>
          </p:cNvPr>
          <p:cNvSpPr>
            <a:spLocks noGrp="1"/>
          </p:cNvSpPr>
          <p:nvPr>
            <p:ph type="dt" sz="half" idx="10"/>
          </p:nvPr>
        </p:nvSpPr>
        <p:spPr/>
        <p:txBody>
          <a:bodyPr/>
          <a:lstStyle>
            <a:lvl1pPr>
              <a:defRPr/>
            </a:lvl1pPr>
          </a:lstStyle>
          <a:p>
            <a:pPr>
              <a:defRPr/>
            </a:pPr>
            <a:fld id="{0D1DB7FA-4128-404C-A634-3C5300591FBD}" type="datetime1">
              <a:rPr lang="en-US" smtClean="0"/>
              <a:t>8/18/2020</a:t>
            </a:fld>
            <a:endParaRPr lang="en-US"/>
          </a:p>
        </p:txBody>
      </p:sp>
      <p:sp>
        <p:nvSpPr>
          <p:cNvPr id="7" name="Footer Placeholder 5">
            <a:extLst>
              <a:ext uri="{FF2B5EF4-FFF2-40B4-BE49-F238E27FC236}">
                <a16:creationId xmlns:a16="http://schemas.microsoft.com/office/drawing/2014/main" id="{032C411D-B74C-4FB6-B714-EFD32320183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0725587E-1A3B-40A4-8E81-73F21F37ED14}"/>
              </a:ext>
            </a:extLst>
          </p:cNvPr>
          <p:cNvSpPr>
            <a:spLocks noGrp="1"/>
          </p:cNvSpPr>
          <p:nvPr>
            <p:ph type="sldNum" sz="quarter" idx="12"/>
          </p:nvPr>
        </p:nvSpPr>
        <p:spPr/>
        <p:txBody>
          <a:bodyPr/>
          <a:lstStyle>
            <a:lvl1pPr>
              <a:defRPr/>
            </a:lvl1pPr>
          </a:lstStyle>
          <a:p>
            <a:pPr>
              <a:defRPr/>
            </a:pPr>
            <a:fld id="{6B4CF9DE-C190-4595-84A7-F070436B79F6}" type="slidenum">
              <a:rPr lang="en-US" altLang="en-US"/>
              <a:pPr>
                <a:defRPr/>
              </a:pPr>
              <a:t>‹#›</a:t>
            </a:fld>
            <a:endParaRPr lang="en-US" altLang="en-US"/>
          </a:p>
        </p:txBody>
      </p:sp>
    </p:spTree>
    <p:extLst>
      <p:ext uri="{BB962C8B-B14F-4D97-AF65-F5344CB8AC3E}">
        <p14:creationId xmlns:p14="http://schemas.microsoft.com/office/powerpoint/2010/main" val="42049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FAA6156-A4C7-4ED7-AE02-1D97D67875E3}"/>
              </a:ext>
            </a:extLst>
          </p:cNvPr>
          <p:cNvSpPr>
            <a:spLocks noGrp="1"/>
          </p:cNvSpPr>
          <p:nvPr>
            <p:ph type="dt" sz="half" idx="10"/>
          </p:nvPr>
        </p:nvSpPr>
        <p:spPr/>
        <p:txBody>
          <a:bodyPr/>
          <a:lstStyle>
            <a:lvl1pPr>
              <a:defRPr/>
            </a:lvl1pPr>
          </a:lstStyle>
          <a:p>
            <a:pPr>
              <a:defRPr/>
            </a:pPr>
            <a:fld id="{63E3E7D9-C172-4BB3-9785-C2D3DD108934}" type="datetime1">
              <a:rPr lang="en-US" smtClean="0"/>
              <a:t>8/18/2020</a:t>
            </a:fld>
            <a:endParaRPr lang="en-US"/>
          </a:p>
        </p:txBody>
      </p:sp>
      <p:sp>
        <p:nvSpPr>
          <p:cNvPr id="8" name="Footer Placeholder 4">
            <a:extLst>
              <a:ext uri="{FF2B5EF4-FFF2-40B4-BE49-F238E27FC236}">
                <a16:creationId xmlns:a16="http://schemas.microsoft.com/office/drawing/2014/main" id="{569E5564-35CB-4D4D-BB76-B36BF14484E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3BA73C0-C496-472E-84BF-8939C0E3A102}"/>
              </a:ext>
            </a:extLst>
          </p:cNvPr>
          <p:cNvSpPr>
            <a:spLocks noGrp="1"/>
          </p:cNvSpPr>
          <p:nvPr>
            <p:ph type="sldNum" sz="quarter" idx="12"/>
          </p:nvPr>
        </p:nvSpPr>
        <p:spPr/>
        <p:txBody>
          <a:bodyPr/>
          <a:lstStyle>
            <a:lvl1pPr>
              <a:defRPr/>
            </a:lvl1pPr>
          </a:lstStyle>
          <a:p>
            <a:pPr>
              <a:defRPr/>
            </a:pPr>
            <a:fld id="{3957734D-E30B-4F88-A2C8-9D49888C9660}" type="slidenum">
              <a:rPr lang="en-US" altLang="en-US"/>
              <a:pPr>
                <a:defRPr/>
              </a:pPr>
              <a:t>‹#›</a:t>
            </a:fld>
            <a:endParaRPr lang="en-US" altLang="en-US"/>
          </a:p>
        </p:txBody>
      </p:sp>
    </p:spTree>
    <p:extLst>
      <p:ext uri="{BB962C8B-B14F-4D97-AF65-F5344CB8AC3E}">
        <p14:creationId xmlns:p14="http://schemas.microsoft.com/office/powerpoint/2010/main" val="24357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10CE513B-575A-41B5-8A33-E7F58CDD75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DD279F49-5139-4C0B-AEE7-29D4219AE853}"/>
              </a:ext>
            </a:extLst>
          </p:cNvPr>
          <p:cNvSpPr txBox="1">
            <a:spLocks/>
          </p:cNvSpPr>
          <p:nvPr/>
        </p:nvSpPr>
        <p:spPr>
          <a:xfrm>
            <a:off x="2138363" y="4286250"/>
            <a:ext cx="8372475" cy="1931988"/>
          </a:xfrm>
          <a:prstGeom prst="rect">
            <a:avLst/>
          </a:prstGeom>
        </p:spPr>
        <p:txBody>
          <a:bodyPr lIns="104287" tIns="52144" rIns="104287" bIns="52144">
            <a:normAutofit/>
          </a:bodyPr>
          <a:lstStyle>
            <a:lvl1pPr marL="0" indent="0" algn="ctr">
              <a:buNone/>
              <a:defRPr sz="8000" b="1" baseline="0">
                <a:solidFill>
                  <a:schemeClr val="bg1"/>
                </a:solidFill>
                <a:latin typeface="Edwardian Script ITC"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eaLnBrk="1" fontAlgn="auto" hangingPunct="1">
              <a:spcBef>
                <a:spcPct val="20000"/>
              </a:spcBef>
              <a:spcAft>
                <a:spcPts val="0"/>
              </a:spcAft>
              <a:buFont typeface="Arial" pitchFamily="34" charset="0"/>
              <a:buNone/>
              <a:defRPr/>
            </a:pPr>
            <a:r>
              <a:rPr lang="en-US" dirty="0">
                <a:ea typeface="+mn-ea"/>
              </a:rPr>
              <a:t>Thank You</a:t>
            </a:r>
          </a:p>
        </p:txBody>
      </p:sp>
      <p:sp>
        <p:nvSpPr>
          <p:cNvPr id="4" name="Date Placeholder 1">
            <a:extLst>
              <a:ext uri="{FF2B5EF4-FFF2-40B4-BE49-F238E27FC236}">
                <a16:creationId xmlns:a16="http://schemas.microsoft.com/office/drawing/2014/main" id="{3A1CF99A-E5CB-41F5-85D5-43292E24B1BC}"/>
              </a:ext>
            </a:extLst>
          </p:cNvPr>
          <p:cNvSpPr>
            <a:spLocks noGrp="1"/>
          </p:cNvSpPr>
          <p:nvPr>
            <p:ph type="dt" sz="half" idx="10"/>
          </p:nvPr>
        </p:nvSpPr>
        <p:spPr/>
        <p:txBody>
          <a:bodyPr/>
          <a:lstStyle>
            <a:lvl1pPr>
              <a:defRPr/>
            </a:lvl1pPr>
          </a:lstStyle>
          <a:p>
            <a:pPr>
              <a:defRPr/>
            </a:pPr>
            <a:fld id="{D47FB92C-3D46-40B5-89CA-E140DAEEFFCD}" type="datetime1">
              <a:rPr lang="en-US" smtClean="0"/>
              <a:t>8/18/2020</a:t>
            </a:fld>
            <a:endParaRPr lang="en-US"/>
          </a:p>
        </p:txBody>
      </p:sp>
      <p:sp>
        <p:nvSpPr>
          <p:cNvPr id="5" name="Footer Placeholder 2">
            <a:extLst>
              <a:ext uri="{FF2B5EF4-FFF2-40B4-BE49-F238E27FC236}">
                <a16:creationId xmlns:a16="http://schemas.microsoft.com/office/drawing/2014/main" id="{44BD35CD-3F44-4180-97B7-DEAD302AAB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F84F01DA-E6D5-4040-BC78-4C34D7AA107D}"/>
              </a:ext>
            </a:extLst>
          </p:cNvPr>
          <p:cNvSpPr>
            <a:spLocks noGrp="1"/>
          </p:cNvSpPr>
          <p:nvPr>
            <p:ph type="sldNum" sz="quarter" idx="12"/>
          </p:nvPr>
        </p:nvSpPr>
        <p:spPr/>
        <p:txBody>
          <a:bodyPr/>
          <a:lstStyle>
            <a:lvl1pPr>
              <a:defRPr/>
            </a:lvl1pPr>
          </a:lstStyle>
          <a:p>
            <a:pPr>
              <a:defRPr/>
            </a:pPr>
            <a:fld id="{185E9FFE-DD11-455C-A7E6-845DC1551057}" type="slidenum">
              <a:rPr lang="en-US" altLang="en-US"/>
              <a:pPr>
                <a:defRPr/>
              </a:pPr>
              <a:t>‹#›</a:t>
            </a:fld>
            <a:endParaRPr lang="en-US" altLang="en-US"/>
          </a:p>
        </p:txBody>
      </p:sp>
    </p:spTree>
    <p:extLst>
      <p:ext uri="{BB962C8B-B14F-4D97-AF65-F5344CB8AC3E}">
        <p14:creationId xmlns:p14="http://schemas.microsoft.com/office/powerpoint/2010/main" val="132468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9056717-0E96-4167-A889-A930EF7C061B}"/>
              </a:ext>
            </a:extLst>
          </p:cNvPr>
          <p:cNvSpPr>
            <a:spLocks noGrp="1"/>
          </p:cNvSpPr>
          <p:nvPr>
            <p:ph type="dt" sz="half" idx="10"/>
          </p:nvPr>
        </p:nvSpPr>
        <p:spPr/>
        <p:txBody>
          <a:bodyPr/>
          <a:lstStyle>
            <a:lvl1pPr>
              <a:defRPr/>
            </a:lvl1pPr>
          </a:lstStyle>
          <a:p>
            <a:pPr>
              <a:defRPr/>
            </a:pPr>
            <a:fld id="{3D489755-F760-4508-A97F-5D3EE21170FF}" type="datetime1">
              <a:rPr lang="en-US" smtClean="0"/>
              <a:t>8/18/2020</a:t>
            </a:fld>
            <a:endParaRPr lang="en-US"/>
          </a:p>
        </p:txBody>
      </p:sp>
      <p:sp>
        <p:nvSpPr>
          <p:cNvPr id="4" name="Footer Placeholder 4">
            <a:extLst>
              <a:ext uri="{FF2B5EF4-FFF2-40B4-BE49-F238E27FC236}">
                <a16:creationId xmlns:a16="http://schemas.microsoft.com/office/drawing/2014/main" id="{3E2B73D4-D359-4F41-BE50-2D7058CC3C1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557FCF1-1C53-45F3-8640-E9EBC42199F4}"/>
              </a:ext>
            </a:extLst>
          </p:cNvPr>
          <p:cNvSpPr>
            <a:spLocks noGrp="1"/>
          </p:cNvSpPr>
          <p:nvPr>
            <p:ph type="sldNum" sz="quarter" idx="12"/>
          </p:nvPr>
        </p:nvSpPr>
        <p:spPr/>
        <p:txBody>
          <a:bodyPr/>
          <a:lstStyle>
            <a:lvl1pPr>
              <a:defRPr/>
            </a:lvl1pPr>
          </a:lstStyle>
          <a:p>
            <a:fld id="{CD5C0C48-4550-499A-936C-E780151000F1}" type="slidenum">
              <a:rPr lang="en-US" altLang="en-US"/>
              <a:pPr/>
              <a:t>‹#›</a:t>
            </a:fld>
            <a:endParaRPr lang="en-US" altLang="en-US"/>
          </a:p>
        </p:txBody>
      </p:sp>
    </p:spTree>
    <p:extLst>
      <p:ext uri="{BB962C8B-B14F-4D97-AF65-F5344CB8AC3E}">
        <p14:creationId xmlns:p14="http://schemas.microsoft.com/office/powerpoint/2010/main" val="40417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a:extLst>
              <a:ext uri="{FF2B5EF4-FFF2-40B4-BE49-F238E27FC236}">
                <a16:creationId xmlns:a16="http://schemas.microsoft.com/office/drawing/2014/main" id="{AA7F3849-CCB1-42C2-A3B2-5835775B851B}"/>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5915F28A-0AE2-4C43-B18E-ECDC34C6684D}"/>
              </a:ext>
            </a:extLst>
          </p:cNvPr>
          <p:cNvSpPr>
            <a:spLocks noGrp="1"/>
          </p:cNvSpPr>
          <p:nvPr>
            <p:ph type="title"/>
          </p:nvPr>
        </p:nvSpPr>
        <p:spPr bwMode="auto">
          <a:xfrm>
            <a:off x="3919538" y="839788"/>
            <a:ext cx="65913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endParaRPr lang="en-US" altLang="en-US"/>
          </a:p>
        </p:txBody>
      </p:sp>
      <p:sp>
        <p:nvSpPr>
          <p:cNvPr id="1028" name="Text Placeholder 2">
            <a:extLst>
              <a:ext uri="{FF2B5EF4-FFF2-40B4-BE49-F238E27FC236}">
                <a16:creationId xmlns:a16="http://schemas.microsoft.com/office/drawing/2014/main" id="{789EF7B2-8617-4333-B1DD-38FB5D7CD2DD}"/>
              </a:ext>
            </a:extLst>
          </p:cNvPr>
          <p:cNvSpPr>
            <a:spLocks noGrp="1"/>
          </p:cNvSpPr>
          <p:nvPr>
            <p:ph type="body" idx="1"/>
          </p:nvPr>
        </p:nvSpPr>
        <p:spPr bwMode="auto">
          <a:xfrm>
            <a:off x="1157288" y="2184400"/>
            <a:ext cx="935355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CF1F8AD-F4C7-4A76-B3F7-CF0BD6272B31}"/>
              </a:ext>
            </a:extLst>
          </p:cNvPr>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eaLnBrk="1" hangingPunct="1">
              <a:defRPr sz="1400">
                <a:solidFill>
                  <a:srgbClr val="898989"/>
                </a:solidFill>
              </a:defRPr>
            </a:lvl1pPr>
          </a:lstStyle>
          <a:p>
            <a:pPr>
              <a:defRPr/>
            </a:pPr>
            <a:fld id="{2CD5C2F0-D9ED-4818-97F3-67ABF3826272}" type="datetime1">
              <a:rPr lang="en-US" smtClean="0"/>
              <a:t>8/18/2020</a:t>
            </a:fld>
            <a:endParaRPr lang="en-US"/>
          </a:p>
        </p:txBody>
      </p:sp>
      <p:sp>
        <p:nvSpPr>
          <p:cNvPr id="5" name="Footer Placeholder 4">
            <a:extLst>
              <a:ext uri="{FF2B5EF4-FFF2-40B4-BE49-F238E27FC236}">
                <a16:creationId xmlns:a16="http://schemas.microsoft.com/office/drawing/2014/main" id="{235C2957-ADEB-4C88-B5FE-D58E0012F9B6}"/>
              </a:ext>
            </a:extLst>
          </p:cNvPr>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eaLnBrk="1" fontAlgn="auto" hangingPunct="1">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FF3399B9-92AC-42AF-946F-667699F11061}"/>
              </a:ext>
            </a:extLst>
          </p:cNvPr>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eaLnBrk="1" hangingPunct="1">
              <a:defRPr sz="1400">
                <a:solidFill>
                  <a:srgbClr val="898989"/>
                </a:solidFill>
              </a:defRPr>
            </a:lvl1pPr>
          </a:lstStyle>
          <a:p>
            <a:pPr>
              <a:defRPr/>
            </a:pPr>
            <a:fld id="{8B1DCF1E-B524-49EF-9C5A-B9C4EEA4210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1" r:id="rId2"/>
    <p:sldLayoutId id="2147483704" r:id="rId3"/>
    <p:sldLayoutId id="2147483705" r:id="rId4"/>
    <p:sldLayoutId id="2147483702" r:id="rId5"/>
    <p:sldLayoutId id="2147483706" r:id="rId6"/>
    <p:sldLayoutId id="2147483707" r:id="rId7"/>
  </p:sldLayoutIdLst>
  <p:hf hdr="0" ftr="0" dt="0"/>
  <p:txStyles>
    <p:titleStyle>
      <a:lvl1pPr algn="r" rtl="0" eaLnBrk="0" fontAlgn="base" hangingPunct="0">
        <a:spcBef>
          <a:spcPct val="0"/>
        </a:spcBef>
        <a:spcAft>
          <a:spcPct val="0"/>
        </a:spcAft>
        <a:defRPr sz="4600" b="1" kern="1200">
          <a:solidFill>
            <a:schemeClr val="tx1"/>
          </a:solidFill>
          <a:latin typeface="+mj-lt"/>
          <a:ea typeface="MS PGothic" panose="020B0600070205080204" pitchFamily="34" charset="-128"/>
          <a:cs typeface="ＭＳ Ｐゴシック" charset="0"/>
        </a:defRPr>
      </a:lvl1pPr>
      <a:lvl2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2pPr>
      <a:lvl3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3pPr>
      <a:lvl4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4pPr>
      <a:lvl5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5pPr>
      <a:lvl6pPr marL="521437"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6pPr>
      <a:lvl7pPr marL="1042873"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7pPr>
      <a:lvl8pPr marL="1564310"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8pPr>
      <a:lvl9pPr marL="2085746"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9pPr>
    </p:titleStyle>
    <p:bodyStyle>
      <a:lvl1pPr marL="390525" indent="-390525" algn="l"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MS PGothic" panose="020B0600070205080204" pitchFamily="34" charset="-128"/>
          <a:cs typeface="ＭＳ Ｐゴシック" charset="0"/>
        </a:defRPr>
      </a:lvl1pPr>
      <a:lvl2pPr marL="846138" indent="-325438"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2pPr>
      <a:lvl3pPr marL="1303338" indent="-260350" algn="l"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MS PGothic" panose="020B0600070205080204" pitchFamily="34" charset="-128"/>
          <a:cs typeface="+mn-cs"/>
        </a:defRPr>
      </a:lvl3pPr>
      <a:lvl4pPr marL="1824038" indent="-2603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4pPr>
      <a:lvl5pPr marL="2346325" indent="-2603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286790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338"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0775"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21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2873" rtl="0" eaLnBrk="1" latinLnBrk="0" hangingPunct="1">
        <a:defRPr sz="2100" kern="1200">
          <a:solidFill>
            <a:schemeClr val="tx1"/>
          </a:solidFill>
          <a:latin typeface="+mn-lt"/>
          <a:ea typeface="+mn-ea"/>
          <a:cs typeface="+mn-cs"/>
        </a:defRPr>
      </a:lvl1pPr>
      <a:lvl2pPr marL="521437" algn="l" defTabSz="1042873" rtl="0" eaLnBrk="1" latinLnBrk="0" hangingPunct="1">
        <a:defRPr sz="2100" kern="1200">
          <a:solidFill>
            <a:schemeClr val="tx1"/>
          </a:solidFill>
          <a:latin typeface="+mn-lt"/>
          <a:ea typeface="+mn-ea"/>
          <a:cs typeface="+mn-cs"/>
        </a:defRPr>
      </a:lvl2pPr>
      <a:lvl3pPr marL="1042873" algn="l" defTabSz="1042873" rtl="0" eaLnBrk="1" latinLnBrk="0" hangingPunct="1">
        <a:defRPr sz="2100" kern="1200">
          <a:solidFill>
            <a:schemeClr val="tx1"/>
          </a:solidFill>
          <a:latin typeface="+mn-lt"/>
          <a:ea typeface="+mn-ea"/>
          <a:cs typeface="+mn-cs"/>
        </a:defRPr>
      </a:lvl3pPr>
      <a:lvl4pPr marL="1564310" algn="l" defTabSz="1042873" rtl="0" eaLnBrk="1" latinLnBrk="0" hangingPunct="1">
        <a:defRPr sz="2100" kern="1200">
          <a:solidFill>
            <a:schemeClr val="tx1"/>
          </a:solidFill>
          <a:latin typeface="+mn-lt"/>
          <a:ea typeface="+mn-ea"/>
          <a:cs typeface="+mn-cs"/>
        </a:defRPr>
      </a:lvl4pPr>
      <a:lvl5pPr marL="2085746" algn="l" defTabSz="1042873" rtl="0" eaLnBrk="1" latinLnBrk="0" hangingPunct="1">
        <a:defRPr sz="2100" kern="1200">
          <a:solidFill>
            <a:schemeClr val="tx1"/>
          </a:solidFill>
          <a:latin typeface="+mn-lt"/>
          <a:ea typeface="+mn-ea"/>
          <a:cs typeface="+mn-cs"/>
        </a:defRPr>
      </a:lvl5pPr>
      <a:lvl6pPr marL="2607183" algn="l" defTabSz="1042873" rtl="0" eaLnBrk="1" latinLnBrk="0" hangingPunct="1">
        <a:defRPr sz="2100" kern="1200">
          <a:solidFill>
            <a:schemeClr val="tx1"/>
          </a:solidFill>
          <a:latin typeface="+mn-lt"/>
          <a:ea typeface="+mn-ea"/>
          <a:cs typeface="+mn-cs"/>
        </a:defRPr>
      </a:lvl6pPr>
      <a:lvl7pPr marL="3128620" algn="l" defTabSz="1042873" rtl="0" eaLnBrk="1" latinLnBrk="0" hangingPunct="1">
        <a:defRPr sz="2100" kern="1200">
          <a:solidFill>
            <a:schemeClr val="tx1"/>
          </a:solidFill>
          <a:latin typeface="+mn-lt"/>
          <a:ea typeface="+mn-ea"/>
          <a:cs typeface="+mn-cs"/>
        </a:defRPr>
      </a:lvl7pPr>
      <a:lvl8pPr marL="3650056" algn="l" defTabSz="1042873" rtl="0" eaLnBrk="1" latinLnBrk="0" hangingPunct="1">
        <a:defRPr sz="2100" kern="1200">
          <a:solidFill>
            <a:schemeClr val="tx1"/>
          </a:solidFill>
          <a:latin typeface="+mn-lt"/>
          <a:ea typeface="+mn-ea"/>
          <a:cs typeface="+mn-cs"/>
        </a:defRPr>
      </a:lvl8pPr>
      <a:lvl9pPr marL="4171493" algn="l" defTabSz="104287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3.bin"/><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 Id="rId5" Type="http://schemas.openxmlformats.org/officeDocument/2006/relationships/image" Target="../media/image44.wmf"/><Relationship Id="rId4" Type="http://schemas.openxmlformats.org/officeDocument/2006/relationships/image" Target="../media/image4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a:extLst>
              <a:ext uri="{FF2B5EF4-FFF2-40B4-BE49-F238E27FC236}">
                <a16:creationId xmlns:a16="http://schemas.microsoft.com/office/drawing/2014/main" id="{9E4AB2DE-4E67-44B5-ACBD-2209161AFB5C}"/>
              </a:ext>
            </a:extLst>
          </p:cNvPr>
          <p:cNvSpPr>
            <a:spLocks noGrp="1"/>
          </p:cNvSpPr>
          <p:nvPr>
            <p:ph type="subTitle" idx="1"/>
          </p:nvPr>
        </p:nvSpPr>
        <p:spPr>
          <a:xfrm>
            <a:off x="2792413" y="3781425"/>
            <a:ext cx="7142162" cy="1200150"/>
          </a:xfrm>
        </p:spPr>
        <p:txBody>
          <a:bodyPr/>
          <a:lstStyle/>
          <a:p>
            <a:pPr eaLnBrk="1" hangingPunct="1"/>
            <a:r>
              <a:rPr lang="en-US" altLang="en-US" sz="3200" b="1">
                <a:latin typeface="Open Sans" pitchFamily="-84" charset="0"/>
              </a:rPr>
              <a:t>MATH6077 – Discrete Mathematics</a:t>
            </a:r>
          </a:p>
        </p:txBody>
      </p:sp>
      <p:sp>
        <p:nvSpPr>
          <p:cNvPr id="7171" name="Subtitle 2">
            <a:extLst>
              <a:ext uri="{FF2B5EF4-FFF2-40B4-BE49-F238E27FC236}">
                <a16:creationId xmlns:a16="http://schemas.microsoft.com/office/drawing/2014/main" id="{43203D5E-4376-41C1-9961-0E0CA46CBDA9}"/>
              </a:ext>
            </a:extLst>
          </p:cNvPr>
          <p:cNvSpPr txBox="1">
            <a:spLocks/>
          </p:cNvSpPr>
          <p:nvPr/>
        </p:nvSpPr>
        <p:spPr bwMode="auto">
          <a:xfrm>
            <a:off x="2622550" y="4821496"/>
            <a:ext cx="7481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pPr>
            <a:r>
              <a:rPr lang="en-US" altLang="en-US" sz="2400" b="1" dirty="0">
                <a:solidFill>
                  <a:schemeClr val="bg1"/>
                </a:solidFill>
                <a:latin typeface="Open Sans"/>
              </a:rPr>
              <a:t>Week 04  - </a:t>
            </a:r>
            <a:r>
              <a:rPr lang="en-US" sz="2400" b="1" dirty="0">
                <a:solidFill>
                  <a:schemeClr val="bg1"/>
                </a:solidFill>
                <a:latin typeface="Open Sans"/>
              </a:rPr>
              <a:t>Set Theory and Function</a:t>
            </a:r>
          </a:p>
          <a:p>
            <a:pPr algn="ctr" eaLnBrk="1" hangingPunct="1">
              <a:spcBef>
                <a:spcPct val="20000"/>
              </a:spcBef>
            </a:pPr>
            <a:endParaRPr lang="en-US" sz="2400" b="1" dirty="0">
              <a:solidFill>
                <a:schemeClr val="bg1"/>
              </a:solidFill>
              <a:latin typeface="Open Sans"/>
            </a:endParaRPr>
          </a:p>
          <a:p>
            <a:pPr algn="ctr" eaLnBrk="1" hangingPunct="1">
              <a:spcBef>
                <a:spcPct val="20000"/>
              </a:spcBef>
              <a:buFont typeface="Arial" panose="020B0604020202020204" pitchFamily="34" charset="0"/>
              <a:buNone/>
            </a:pPr>
            <a:endParaRPr lang="en-US" altLang="en-US" sz="2400" b="1" dirty="0">
              <a:solidFill>
                <a:schemeClr val="bg1"/>
              </a:solidFill>
              <a:latin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1C38D-B498-4576-B26C-5DF7967811FC}"/>
              </a:ext>
            </a:extLst>
          </p:cNvPr>
          <p:cNvSpPr>
            <a:spLocks noGrp="1"/>
          </p:cNvSpPr>
          <p:nvPr>
            <p:ph idx="1"/>
          </p:nvPr>
        </p:nvSpPr>
        <p:spPr>
          <a:xfrm>
            <a:off x="1429789" y="2316696"/>
            <a:ext cx="8877994" cy="1260475"/>
          </a:xfrm>
        </p:spPr>
        <p:style>
          <a:lnRef idx="1">
            <a:schemeClr val="accent5"/>
          </a:lnRef>
          <a:fillRef idx="2">
            <a:schemeClr val="accent5"/>
          </a:fillRef>
          <a:effectRef idx="1">
            <a:schemeClr val="accent5"/>
          </a:effectRef>
          <a:fontRef idx="minor">
            <a:schemeClr val="dk1"/>
          </a:fontRef>
        </p:style>
        <p:txBody>
          <a:bodyPr/>
          <a:lstStyle/>
          <a:p>
            <a:pPr marL="0" indent="0">
              <a:spcBef>
                <a:spcPts val="1000"/>
              </a:spcBef>
              <a:buNone/>
            </a:pPr>
            <a:r>
              <a:rPr lang="en-US" sz="2200" b="1" dirty="0">
                <a:solidFill>
                  <a:schemeClr val="accent1"/>
                </a:solidFill>
                <a:latin typeface="Open Sans"/>
              </a:rPr>
              <a:t>Definition :</a:t>
            </a:r>
          </a:p>
          <a:p>
            <a:pPr marL="0" indent="0" algn="just">
              <a:spcBef>
                <a:spcPts val="1000"/>
              </a:spcBef>
              <a:buNone/>
            </a:pPr>
            <a:r>
              <a:rPr lang="en-US" sz="2000" i="1" dirty="0">
                <a:latin typeface="Open Sans"/>
              </a:rPr>
              <a:t>Showing Two Sets are Equal </a:t>
            </a:r>
            <a:r>
              <a:rPr lang="en-US" sz="2000" dirty="0">
                <a:latin typeface="Open Sans"/>
              </a:rPr>
              <a:t>To show that two sets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are equal, show that </a:t>
            </a:r>
            <a:r>
              <a:rPr lang="en-US" sz="2000" i="1" dirty="0">
                <a:latin typeface="Open Sans"/>
              </a:rPr>
              <a:t>A ⊆ B </a:t>
            </a:r>
            <a:r>
              <a:rPr lang="en-US" sz="2000" dirty="0">
                <a:latin typeface="Open Sans"/>
              </a:rPr>
              <a:t>and </a:t>
            </a:r>
            <a:r>
              <a:rPr lang="en-US" sz="2000" i="1" dirty="0">
                <a:latin typeface="Open Sans"/>
              </a:rPr>
              <a:t>B ⊆ A</a:t>
            </a:r>
            <a:r>
              <a:rPr lang="en-US" sz="2000" dirty="0">
                <a:latin typeface="Open Sans"/>
              </a:rPr>
              <a:t>.</a:t>
            </a:r>
          </a:p>
        </p:txBody>
      </p:sp>
      <p:sp>
        <p:nvSpPr>
          <p:cNvPr id="4" name="Slide Number Placeholder 3">
            <a:extLst>
              <a:ext uri="{FF2B5EF4-FFF2-40B4-BE49-F238E27FC236}">
                <a16:creationId xmlns:a16="http://schemas.microsoft.com/office/drawing/2014/main" id="{F331EAA8-6857-4057-91FC-1303E337285F}"/>
              </a:ext>
            </a:extLst>
          </p:cNvPr>
          <p:cNvSpPr>
            <a:spLocks noGrp="1"/>
          </p:cNvSpPr>
          <p:nvPr>
            <p:ph type="sldNum" sz="quarter" idx="12"/>
          </p:nvPr>
        </p:nvSpPr>
        <p:spPr/>
        <p:txBody>
          <a:bodyPr/>
          <a:lstStyle/>
          <a:p>
            <a:pPr>
              <a:defRPr/>
            </a:pPr>
            <a:fld id="{D8837AC9-722F-4E00-AA4A-3E2FB5243369}" type="slidenum">
              <a:rPr lang="en-US" altLang="en-US" smtClean="0"/>
              <a:pPr>
                <a:defRPr/>
              </a:pPr>
              <a:t>10</a:t>
            </a:fld>
            <a:endParaRPr lang="en-US" altLang="en-US"/>
          </a:p>
        </p:txBody>
      </p:sp>
      <p:sp>
        <p:nvSpPr>
          <p:cNvPr id="5" name="Rectangle 4">
            <a:extLst>
              <a:ext uri="{FF2B5EF4-FFF2-40B4-BE49-F238E27FC236}">
                <a16:creationId xmlns:a16="http://schemas.microsoft.com/office/drawing/2014/main" id="{272418CB-FAFB-4907-A940-7CB9C0C9673F}"/>
              </a:ext>
            </a:extLst>
          </p:cNvPr>
          <p:cNvSpPr/>
          <p:nvPr/>
        </p:nvSpPr>
        <p:spPr>
          <a:xfrm>
            <a:off x="1351231" y="3909395"/>
            <a:ext cx="5722098" cy="2159566"/>
          </a:xfrm>
          <a:prstGeom prst="rect">
            <a:avLst/>
          </a:prstGeom>
        </p:spPr>
        <p:txBody>
          <a:bodyPr wrap="square">
            <a:spAutoFit/>
          </a:bodyPr>
          <a:lstStyle/>
          <a:p>
            <a:pPr>
              <a:spcBef>
                <a:spcPts val="1000"/>
              </a:spcBef>
            </a:pPr>
            <a:r>
              <a:rPr lang="en-US" sz="2000" b="1" dirty="0">
                <a:solidFill>
                  <a:srgbClr val="00B050"/>
                </a:solidFill>
                <a:latin typeface="Open Sans"/>
              </a:rPr>
              <a:t>Example :</a:t>
            </a:r>
          </a:p>
          <a:p>
            <a:pPr>
              <a:spcBef>
                <a:spcPts val="1000"/>
              </a:spcBef>
            </a:pPr>
            <a:r>
              <a:rPr lang="en-US" sz="2000" i="1" dirty="0">
                <a:latin typeface="Open Sans"/>
              </a:rPr>
              <a:t>A </a:t>
            </a:r>
            <a:r>
              <a:rPr lang="en-US" sz="2000" dirty="0">
                <a:latin typeface="Open Sans"/>
              </a:rPr>
              <a:t>= {∅</a:t>
            </a:r>
            <a:r>
              <a:rPr lang="en-US" sz="2000" i="1" dirty="0">
                <a:latin typeface="Open Sans"/>
              </a:rPr>
              <a:t>, </a:t>
            </a:r>
            <a:r>
              <a:rPr lang="en-US" sz="2000" dirty="0">
                <a:latin typeface="Open Sans"/>
              </a:rPr>
              <a:t>{</a:t>
            </a:r>
            <a:r>
              <a:rPr lang="en-US" sz="2000" i="1" dirty="0">
                <a:latin typeface="Open Sans"/>
              </a:rPr>
              <a:t>a</a:t>
            </a:r>
            <a:r>
              <a:rPr lang="en-US" sz="2000" dirty="0">
                <a:latin typeface="Open Sans"/>
              </a:rPr>
              <a:t>}</a:t>
            </a:r>
            <a:r>
              <a:rPr lang="en-US" sz="2000" i="1" dirty="0">
                <a:latin typeface="Open Sans"/>
              </a:rPr>
              <a:t>, </a:t>
            </a:r>
            <a:r>
              <a:rPr lang="en-US" sz="2000" dirty="0">
                <a:latin typeface="Open Sans"/>
              </a:rPr>
              <a:t>{</a:t>
            </a:r>
            <a:r>
              <a:rPr lang="en-US" sz="2000" i="1" dirty="0">
                <a:latin typeface="Open Sans"/>
              </a:rPr>
              <a:t>b</a:t>
            </a:r>
            <a:r>
              <a:rPr lang="en-US" sz="2000" dirty="0">
                <a:latin typeface="Open Sans"/>
              </a:rPr>
              <a:t>}</a:t>
            </a:r>
            <a:r>
              <a:rPr lang="en-US" sz="2000" i="1" dirty="0">
                <a:latin typeface="Open Sans"/>
              </a:rPr>
              <a:t>, </a:t>
            </a:r>
            <a:r>
              <a:rPr lang="en-US" sz="2000" dirty="0">
                <a:latin typeface="Open Sans"/>
              </a:rPr>
              <a:t>{</a:t>
            </a:r>
            <a:r>
              <a:rPr lang="en-US" sz="2000" i="1" dirty="0">
                <a:latin typeface="Open Sans"/>
              </a:rPr>
              <a:t>a, b</a:t>
            </a:r>
            <a:r>
              <a:rPr lang="en-US" sz="2000" dirty="0">
                <a:latin typeface="Open Sans"/>
              </a:rPr>
              <a:t>}} and </a:t>
            </a:r>
          </a:p>
          <a:p>
            <a:pPr>
              <a:spcBef>
                <a:spcPts val="1000"/>
              </a:spcBef>
            </a:pPr>
            <a:r>
              <a:rPr lang="en-US" sz="2000" i="1" dirty="0">
                <a:latin typeface="Open Sans"/>
              </a:rPr>
              <a:t>B </a:t>
            </a:r>
            <a:r>
              <a:rPr lang="en-US" sz="2000" dirty="0">
                <a:latin typeface="Open Sans"/>
              </a:rPr>
              <a:t>= {</a:t>
            </a:r>
            <a:r>
              <a:rPr lang="en-US" sz="2000" i="1" dirty="0">
                <a:latin typeface="Open Sans"/>
              </a:rPr>
              <a:t>x </a:t>
            </a:r>
            <a:r>
              <a:rPr lang="en-US" sz="2000" dirty="0">
                <a:latin typeface="Open Sans"/>
              </a:rPr>
              <a:t>∣ </a:t>
            </a:r>
            <a:r>
              <a:rPr lang="en-US" sz="2000" i="1" dirty="0">
                <a:latin typeface="Open Sans"/>
              </a:rPr>
              <a:t>x </a:t>
            </a:r>
            <a:r>
              <a:rPr lang="en-US" sz="2000" dirty="0">
                <a:latin typeface="Open Sans"/>
              </a:rPr>
              <a:t>is a subset of the set {</a:t>
            </a:r>
            <a:r>
              <a:rPr lang="en-US" sz="2000" i="1" dirty="0">
                <a:latin typeface="Open Sans"/>
              </a:rPr>
              <a:t>a, b</a:t>
            </a:r>
            <a:r>
              <a:rPr lang="en-US" sz="2000" dirty="0">
                <a:latin typeface="Open Sans"/>
              </a:rPr>
              <a:t>}}</a:t>
            </a:r>
            <a:r>
              <a:rPr lang="en-US" sz="2000" i="1" dirty="0">
                <a:latin typeface="Open Sans"/>
              </a:rPr>
              <a:t>.</a:t>
            </a:r>
          </a:p>
          <a:p>
            <a:pPr>
              <a:spcBef>
                <a:spcPts val="1000"/>
              </a:spcBef>
            </a:pPr>
            <a:r>
              <a:rPr lang="en-US" sz="2000" dirty="0">
                <a:latin typeface="Open Sans"/>
              </a:rPr>
              <a:t>These two sets are equal, that is, </a:t>
            </a:r>
            <a:r>
              <a:rPr lang="en-US" sz="2000" i="1" dirty="0">
                <a:latin typeface="Open Sans"/>
              </a:rPr>
              <a:t>A </a:t>
            </a:r>
            <a:r>
              <a:rPr lang="en-US" sz="2000" dirty="0">
                <a:latin typeface="Open Sans"/>
              </a:rPr>
              <a:t>= </a:t>
            </a:r>
            <a:r>
              <a:rPr lang="en-US" sz="2000" i="1" dirty="0">
                <a:latin typeface="Open Sans"/>
              </a:rPr>
              <a:t>B</a:t>
            </a:r>
            <a:r>
              <a:rPr lang="en-US" sz="2000" dirty="0">
                <a:latin typeface="Open Sans"/>
              </a:rPr>
              <a:t>.</a:t>
            </a:r>
          </a:p>
          <a:p>
            <a:pPr>
              <a:spcBef>
                <a:spcPts val="1000"/>
              </a:spcBef>
            </a:pPr>
            <a:r>
              <a:rPr lang="en-US" sz="2000" dirty="0">
                <a:latin typeface="Open Sans"/>
              </a:rPr>
              <a:t>Note that {</a:t>
            </a:r>
            <a:r>
              <a:rPr lang="en-US" sz="2000" i="1" dirty="0">
                <a:latin typeface="Open Sans"/>
              </a:rPr>
              <a:t>a</a:t>
            </a:r>
            <a:r>
              <a:rPr lang="en-US" sz="2000" dirty="0">
                <a:latin typeface="Open Sans"/>
              </a:rPr>
              <a:t>} ∈ </a:t>
            </a:r>
            <a:r>
              <a:rPr lang="en-US" sz="2000" i="1" dirty="0">
                <a:latin typeface="Open Sans"/>
              </a:rPr>
              <a:t>A, </a:t>
            </a:r>
            <a:r>
              <a:rPr lang="en-US" sz="2000" dirty="0">
                <a:latin typeface="Open Sans"/>
              </a:rPr>
              <a:t>but </a:t>
            </a:r>
            <a:r>
              <a:rPr lang="en-US" sz="2000" i="1" dirty="0">
                <a:latin typeface="Open Sans"/>
              </a:rPr>
              <a:t>a </a:t>
            </a:r>
            <a:r>
              <a:rPr lang="en-US" sz="2000" dirty="0">
                <a:latin typeface="Open Sans"/>
              </a:rPr>
              <a:t>∉ </a:t>
            </a:r>
            <a:r>
              <a:rPr lang="en-US" sz="2000" i="1" dirty="0">
                <a:latin typeface="Open Sans"/>
              </a:rPr>
              <a:t>A</a:t>
            </a:r>
            <a:r>
              <a:rPr lang="en-US" sz="2000" dirty="0">
                <a:latin typeface="Open Sans"/>
              </a:rPr>
              <a:t>.</a:t>
            </a:r>
          </a:p>
        </p:txBody>
      </p:sp>
      <p:sp>
        <p:nvSpPr>
          <p:cNvPr id="6" name="Subtitle 2">
            <a:extLst>
              <a:ext uri="{FF2B5EF4-FFF2-40B4-BE49-F238E27FC236}">
                <a16:creationId xmlns:a16="http://schemas.microsoft.com/office/drawing/2014/main" id="{1AB179E2-D87D-42F0-AC5C-A913F3C6BF45}"/>
              </a:ext>
            </a:extLst>
          </p:cNvPr>
          <p:cNvSpPr txBox="1">
            <a:spLocks/>
          </p:cNvSpPr>
          <p:nvPr/>
        </p:nvSpPr>
        <p:spPr bwMode="auto">
          <a:xfrm>
            <a:off x="3642502" y="1009208"/>
            <a:ext cx="671515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r">
              <a:spcBef>
                <a:spcPts val="1000"/>
              </a:spcBef>
            </a:pPr>
            <a:r>
              <a:rPr lang="en-US" sz="3200" b="1" dirty="0">
                <a:solidFill>
                  <a:schemeClr val="accent1"/>
                </a:solidFill>
                <a:latin typeface="Open Sans"/>
              </a:rPr>
              <a:t>Subsets</a:t>
            </a:r>
          </a:p>
        </p:txBody>
      </p:sp>
    </p:spTree>
    <p:extLst>
      <p:ext uri="{BB962C8B-B14F-4D97-AF65-F5344CB8AC3E}">
        <p14:creationId xmlns:p14="http://schemas.microsoft.com/office/powerpoint/2010/main" val="51432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3C91-336B-4164-8738-D0FD40BB99F1}"/>
              </a:ext>
            </a:extLst>
          </p:cNvPr>
          <p:cNvSpPr>
            <a:spLocks noGrp="1"/>
          </p:cNvSpPr>
          <p:nvPr>
            <p:ph type="title"/>
          </p:nvPr>
        </p:nvSpPr>
        <p:spPr>
          <a:xfrm>
            <a:off x="3678725" y="738363"/>
            <a:ext cx="6591300" cy="1260475"/>
          </a:xfrm>
        </p:spPr>
        <p:txBody>
          <a:bodyPr/>
          <a:lstStyle/>
          <a:p>
            <a:r>
              <a:rPr lang="en-US" sz="3000" dirty="0">
                <a:solidFill>
                  <a:schemeClr val="accent1"/>
                </a:solidFill>
                <a:latin typeface="Open Sans"/>
              </a:rPr>
              <a:t>The Size of a Set</a:t>
            </a:r>
          </a:p>
        </p:txBody>
      </p:sp>
      <p:sp>
        <p:nvSpPr>
          <p:cNvPr id="3" name="Content Placeholder 2">
            <a:extLst>
              <a:ext uri="{FF2B5EF4-FFF2-40B4-BE49-F238E27FC236}">
                <a16:creationId xmlns:a16="http://schemas.microsoft.com/office/drawing/2014/main" id="{F7EFDC10-7A66-4C28-82D6-393E1E14D381}"/>
              </a:ext>
            </a:extLst>
          </p:cNvPr>
          <p:cNvSpPr>
            <a:spLocks noGrp="1"/>
          </p:cNvSpPr>
          <p:nvPr>
            <p:ph idx="1"/>
          </p:nvPr>
        </p:nvSpPr>
        <p:spPr>
          <a:xfrm>
            <a:off x="1429789" y="2394064"/>
            <a:ext cx="8877994" cy="1529543"/>
          </a:xfrm>
        </p:spPr>
        <p:style>
          <a:lnRef idx="1">
            <a:schemeClr val="accent1"/>
          </a:lnRef>
          <a:fillRef idx="2">
            <a:schemeClr val="accent1"/>
          </a:fillRef>
          <a:effectRef idx="1">
            <a:schemeClr val="accent1"/>
          </a:effectRef>
          <a:fontRef idx="minor">
            <a:schemeClr val="dk1"/>
          </a:fontRef>
        </p:style>
        <p:txBody>
          <a:bodyPr/>
          <a:lstStyle/>
          <a:p>
            <a:pPr marL="0" indent="0" algn="just">
              <a:buNone/>
            </a:pPr>
            <a:r>
              <a:rPr lang="en-US" sz="2000" b="1" dirty="0">
                <a:solidFill>
                  <a:schemeClr val="accent1"/>
                </a:solidFill>
                <a:latin typeface="Open Sans"/>
              </a:rPr>
              <a:t>Definition </a:t>
            </a:r>
            <a:r>
              <a:rPr lang="en-US" sz="2000" b="1" dirty="0">
                <a:latin typeface="Open Sans"/>
              </a:rPr>
              <a:t> </a:t>
            </a:r>
          </a:p>
          <a:p>
            <a:pPr marL="0" indent="0" algn="just">
              <a:buNone/>
            </a:pPr>
            <a:r>
              <a:rPr lang="en-US" sz="2000" dirty="0">
                <a:latin typeface="Open Sans"/>
              </a:rPr>
              <a:t>Let </a:t>
            </a:r>
            <a:r>
              <a:rPr lang="en-US" sz="2000" i="1" dirty="0">
                <a:latin typeface="Open Sans"/>
              </a:rPr>
              <a:t>S </a:t>
            </a:r>
            <a:r>
              <a:rPr lang="en-US" sz="2000" dirty="0">
                <a:latin typeface="Open Sans"/>
              </a:rPr>
              <a:t>be a set. If there are exactly </a:t>
            </a:r>
            <a:r>
              <a:rPr lang="en-US" sz="2000" i="1" dirty="0">
                <a:latin typeface="Open Sans"/>
              </a:rPr>
              <a:t>n </a:t>
            </a:r>
            <a:r>
              <a:rPr lang="en-US" sz="2000" dirty="0">
                <a:latin typeface="Open Sans"/>
              </a:rPr>
              <a:t>distinct elements in </a:t>
            </a:r>
            <a:r>
              <a:rPr lang="en-US" sz="2000" i="1" dirty="0">
                <a:latin typeface="Open Sans"/>
              </a:rPr>
              <a:t>S </a:t>
            </a:r>
            <a:r>
              <a:rPr lang="en-US" sz="2000" dirty="0">
                <a:latin typeface="Open Sans"/>
              </a:rPr>
              <a:t>where </a:t>
            </a:r>
            <a:r>
              <a:rPr lang="en-US" sz="2000" i="1" dirty="0">
                <a:latin typeface="Open Sans"/>
              </a:rPr>
              <a:t>n </a:t>
            </a:r>
            <a:r>
              <a:rPr lang="en-US" sz="2000" dirty="0">
                <a:latin typeface="Open Sans"/>
              </a:rPr>
              <a:t>is a nonnegative integer, we say that </a:t>
            </a:r>
            <a:r>
              <a:rPr lang="en-US" sz="2000" i="1" dirty="0">
                <a:latin typeface="Open Sans"/>
              </a:rPr>
              <a:t>S </a:t>
            </a:r>
            <a:r>
              <a:rPr lang="en-US" sz="2000" dirty="0">
                <a:latin typeface="Open Sans"/>
              </a:rPr>
              <a:t>is a </a:t>
            </a:r>
            <a:r>
              <a:rPr lang="en-US" sz="2000" b="1" i="1" dirty="0">
                <a:solidFill>
                  <a:srgbClr val="FF0000"/>
                </a:solidFill>
                <a:latin typeface="Open Sans"/>
              </a:rPr>
              <a:t>finite set </a:t>
            </a:r>
            <a:r>
              <a:rPr lang="en-US" sz="2000" dirty="0">
                <a:latin typeface="Open Sans"/>
              </a:rPr>
              <a:t>and that </a:t>
            </a:r>
            <a:r>
              <a:rPr lang="en-US" sz="2000" i="1" dirty="0">
                <a:latin typeface="Open Sans"/>
              </a:rPr>
              <a:t>n </a:t>
            </a:r>
            <a:r>
              <a:rPr lang="en-US" sz="2000" dirty="0">
                <a:latin typeface="Open Sans"/>
              </a:rPr>
              <a:t>is the </a:t>
            </a:r>
            <a:r>
              <a:rPr lang="en-US" sz="2000" b="1" i="1" dirty="0">
                <a:solidFill>
                  <a:srgbClr val="FF0000"/>
                </a:solidFill>
                <a:latin typeface="Open Sans"/>
              </a:rPr>
              <a:t>cardinality</a:t>
            </a:r>
            <a:r>
              <a:rPr lang="en-US" sz="2000" i="1" dirty="0">
                <a:latin typeface="Open Sans"/>
              </a:rPr>
              <a:t> </a:t>
            </a:r>
            <a:r>
              <a:rPr lang="en-US" sz="2000" dirty="0">
                <a:latin typeface="Open Sans"/>
              </a:rPr>
              <a:t>of </a:t>
            </a:r>
            <a:r>
              <a:rPr lang="en-US" sz="2000" i="1" dirty="0">
                <a:latin typeface="Open Sans"/>
              </a:rPr>
              <a:t>S</a:t>
            </a:r>
            <a:r>
              <a:rPr lang="en-US" sz="2000" dirty="0">
                <a:latin typeface="Open Sans"/>
              </a:rPr>
              <a:t>. The cardinality of </a:t>
            </a:r>
            <a:r>
              <a:rPr lang="en-US" sz="2000" i="1" dirty="0">
                <a:latin typeface="Open Sans"/>
              </a:rPr>
              <a:t>S </a:t>
            </a:r>
            <a:r>
              <a:rPr lang="en-US" sz="2000" dirty="0">
                <a:latin typeface="Open Sans"/>
              </a:rPr>
              <a:t>is denoted by </a:t>
            </a:r>
            <a:r>
              <a:rPr lang="en-US" sz="2000" b="1" dirty="0">
                <a:solidFill>
                  <a:srgbClr val="FF0000"/>
                </a:solidFill>
                <a:latin typeface="Open Sans"/>
              </a:rPr>
              <a:t>|</a:t>
            </a:r>
            <a:r>
              <a:rPr lang="en-US" sz="2000" b="1" i="1" dirty="0">
                <a:solidFill>
                  <a:srgbClr val="FF0000"/>
                </a:solidFill>
                <a:latin typeface="Open Sans"/>
              </a:rPr>
              <a:t>S</a:t>
            </a:r>
            <a:r>
              <a:rPr lang="en-US" sz="2000" b="1" dirty="0">
                <a:solidFill>
                  <a:srgbClr val="FF0000"/>
                </a:solidFill>
                <a:latin typeface="Open Sans"/>
              </a:rPr>
              <a:t>|</a:t>
            </a:r>
            <a:r>
              <a:rPr lang="en-US" sz="2000" b="1" dirty="0">
                <a:solidFill>
                  <a:schemeClr val="accent1"/>
                </a:solidFill>
                <a:latin typeface="Open Sans"/>
              </a:rPr>
              <a:t>.</a:t>
            </a:r>
          </a:p>
          <a:p>
            <a:pPr marL="0" indent="0" algn="just">
              <a:buNone/>
            </a:pPr>
            <a:endParaRPr lang="en-US" sz="2000" b="1" dirty="0">
              <a:solidFill>
                <a:schemeClr val="accent1"/>
              </a:solidFill>
              <a:latin typeface="Open Sans"/>
            </a:endParaRPr>
          </a:p>
        </p:txBody>
      </p:sp>
      <p:sp>
        <p:nvSpPr>
          <p:cNvPr id="4" name="Slide Number Placeholder 3">
            <a:extLst>
              <a:ext uri="{FF2B5EF4-FFF2-40B4-BE49-F238E27FC236}">
                <a16:creationId xmlns:a16="http://schemas.microsoft.com/office/drawing/2014/main" id="{042C4AD1-836C-47E9-8A1E-DB4CF121581A}"/>
              </a:ext>
            </a:extLst>
          </p:cNvPr>
          <p:cNvSpPr>
            <a:spLocks noGrp="1"/>
          </p:cNvSpPr>
          <p:nvPr>
            <p:ph type="sldNum" sz="quarter" idx="12"/>
          </p:nvPr>
        </p:nvSpPr>
        <p:spPr/>
        <p:txBody>
          <a:bodyPr/>
          <a:lstStyle/>
          <a:p>
            <a:pPr>
              <a:defRPr/>
            </a:pPr>
            <a:fld id="{D8837AC9-722F-4E00-AA4A-3E2FB5243369}" type="slidenum">
              <a:rPr lang="en-US" altLang="en-US" smtClean="0"/>
              <a:pPr>
                <a:defRPr/>
              </a:pPr>
              <a:t>11</a:t>
            </a:fld>
            <a:endParaRPr lang="en-US" altLang="en-US"/>
          </a:p>
        </p:txBody>
      </p:sp>
      <p:sp>
        <p:nvSpPr>
          <p:cNvPr id="5" name="Rectangle 4">
            <a:extLst>
              <a:ext uri="{FF2B5EF4-FFF2-40B4-BE49-F238E27FC236}">
                <a16:creationId xmlns:a16="http://schemas.microsoft.com/office/drawing/2014/main" id="{574A1099-5D08-483E-B467-F1B7544AB46B}"/>
              </a:ext>
            </a:extLst>
          </p:cNvPr>
          <p:cNvSpPr/>
          <p:nvPr/>
        </p:nvSpPr>
        <p:spPr>
          <a:xfrm>
            <a:off x="1429789" y="4196924"/>
            <a:ext cx="8877994" cy="2498120"/>
          </a:xfrm>
          <a:prstGeom prst="rect">
            <a:avLst/>
          </a:prstGeom>
        </p:spPr>
        <p:txBody>
          <a:bodyPr wrap="square">
            <a:spAutoFit/>
          </a:bodyPr>
          <a:lstStyle/>
          <a:p>
            <a:pPr>
              <a:spcBef>
                <a:spcPts val="800"/>
              </a:spcBef>
            </a:pPr>
            <a:r>
              <a:rPr lang="en-US" sz="2000" b="1" dirty="0">
                <a:solidFill>
                  <a:schemeClr val="accent1"/>
                </a:solidFill>
                <a:latin typeface="Open Sans"/>
              </a:rPr>
              <a:t>Example :</a:t>
            </a:r>
          </a:p>
          <a:p>
            <a:pPr>
              <a:spcBef>
                <a:spcPts val="800"/>
              </a:spcBef>
            </a:pPr>
            <a:r>
              <a:rPr lang="en-US" sz="2000" dirty="0">
                <a:latin typeface="Open Sans"/>
              </a:rPr>
              <a:t>1. Let </a:t>
            </a:r>
            <a:r>
              <a:rPr lang="en-US" sz="2000" i="1" dirty="0">
                <a:latin typeface="Open Sans"/>
              </a:rPr>
              <a:t>A </a:t>
            </a:r>
            <a:r>
              <a:rPr lang="en-US" sz="2000" dirty="0">
                <a:latin typeface="Open Sans"/>
              </a:rPr>
              <a:t>be the set of odd positive integers less than 10. Then |</a:t>
            </a:r>
            <a:r>
              <a:rPr lang="en-US" sz="2000" i="1" dirty="0">
                <a:latin typeface="Open Sans"/>
              </a:rPr>
              <a:t>A</a:t>
            </a:r>
            <a:r>
              <a:rPr lang="en-US" sz="2000" dirty="0">
                <a:latin typeface="Open Sans"/>
              </a:rPr>
              <a:t>| = 5.</a:t>
            </a:r>
          </a:p>
          <a:p>
            <a:pPr>
              <a:spcBef>
                <a:spcPts val="800"/>
              </a:spcBef>
            </a:pPr>
            <a:r>
              <a:rPr lang="en-US" sz="2000" dirty="0">
                <a:latin typeface="Open Sans"/>
              </a:rPr>
              <a:t>2. Let </a:t>
            </a:r>
            <a:r>
              <a:rPr lang="en-US" sz="2000" i="1" dirty="0">
                <a:latin typeface="Open Sans"/>
              </a:rPr>
              <a:t>S </a:t>
            </a:r>
            <a:r>
              <a:rPr lang="en-US" sz="2000" dirty="0">
                <a:latin typeface="Open Sans"/>
              </a:rPr>
              <a:t>be the set of letters in the English alphabet. Then |</a:t>
            </a:r>
            <a:r>
              <a:rPr lang="en-US" sz="2000" i="1" dirty="0">
                <a:latin typeface="Open Sans"/>
              </a:rPr>
              <a:t>S</a:t>
            </a:r>
            <a:r>
              <a:rPr lang="en-US" sz="2000" dirty="0">
                <a:latin typeface="Open Sans"/>
              </a:rPr>
              <a:t>| = 26.</a:t>
            </a:r>
          </a:p>
          <a:p>
            <a:pPr>
              <a:spcBef>
                <a:spcPts val="800"/>
              </a:spcBef>
            </a:pPr>
            <a:r>
              <a:rPr lang="en-US" sz="2000" dirty="0">
                <a:latin typeface="Open Sans"/>
              </a:rPr>
              <a:t>3. The null set has no elements, it follows that |∅| = 0.</a:t>
            </a:r>
          </a:p>
          <a:p>
            <a:pPr>
              <a:spcBef>
                <a:spcPts val="800"/>
              </a:spcBef>
            </a:pPr>
            <a:r>
              <a:rPr lang="en-US" sz="2000" dirty="0">
                <a:latin typeface="Open Sans"/>
              </a:rPr>
              <a:t>4. B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5} , then |</a:t>
            </a:r>
            <a:r>
              <a:rPr lang="en-US" sz="2000" b="1" dirty="0">
                <a:latin typeface="Open Sans"/>
              </a:rPr>
              <a:t>B</a:t>
            </a:r>
            <a:r>
              <a:rPr lang="en-US" sz="2000" dirty="0">
                <a:latin typeface="Open Sans"/>
              </a:rPr>
              <a:t>| = 3</a:t>
            </a:r>
          </a:p>
          <a:p>
            <a:pPr>
              <a:spcBef>
                <a:spcPts val="800"/>
              </a:spcBef>
            </a:pPr>
            <a:r>
              <a:rPr lang="en-US" sz="2000" dirty="0">
                <a:latin typeface="Open Sans"/>
              </a:rPr>
              <a:t>5. The set of positive integers is </a:t>
            </a:r>
            <a:r>
              <a:rPr lang="en-US" sz="2000" b="1" dirty="0">
                <a:solidFill>
                  <a:schemeClr val="accent1"/>
                </a:solidFill>
                <a:latin typeface="Open Sans"/>
              </a:rPr>
              <a:t>infinite</a:t>
            </a:r>
          </a:p>
        </p:txBody>
      </p:sp>
    </p:spTree>
    <p:extLst>
      <p:ext uri="{BB962C8B-B14F-4D97-AF65-F5344CB8AC3E}">
        <p14:creationId xmlns:p14="http://schemas.microsoft.com/office/powerpoint/2010/main" val="260550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3602-82A5-4948-B024-709CAD17D032}"/>
              </a:ext>
            </a:extLst>
          </p:cNvPr>
          <p:cNvSpPr>
            <a:spLocks noGrp="1"/>
          </p:cNvSpPr>
          <p:nvPr>
            <p:ph type="title"/>
          </p:nvPr>
        </p:nvSpPr>
        <p:spPr>
          <a:xfrm>
            <a:off x="3562350" y="828618"/>
            <a:ext cx="6591300" cy="1260475"/>
          </a:xfrm>
        </p:spPr>
        <p:txBody>
          <a:bodyPr/>
          <a:lstStyle/>
          <a:p>
            <a:r>
              <a:rPr lang="en-US" sz="3000" dirty="0">
                <a:solidFill>
                  <a:srgbClr val="0070C0"/>
                </a:solidFill>
                <a:latin typeface="Open Sans"/>
              </a:rPr>
              <a:t>Power Sets</a:t>
            </a:r>
          </a:p>
        </p:txBody>
      </p:sp>
      <p:sp>
        <p:nvSpPr>
          <p:cNvPr id="3" name="Content Placeholder 2">
            <a:extLst>
              <a:ext uri="{FF2B5EF4-FFF2-40B4-BE49-F238E27FC236}">
                <a16:creationId xmlns:a16="http://schemas.microsoft.com/office/drawing/2014/main" id="{72EEB315-3A58-42FD-A69A-C4BA5B56B79D}"/>
              </a:ext>
            </a:extLst>
          </p:cNvPr>
          <p:cNvSpPr>
            <a:spLocks noGrp="1"/>
          </p:cNvSpPr>
          <p:nvPr>
            <p:ph idx="1"/>
          </p:nvPr>
        </p:nvSpPr>
        <p:spPr>
          <a:xfrm>
            <a:off x="1396538" y="2427316"/>
            <a:ext cx="8757112" cy="1260475"/>
          </a:xfrm>
        </p:spPr>
        <p:style>
          <a:lnRef idx="1">
            <a:schemeClr val="accent5"/>
          </a:lnRef>
          <a:fillRef idx="2">
            <a:schemeClr val="accent5"/>
          </a:fillRef>
          <a:effectRef idx="1">
            <a:schemeClr val="accent5"/>
          </a:effectRef>
          <a:fontRef idx="minor">
            <a:schemeClr val="dk1"/>
          </a:fontRef>
        </p:style>
        <p:txBody>
          <a:bodyPr/>
          <a:lstStyle/>
          <a:p>
            <a:pPr marL="0" indent="0" algn="just">
              <a:spcBef>
                <a:spcPts val="1000"/>
              </a:spcBef>
              <a:buNone/>
            </a:pPr>
            <a:r>
              <a:rPr lang="en-US" sz="2000" b="1" dirty="0">
                <a:solidFill>
                  <a:schemeClr val="accent1"/>
                </a:solidFill>
                <a:latin typeface="Open Sans"/>
              </a:rPr>
              <a:t>Definition</a:t>
            </a:r>
            <a:r>
              <a:rPr lang="en-US" sz="2000" b="1" dirty="0">
                <a:latin typeface="Open Sans"/>
              </a:rPr>
              <a:t> </a:t>
            </a:r>
          </a:p>
          <a:p>
            <a:pPr marL="0" indent="0" algn="just">
              <a:spcBef>
                <a:spcPts val="1000"/>
              </a:spcBef>
              <a:buNone/>
            </a:pPr>
            <a:r>
              <a:rPr lang="en-US" sz="2000" dirty="0">
                <a:latin typeface="Open Sans"/>
              </a:rPr>
              <a:t>Given a set </a:t>
            </a:r>
            <a:r>
              <a:rPr lang="en-US" sz="2000" i="1" dirty="0">
                <a:latin typeface="Open Sans"/>
              </a:rPr>
              <a:t>S</a:t>
            </a:r>
            <a:r>
              <a:rPr lang="en-US" sz="2000" dirty="0">
                <a:latin typeface="Open Sans"/>
              </a:rPr>
              <a:t>, the </a:t>
            </a:r>
            <a:r>
              <a:rPr lang="en-US" sz="2000" i="1" dirty="0">
                <a:latin typeface="Open Sans"/>
              </a:rPr>
              <a:t>power set </a:t>
            </a:r>
            <a:r>
              <a:rPr lang="en-US" sz="2000" dirty="0">
                <a:latin typeface="Open Sans"/>
              </a:rPr>
              <a:t>of </a:t>
            </a:r>
            <a:r>
              <a:rPr lang="en-US" sz="2000" i="1" dirty="0">
                <a:latin typeface="Open Sans"/>
              </a:rPr>
              <a:t>S </a:t>
            </a:r>
            <a:r>
              <a:rPr lang="en-US" sz="2000" dirty="0">
                <a:latin typeface="Open Sans"/>
              </a:rPr>
              <a:t>is the set of all subsets of the set </a:t>
            </a:r>
            <a:r>
              <a:rPr lang="en-US" sz="2000" i="1" dirty="0">
                <a:latin typeface="Open Sans"/>
              </a:rPr>
              <a:t>S</a:t>
            </a:r>
            <a:r>
              <a:rPr lang="en-US" sz="2000" dirty="0">
                <a:latin typeface="Open Sans"/>
              </a:rPr>
              <a:t>. The power set of </a:t>
            </a:r>
            <a:r>
              <a:rPr lang="en-US" sz="2000" i="1" dirty="0">
                <a:latin typeface="Open Sans"/>
              </a:rPr>
              <a:t>S </a:t>
            </a:r>
            <a:r>
              <a:rPr lang="en-US" sz="2000" dirty="0">
                <a:latin typeface="Open Sans"/>
              </a:rPr>
              <a:t>is denoted by P(S).</a:t>
            </a:r>
          </a:p>
          <a:p>
            <a:pPr marL="0" indent="0" algn="just">
              <a:spcBef>
                <a:spcPts val="1000"/>
              </a:spcBef>
              <a:buNone/>
            </a:pPr>
            <a:endParaRPr lang="en-US" sz="2000" dirty="0">
              <a:latin typeface="Open Sans"/>
            </a:endParaRPr>
          </a:p>
          <a:p>
            <a:pPr marL="0" indent="0" algn="just">
              <a:spcBef>
                <a:spcPts val="1000"/>
              </a:spcBef>
              <a:buNone/>
            </a:pPr>
            <a:endParaRPr lang="en-US" sz="2000" dirty="0">
              <a:latin typeface="Open Sans"/>
            </a:endParaRPr>
          </a:p>
        </p:txBody>
      </p:sp>
      <p:sp>
        <p:nvSpPr>
          <p:cNvPr id="4" name="Slide Number Placeholder 3">
            <a:extLst>
              <a:ext uri="{FF2B5EF4-FFF2-40B4-BE49-F238E27FC236}">
                <a16:creationId xmlns:a16="http://schemas.microsoft.com/office/drawing/2014/main" id="{DE95A347-7E23-478B-A048-4103DFE2148F}"/>
              </a:ext>
            </a:extLst>
          </p:cNvPr>
          <p:cNvSpPr>
            <a:spLocks noGrp="1"/>
          </p:cNvSpPr>
          <p:nvPr>
            <p:ph type="sldNum" sz="quarter" idx="12"/>
          </p:nvPr>
        </p:nvSpPr>
        <p:spPr/>
        <p:txBody>
          <a:bodyPr/>
          <a:lstStyle/>
          <a:p>
            <a:pPr>
              <a:defRPr/>
            </a:pPr>
            <a:fld id="{D8837AC9-722F-4E00-AA4A-3E2FB5243369}" type="slidenum">
              <a:rPr lang="en-US" altLang="en-US" smtClean="0"/>
              <a:pPr>
                <a:defRPr/>
              </a:pPr>
              <a:t>12</a:t>
            </a:fld>
            <a:endParaRPr lang="en-US" altLang="en-US"/>
          </a:p>
        </p:txBody>
      </p:sp>
      <p:sp>
        <p:nvSpPr>
          <p:cNvPr id="5" name="Rectangle 4">
            <a:extLst>
              <a:ext uri="{FF2B5EF4-FFF2-40B4-BE49-F238E27FC236}">
                <a16:creationId xmlns:a16="http://schemas.microsoft.com/office/drawing/2014/main" id="{4D283B77-6A9D-4E52-89E6-D5B0E6EE3EDA}"/>
              </a:ext>
            </a:extLst>
          </p:cNvPr>
          <p:cNvSpPr/>
          <p:nvPr/>
        </p:nvSpPr>
        <p:spPr>
          <a:xfrm>
            <a:off x="1396538" y="4868370"/>
            <a:ext cx="8478982" cy="2174954"/>
          </a:xfrm>
          <a:prstGeom prst="rect">
            <a:avLst/>
          </a:prstGeom>
        </p:spPr>
        <p:txBody>
          <a:bodyPr wrap="square">
            <a:spAutoFit/>
          </a:bodyPr>
          <a:lstStyle/>
          <a:p>
            <a:pPr marL="0" indent="0" algn="just">
              <a:spcBef>
                <a:spcPts val="1000"/>
              </a:spcBef>
              <a:buNone/>
            </a:pPr>
            <a:r>
              <a:rPr lang="en-US" sz="2000" b="1" dirty="0">
                <a:solidFill>
                  <a:schemeClr val="accent1"/>
                </a:solidFill>
                <a:latin typeface="Open Sans"/>
              </a:rPr>
              <a:t>Example :</a:t>
            </a:r>
          </a:p>
          <a:p>
            <a:pPr marL="0" indent="0" algn="just">
              <a:spcBef>
                <a:spcPts val="1000"/>
              </a:spcBef>
              <a:buNone/>
            </a:pPr>
            <a:r>
              <a:rPr lang="en-US" sz="2000" dirty="0">
                <a:latin typeface="Open Sans"/>
              </a:rPr>
              <a:t>What is the power set of the :</a:t>
            </a:r>
          </a:p>
          <a:p>
            <a:pPr marL="0" indent="0" algn="just">
              <a:spcBef>
                <a:spcPts val="1000"/>
              </a:spcBef>
              <a:buNone/>
            </a:pPr>
            <a:r>
              <a:rPr lang="en-US" sz="2000" dirty="0">
                <a:latin typeface="Open Sans"/>
              </a:rPr>
              <a:t>a.    Set {0</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2}</a:t>
            </a:r>
          </a:p>
          <a:p>
            <a:pPr algn="just">
              <a:spcBef>
                <a:spcPts val="1000"/>
              </a:spcBef>
            </a:pPr>
            <a:r>
              <a:rPr lang="en-US" dirty="0"/>
              <a:t>b.    Empty set? </a:t>
            </a:r>
          </a:p>
          <a:p>
            <a:pPr algn="just">
              <a:spcBef>
                <a:spcPts val="1000"/>
              </a:spcBef>
            </a:pPr>
            <a:r>
              <a:rPr lang="en-US" dirty="0"/>
              <a:t>c.    Set {∅}?</a:t>
            </a:r>
            <a:endParaRPr lang="en-US" sz="2000" dirty="0">
              <a:latin typeface="Open Sans"/>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8951060-F9BE-428B-BC8D-01A0ACF76B2E}"/>
                  </a:ext>
                </a:extLst>
              </p:cNvPr>
              <p:cNvSpPr/>
              <p:nvPr/>
            </p:nvSpPr>
            <p:spPr>
              <a:xfrm>
                <a:off x="1396538" y="4209722"/>
                <a:ext cx="805165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dirty="0">
                    <a:latin typeface="STIXGeneral-Regular"/>
                  </a:rPr>
                  <a:t>If a set has </a:t>
                </a:r>
                <a:r>
                  <a:rPr lang="en-US" sz="2400" i="1" dirty="0">
                    <a:latin typeface="STIXGeneral-Italic"/>
                  </a:rPr>
                  <a:t>n </a:t>
                </a:r>
                <a:r>
                  <a:rPr lang="en-US" sz="2400" dirty="0">
                    <a:latin typeface="STIXGeneral-Regular"/>
                  </a:rPr>
                  <a:t>elements, then its power set has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𝑛</m:t>
                        </m:r>
                      </m:sup>
                    </m:sSup>
                  </m:oMath>
                </a14:m>
                <a:r>
                  <a:rPr lang="en-US" sz="800" i="1" dirty="0">
                    <a:latin typeface="STIXGeneral-Italic"/>
                  </a:rPr>
                  <a:t> </a:t>
                </a:r>
                <a:r>
                  <a:rPr lang="en-US" sz="2400" dirty="0">
                    <a:latin typeface="STIXGeneral-Regular"/>
                  </a:rPr>
                  <a:t>elements</a:t>
                </a:r>
                <a:endParaRPr lang="en-US" dirty="0"/>
              </a:p>
            </p:txBody>
          </p:sp>
        </mc:Choice>
        <mc:Fallback xmlns="">
          <p:sp>
            <p:nvSpPr>
              <p:cNvPr id="6" name="Rectangle 5">
                <a:extLst>
                  <a:ext uri="{FF2B5EF4-FFF2-40B4-BE49-F238E27FC236}">
                    <a16:creationId xmlns:a16="http://schemas.microsoft.com/office/drawing/2014/main" id="{28951060-F9BE-428B-BC8D-01A0ACF76B2E}"/>
                  </a:ext>
                </a:extLst>
              </p:cNvPr>
              <p:cNvSpPr>
                <a:spLocks noRot="1" noChangeAspect="1" noMove="1" noResize="1" noEditPoints="1" noAdjustHandles="1" noChangeArrowheads="1" noChangeShapeType="1" noTextEdit="1"/>
              </p:cNvSpPr>
              <p:nvPr/>
            </p:nvSpPr>
            <p:spPr>
              <a:xfrm>
                <a:off x="1396538" y="4209722"/>
                <a:ext cx="8051655" cy="46166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551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CE350-CA1B-4A47-B7BD-9C1DC41C7005}"/>
              </a:ext>
            </a:extLst>
          </p:cNvPr>
          <p:cNvSpPr>
            <a:spLocks noGrp="1"/>
          </p:cNvSpPr>
          <p:nvPr>
            <p:ph type="sldNum" sz="quarter" idx="12"/>
          </p:nvPr>
        </p:nvSpPr>
        <p:spPr/>
        <p:txBody>
          <a:bodyPr/>
          <a:lstStyle/>
          <a:p>
            <a:pPr>
              <a:defRPr/>
            </a:pPr>
            <a:fld id="{D8837AC9-722F-4E00-AA4A-3E2FB5243369}" type="slidenum">
              <a:rPr lang="en-US" altLang="en-US" smtClean="0"/>
              <a:pPr>
                <a:defRPr/>
              </a:pPr>
              <a:t>13</a:t>
            </a:fld>
            <a:endParaRPr lang="en-US" altLang="en-US"/>
          </a:p>
        </p:txBody>
      </p:sp>
      <p:sp>
        <p:nvSpPr>
          <p:cNvPr id="5" name="Rectangle 4">
            <a:extLst>
              <a:ext uri="{FF2B5EF4-FFF2-40B4-BE49-F238E27FC236}">
                <a16:creationId xmlns:a16="http://schemas.microsoft.com/office/drawing/2014/main" id="{F9984398-AD0F-41E2-A5E7-F754A716CC61}"/>
              </a:ext>
            </a:extLst>
          </p:cNvPr>
          <p:cNvSpPr/>
          <p:nvPr/>
        </p:nvSpPr>
        <p:spPr>
          <a:xfrm>
            <a:off x="1379913" y="2383588"/>
            <a:ext cx="8994372" cy="3016210"/>
          </a:xfrm>
          <a:prstGeom prst="rect">
            <a:avLst/>
          </a:prstGeom>
        </p:spPr>
        <p:txBody>
          <a:bodyPr wrap="square">
            <a:spAutoFit/>
          </a:bodyPr>
          <a:lstStyle/>
          <a:p>
            <a:pPr marL="0" indent="0">
              <a:spcBef>
                <a:spcPts val="1000"/>
              </a:spcBef>
              <a:buNone/>
            </a:pPr>
            <a:r>
              <a:rPr lang="en-US" sz="2000" b="1" i="1" dirty="0">
                <a:solidFill>
                  <a:srgbClr val="00B050"/>
                </a:solidFill>
                <a:latin typeface="Open Sans"/>
              </a:rPr>
              <a:t>Solution: </a:t>
            </a:r>
          </a:p>
          <a:p>
            <a:pPr marL="0" indent="0">
              <a:spcBef>
                <a:spcPts val="1000"/>
              </a:spcBef>
              <a:buNone/>
            </a:pPr>
            <a:r>
              <a:rPr lang="en-US" sz="2000" dirty="0">
                <a:latin typeface="Open Sans"/>
              </a:rPr>
              <a:t>a.  The power set P{0,1,2} = {∅</a:t>
            </a:r>
            <a:r>
              <a:rPr lang="en-US" sz="2000" i="1" dirty="0">
                <a:latin typeface="Open Sans"/>
              </a:rPr>
              <a:t>, </a:t>
            </a:r>
            <a:r>
              <a:rPr lang="en-US" sz="2000" dirty="0">
                <a:latin typeface="Open Sans"/>
              </a:rPr>
              <a:t>{0}</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{0</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{0</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{0</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2}}</a:t>
            </a:r>
            <a:r>
              <a:rPr lang="en-US" sz="2000" i="1" dirty="0">
                <a:latin typeface="Open Sans"/>
              </a:rPr>
              <a:t>.</a:t>
            </a:r>
            <a:endParaRPr lang="en-US" sz="2000" dirty="0">
              <a:latin typeface="Open Sans"/>
            </a:endParaRPr>
          </a:p>
          <a:p>
            <a:pPr marL="349250" indent="-349250">
              <a:spcBef>
                <a:spcPts val="1000"/>
              </a:spcBef>
              <a:buNone/>
            </a:pPr>
            <a:r>
              <a:rPr lang="en-US" sz="2000" dirty="0">
                <a:latin typeface="Open Sans"/>
              </a:rPr>
              <a:t>     (The empty set and the set itself are members of this set of  subsets)</a:t>
            </a:r>
          </a:p>
          <a:p>
            <a:pPr>
              <a:spcBef>
                <a:spcPts val="1000"/>
              </a:spcBef>
            </a:pPr>
            <a:r>
              <a:rPr lang="en-US" sz="2000" dirty="0">
                <a:latin typeface="Open Sans"/>
              </a:rPr>
              <a:t>b.  The empty set has exactly one subset, namely, itself. Consequently,</a:t>
            </a:r>
          </a:p>
          <a:p>
            <a:pPr>
              <a:spcBef>
                <a:spcPts val="1000"/>
              </a:spcBef>
            </a:pPr>
            <a:r>
              <a:rPr lang="en-US" sz="2000" dirty="0">
                <a:latin typeface="Open Sans"/>
              </a:rPr>
              <a:t>     P(∅) = {∅}</a:t>
            </a:r>
            <a:r>
              <a:rPr lang="en-US" sz="2000" i="1" dirty="0">
                <a:latin typeface="Open Sans"/>
              </a:rPr>
              <a:t>.</a:t>
            </a:r>
          </a:p>
          <a:p>
            <a:pPr>
              <a:spcBef>
                <a:spcPts val="1000"/>
              </a:spcBef>
            </a:pPr>
            <a:r>
              <a:rPr lang="en-US" sz="2000" dirty="0">
                <a:latin typeface="Open Sans"/>
              </a:rPr>
              <a:t>c.  The set {∅} has exactly two subsets, namely, ∅ and the set {∅} itself.</a:t>
            </a:r>
          </a:p>
          <a:p>
            <a:pPr>
              <a:spcBef>
                <a:spcPts val="1000"/>
              </a:spcBef>
            </a:pPr>
            <a:r>
              <a:rPr lang="en-US" sz="2000" dirty="0">
                <a:latin typeface="Open Sans"/>
              </a:rPr>
              <a:t>     Therefore,  ({∅}) = {∅</a:t>
            </a:r>
            <a:r>
              <a:rPr lang="en-US" sz="2000" i="1" dirty="0">
                <a:latin typeface="Open Sans"/>
              </a:rPr>
              <a:t>, </a:t>
            </a:r>
            <a:r>
              <a:rPr lang="en-US" sz="2000" dirty="0">
                <a:latin typeface="Open Sans"/>
              </a:rPr>
              <a:t>{∅}}</a:t>
            </a:r>
            <a:r>
              <a:rPr lang="en-US" sz="2000" i="1" dirty="0">
                <a:latin typeface="Open Sans"/>
              </a:rPr>
              <a:t>.</a:t>
            </a:r>
            <a:endParaRPr lang="en-US" sz="2000" dirty="0">
              <a:latin typeface="Open Sans"/>
            </a:endParaRPr>
          </a:p>
        </p:txBody>
      </p:sp>
      <p:sp>
        <p:nvSpPr>
          <p:cNvPr id="6" name="Title 1">
            <a:extLst>
              <a:ext uri="{FF2B5EF4-FFF2-40B4-BE49-F238E27FC236}">
                <a16:creationId xmlns:a16="http://schemas.microsoft.com/office/drawing/2014/main" id="{3A607A86-40B0-43BA-9C21-6C6FB96A83CE}"/>
              </a:ext>
            </a:extLst>
          </p:cNvPr>
          <p:cNvSpPr>
            <a:spLocks noGrp="1"/>
          </p:cNvSpPr>
          <p:nvPr>
            <p:ph type="title"/>
          </p:nvPr>
        </p:nvSpPr>
        <p:spPr>
          <a:xfrm>
            <a:off x="3562350" y="828618"/>
            <a:ext cx="6591300" cy="1260475"/>
          </a:xfrm>
        </p:spPr>
        <p:txBody>
          <a:bodyPr/>
          <a:lstStyle/>
          <a:p>
            <a:r>
              <a:rPr lang="en-US" sz="3000" dirty="0">
                <a:solidFill>
                  <a:srgbClr val="0070C0"/>
                </a:solidFill>
                <a:latin typeface="Open Sans"/>
              </a:rPr>
              <a:t>Power Sets</a:t>
            </a:r>
          </a:p>
        </p:txBody>
      </p:sp>
    </p:spTree>
    <p:extLst>
      <p:ext uri="{BB962C8B-B14F-4D97-AF65-F5344CB8AC3E}">
        <p14:creationId xmlns:p14="http://schemas.microsoft.com/office/powerpoint/2010/main" val="166857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14E1-7540-4AF0-907E-6973FEAD95C0}"/>
              </a:ext>
            </a:extLst>
          </p:cNvPr>
          <p:cNvSpPr>
            <a:spLocks noGrp="1"/>
          </p:cNvSpPr>
          <p:nvPr>
            <p:ph type="title"/>
          </p:nvPr>
        </p:nvSpPr>
        <p:spPr>
          <a:xfrm>
            <a:off x="3749733" y="845244"/>
            <a:ext cx="6591300" cy="1260475"/>
          </a:xfrm>
        </p:spPr>
        <p:txBody>
          <a:bodyPr/>
          <a:lstStyle/>
          <a:p>
            <a:r>
              <a:rPr lang="en-US" sz="3000" dirty="0">
                <a:solidFill>
                  <a:srgbClr val="0079B8"/>
                </a:solidFill>
                <a:latin typeface="Open Sans"/>
              </a:rPr>
              <a:t>Cartesian Products</a:t>
            </a:r>
          </a:p>
        </p:txBody>
      </p:sp>
      <p:sp>
        <p:nvSpPr>
          <p:cNvPr id="3" name="Content Placeholder 2">
            <a:extLst>
              <a:ext uri="{FF2B5EF4-FFF2-40B4-BE49-F238E27FC236}">
                <a16:creationId xmlns:a16="http://schemas.microsoft.com/office/drawing/2014/main" id="{11EAE874-5C4E-4297-A9AC-8F4B0EB6E5AD}"/>
              </a:ext>
            </a:extLst>
          </p:cNvPr>
          <p:cNvSpPr>
            <a:spLocks noGrp="1"/>
          </p:cNvSpPr>
          <p:nvPr>
            <p:ph idx="1"/>
          </p:nvPr>
        </p:nvSpPr>
        <p:spPr>
          <a:xfrm>
            <a:off x="1330036" y="2292162"/>
            <a:ext cx="9010997" cy="1437237"/>
          </a:xfrm>
        </p:spPr>
        <p:style>
          <a:lnRef idx="1">
            <a:schemeClr val="accent5"/>
          </a:lnRef>
          <a:fillRef idx="2">
            <a:schemeClr val="accent5"/>
          </a:fillRef>
          <a:effectRef idx="1">
            <a:schemeClr val="accent5"/>
          </a:effectRef>
          <a:fontRef idx="minor">
            <a:schemeClr val="dk1"/>
          </a:fontRef>
        </p:style>
        <p:txBody>
          <a:bodyPr/>
          <a:lstStyle/>
          <a:p>
            <a:pPr marL="0" indent="0" algn="just">
              <a:spcBef>
                <a:spcPts val="1000"/>
              </a:spcBef>
              <a:buNone/>
            </a:pPr>
            <a:r>
              <a:rPr lang="en-US" sz="2200" b="1" dirty="0">
                <a:solidFill>
                  <a:srgbClr val="0079B8"/>
                </a:solidFill>
                <a:latin typeface="Open Sans"/>
              </a:rPr>
              <a:t>Definition</a:t>
            </a:r>
            <a:r>
              <a:rPr lang="en-US" sz="2000" b="1" dirty="0">
                <a:solidFill>
                  <a:srgbClr val="0079B8"/>
                </a:solidFill>
                <a:latin typeface="Open Sans"/>
              </a:rPr>
              <a:t> </a:t>
            </a:r>
          </a:p>
          <a:p>
            <a:pPr marL="0" indent="0" algn="just">
              <a:spcBef>
                <a:spcPts val="1000"/>
              </a:spcBef>
              <a:buNone/>
            </a:pPr>
            <a:r>
              <a:rPr lang="en-US" sz="2000" dirty="0">
                <a:latin typeface="Open Sans"/>
              </a:rPr>
              <a:t>The </a:t>
            </a:r>
            <a:r>
              <a:rPr lang="en-US" sz="2000" b="1" i="1" dirty="0">
                <a:solidFill>
                  <a:srgbClr val="FF0000"/>
                </a:solidFill>
                <a:latin typeface="Open Sans"/>
              </a:rPr>
              <a:t>ordered n-tuple </a:t>
            </a:r>
            <a:r>
              <a:rPr lang="en-US" sz="2000" dirty="0">
                <a:latin typeface="Open Sans"/>
              </a:rPr>
              <a:t>(</a:t>
            </a:r>
            <a:r>
              <a:rPr lang="en-US" sz="2000" i="1" dirty="0">
                <a:latin typeface="Open Sans"/>
              </a:rPr>
              <a:t>a</a:t>
            </a:r>
            <a:r>
              <a:rPr lang="en-US" sz="2000" dirty="0">
                <a:latin typeface="Open Sans"/>
              </a:rPr>
              <a:t>1</a:t>
            </a:r>
            <a:r>
              <a:rPr lang="en-US" sz="2000" i="1" dirty="0">
                <a:latin typeface="Open Sans"/>
              </a:rPr>
              <a:t>, a</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an</a:t>
            </a:r>
            <a:r>
              <a:rPr lang="en-US" sz="2000" dirty="0">
                <a:latin typeface="Open Sans"/>
              </a:rPr>
              <a:t>) is the ordered collection that has </a:t>
            </a:r>
            <a:r>
              <a:rPr lang="en-US" sz="2000" i="1" dirty="0">
                <a:latin typeface="Open Sans"/>
              </a:rPr>
              <a:t>a</a:t>
            </a:r>
            <a:r>
              <a:rPr lang="en-US" sz="2000" dirty="0">
                <a:latin typeface="Open Sans"/>
              </a:rPr>
              <a:t>1 as its first element, </a:t>
            </a:r>
            <a:r>
              <a:rPr lang="en-US" sz="2000" i="1" dirty="0">
                <a:latin typeface="Open Sans"/>
              </a:rPr>
              <a:t>a</a:t>
            </a:r>
            <a:r>
              <a:rPr lang="en-US" sz="2000" dirty="0">
                <a:latin typeface="Open Sans"/>
              </a:rPr>
              <a:t>2 as its second element</a:t>
            </a:r>
            <a:r>
              <a:rPr lang="en-US" sz="2000" i="1" dirty="0">
                <a:latin typeface="Open Sans"/>
              </a:rPr>
              <a:t>,</a:t>
            </a:r>
            <a:r>
              <a:rPr lang="en-US" sz="2000" dirty="0">
                <a:latin typeface="Open Sans"/>
              </a:rPr>
              <a:t>…</a:t>
            </a:r>
            <a:r>
              <a:rPr lang="en-US" sz="2000" i="1" dirty="0">
                <a:latin typeface="Open Sans"/>
              </a:rPr>
              <a:t>, </a:t>
            </a:r>
            <a:r>
              <a:rPr lang="en-US" sz="2000" dirty="0">
                <a:latin typeface="Open Sans"/>
              </a:rPr>
              <a:t>and </a:t>
            </a:r>
            <a:r>
              <a:rPr lang="en-US" sz="2000" i="1" dirty="0">
                <a:latin typeface="Open Sans"/>
              </a:rPr>
              <a:t>an </a:t>
            </a:r>
            <a:r>
              <a:rPr lang="en-US" sz="2000" dirty="0">
                <a:latin typeface="Open Sans"/>
              </a:rPr>
              <a:t>as its </a:t>
            </a:r>
            <a:r>
              <a:rPr lang="en-US" sz="2000" i="1" dirty="0">
                <a:latin typeface="Open Sans"/>
              </a:rPr>
              <a:t>n</a:t>
            </a:r>
            <a:r>
              <a:rPr lang="en-US" sz="2000" dirty="0">
                <a:latin typeface="Open Sans"/>
              </a:rPr>
              <a:t>th element.</a:t>
            </a:r>
          </a:p>
        </p:txBody>
      </p:sp>
      <p:sp>
        <p:nvSpPr>
          <p:cNvPr id="4" name="Slide Number Placeholder 3">
            <a:extLst>
              <a:ext uri="{FF2B5EF4-FFF2-40B4-BE49-F238E27FC236}">
                <a16:creationId xmlns:a16="http://schemas.microsoft.com/office/drawing/2014/main" id="{587A0E56-D255-4BC7-9855-9FE8F9A7298F}"/>
              </a:ext>
            </a:extLst>
          </p:cNvPr>
          <p:cNvSpPr>
            <a:spLocks noGrp="1"/>
          </p:cNvSpPr>
          <p:nvPr>
            <p:ph type="sldNum" sz="quarter" idx="12"/>
          </p:nvPr>
        </p:nvSpPr>
        <p:spPr/>
        <p:txBody>
          <a:bodyPr/>
          <a:lstStyle/>
          <a:p>
            <a:pPr>
              <a:defRPr/>
            </a:pPr>
            <a:fld id="{D8837AC9-722F-4E00-AA4A-3E2FB5243369}" type="slidenum">
              <a:rPr lang="en-US" altLang="en-US" smtClean="0"/>
              <a:pPr>
                <a:defRPr/>
              </a:pPr>
              <a:t>14</a:t>
            </a:fld>
            <a:endParaRPr lang="en-US" altLang="en-US"/>
          </a:p>
        </p:txBody>
      </p:sp>
      <p:sp>
        <p:nvSpPr>
          <p:cNvPr id="5" name="Rectangle 4">
            <a:extLst>
              <a:ext uri="{FF2B5EF4-FFF2-40B4-BE49-F238E27FC236}">
                <a16:creationId xmlns:a16="http://schemas.microsoft.com/office/drawing/2014/main" id="{F86485A5-38AA-4246-8321-078884153664}"/>
              </a:ext>
            </a:extLst>
          </p:cNvPr>
          <p:cNvSpPr/>
          <p:nvPr/>
        </p:nvSpPr>
        <p:spPr>
          <a:xfrm>
            <a:off x="1330036" y="3833452"/>
            <a:ext cx="9010997" cy="114390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spcBef>
                <a:spcPts val="1000"/>
              </a:spcBef>
            </a:pPr>
            <a:r>
              <a:rPr lang="en-US" sz="2000" dirty="0">
                <a:latin typeface="Open Sans"/>
              </a:rPr>
              <a:t>Let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be sets. The </a:t>
            </a:r>
            <a:r>
              <a:rPr lang="en-US" sz="2000" b="1" i="1" dirty="0">
                <a:solidFill>
                  <a:srgbClr val="FF0000"/>
                </a:solidFill>
                <a:latin typeface="Open Sans"/>
              </a:rPr>
              <a:t>Cartesian product </a:t>
            </a:r>
            <a:r>
              <a:rPr lang="en-US" sz="2000" dirty="0">
                <a:latin typeface="Open Sans"/>
              </a:rPr>
              <a:t>of </a:t>
            </a:r>
            <a:r>
              <a:rPr lang="en-US" sz="2000" i="1" dirty="0">
                <a:latin typeface="Open Sans"/>
              </a:rPr>
              <a:t>A </a:t>
            </a:r>
            <a:r>
              <a:rPr lang="en-US" sz="2000" dirty="0">
                <a:latin typeface="Open Sans"/>
              </a:rPr>
              <a:t>and </a:t>
            </a:r>
            <a:r>
              <a:rPr lang="en-US" sz="2000" i="1" dirty="0">
                <a:latin typeface="Open Sans"/>
              </a:rPr>
              <a:t>B</a:t>
            </a:r>
            <a:r>
              <a:rPr lang="en-US" sz="2000" dirty="0">
                <a:latin typeface="Open Sans"/>
              </a:rPr>
              <a:t>, denoted by </a:t>
            </a:r>
            <a:r>
              <a:rPr lang="en-US" sz="2000" i="1" dirty="0">
                <a:latin typeface="Open Sans"/>
              </a:rPr>
              <a:t>A </a:t>
            </a:r>
            <a:r>
              <a:rPr lang="en-US" sz="2000" dirty="0">
                <a:latin typeface="Open Sans"/>
              </a:rPr>
              <a:t>× </a:t>
            </a:r>
            <a:r>
              <a:rPr lang="en-US" sz="2000" i="1" dirty="0">
                <a:latin typeface="Open Sans"/>
              </a:rPr>
              <a:t>B</a:t>
            </a:r>
            <a:r>
              <a:rPr lang="en-US" sz="2000" dirty="0">
                <a:latin typeface="Open Sans"/>
              </a:rPr>
              <a:t>, is the set of all ordered pairs (</a:t>
            </a:r>
            <a:r>
              <a:rPr lang="en-US" sz="2000" i="1" dirty="0">
                <a:latin typeface="Open Sans"/>
              </a:rPr>
              <a:t>a, b</a:t>
            </a:r>
            <a:r>
              <a:rPr lang="en-US" sz="2000" dirty="0">
                <a:latin typeface="Open Sans"/>
              </a:rPr>
              <a:t>), where </a:t>
            </a:r>
            <a:r>
              <a:rPr lang="en-US" sz="2000" i="1" dirty="0">
                <a:latin typeface="Open Sans"/>
              </a:rPr>
              <a:t>a </a:t>
            </a:r>
            <a:r>
              <a:rPr lang="en-US" sz="2000" dirty="0">
                <a:latin typeface="Open Sans"/>
              </a:rPr>
              <a:t>∈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 </a:t>
            </a:r>
            <a:r>
              <a:rPr lang="en-US" sz="2000" i="1" dirty="0">
                <a:latin typeface="Open Sans"/>
              </a:rPr>
              <a:t>B</a:t>
            </a:r>
            <a:r>
              <a:rPr lang="en-US" sz="2000" dirty="0">
                <a:latin typeface="Open Sans"/>
              </a:rPr>
              <a:t>. Hence,</a:t>
            </a:r>
          </a:p>
          <a:p>
            <a:pPr algn="just">
              <a:spcBef>
                <a:spcPts val="1000"/>
              </a:spcBef>
            </a:pPr>
            <a:r>
              <a:rPr lang="pt-BR" sz="2000" i="1" dirty="0">
                <a:latin typeface="Open Sans"/>
              </a:rPr>
              <a:t>A </a:t>
            </a:r>
            <a:r>
              <a:rPr lang="pt-BR" sz="2000" dirty="0">
                <a:latin typeface="Open Sans"/>
              </a:rPr>
              <a:t>× </a:t>
            </a:r>
            <a:r>
              <a:rPr lang="pt-BR" sz="2000" i="1" dirty="0">
                <a:latin typeface="Open Sans"/>
              </a:rPr>
              <a:t>B </a:t>
            </a:r>
            <a:r>
              <a:rPr lang="pt-BR" sz="2000" dirty="0">
                <a:latin typeface="Open Sans"/>
              </a:rPr>
              <a:t>= {(</a:t>
            </a:r>
            <a:r>
              <a:rPr lang="pt-BR" sz="2000" i="1" dirty="0">
                <a:latin typeface="Open Sans"/>
              </a:rPr>
              <a:t>a, b</a:t>
            </a:r>
            <a:r>
              <a:rPr lang="pt-BR" sz="2000" dirty="0">
                <a:latin typeface="Open Sans"/>
              </a:rPr>
              <a:t>) ∣ </a:t>
            </a:r>
            <a:r>
              <a:rPr lang="pt-BR" sz="2000" i="1" dirty="0">
                <a:latin typeface="Open Sans"/>
              </a:rPr>
              <a:t>a </a:t>
            </a:r>
            <a:r>
              <a:rPr lang="pt-BR" sz="2000" dirty="0">
                <a:latin typeface="Open Sans"/>
              </a:rPr>
              <a:t>∈ </a:t>
            </a:r>
            <a:r>
              <a:rPr lang="pt-BR" sz="2000" i="1" dirty="0">
                <a:latin typeface="Open Sans"/>
              </a:rPr>
              <a:t>A </a:t>
            </a:r>
            <a:r>
              <a:rPr lang="pt-BR" sz="2000" dirty="0">
                <a:latin typeface="Open Sans"/>
              </a:rPr>
              <a:t>∧ </a:t>
            </a:r>
            <a:r>
              <a:rPr lang="pt-BR" sz="2000" i="1" dirty="0">
                <a:latin typeface="Open Sans"/>
              </a:rPr>
              <a:t>b </a:t>
            </a:r>
            <a:r>
              <a:rPr lang="pt-BR" sz="2000" dirty="0">
                <a:latin typeface="Open Sans"/>
              </a:rPr>
              <a:t>∈ </a:t>
            </a:r>
            <a:r>
              <a:rPr lang="pt-BR" sz="2000" i="1" dirty="0">
                <a:latin typeface="Open Sans"/>
              </a:rPr>
              <a:t>B</a:t>
            </a:r>
            <a:r>
              <a:rPr lang="pt-BR" sz="2000" dirty="0">
                <a:latin typeface="Open Sans"/>
              </a:rPr>
              <a:t>}</a:t>
            </a:r>
            <a:r>
              <a:rPr lang="pt-BR" sz="2000" i="1" dirty="0">
                <a:latin typeface="Open Sans"/>
              </a:rPr>
              <a:t>.</a:t>
            </a:r>
            <a:endParaRPr lang="en-US" sz="2000" dirty="0">
              <a:latin typeface="Open Sans"/>
            </a:endParaRPr>
          </a:p>
        </p:txBody>
      </p:sp>
      <p:sp>
        <p:nvSpPr>
          <p:cNvPr id="6" name="Rectangle 5">
            <a:extLst>
              <a:ext uri="{FF2B5EF4-FFF2-40B4-BE49-F238E27FC236}">
                <a16:creationId xmlns:a16="http://schemas.microsoft.com/office/drawing/2014/main" id="{6B10EC3F-C90F-4B13-82E2-3CE63863C4E7}"/>
              </a:ext>
            </a:extLst>
          </p:cNvPr>
          <p:cNvSpPr/>
          <p:nvPr/>
        </p:nvSpPr>
        <p:spPr>
          <a:xfrm>
            <a:off x="1330035" y="5179191"/>
            <a:ext cx="9010997" cy="2159566"/>
          </a:xfrm>
          <a:prstGeom prst="rect">
            <a:avLst/>
          </a:prstGeom>
        </p:spPr>
        <p:txBody>
          <a:bodyPr wrap="square">
            <a:spAutoFit/>
          </a:bodyPr>
          <a:lstStyle/>
          <a:p>
            <a:pPr>
              <a:spcBef>
                <a:spcPts val="1000"/>
              </a:spcBef>
            </a:pPr>
            <a:r>
              <a:rPr lang="en-US" sz="2000" b="1" dirty="0">
                <a:solidFill>
                  <a:srgbClr val="0070C0"/>
                </a:solidFill>
                <a:latin typeface="Open Sans"/>
              </a:rPr>
              <a:t>Example :</a:t>
            </a:r>
          </a:p>
          <a:p>
            <a:pPr>
              <a:spcBef>
                <a:spcPts val="1000"/>
              </a:spcBef>
            </a:pPr>
            <a:r>
              <a:rPr lang="en-US" sz="2000" dirty="0">
                <a:solidFill>
                  <a:srgbClr val="000000"/>
                </a:solidFill>
                <a:latin typeface="Open Sans"/>
              </a:rPr>
              <a:t>What is the Cartesian product of </a:t>
            </a:r>
            <a:r>
              <a:rPr lang="en-US" sz="2000" i="1" dirty="0">
                <a:solidFill>
                  <a:srgbClr val="000000"/>
                </a:solidFill>
                <a:latin typeface="Open Sans"/>
              </a:rPr>
              <a:t>A </a:t>
            </a:r>
            <a:r>
              <a:rPr lang="en-US" sz="2000" dirty="0">
                <a:solidFill>
                  <a:srgbClr val="000000"/>
                </a:solidFill>
                <a:latin typeface="Open Sans"/>
              </a:rPr>
              <a:t>= {1</a:t>
            </a:r>
            <a:r>
              <a:rPr lang="en-US" sz="2000" i="1" dirty="0">
                <a:solidFill>
                  <a:srgbClr val="000000"/>
                </a:solidFill>
                <a:latin typeface="Open Sans"/>
              </a:rPr>
              <a:t>, </a:t>
            </a:r>
            <a:r>
              <a:rPr lang="en-US" sz="2000" dirty="0">
                <a:solidFill>
                  <a:srgbClr val="000000"/>
                </a:solidFill>
                <a:latin typeface="Open Sans"/>
              </a:rPr>
              <a:t>2} and </a:t>
            </a:r>
            <a:r>
              <a:rPr lang="en-US" sz="2000" i="1" dirty="0">
                <a:solidFill>
                  <a:srgbClr val="000000"/>
                </a:solidFill>
                <a:latin typeface="Open Sans"/>
              </a:rPr>
              <a:t>B </a:t>
            </a:r>
            <a:r>
              <a:rPr lang="en-US" sz="2000" dirty="0">
                <a:solidFill>
                  <a:srgbClr val="000000"/>
                </a:solidFill>
                <a:latin typeface="Open Sans"/>
              </a:rPr>
              <a:t>= {</a:t>
            </a:r>
            <a:r>
              <a:rPr lang="en-US" sz="2000" i="1" dirty="0">
                <a:solidFill>
                  <a:srgbClr val="000000"/>
                </a:solidFill>
                <a:latin typeface="Open Sans"/>
              </a:rPr>
              <a:t>a, b, c</a:t>
            </a:r>
            <a:r>
              <a:rPr lang="en-US" sz="2000" dirty="0">
                <a:solidFill>
                  <a:srgbClr val="000000"/>
                </a:solidFill>
                <a:latin typeface="Open Sans"/>
              </a:rPr>
              <a:t>}?</a:t>
            </a:r>
            <a:endParaRPr lang="en-US" sz="2000" b="1" i="1" dirty="0">
              <a:solidFill>
                <a:srgbClr val="00B050"/>
              </a:solidFill>
              <a:latin typeface="Open Sans"/>
            </a:endParaRPr>
          </a:p>
          <a:p>
            <a:pPr>
              <a:spcBef>
                <a:spcPts val="1000"/>
              </a:spcBef>
            </a:pPr>
            <a:r>
              <a:rPr lang="en-US" sz="2000" b="1" i="1" dirty="0">
                <a:solidFill>
                  <a:srgbClr val="00B050"/>
                </a:solidFill>
                <a:latin typeface="Open Sans"/>
              </a:rPr>
              <a:t>Solution: </a:t>
            </a:r>
          </a:p>
          <a:p>
            <a:pPr>
              <a:spcBef>
                <a:spcPts val="1000"/>
              </a:spcBef>
            </a:pPr>
            <a:r>
              <a:rPr lang="pt-BR" sz="2000" i="1" dirty="0">
                <a:solidFill>
                  <a:srgbClr val="000000"/>
                </a:solidFill>
                <a:latin typeface="Open Sans"/>
              </a:rPr>
              <a:t>A </a:t>
            </a:r>
            <a:r>
              <a:rPr lang="pt-BR" sz="2000" dirty="0">
                <a:solidFill>
                  <a:srgbClr val="000000"/>
                </a:solidFill>
                <a:latin typeface="Open Sans"/>
              </a:rPr>
              <a:t>× </a:t>
            </a:r>
            <a:r>
              <a:rPr lang="pt-BR" sz="2000" i="1" dirty="0">
                <a:solidFill>
                  <a:srgbClr val="000000"/>
                </a:solidFill>
                <a:latin typeface="Open Sans"/>
              </a:rPr>
              <a:t>B </a:t>
            </a:r>
            <a:r>
              <a:rPr lang="pt-BR" sz="2000" dirty="0">
                <a:solidFill>
                  <a:srgbClr val="000000"/>
                </a:solidFill>
                <a:latin typeface="Open Sans"/>
              </a:rPr>
              <a:t>= {(1</a:t>
            </a:r>
            <a:r>
              <a:rPr lang="pt-BR" sz="2000" i="1" dirty="0">
                <a:solidFill>
                  <a:srgbClr val="000000"/>
                </a:solidFill>
                <a:latin typeface="Open Sans"/>
              </a:rPr>
              <a:t>, a</a:t>
            </a:r>
            <a:r>
              <a:rPr lang="pt-BR" sz="2000" dirty="0">
                <a:solidFill>
                  <a:srgbClr val="000000"/>
                </a:solidFill>
                <a:latin typeface="Open Sans"/>
              </a:rPr>
              <a:t>)</a:t>
            </a:r>
            <a:r>
              <a:rPr lang="pt-BR" sz="2000" i="1" dirty="0">
                <a:solidFill>
                  <a:srgbClr val="000000"/>
                </a:solidFill>
                <a:latin typeface="Open Sans"/>
              </a:rPr>
              <a:t>, </a:t>
            </a:r>
            <a:r>
              <a:rPr lang="pt-BR" sz="2000" dirty="0">
                <a:solidFill>
                  <a:srgbClr val="000000"/>
                </a:solidFill>
                <a:latin typeface="Open Sans"/>
              </a:rPr>
              <a:t>(1</a:t>
            </a:r>
            <a:r>
              <a:rPr lang="pt-BR" sz="2000" i="1" dirty="0">
                <a:solidFill>
                  <a:srgbClr val="000000"/>
                </a:solidFill>
                <a:latin typeface="Open Sans"/>
              </a:rPr>
              <a:t>, b</a:t>
            </a:r>
            <a:r>
              <a:rPr lang="pt-BR" sz="2000" dirty="0">
                <a:solidFill>
                  <a:srgbClr val="000000"/>
                </a:solidFill>
                <a:latin typeface="Open Sans"/>
              </a:rPr>
              <a:t>)</a:t>
            </a:r>
            <a:r>
              <a:rPr lang="pt-BR" sz="2000" i="1" dirty="0">
                <a:solidFill>
                  <a:srgbClr val="000000"/>
                </a:solidFill>
                <a:latin typeface="Open Sans"/>
              </a:rPr>
              <a:t>, </a:t>
            </a:r>
            <a:r>
              <a:rPr lang="pt-BR" sz="2000" dirty="0">
                <a:solidFill>
                  <a:srgbClr val="000000"/>
                </a:solidFill>
                <a:latin typeface="Open Sans"/>
              </a:rPr>
              <a:t>(1</a:t>
            </a:r>
            <a:r>
              <a:rPr lang="pt-BR" sz="2000" i="1" dirty="0">
                <a:solidFill>
                  <a:srgbClr val="000000"/>
                </a:solidFill>
                <a:latin typeface="Open Sans"/>
              </a:rPr>
              <a:t>, c</a:t>
            </a:r>
            <a:r>
              <a:rPr lang="pt-BR" sz="2000" dirty="0">
                <a:solidFill>
                  <a:srgbClr val="000000"/>
                </a:solidFill>
                <a:latin typeface="Open Sans"/>
              </a:rPr>
              <a:t>)</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 a</a:t>
            </a:r>
            <a:r>
              <a:rPr lang="pt-BR" sz="2000" dirty="0">
                <a:solidFill>
                  <a:srgbClr val="000000"/>
                </a:solidFill>
                <a:latin typeface="Open Sans"/>
              </a:rPr>
              <a:t>)</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 b</a:t>
            </a:r>
            <a:r>
              <a:rPr lang="pt-BR" sz="2000" dirty="0">
                <a:solidFill>
                  <a:srgbClr val="000000"/>
                </a:solidFill>
                <a:latin typeface="Open Sans"/>
              </a:rPr>
              <a:t>)</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 c</a:t>
            </a:r>
            <a:r>
              <a:rPr lang="pt-BR" sz="2000" dirty="0">
                <a:solidFill>
                  <a:srgbClr val="000000"/>
                </a:solidFill>
                <a:latin typeface="Open Sans"/>
              </a:rPr>
              <a:t>)}</a:t>
            </a:r>
            <a:r>
              <a:rPr lang="pt-BR" sz="2000" i="1" dirty="0">
                <a:solidFill>
                  <a:srgbClr val="000000"/>
                </a:solidFill>
                <a:latin typeface="Open Sans"/>
              </a:rPr>
              <a:t>.</a:t>
            </a:r>
          </a:p>
          <a:p>
            <a:pPr>
              <a:spcBef>
                <a:spcPts val="1000"/>
              </a:spcBef>
            </a:pPr>
            <a:r>
              <a:rPr lang="pt-BR" i="1" dirty="0"/>
              <a:t>B </a:t>
            </a:r>
            <a:r>
              <a:rPr lang="pt-BR" dirty="0"/>
              <a:t>× </a:t>
            </a:r>
            <a:r>
              <a:rPr lang="pt-BR" i="1" dirty="0"/>
              <a:t>A </a:t>
            </a:r>
            <a:r>
              <a:rPr lang="pt-BR" dirty="0"/>
              <a:t>= {(</a:t>
            </a:r>
            <a:r>
              <a:rPr lang="pt-BR" i="1" dirty="0"/>
              <a:t>a, </a:t>
            </a:r>
            <a:r>
              <a:rPr lang="pt-BR" dirty="0"/>
              <a:t>1)</a:t>
            </a:r>
            <a:r>
              <a:rPr lang="pt-BR" i="1" dirty="0"/>
              <a:t>, </a:t>
            </a:r>
            <a:r>
              <a:rPr lang="pt-BR" dirty="0"/>
              <a:t>(</a:t>
            </a:r>
            <a:r>
              <a:rPr lang="pt-BR" i="1" dirty="0"/>
              <a:t>a, </a:t>
            </a:r>
            <a:r>
              <a:rPr lang="pt-BR" dirty="0"/>
              <a:t>2)</a:t>
            </a:r>
            <a:r>
              <a:rPr lang="pt-BR" i="1" dirty="0"/>
              <a:t>, </a:t>
            </a:r>
            <a:r>
              <a:rPr lang="pt-BR" dirty="0"/>
              <a:t>(</a:t>
            </a:r>
            <a:r>
              <a:rPr lang="pt-BR" i="1" dirty="0"/>
              <a:t>b, </a:t>
            </a:r>
            <a:r>
              <a:rPr lang="pt-BR" dirty="0"/>
              <a:t>1)</a:t>
            </a:r>
            <a:r>
              <a:rPr lang="pt-BR" i="1" dirty="0"/>
              <a:t>, </a:t>
            </a:r>
            <a:r>
              <a:rPr lang="pt-BR" dirty="0"/>
              <a:t>(</a:t>
            </a:r>
            <a:r>
              <a:rPr lang="pt-BR" i="1" dirty="0"/>
              <a:t>b, </a:t>
            </a:r>
            <a:r>
              <a:rPr lang="pt-BR" dirty="0"/>
              <a:t>2)</a:t>
            </a:r>
            <a:r>
              <a:rPr lang="pt-BR" i="1" dirty="0"/>
              <a:t>, </a:t>
            </a:r>
            <a:r>
              <a:rPr lang="pt-BR" dirty="0"/>
              <a:t>(</a:t>
            </a:r>
            <a:r>
              <a:rPr lang="pt-BR" i="1" dirty="0"/>
              <a:t>c, </a:t>
            </a:r>
            <a:r>
              <a:rPr lang="pt-BR" dirty="0"/>
              <a:t>1)</a:t>
            </a:r>
            <a:r>
              <a:rPr lang="pt-BR" i="1" dirty="0"/>
              <a:t>, </a:t>
            </a:r>
            <a:r>
              <a:rPr lang="pt-BR" dirty="0"/>
              <a:t>(</a:t>
            </a:r>
            <a:r>
              <a:rPr lang="pt-BR" i="1" dirty="0"/>
              <a:t>c, </a:t>
            </a:r>
            <a:r>
              <a:rPr lang="pt-BR" dirty="0"/>
              <a:t>2)}</a:t>
            </a:r>
            <a:r>
              <a:rPr lang="pt-BR" i="1" dirty="0"/>
              <a:t>.</a:t>
            </a:r>
            <a:endParaRPr lang="en-US" sz="2000" dirty="0">
              <a:latin typeface="Open Sans"/>
            </a:endParaRPr>
          </a:p>
        </p:txBody>
      </p:sp>
    </p:spTree>
    <p:extLst>
      <p:ext uri="{BB962C8B-B14F-4D97-AF65-F5344CB8AC3E}">
        <p14:creationId xmlns:p14="http://schemas.microsoft.com/office/powerpoint/2010/main" val="278274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6B5FC2-2E5A-462A-A0CE-DB198CFB6919}"/>
              </a:ext>
            </a:extLst>
          </p:cNvPr>
          <p:cNvSpPr>
            <a:spLocks noGrp="1"/>
          </p:cNvSpPr>
          <p:nvPr>
            <p:ph type="sldNum" sz="quarter" idx="12"/>
          </p:nvPr>
        </p:nvSpPr>
        <p:spPr/>
        <p:txBody>
          <a:bodyPr/>
          <a:lstStyle/>
          <a:p>
            <a:pPr>
              <a:defRPr/>
            </a:pPr>
            <a:fld id="{D8837AC9-722F-4E00-AA4A-3E2FB5243369}" type="slidenum">
              <a:rPr lang="en-US" altLang="en-US" smtClean="0"/>
              <a:pPr>
                <a:defRPr/>
              </a:pPr>
              <a:t>15</a:t>
            </a:fld>
            <a:endParaRPr lang="en-US" altLang="en-US"/>
          </a:p>
        </p:txBody>
      </p:sp>
      <p:sp>
        <p:nvSpPr>
          <p:cNvPr id="5" name="Rectangle 4">
            <a:extLst>
              <a:ext uri="{FF2B5EF4-FFF2-40B4-BE49-F238E27FC236}">
                <a16:creationId xmlns:a16="http://schemas.microsoft.com/office/drawing/2014/main" id="{C1674E77-9870-413C-88A2-1251DC822BE8}"/>
              </a:ext>
            </a:extLst>
          </p:cNvPr>
          <p:cNvSpPr/>
          <p:nvPr/>
        </p:nvSpPr>
        <p:spPr>
          <a:xfrm>
            <a:off x="1458104" y="2200161"/>
            <a:ext cx="8695546" cy="16312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b="1" dirty="0">
                <a:solidFill>
                  <a:schemeClr val="accent1"/>
                </a:solidFill>
                <a:latin typeface="Open Sans"/>
              </a:rPr>
              <a:t>Definition:</a:t>
            </a:r>
          </a:p>
          <a:p>
            <a:pPr algn="just"/>
            <a:r>
              <a:rPr lang="en-US" sz="2000" dirty="0">
                <a:latin typeface="Open Sans"/>
              </a:rPr>
              <a:t>The </a:t>
            </a:r>
            <a:r>
              <a:rPr lang="en-US" sz="2000" b="1" i="1" dirty="0">
                <a:solidFill>
                  <a:srgbClr val="FF0000"/>
                </a:solidFill>
                <a:latin typeface="Open Sans"/>
              </a:rPr>
              <a:t>Cartesian product </a:t>
            </a:r>
            <a:r>
              <a:rPr lang="en-US" sz="2000" dirty="0">
                <a:latin typeface="Open Sans"/>
              </a:rPr>
              <a:t>of the sets </a:t>
            </a:r>
            <a:r>
              <a:rPr lang="en-US" sz="2000" i="1" dirty="0">
                <a:latin typeface="Open Sans"/>
              </a:rPr>
              <a:t>A</a:t>
            </a:r>
            <a:r>
              <a:rPr lang="en-US" sz="2000" dirty="0">
                <a:latin typeface="Open Sans"/>
              </a:rPr>
              <a:t>1</a:t>
            </a:r>
            <a:r>
              <a:rPr lang="en-US" sz="2000" i="1" dirty="0">
                <a:latin typeface="Open Sans"/>
              </a:rPr>
              <a:t>, A</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An</a:t>
            </a:r>
            <a:r>
              <a:rPr lang="en-US" sz="2000" dirty="0">
                <a:latin typeface="Open Sans"/>
              </a:rPr>
              <a:t>, denoted by </a:t>
            </a:r>
          </a:p>
          <a:p>
            <a:pPr algn="just"/>
            <a:r>
              <a:rPr lang="en-US" sz="2000" i="1" dirty="0">
                <a:latin typeface="Open Sans"/>
              </a:rPr>
              <a:t>                 A</a:t>
            </a:r>
            <a:r>
              <a:rPr lang="en-US" sz="2000" dirty="0">
                <a:latin typeface="Open Sans"/>
              </a:rPr>
              <a:t>1 × </a:t>
            </a:r>
            <a:r>
              <a:rPr lang="en-US" sz="2000" i="1" dirty="0">
                <a:latin typeface="Open Sans"/>
              </a:rPr>
              <a:t>A</a:t>
            </a:r>
            <a:r>
              <a:rPr lang="en-US" sz="2000" dirty="0">
                <a:latin typeface="Open Sans"/>
              </a:rPr>
              <a:t>2 ×⋯× </a:t>
            </a:r>
            <a:r>
              <a:rPr lang="en-US" sz="2000" i="1" dirty="0">
                <a:latin typeface="Open Sans"/>
              </a:rPr>
              <a:t>An</a:t>
            </a:r>
            <a:r>
              <a:rPr lang="en-US" sz="2000" dirty="0">
                <a:latin typeface="Open Sans"/>
              </a:rPr>
              <a:t>, is the set of ordered </a:t>
            </a:r>
            <a:r>
              <a:rPr lang="en-US" sz="2000" i="1" dirty="0">
                <a:latin typeface="Open Sans"/>
              </a:rPr>
              <a:t>n</a:t>
            </a:r>
            <a:r>
              <a:rPr lang="en-US" sz="2000" dirty="0">
                <a:latin typeface="Open Sans"/>
              </a:rPr>
              <a:t>-tuples (</a:t>
            </a:r>
            <a:r>
              <a:rPr lang="en-US" sz="2000" i="1" dirty="0">
                <a:latin typeface="Open Sans"/>
              </a:rPr>
              <a:t>a</a:t>
            </a:r>
            <a:r>
              <a:rPr lang="en-US" sz="2000" dirty="0">
                <a:latin typeface="Open Sans"/>
              </a:rPr>
              <a:t>1</a:t>
            </a:r>
            <a:r>
              <a:rPr lang="en-US" sz="2000" i="1" dirty="0">
                <a:latin typeface="Open Sans"/>
              </a:rPr>
              <a:t>, a</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an</a:t>
            </a:r>
            <a:r>
              <a:rPr lang="en-US" sz="2000" dirty="0">
                <a:latin typeface="Open Sans"/>
              </a:rPr>
              <a:t>), </a:t>
            </a:r>
          </a:p>
          <a:p>
            <a:pPr algn="just"/>
            <a:r>
              <a:rPr lang="en-US" sz="2000" dirty="0">
                <a:latin typeface="Open Sans"/>
              </a:rPr>
              <a:t>where </a:t>
            </a:r>
            <a:r>
              <a:rPr lang="en-US" sz="2000" i="1" dirty="0">
                <a:latin typeface="Open Sans"/>
              </a:rPr>
              <a:t>ai </a:t>
            </a:r>
            <a:r>
              <a:rPr lang="en-US" sz="2000" dirty="0">
                <a:latin typeface="Open Sans"/>
              </a:rPr>
              <a:t>belongs to </a:t>
            </a:r>
            <a:r>
              <a:rPr lang="en-US" sz="2000" i="1" dirty="0">
                <a:latin typeface="Open Sans"/>
              </a:rPr>
              <a:t>Ai </a:t>
            </a:r>
            <a:r>
              <a:rPr lang="en-US" sz="2000" dirty="0">
                <a:latin typeface="Open Sans"/>
              </a:rPr>
              <a:t>for </a:t>
            </a:r>
            <a:r>
              <a:rPr lang="en-US" sz="2000" i="1" dirty="0" err="1">
                <a:latin typeface="Open Sans"/>
              </a:rPr>
              <a:t>i</a:t>
            </a:r>
            <a:r>
              <a:rPr lang="en-US" sz="2000" i="1" dirty="0">
                <a:latin typeface="Open Sans"/>
              </a:rPr>
              <a:t> </a:t>
            </a:r>
            <a:r>
              <a:rPr lang="en-US" sz="2000" dirty="0">
                <a:latin typeface="Open Sans"/>
              </a:rPr>
              <a:t>= 1</a:t>
            </a:r>
            <a:r>
              <a:rPr lang="en-US" sz="2000" i="1" dirty="0">
                <a:latin typeface="Open Sans"/>
              </a:rPr>
              <a:t>, </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n</a:t>
            </a:r>
            <a:r>
              <a:rPr lang="en-US" sz="2000" dirty="0">
                <a:latin typeface="Open Sans"/>
              </a:rPr>
              <a:t>. In other words, </a:t>
            </a:r>
          </a:p>
          <a:p>
            <a:pPr algn="just"/>
            <a:r>
              <a:rPr lang="it-IT" sz="2000" i="1" dirty="0">
                <a:latin typeface="Open Sans"/>
              </a:rPr>
              <a:t>                  A</a:t>
            </a:r>
            <a:r>
              <a:rPr lang="it-IT" sz="2000" dirty="0">
                <a:latin typeface="Open Sans"/>
              </a:rPr>
              <a:t>1 × </a:t>
            </a:r>
            <a:r>
              <a:rPr lang="it-IT" sz="2000" i="1" dirty="0">
                <a:latin typeface="Open Sans"/>
              </a:rPr>
              <a:t>A</a:t>
            </a:r>
            <a:r>
              <a:rPr lang="it-IT" sz="2000" dirty="0">
                <a:latin typeface="Open Sans"/>
              </a:rPr>
              <a:t>2 ×⋯× </a:t>
            </a:r>
            <a:r>
              <a:rPr lang="it-IT" sz="2000" i="1" dirty="0">
                <a:latin typeface="Open Sans"/>
              </a:rPr>
              <a:t>An </a:t>
            </a:r>
            <a:r>
              <a:rPr lang="it-IT" sz="2000" dirty="0">
                <a:latin typeface="Open Sans"/>
              </a:rPr>
              <a:t>= {(</a:t>
            </a:r>
            <a:r>
              <a:rPr lang="it-IT" sz="2000" i="1" dirty="0">
                <a:latin typeface="Open Sans"/>
              </a:rPr>
              <a:t>a</a:t>
            </a:r>
            <a:r>
              <a:rPr lang="it-IT" sz="2000" dirty="0">
                <a:latin typeface="Open Sans"/>
              </a:rPr>
              <a:t>1</a:t>
            </a:r>
            <a:r>
              <a:rPr lang="it-IT" sz="2000" i="1" dirty="0">
                <a:latin typeface="Open Sans"/>
              </a:rPr>
              <a:t>, a</a:t>
            </a:r>
            <a:r>
              <a:rPr lang="it-IT" sz="2000" dirty="0">
                <a:latin typeface="Open Sans"/>
              </a:rPr>
              <a:t>2</a:t>
            </a:r>
            <a:r>
              <a:rPr lang="it-IT" sz="2000" i="1" dirty="0">
                <a:latin typeface="Open Sans"/>
              </a:rPr>
              <a:t>,</a:t>
            </a:r>
            <a:r>
              <a:rPr lang="it-IT" sz="2000" dirty="0">
                <a:latin typeface="Open Sans"/>
              </a:rPr>
              <a:t>…</a:t>
            </a:r>
            <a:r>
              <a:rPr lang="it-IT" sz="2000" i="1" dirty="0">
                <a:latin typeface="Open Sans"/>
              </a:rPr>
              <a:t>, an</a:t>
            </a:r>
            <a:r>
              <a:rPr lang="it-IT" sz="2000" dirty="0">
                <a:latin typeface="Open Sans"/>
              </a:rPr>
              <a:t>) ∣ </a:t>
            </a:r>
            <a:r>
              <a:rPr lang="it-IT" sz="2000" i="1" dirty="0">
                <a:latin typeface="Open Sans"/>
              </a:rPr>
              <a:t>ai </a:t>
            </a:r>
            <a:r>
              <a:rPr lang="it-IT" sz="2000" dirty="0">
                <a:latin typeface="Open Sans"/>
              </a:rPr>
              <a:t>∈ </a:t>
            </a:r>
            <a:r>
              <a:rPr lang="it-IT" sz="2000" i="1" dirty="0">
                <a:latin typeface="Open Sans"/>
              </a:rPr>
              <a:t>Ai </a:t>
            </a:r>
            <a:r>
              <a:rPr lang="it-IT" sz="2000" dirty="0">
                <a:latin typeface="Open Sans"/>
              </a:rPr>
              <a:t>for </a:t>
            </a:r>
            <a:r>
              <a:rPr lang="it-IT" sz="2000" i="1" dirty="0">
                <a:latin typeface="Open Sans"/>
              </a:rPr>
              <a:t>i </a:t>
            </a:r>
            <a:r>
              <a:rPr lang="it-IT" sz="2000" dirty="0">
                <a:latin typeface="Open Sans"/>
              </a:rPr>
              <a:t>= 1</a:t>
            </a:r>
            <a:r>
              <a:rPr lang="it-IT" sz="2000" i="1" dirty="0">
                <a:latin typeface="Open Sans"/>
              </a:rPr>
              <a:t>, </a:t>
            </a:r>
            <a:r>
              <a:rPr lang="it-IT" sz="2000" dirty="0">
                <a:latin typeface="Open Sans"/>
              </a:rPr>
              <a:t>2</a:t>
            </a:r>
            <a:r>
              <a:rPr lang="it-IT" sz="2000" i="1" dirty="0">
                <a:latin typeface="Open Sans"/>
              </a:rPr>
              <a:t>,</a:t>
            </a:r>
            <a:r>
              <a:rPr lang="it-IT" sz="2000" dirty="0">
                <a:latin typeface="Open Sans"/>
              </a:rPr>
              <a:t>…</a:t>
            </a:r>
            <a:r>
              <a:rPr lang="it-IT" sz="2000" i="1" dirty="0">
                <a:latin typeface="Open Sans"/>
              </a:rPr>
              <a:t>, n</a:t>
            </a:r>
            <a:r>
              <a:rPr lang="it-IT" sz="2000" dirty="0">
                <a:latin typeface="Open Sans"/>
              </a:rPr>
              <a:t>}</a:t>
            </a:r>
            <a:r>
              <a:rPr lang="it-IT" sz="2000" i="1" dirty="0">
                <a:latin typeface="Open Sans"/>
              </a:rPr>
              <a:t>.</a:t>
            </a:r>
            <a:endParaRPr lang="en-US" sz="2000" dirty="0">
              <a:latin typeface="Open Sans"/>
            </a:endParaRPr>
          </a:p>
        </p:txBody>
      </p:sp>
      <p:sp>
        <p:nvSpPr>
          <p:cNvPr id="6" name="Title 1">
            <a:extLst>
              <a:ext uri="{FF2B5EF4-FFF2-40B4-BE49-F238E27FC236}">
                <a16:creationId xmlns:a16="http://schemas.microsoft.com/office/drawing/2014/main" id="{3698BF82-DCC2-4C97-99CF-A3209CBC0FAB}"/>
              </a:ext>
            </a:extLst>
          </p:cNvPr>
          <p:cNvSpPr>
            <a:spLocks noGrp="1"/>
          </p:cNvSpPr>
          <p:nvPr>
            <p:ph type="title"/>
          </p:nvPr>
        </p:nvSpPr>
        <p:spPr>
          <a:xfrm>
            <a:off x="3749733" y="845244"/>
            <a:ext cx="6591300" cy="1260475"/>
          </a:xfrm>
        </p:spPr>
        <p:txBody>
          <a:bodyPr/>
          <a:lstStyle/>
          <a:p>
            <a:r>
              <a:rPr lang="en-US" sz="3000" dirty="0">
                <a:solidFill>
                  <a:srgbClr val="0079B8"/>
                </a:solidFill>
                <a:latin typeface="Open Sans"/>
              </a:rPr>
              <a:t>Cartesian Products</a:t>
            </a:r>
          </a:p>
        </p:txBody>
      </p:sp>
      <p:sp>
        <p:nvSpPr>
          <p:cNvPr id="7" name="Rectangle 6">
            <a:extLst>
              <a:ext uri="{FF2B5EF4-FFF2-40B4-BE49-F238E27FC236}">
                <a16:creationId xmlns:a16="http://schemas.microsoft.com/office/drawing/2014/main" id="{F0DD4527-7A0B-4F5B-8759-E396D1A90C7D}"/>
              </a:ext>
            </a:extLst>
          </p:cNvPr>
          <p:cNvSpPr/>
          <p:nvPr/>
        </p:nvSpPr>
        <p:spPr>
          <a:xfrm>
            <a:off x="1448883" y="3928518"/>
            <a:ext cx="8695546" cy="3323987"/>
          </a:xfrm>
          <a:prstGeom prst="rect">
            <a:avLst/>
          </a:prstGeom>
        </p:spPr>
        <p:txBody>
          <a:bodyPr wrap="square">
            <a:spAutoFit/>
          </a:bodyPr>
          <a:lstStyle/>
          <a:p>
            <a:pPr>
              <a:spcBef>
                <a:spcPts val="1000"/>
              </a:spcBef>
            </a:pPr>
            <a:r>
              <a:rPr lang="en-US" sz="2000" b="1" dirty="0">
                <a:solidFill>
                  <a:srgbClr val="00B050"/>
                </a:solidFill>
                <a:latin typeface="Open Sans"/>
              </a:rPr>
              <a:t>Example :</a:t>
            </a:r>
          </a:p>
          <a:p>
            <a:pPr>
              <a:spcBef>
                <a:spcPts val="1000"/>
              </a:spcBef>
            </a:pPr>
            <a:r>
              <a:rPr lang="en-US" sz="2000" dirty="0">
                <a:solidFill>
                  <a:srgbClr val="000000"/>
                </a:solidFill>
                <a:latin typeface="Open Sans"/>
              </a:rPr>
              <a:t>What is the Cartesian product </a:t>
            </a:r>
            <a:r>
              <a:rPr lang="en-US" sz="2000" i="1" dirty="0">
                <a:solidFill>
                  <a:srgbClr val="000000"/>
                </a:solidFill>
                <a:latin typeface="Open Sans"/>
              </a:rPr>
              <a:t>A </a:t>
            </a:r>
            <a:r>
              <a:rPr lang="en-US" sz="2000" dirty="0">
                <a:solidFill>
                  <a:srgbClr val="000000"/>
                </a:solidFill>
                <a:latin typeface="Open Sans"/>
              </a:rPr>
              <a:t>×</a:t>
            </a:r>
            <a:r>
              <a:rPr lang="en-US" sz="2000" i="1" dirty="0">
                <a:solidFill>
                  <a:srgbClr val="000000"/>
                </a:solidFill>
                <a:latin typeface="Open Sans"/>
              </a:rPr>
              <a:t>B </a:t>
            </a:r>
            <a:r>
              <a:rPr lang="en-US" sz="2000" dirty="0">
                <a:solidFill>
                  <a:srgbClr val="000000"/>
                </a:solidFill>
                <a:latin typeface="Open Sans"/>
              </a:rPr>
              <a:t>×</a:t>
            </a:r>
            <a:r>
              <a:rPr lang="en-US" sz="2000" i="1" dirty="0">
                <a:solidFill>
                  <a:srgbClr val="000000"/>
                </a:solidFill>
                <a:latin typeface="Open Sans"/>
              </a:rPr>
              <a:t>C</a:t>
            </a:r>
            <a:r>
              <a:rPr lang="en-US" sz="2000" dirty="0">
                <a:solidFill>
                  <a:srgbClr val="000000"/>
                </a:solidFill>
                <a:latin typeface="Open Sans"/>
              </a:rPr>
              <a:t>, where </a:t>
            </a:r>
            <a:r>
              <a:rPr lang="en-US" sz="2000" i="1" dirty="0">
                <a:solidFill>
                  <a:srgbClr val="000000"/>
                </a:solidFill>
                <a:latin typeface="Open Sans"/>
              </a:rPr>
              <a:t>A </a:t>
            </a:r>
            <a:r>
              <a:rPr lang="en-US" sz="2000" dirty="0">
                <a:solidFill>
                  <a:srgbClr val="000000"/>
                </a:solidFill>
                <a:latin typeface="Open Sans"/>
              </a:rPr>
              <a:t>= {0</a:t>
            </a:r>
            <a:r>
              <a:rPr lang="en-US" sz="2000" i="1" dirty="0">
                <a:solidFill>
                  <a:srgbClr val="000000"/>
                </a:solidFill>
                <a:latin typeface="Open Sans"/>
              </a:rPr>
              <a:t>, </a:t>
            </a:r>
            <a:r>
              <a:rPr lang="en-US" sz="2000" dirty="0">
                <a:solidFill>
                  <a:srgbClr val="000000"/>
                </a:solidFill>
                <a:latin typeface="Open Sans"/>
              </a:rPr>
              <a:t>1}, </a:t>
            </a:r>
            <a:r>
              <a:rPr lang="en-US" sz="2000" i="1" dirty="0">
                <a:solidFill>
                  <a:srgbClr val="000000"/>
                </a:solidFill>
                <a:latin typeface="Open Sans"/>
              </a:rPr>
              <a:t>B </a:t>
            </a:r>
            <a:r>
              <a:rPr lang="en-US" sz="2000" dirty="0">
                <a:solidFill>
                  <a:srgbClr val="000000"/>
                </a:solidFill>
                <a:latin typeface="Open Sans"/>
              </a:rPr>
              <a:t>= {1</a:t>
            </a:r>
            <a:r>
              <a:rPr lang="en-US" sz="2000" i="1" dirty="0">
                <a:solidFill>
                  <a:srgbClr val="000000"/>
                </a:solidFill>
                <a:latin typeface="Open Sans"/>
              </a:rPr>
              <a:t>, </a:t>
            </a:r>
            <a:r>
              <a:rPr lang="en-US" sz="2000" dirty="0">
                <a:solidFill>
                  <a:srgbClr val="000000"/>
                </a:solidFill>
                <a:latin typeface="Open Sans"/>
              </a:rPr>
              <a:t>2}, and </a:t>
            </a:r>
          </a:p>
          <a:p>
            <a:pPr>
              <a:spcBef>
                <a:spcPts val="1000"/>
              </a:spcBef>
            </a:pPr>
            <a:r>
              <a:rPr lang="en-US" sz="2000" i="1" dirty="0">
                <a:solidFill>
                  <a:srgbClr val="000000"/>
                </a:solidFill>
                <a:latin typeface="Open Sans"/>
              </a:rPr>
              <a:t>C </a:t>
            </a:r>
            <a:r>
              <a:rPr lang="en-US" sz="2000" dirty="0">
                <a:solidFill>
                  <a:srgbClr val="000000"/>
                </a:solidFill>
                <a:latin typeface="Open Sans"/>
              </a:rPr>
              <a:t>= {0</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2}?</a:t>
            </a:r>
          </a:p>
          <a:p>
            <a:pPr>
              <a:spcBef>
                <a:spcPts val="1000"/>
              </a:spcBef>
            </a:pPr>
            <a:r>
              <a:rPr lang="en-US" sz="2000" b="1" i="1" dirty="0">
                <a:solidFill>
                  <a:srgbClr val="00B050"/>
                </a:solidFill>
                <a:latin typeface="Open Sans"/>
              </a:rPr>
              <a:t>Solution:</a:t>
            </a:r>
            <a:r>
              <a:rPr lang="en-US" sz="2000" i="1" dirty="0">
                <a:solidFill>
                  <a:srgbClr val="00FFFF"/>
                </a:solidFill>
                <a:latin typeface="Open Sans"/>
              </a:rPr>
              <a:t> </a:t>
            </a:r>
          </a:p>
          <a:p>
            <a:pPr>
              <a:spcBef>
                <a:spcPts val="1000"/>
              </a:spcBef>
            </a:pPr>
            <a:r>
              <a:rPr lang="en-US" sz="2000" dirty="0">
                <a:solidFill>
                  <a:srgbClr val="000000"/>
                </a:solidFill>
                <a:latin typeface="Open Sans"/>
              </a:rPr>
              <a:t>The Cartesian product </a:t>
            </a:r>
            <a:r>
              <a:rPr lang="en-US" sz="2000" i="1" dirty="0">
                <a:solidFill>
                  <a:srgbClr val="000000"/>
                </a:solidFill>
                <a:latin typeface="Open Sans"/>
              </a:rPr>
              <a:t>A </a:t>
            </a:r>
            <a:r>
              <a:rPr lang="en-US" sz="2000" dirty="0">
                <a:solidFill>
                  <a:srgbClr val="000000"/>
                </a:solidFill>
                <a:latin typeface="Open Sans"/>
              </a:rPr>
              <a:t>× </a:t>
            </a:r>
            <a:r>
              <a:rPr lang="en-US" sz="2000" i="1" dirty="0">
                <a:solidFill>
                  <a:srgbClr val="000000"/>
                </a:solidFill>
                <a:latin typeface="Open Sans"/>
              </a:rPr>
              <a:t>B </a:t>
            </a:r>
            <a:r>
              <a:rPr lang="en-US" sz="2000" dirty="0">
                <a:solidFill>
                  <a:srgbClr val="000000"/>
                </a:solidFill>
                <a:latin typeface="Open Sans"/>
              </a:rPr>
              <a:t>× </a:t>
            </a:r>
            <a:r>
              <a:rPr lang="en-US" sz="2000" i="1" dirty="0">
                <a:solidFill>
                  <a:srgbClr val="000000"/>
                </a:solidFill>
                <a:latin typeface="Open Sans"/>
              </a:rPr>
              <a:t>C </a:t>
            </a:r>
            <a:r>
              <a:rPr lang="en-US" sz="2000" dirty="0">
                <a:solidFill>
                  <a:srgbClr val="000000"/>
                </a:solidFill>
                <a:latin typeface="Open Sans"/>
              </a:rPr>
              <a:t>consists of all ordered triples (</a:t>
            </a:r>
            <a:r>
              <a:rPr lang="en-US" sz="2000" i="1" dirty="0">
                <a:solidFill>
                  <a:srgbClr val="000000"/>
                </a:solidFill>
                <a:latin typeface="Open Sans"/>
              </a:rPr>
              <a:t>a, b, c</a:t>
            </a:r>
            <a:r>
              <a:rPr lang="en-US" sz="2000" dirty="0">
                <a:solidFill>
                  <a:srgbClr val="000000"/>
                </a:solidFill>
                <a:latin typeface="Open Sans"/>
              </a:rPr>
              <a:t>), where </a:t>
            </a:r>
            <a:r>
              <a:rPr lang="en-US" sz="2000" i="1" dirty="0">
                <a:solidFill>
                  <a:srgbClr val="000000"/>
                </a:solidFill>
                <a:latin typeface="Open Sans"/>
              </a:rPr>
              <a:t>a </a:t>
            </a:r>
            <a:r>
              <a:rPr lang="en-US" sz="2000" dirty="0">
                <a:solidFill>
                  <a:srgbClr val="000000"/>
                </a:solidFill>
                <a:latin typeface="Open Sans"/>
              </a:rPr>
              <a:t>∈ </a:t>
            </a:r>
            <a:r>
              <a:rPr lang="en-US" sz="2000" i="1" dirty="0" err="1">
                <a:solidFill>
                  <a:srgbClr val="000000"/>
                </a:solidFill>
                <a:latin typeface="Open Sans"/>
              </a:rPr>
              <a:t>A</a:t>
            </a:r>
            <a:r>
              <a:rPr lang="en-US" sz="2000" dirty="0" err="1">
                <a:solidFill>
                  <a:srgbClr val="000000"/>
                </a:solidFill>
                <a:latin typeface="Open Sans"/>
              </a:rPr>
              <a:t>,</a:t>
            </a:r>
            <a:r>
              <a:rPr lang="en-US" sz="2000" i="1" dirty="0" err="1">
                <a:solidFill>
                  <a:srgbClr val="000000"/>
                </a:solidFill>
                <a:latin typeface="Open Sans"/>
              </a:rPr>
              <a:t>b</a:t>
            </a:r>
            <a:r>
              <a:rPr lang="en-US" sz="2000" i="1" dirty="0">
                <a:solidFill>
                  <a:srgbClr val="000000"/>
                </a:solidFill>
                <a:latin typeface="Open Sans"/>
              </a:rPr>
              <a:t> </a:t>
            </a:r>
            <a:r>
              <a:rPr lang="en-US" sz="2000" dirty="0">
                <a:solidFill>
                  <a:srgbClr val="000000"/>
                </a:solidFill>
                <a:latin typeface="Open Sans"/>
              </a:rPr>
              <a:t>∈ </a:t>
            </a:r>
            <a:r>
              <a:rPr lang="en-US" sz="2000" i="1" dirty="0">
                <a:solidFill>
                  <a:srgbClr val="000000"/>
                </a:solidFill>
                <a:latin typeface="Open Sans"/>
              </a:rPr>
              <a:t>B</a:t>
            </a:r>
            <a:r>
              <a:rPr lang="en-US" sz="2000" dirty="0">
                <a:solidFill>
                  <a:srgbClr val="000000"/>
                </a:solidFill>
                <a:latin typeface="Open Sans"/>
              </a:rPr>
              <a:t>, and </a:t>
            </a:r>
            <a:r>
              <a:rPr lang="en-US" sz="2000" i="1" dirty="0">
                <a:solidFill>
                  <a:srgbClr val="000000"/>
                </a:solidFill>
                <a:latin typeface="Open Sans"/>
              </a:rPr>
              <a:t>c </a:t>
            </a:r>
            <a:r>
              <a:rPr lang="en-US" sz="2000" dirty="0">
                <a:solidFill>
                  <a:srgbClr val="000000"/>
                </a:solidFill>
                <a:latin typeface="Open Sans"/>
              </a:rPr>
              <a:t>∈ </a:t>
            </a:r>
            <a:r>
              <a:rPr lang="en-US" sz="2000" i="1" dirty="0">
                <a:solidFill>
                  <a:srgbClr val="000000"/>
                </a:solidFill>
                <a:latin typeface="Open Sans"/>
              </a:rPr>
              <a:t>C</a:t>
            </a:r>
            <a:r>
              <a:rPr lang="en-US" sz="2000" dirty="0">
                <a:solidFill>
                  <a:srgbClr val="000000"/>
                </a:solidFill>
                <a:latin typeface="Open Sans"/>
              </a:rPr>
              <a:t>. Hence,</a:t>
            </a:r>
          </a:p>
          <a:p>
            <a:pPr>
              <a:spcBef>
                <a:spcPts val="1000"/>
              </a:spcBef>
            </a:pPr>
            <a:r>
              <a:rPr lang="pt-BR" sz="2000" i="1" dirty="0">
                <a:solidFill>
                  <a:srgbClr val="000000"/>
                </a:solidFill>
                <a:latin typeface="Open Sans"/>
              </a:rPr>
              <a:t> </a:t>
            </a:r>
            <a:r>
              <a:rPr lang="pt-BR" sz="2000" b="1" i="1" dirty="0">
                <a:solidFill>
                  <a:srgbClr val="FF0000"/>
                </a:solidFill>
                <a:latin typeface="Open Sans"/>
              </a:rPr>
              <a:t>A</a:t>
            </a:r>
            <a:r>
              <a:rPr lang="pt-BR" sz="2000" b="1" dirty="0">
                <a:solidFill>
                  <a:srgbClr val="FF0000"/>
                </a:solidFill>
                <a:latin typeface="Open Sans"/>
              </a:rPr>
              <a:t>×</a:t>
            </a:r>
            <a:r>
              <a:rPr lang="pt-BR" sz="2000" b="1" i="1" dirty="0">
                <a:solidFill>
                  <a:srgbClr val="FF0000"/>
                </a:solidFill>
                <a:latin typeface="Open Sans"/>
              </a:rPr>
              <a:t>B </a:t>
            </a:r>
            <a:r>
              <a:rPr lang="pt-BR" sz="2000" b="1" dirty="0">
                <a:solidFill>
                  <a:srgbClr val="FF0000"/>
                </a:solidFill>
                <a:latin typeface="Open Sans"/>
              </a:rPr>
              <a:t>×</a:t>
            </a:r>
            <a:r>
              <a:rPr lang="pt-BR" sz="2000" b="1" i="1" dirty="0">
                <a:solidFill>
                  <a:srgbClr val="FF0000"/>
                </a:solidFill>
                <a:latin typeface="Open Sans"/>
              </a:rPr>
              <a:t>C </a:t>
            </a:r>
            <a:r>
              <a:rPr lang="pt-BR" sz="2000" dirty="0">
                <a:solidFill>
                  <a:srgbClr val="000000"/>
                </a:solidFill>
                <a:latin typeface="Open Sans"/>
              </a:rPr>
              <a:t>= {(0</a:t>
            </a:r>
            <a:r>
              <a:rPr lang="pt-BR" sz="2000" i="1" dirty="0">
                <a:solidFill>
                  <a:srgbClr val="000000"/>
                </a:solidFill>
                <a:latin typeface="Open Sans"/>
              </a:rPr>
              <a:t>, </a:t>
            </a:r>
            <a:r>
              <a:rPr lang="pt-BR" sz="2000" dirty="0">
                <a:solidFill>
                  <a:srgbClr val="000000"/>
                </a:solidFill>
                <a:latin typeface="Open Sans"/>
              </a:rPr>
              <a:t>1</a:t>
            </a:r>
            <a:r>
              <a:rPr lang="pt-BR" sz="2000" i="1" dirty="0">
                <a:solidFill>
                  <a:srgbClr val="000000"/>
                </a:solidFill>
                <a:latin typeface="Open Sans"/>
              </a:rPr>
              <a:t>, </a:t>
            </a:r>
            <a:r>
              <a:rPr lang="pt-BR" sz="2000" dirty="0">
                <a:solidFill>
                  <a:srgbClr val="000000"/>
                </a:solidFill>
                <a:latin typeface="Open Sans"/>
              </a:rPr>
              <a:t>0)</a:t>
            </a:r>
            <a:r>
              <a:rPr lang="pt-BR" sz="2000" i="1" dirty="0">
                <a:solidFill>
                  <a:srgbClr val="000000"/>
                </a:solidFill>
                <a:latin typeface="Open Sans"/>
              </a:rPr>
              <a:t>, </a:t>
            </a:r>
            <a:r>
              <a:rPr lang="pt-BR" sz="2000" dirty="0">
                <a:solidFill>
                  <a:srgbClr val="000000"/>
                </a:solidFill>
                <a:latin typeface="Open Sans"/>
              </a:rPr>
              <a:t>(0</a:t>
            </a:r>
            <a:r>
              <a:rPr lang="pt-BR" sz="2000" i="1" dirty="0">
                <a:solidFill>
                  <a:srgbClr val="000000"/>
                </a:solidFill>
                <a:latin typeface="Open Sans"/>
              </a:rPr>
              <a:t>, </a:t>
            </a:r>
            <a:r>
              <a:rPr lang="pt-BR" sz="2000" dirty="0">
                <a:solidFill>
                  <a:srgbClr val="000000"/>
                </a:solidFill>
                <a:latin typeface="Open Sans"/>
              </a:rPr>
              <a:t>1</a:t>
            </a:r>
            <a:r>
              <a:rPr lang="pt-BR" sz="2000" i="1" dirty="0">
                <a:solidFill>
                  <a:srgbClr val="000000"/>
                </a:solidFill>
                <a:latin typeface="Open Sans"/>
              </a:rPr>
              <a:t>, </a:t>
            </a:r>
            <a:r>
              <a:rPr lang="pt-BR" sz="2000" dirty="0">
                <a:solidFill>
                  <a:srgbClr val="000000"/>
                </a:solidFill>
                <a:latin typeface="Open Sans"/>
              </a:rPr>
              <a:t>1)</a:t>
            </a:r>
            <a:r>
              <a:rPr lang="pt-BR" sz="2000" i="1" dirty="0">
                <a:solidFill>
                  <a:srgbClr val="000000"/>
                </a:solidFill>
                <a:latin typeface="Open Sans"/>
              </a:rPr>
              <a:t>, </a:t>
            </a:r>
            <a:r>
              <a:rPr lang="pt-BR" sz="2000" dirty="0">
                <a:solidFill>
                  <a:srgbClr val="000000"/>
                </a:solidFill>
                <a:latin typeface="Open Sans"/>
              </a:rPr>
              <a:t>(0</a:t>
            </a:r>
            <a:r>
              <a:rPr lang="pt-BR" sz="2000" i="1" dirty="0">
                <a:solidFill>
                  <a:srgbClr val="000000"/>
                </a:solidFill>
                <a:latin typeface="Open Sans"/>
              </a:rPr>
              <a:t>, </a:t>
            </a:r>
            <a:r>
              <a:rPr lang="pt-BR" sz="2000" dirty="0">
                <a:solidFill>
                  <a:srgbClr val="000000"/>
                </a:solidFill>
                <a:latin typeface="Open Sans"/>
              </a:rPr>
              <a:t>1</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 </a:t>
            </a:r>
            <a:r>
              <a:rPr lang="pt-BR" sz="2000" dirty="0">
                <a:solidFill>
                  <a:srgbClr val="000000"/>
                </a:solidFill>
                <a:latin typeface="Open Sans"/>
              </a:rPr>
              <a:t>(0</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 </a:t>
            </a:r>
            <a:r>
              <a:rPr lang="pt-BR" sz="2000" dirty="0">
                <a:solidFill>
                  <a:srgbClr val="000000"/>
                </a:solidFill>
                <a:latin typeface="Open Sans"/>
              </a:rPr>
              <a:t>0)</a:t>
            </a:r>
            <a:r>
              <a:rPr lang="pt-BR" sz="2000" i="1" dirty="0">
                <a:solidFill>
                  <a:srgbClr val="000000"/>
                </a:solidFill>
                <a:latin typeface="Open Sans"/>
              </a:rPr>
              <a:t>, </a:t>
            </a:r>
            <a:r>
              <a:rPr lang="pt-BR" sz="2000" dirty="0">
                <a:solidFill>
                  <a:srgbClr val="000000"/>
                </a:solidFill>
                <a:latin typeface="Open Sans"/>
              </a:rPr>
              <a:t>(0</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 </a:t>
            </a:r>
            <a:r>
              <a:rPr lang="pt-BR" sz="2000" dirty="0">
                <a:solidFill>
                  <a:srgbClr val="000000"/>
                </a:solidFill>
                <a:latin typeface="Open Sans"/>
              </a:rPr>
              <a:t>1)</a:t>
            </a:r>
            <a:r>
              <a:rPr lang="pt-BR" sz="2000" i="1" dirty="0">
                <a:solidFill>
                  <a:srgbClr val="000000"/>
                </a:solidFill>
                <a:latin typeface="Open Sans"/>
              </a:rPr>
              <a:t>, </a:t>
            </a:r>
            <a:r>
              <a:rPr lang="pt-BR" sz="2000" dirty="0">
                <a:solidFill>
                  <a:srgbClr val="000000"/>
                </a:solidFill>
                <a:latin typeface="Open Sans"/>
              </a:rPr>
              <a:t>(0</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 </a:t>
            </a:r>
            <a:r>
              <a:rPr lang="pt-BR" sz="2000" dirty="0">
                <a:solidFill>
                  <a:srgbClr val="000000"/>
                </a:solidFill>
                <a:latin typeface="Open Sans"/>
              </a:rPr>
              <a:t>2)</a:t>
            </a:r>
            <a:r>
              <a:rPr lang="pt-BR" sz="2000" i="1" dirty="0">
                <a:solidFill>
                  <a:srgbClr val="000000"/>
                </a:solidFill>
                <a:latin typeface="Open Sans"/>
              </a:rPr>
              <a:t>,</a:t>
            </a:r>
          </a:p>
          <a:p>
            <a:pPr>
              <a:spcBef>
                <a:spcPts val="1000"/>
              </a:spcBef>
            </a:pPr>
            <a:r>
              <a:rPr lang="en-US" sz="2000" dirty="0">
                <a:solidFill>
                  <a:srgbClr val="000000"/>
                </a:solidFill>
                <a:latin typeface="Open Sans"/>
              </a:rPr>
              <a:t>                     (1</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0)</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0)</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a:t>
            </a:r>
            <a:endParaRPr lang="en-US" sz="2000" dirty="0">
              <a:latin typeface="Open Sans"/>
            </a:endParaRPr>
          </a:p>
        </p:txBody>
      </p:sp>
    </p:spTree>
    <p:extLst>
      <p:ext uri="{BB962C8B-B14F-4D97-AF65-F5344CB8AC3E}">
        <p14:creationId xmlns:p14="http://schemas.microsoft.com/office/powerpoint/2010/main" val="62484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603375" y="3181350"/>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Set Operations</a:t>
            </a:r>
            <a:endParaRPr lang="en-US" alt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1BCB626E-F072-4DA8-BA73-67E867B13494}"/>
              </a:ext>
            </a:extLst>
          </p:cNvPr>
          <p:cNvSpPr>
            <a:spLocks noGrp="1"/>
          </p:cNvSpPr>
          <p:nvPr>
            <p:ph type="sldNum" sz="quarter" idx="12"/>
          </p:nvPr>
        </p:nvSpPr>
        <p:spPr/>
        <p:txBody>
          <a:bodyPr/>
          <a:lstStyle/>
          <a:p>
            <a:pPr>
              <a:defRPr/>
            </a:pPr>
            <a:fld id="{D8837AC9-722F-4E00-AA4A-3E2FB5243369}"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6244-9C53-4BA5-89F9-8D0631EAE16D}"/>
              </a:ext>
            </a:extLst>
          </p:cNvPr>
          <p:cNvSpPr>
            <a:spLocks noGrp="1"/>
          </p:cNvSpPr>
          <p:nvPr>
            <p:ph type="title"/>
          </p:nvPr>
        </p:nvSpPr>
        <p:spPr>
          <a:xfrm>
            <a:off x="3803159" y="839788"/>
            <a:ext cx="6591300" cy="1260475"/>
          </a:xfrm>
        </p:spPr>
        <p:txBody>
          <a:bodyPr/>
          <a:lstStyle/>
          <a:p>
            <a:r>
              <a:rPr lang="en-US" sz="3000" dirty="0">
                <a:solidFill>
                  <a:schemeClr val="accent1"/>
                </a:solidFill>
                <a:latin typeface="Open Sans"/>
              </a:rPr>
              <a:t>Set Operations</a:t>
            </a:r>
            <a:endParaRPr lang="en-US" sz="3000" b="0" dirty="0">
              <a:solidFill>
                <a:schemeClr val="accent1"/>
              </a:solidFill>
              <a:latin typeface="Open Sans"/>
            </a:endParaRPr>
          </a:p>
        </p:txBody>
      </p:sp>
      <p:sp>
        <p:nvSpPr>
          <p:cNvPr id="3" name="Content Placeholder 2">
            <a:extLst>
              <a:ext uri="{FF2B5EF4-FFF2-40B4-BE49-F238E27FC236}">
                <a16:creationId xmlns:a16="http://schemas.microsoft.com/office/drawing/2014/main" id="{09EAF6EC-4B34-439F-A478-691483B67817}"/>
              </a:ext>
            </a:extLst>
          </p:cNvPr>
          <p:cNvSpPr>
            <a:spLocks noGrp="1"/>
          </p:cNvSpPr>
          <p:nvPr>
            <p:ph idx="1"/>
          </p:nvPr>
        </p:nvSpPr>
        <p:spPr>
          <a:xfrm>
            <a:off x="1712421" y="2667520"/>
            <a:ext cx="8441229" cy="1438967"/>
          </a:xfrm>
        </p:spPr>
        <p:style>
          <a:lnRef idx="1">
            <a:schemeClr val="accent5"/>
          </a:lnRef>
          <a:fillRef idx="2">
            <a:schemeClr val="accent5"/>
          </a:fillRef>
          <a:effectRef idx="1">
            <a:schemeClr val="accent5"/>
          </a:effectRef>
          <a:fontRef idx="minor">
            <a:schemeClr val="dk1"/>
          </a:fontRef>
        </p:style>
        <p:txBody>
          <a:bodyPr/>
          <a:lstStyle/>
          <a:p>
            <a:pPr marL="0" indent="0" algn="just">
              <a:spcBef>
                <a:spcPts val="800"/>
              </a:spcBef>
              <a:buNone/>
            </a:pPr>
            <a:r>
              <a:rPr lang="en-US" sz="2000" b="1" dirty="0">
                <a:solidFill>
                  <a:srgbClr val="FF0000"/>
                </a:solidFill>
                <a:latin typeface="Open Sans"/>
              </a:rPr>
              <a:t>Definition :</a:t>
            </a:r>
          </a:p>
          <a:p>
            <a:pPr marL="0" indent="0" algn="just">
              <a:spcBef>
                <a:spcPts val="800"/>
              </a:spcBef>
              <a:buNone/>
            </a:pPr>
            <a:r>
              <a:rPr lang="en-US" sz="2000" dirty="0">
                <a:latin typeface="Open Sans"/>
              </a:rPr>
              <a:t>Let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be sets. The </a:t>
            </a:r>
            <a:r>
              <a:rPr lang="en-US" sz="2000" b="1" i="1" dirty="0">
                <a:latin typeface="Open Sans"/>
              </a:rPr>
              <a:t>union</a:t>
            </a:r>
            <a:r>
              <a:rPr lang="en-US" sz="2000" i="1" dirty="0">
                <a:latin typeface="Open Sans"/>
              </a:rPr>
              <a:t> </a:t>
            </a:r>
            <a:r>
              <a:rPr lang="en-US" sz="2000" dirty="0">
                <a:latin typeface="Open Sans"/>
              </a:rPr>
              <a:t>of the sets </a:t>
            </a:r>
            <a:r>
              <a:rPr lang="en-US" sz="2000" i="1" dirty="0">
                <a:latin typeface="Open Sans"/>
              </a:rPr>
              <a:t>A </a:t>
            </a:r>
            <a:r>
              <a:rPr lang="en-US" sz="2000" dirty="0">
                <a:latin typeface="Open Sans"/>
              </a:rPr>
              <a:t>and </a:t>
            </a:r>
            <a:r>
              <a:rPr lang="en-US" sz="2000" i="1" dirty="0">
                <a:latin typeface="Open Sans"/>
              </a:rPr>
              <a:t>B</a:t>
            </a:r>
            <a:r>
              <a:rPr lang="en-US" sz="2000" dirty="0">
                <a:latin typeface="Open Sans"/>
              </a:rPr>
              <a:t>, denoted by </a:t>
            </a:r>
            <a:r>
              <a:rPr lang="en-US" sz="2000" i="1" dirty="0">
                <a:latin typeface="Open Sans"/>
              </a:rPr>
              <a:t>A </a:t>
            </a:r>
            <a:r>
              <a:rPr lang="en-US" sz="2000" dirty="0">
                <a:latin typeface="Open Sans"/>
              </a:rPr>
              <a:t>∪ </a:t>
            </a:r>
            <a:r>
              <a:rPr lang="en-US" sz="2000" i="1" dirty="0">
                <a:latin typeface="Open Sans"/>
              </a:rPr>
              <a:t>B</a:t>
            </a:r>
            <a:r>
              <a:rPr lang="en-US" sz="2000" dirty="0">
                <a:latin typeface="Open Sans"/>
              </a:rPr>
              <a:t>, is the set that contains those elements that are either in </a:t>
            </a:r>
            <a:r>
              <a:rPr lang="en-US" sz="2000" i="1" dirty="0">
                <a:latin typeface="Open Sans"/>
              </a:rPr>
              <a:t>A </a:t>
            </a:r>
            <a:r>
              <a:rPr lang="en-US" sz="2000" dirty="0">
                <a:latin typeface="Open Sans"/>
              </a:rPr>
              <a:t>or in </a:t>
            </a:r>
            <a:r>
              <a:rPr lang="en-US" sz="2000" i="1" dirty="0">
                <a:latin typeface="Open Sans"/>
              </a:rPr>
              <a:t>B</a:t>
            </a:r>
            <a:r>
              <a:rPr lang="en-US" sz="2000" dirty="0">
                <a:latin typeface="Open Sans"/>
              </a:rPr>
              <a:t>, or in both.    </a:t>
            </a:r>
          </a:p>
        </p:txBody>
      </p:sp>
      <p:sp>
        <p:nvSpPr>
          <p:cNvPr id="4" name="Slide Number Placeholder 3">
            <a:extLst>
              <a:ext uri="{FF2B5EF4-FFF2-40B4-BE49-F238E27FC236}">
                <a16:creationId xmlns:a16="http://schemas.microsoft.com/office/drawing/2014/main" id="{0007025A-F623-4BFC-BC89-2A97880B22B6}"/>
              </a:ext>
            </a:extLst>
          </p:cNvPr>
          <p:cNvSpPr>
            <a:spLocks noGrp="1"/>
          </p:cNvSpPr>
          <p:nvPr>
            <p:ph type="sldNum" sz="quarter" idx="12"/>
          </p:nvPr>
        </p:nvSpPr>
        <p:spPr/>
        <p:txBody>
          <a:bodyPr/>
          <a:lstStyle/>
          <a:p>
            <a:pPr>
              <a:defRPr/>
            </a:pPr>
            <a:fld id="{D8837AC9-722F-4E00-AA4A-3E2FB5243369}" type="slidenum">
              <a:rPr lang="en-US" altLang="en-US" smtClean="0"/>
              <a:pPr>
                <a:defRPr/>
              </a:pPr>
              <a:t>17</a:t>
            </a:fld>
            <a:endParaRPr lang="en-US" altLang="en-US"/>
          </a:p>
        </p:txBody>
      </p:sp>
      <p:sp>
        <p:nvSpPr>
          <p:cNvPr id="5" name="TextBox 4">
            <a:extLst>
              <a:ext uri="{FF2B5EF4-FFF2-40B4-BE49-F238E27FC236}">
                <a16:creationId xmlns:a16="http://schemas.microsoft.com/office/drawing/2014/main" id="{C14FCA0F-203F-4B3A-9E86-BDC26F174E33}"/>
              </a:ext>
            </a:extLst>
          </p:cNvPr>
          <p:cNvSpPr txBox="1"/>
          <p:nvPr/>
        </p:nvSpPr>
        <p:spPr>
          <a:xfrm>
            <a:off x="1263535" y="2153886"/>
            <a:ext cx="9130924" cy="430887"/>
          </a:xfrm>
          <a:prstGeom prst="rect">
            <a:avLst/>
          </a:prstGeom>
          <a:noFill/>
        </p:spPr>
        <p:txBody>
          <a:bodyPr wrap="square" rtlCol="0">
            <a:spAutoFit/>
          </a:bodyPr>
          <a:lstStyle/>
          <a:p>
            <a:pPr marL="457200" indent="-457200">
              <a:buAutoNum type="arabicPeriod"/>
            </a:pPr>
            <a:r>
              <a:rPr lang="en-US" sz="2200" b="1" dirty="0">
                <a:solidFill>
                  <a:schemeClr val="accent1"/>
                </a:solidFill>
                <a:latin typeface="Open Sans"/>
              </a:rPr>
              <a:t>Union</a:t>
            </a:r>
          </a:p>
        </p:txBody>
      </p:sp>
      <p:sp>
        <p:nvSpPr>
          <p:cNvPr id="6" name="Rectangle 5">
            <a:extLst>
              <a:ext uri="{FF2B5EF4-FFF2-40B4-BE49-F238E27FC236}">
                <a16:creationId xmlns:a16="http://schemas.microsoft.com/office/drawing/2014/main" id="{7024AECB-E3E5-465C-BC29-8D47900D5AFB}"/>
              </a:ext>
            </a:extLst>
          </p:cNvPr>
          <p:cNvSpPr/>
          <p:nvPr/>
        </p:nvSpPr>
        <p:spPr>
          <a:xfrm>
            <a:off x="6696160" y="4762878"/>
            <a:ext cx="3389069"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pt-BR" sz="2400" i="1" dirty="0">
                <a:latin typeface="STIXGeneral-Italic"/>
              </a:rPr>
              <a:t>A </a:t>
            </a:r>
            <a:r>
              <a:rPr lang="pt-BR" sz="2400" dirty="0">
                <a:latin typeface="STIXMath-Regular"/>
              </a:rPr>
              <a:t>∪ </a:t>
            </a:r>
            <a:r>
              <a:rPr lang="pt-BR" sz="2400" i="1" dirty="0">
                <a:latin typeface="STIXGeneral-Italic"/>
              </a:rPr>
              <a:t>B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A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B</a:t>
            </a:r>
            <a:r>
              <a:rPr lang="pt-BR" sz="2400" dirty="0">
                <a:latin typeface="STIXMath-Regular"/>
              </a:rPr>
              <a:t>}</a:t>
            </a:r>
            <a:r>
              <a:rPr lang="pt-BR" sz="2400" i="1" dirty="0">
                <a:latin typeface="STIXMath-Italic"/>
              </a:rPr>
              <a:t>.</a:t>
            </a:r>
            <a:endParaRPr lang="en-US" dirty="0"/>
          </a:p>
        </p:txBody>
      </p:sp>
      <p:sp>
        <p:nvSpPr>
          <p:cNvPr id="7" name="Rectangle 6">
            <a:extLst>
              <a:ext uri="{FF2B5EF4-FFF2-40B4-BE49-F238E27FC236}">
                <a16:creationId xmlns:a16="http://schemas.microsoft.com/office/drawing/2014/main" id="{94BF5A87-EDB2-4FFD-AC8F-4996539B5FD2}"/>
              </a:ext>
            </a:extLst>
          </p:cNvPr>
          <p:cNvSpPr/>
          <p:nvPr/>
        </p:nvSpPr>
        <p:spPr>
          <a:xfrm>
            <a:off x="1959841" y="4401462"/>
            <a:ext cx="5580927" cy="369332"/>
          </a:xfrm>
          <a:prstGeom prst="rect">
            <a:avLst/>
          </a:prstGeom>
        </p:spPr>
        <p:txBody>
          <a:bodyPr wrap="square">
            <a:spAutoFit/>
          </a:bodyPr>
          <a:lstStyle/>
          <a:p>
            <a:r>
              <a:rPr lang="en-US" sz="1800" b="1" dirty="0">
                <a:latin typeface="Open Sans"/>
              </a:rPr>
              <a:t>Venn diagram of the union of </a:t>
            </a:r>
            <a:r>
              <a:rPr lang="en-US" sz="1800" b="1" i="1" dirty="0">
                <a:latin typeface="Open Sans"/>
              </a:rPr>
              <a:t>A </a:t>
            </a:r>
            <a:r>
              <a:rPr lang="en-US" sz="1800" b="1" dirty="0">
                <a:latin typeface="Open Sans"/>
              </a:rPr>
              <a:t>and </a:t>
            </a:r>
            <a:r>
              <a:rPr lang="en-US" sz="1800" b="1" i="1" dirty="0">
                <a:latin typeface="Open Sans"/>
              </a:rPr>
              <a:t>B</a:t>
            </a:r>
            <a:r>
              <a:rPr lang="en-US" sz="1800" b="1" dirty="0">
                <a:latin typeface="Open Sans"/>
              </a:rPr>
              <a:t>.</a:t>
            </a:r>
            <a:endParaRPr lang="en-US" sz="1800" dirty="0">
              <a:latin typeface="Open Sans"/>
            </a:endParaRPr>
          </a:p>
        </p:txBody>
      </p:sp>
      <p:pic>
        <p:nvPicPr>
          <p:cNvPr id="8" name="Picture 7">
            <a:extLst>
              <a:ext uri="{FF2B5EF4-FFF2-40B4-BE49-F238E27FC236}">
                <a16:creationId xmlns:a16="http://schemas.microsoft.com/office/drawing/2014/main" id="{8365CFE4-14EA-49AE-B70A-4CD358844578}"/>
              </a:ext>
            </a:extLst>
          </p:cNvPr>
          <p:cNvPicPr>
            <a:picLocks noChangeAspect="1"/>
          </p:cNvPicPr>
          <p:nvPr/>
        </p:nvPicPr>
        <p:blipFill>
          <a:blip r:embed="rId2"/>
          <a:stretch>
            <a:fillRect/>
          </a:stretch>
        </p:blipFill>
        <p:spPr>
          <a:xfrm>
            <a:off x="1747607" y="4762964"/>
            <a:ext cx="4736319" cy="2649074"/>
          </a:xfrm>
          <a:prstGeom prst="rect">
            <a:avLst/>
          </a:prstGeom>
        </p:spPr>
      </p:pic>
      <p:sp>
        <p:nvSpPr>
          <p:cNvPr id="9" name="Rectangle 8">
            <a:extLst>
              <a:ext uri="{FF2B5EF4-FFF2-40B4-BE49-F238E27FC236}">
                <a16:creationId xmlns:a16="http://schemas.microsoft.com/office/drawing/2014/main" id="{5FB08136-D36A-4EA3-BB29-EFFA593075F8}"/>
              </a:ext>
            </a:extLst>
          </p:cNvPr>
          <p:cNvSpPr/>
          <p:nvPr/>
        </p:nvSpPr>
        <p:spPr>
          <a:xfrm>
            <a:off x="6696160" y="5522733"/>
            <a:ext cx="3389069" cy="1118255"/>
          </a:xfrm>
          <a:prstGeom prst="rect">
            <a:avLst/>
          </a:prstGeom>
        </p:spPr>
        <p:txBody>
          <a:bodyPr wrap="square">
            <a:spAutoFit/>
          </a:bodyPr>
          <a:lstStyle/>
          <a:p>
            <a:pPr>
              <a:spcBef>
                <a:spcPts val="800"/>
              </a:spcBef>
            </a:pPr>
            <a:r>
              <a:rPr lang="en-US" sz="2000" b="1" dirty="0">
                <a:solidFill>
                  <a:schemeClr val="accent1"/>
                </a:solidFill>
                <a:latin typeface="Open Sans"/>
              </a:rPr>
              <a:t>Example :</a:t>
            </a:r>
          </a:p>
          <a:p>
            <a:pPr>
              <a:spcBef>
                <a:spcPts val="800"/>
              </a:spcBef>
            </a:pPr>
            <a:r>
              <a:rPr lang="en-US" sz="2000" dirty="0">
                <a:latin typeface="Open Sans"/>
              </a:rPr>
              <a:t>A =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 and B =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 A ∪ B=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a:t>
            </a:r>
          </a:p>
        </p:txBody>
      </p:sp>
    </p:spTree>
    <p:extLst>
      <p:ext uri="{BB962C8B-B14F-4D97-AF65-F5344CB8AC3E}">
        <p14:creationId xmlns:p14="http://schemas.microsoft.com/office/powerpoint/2010/main" val="238198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6B4FF5-EF88-43A7-9D9F-B9A3C27606FD}"/>
              </a:ext>
            </a:extLst>
          </p:cNvPr>
          <p:cNvSpPr>
            <a:spLocks noGrp="1"/>
          </p:cNvSpPr>
          <p:nvPr>
            <p:ph type="sldNum" sz="quarter" idx="12"/>
          </p:nvPr>
        </p:nvSpPr>
        <p:spPr/>
        <p:txBody>
          <a:bodyPr/>
          <a:lstStyle/>
          <a:p>
            <a:pPr>
              <a:defRPr/>
            </a:pPr>
            <a:fld id="{D8837AC9-722F-4E00-AA4A-3E2FB5243369}" type="slidenum">
              <a:rPr lang="en-US" altLang="en-US" smtClean="0"/>
              <a:pPr>
                <a:defRPr/>
              </a:pPr>
              <a:t>18</a:t>
            </a:fld>
            <a:endParaRPr lang="en-US" altLang="en-US"/>
          </a:p>
        </p:txBody>
      </p:sp>
      <p:sp>
        <p:nvSpPr>
          <p:cNvPr id="5" name="Title 1">
            <a:extLst>
              <a:ext uri="{FF2B5EF4-FFF2-40B4-BE49-F238E27FC236}">
                <a16:creationId xmlns:a16="http://schemas.microsoft.com/office/drawing/2014/main" id="{CA5F0F64-F642-454C-8A26-AC3F55D5FD09}"/>
              </a:ext>
            </a:extLst>
          </p:cNvPr>
          <p:cNvSpPr>
            <a:spLocks noGrp="1"/>
          </p:cNvSpPr>
          <p:nvPr>
            <p:ph type="title"/>
          </p:nvPr>
        </p:nvSpPr>
        <p:spPr>
          <a:xfrm>
            <a:off x="3803159" y="839788"/>
            <a:ext cx="6591300" cy="1260475"/>
          </a:xfrm>
        </p:spPr>
        <p:txBody>
          <a:bodyPr/>
          <a:lstStyle/>
          <a:p>
            <a:r>
              <a:rPr lang="en-US" sz="3000" dirty="0">
                <a:solidFill>
                  <a:schemeClr val="accent1"/>
                </a:solidFill>
                <a:latin typeface="Open Sans"/>
              </a:rPr>
              <a:t>Set Operations</a:t>
            </a:r>
            <a:endParaRPr lang="en-US" sz="3000" b="0" dirty="0">
              <a:solidFill>
                <a:schemeClr val="accent1"/>
              </a:solidFill>
              <a:latin typeface="Open Sans"/>
            </a:endParaRPr>
          </a:p>
        </p:txBody>
      </p:sp>
      <p:sp>
        <p:nvSpPr>
          <p:cNvPr id="6" name="Content Placeholder 2">
            <a:extLst>
              <a:ext uri="{FF2B5EF4-FFF2-40B4-BE49-F238E27FC236}">
                <a16:creationId xmlns:a16="http://schemas.microsoft.com/office/drawing/2014/main" id="{5DB497F5-F5B9-428D-B1CA-D0BF16D1C6F7}"/>
              </a:ext>
            </a:extLst>
          </p:cNvPr>
          <p:cNvSpPr>
            <a:spLocks noGrp="1"/>
          </p:cNvSpPr>
          <p:nvPr>
            <p:ph idx="1"/>
          </p:nvPr>
        </p:nvSpPr>
        <p:spPr>
          <a:xfrm>
            <a:off x="1712421" y="2667520"/>
            <a:ext cx="8682038" cy="1322589"/>
          </a:xfrm>
        </p:spPr>
        <p:style>
          <a:lnRef idx="1">
            <a:schemeClr val="accent5"/>
          </a:lnRef>
          <a:fillRef idx="2">
            <a:schemeClr val="accent5"/>
          </a:fillRef>
          <a:effectRef idx="1">
            <a:schemeClr val="accent5"/>
          </a:effectRef>
          <a:fontRef idx="minor">
            <a:schemeClr val="dk1"/>
          </a:fontRef>
        </p:style>
        <p:txBody>
          <a:bodyPr/>
          <a:lstStyle/>
          <a:p>
            <a:pPr marL="0" indent="0" algn="just">
              <a:spcBef>
                <a:spcPts val="800"/>
              </a:spcBef>
              <a:buNone/>
            </a:pPr>
            <a:r>
              <a:rPr lang="en-US" sz="2000" b="1" dirty="0">
                <a:solidFill>
                  <a:srgbClr val="FF0000"/>
                </a:solidFill>
                <a:latin typeface="Open Sans"/>
              </a:rPr>
              <a:t>Definition :</a:t>
            </a:r>
          </a:p>
          <a:p>
            <a:pPr marL="0" indent="0">
              <a:buNone/>
            </a:pPr>
            <a:r>
              <a:rPr lang="en-US" sz="2000" dirty="0">
                <a:latin typeface="Open Sans"/>
              </a:rPr>
              <a:t>Let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be sets. The </a:t>
            </a:r>
            <a:r>
              <a:rPr lang="en-US" sz="2000" i="1" dirty="0">
                <a:latin typeface="Open Sans"/>
              </a:rPr>
              <a:t>intersection </a:t>
            </a:r>
            <a:r>
              <a:rPr lang="en-US" sz="2000" dirty="0">
                <a:latin typeface="Open Sans"/>
              </a:rPr>
              <a:t>of the sets </a:t>
            </a:r>
            <a:r>
              <a:rPr lang="en-US" sz="2000" i="1" dirty="0">
                <a:latin typeface="Open Sans"/>
              </a:rPr>
              <a:t>A </a:t>
            </a:r>
            <a:r>
              <a:rPr lang="en-US" sz="2000" dirty="0">
                <a:latin typeface="Open Sans"/>
              </a:rPr>
              <a:t>and </a:t>
            </a:r>
            <a:r>
              <a:rPr lang="en-US" sz="2000" i="1" dirty="0">
                <a:latin typeface="Open Sans"/>
              </a:rPr>
              <a:t>B</a:t>
            </a:r>
            <a:r>
              <a:rPr lang="en-US" sz="2000" dirty="0">
                <a:latin typeface="Open Sans"/>
              </a:rPr>
              <a:t>, denoted by </a:t>
            </a:r>
            <a:r>
              <a:rPr lang="en-US" sz="2000" i="1" dirty="0">
                <a:latin typeface="Open Sans"/>
              </a:rPr>
              <a:t>A </a:t>
            </a:r>
            <a:r>
              <a:rPr lang="en-US" sz="2400" dirty="0">
                <a:latin typeface="Open Sans"/>
              </a:rPr>
              <a:t>∩</a:t>
            </a:r>
            <a:r>
              <a:rPr lang="en-US" sz="2000" dirty="0">
                <a:latin typeface="Open Sans"/>
              </a:rPr>
              <a:t> </a:t>
            </a:r>
            <a:r>
              <a:rPr lang="en-US" sz="2000" i="1" dirty="0">
                <a:latin typeface="Open Sans"/>
              </a:rPr>
              <a:t>B</a:t>
            </a:r>
            <a:r>
              <a:rPr lang="en-US" sz="2000" dirty="0">
                <a:latin typeface="Open Sans"/>
              </a:rPr>
              <a:t>, is the set containing those elements in both </a:t>
            </a:r>
            <a:r>
              <a:rPr lang="en-US" sz="2000" i="1" dirty="0">
                <a:latin typeface="Open Sans"/>
              </a:rPr>
              <a:t>A </a:t>
            </a:r>
            <a:r>
              <a:rPr lang="en-US" sz="2000" dirty="0">
                <a:latin typeface="Open Sans"/>
              </a:rPr>
              <a:t>and </a:t>
            </a:r>
            <a:r>
              <a:rPr lang="en-US" sz="2000" i="1" dirty="0">
                <a:latin typeface="Open Sans"/>
              </a:rPr>
              <a:t>B</a:t>
            </a:r>
            <a:r>
              <a:rPr lang="en-US" sz="2000" dirty="0">
                <a:latin typeface="Open Sans"/>
              </a:rPr>
              <a:t>.</a:t>
            </a:r>
          </a:p>
        </p:txBody>
      </p:sp>
      <p:sp>
        <p:nvSpPr>
          <p:cNvPr id="7" name="TextBox 6">
            <a:extLst>
              <a:ext uri="{FF2B5EF4-FFF2-40B4-BE49-F238E27FC236}">
                <a16:creationId xmlns:a16="http://schemas.microsoft.com/office/drawing/2014/main" id="{ACAD615E-1B17-4EAA-BF36-E9B16F580570}"/>
              </a:ext>
            </a:extLst>
          </p:cNvPr>
          <p:cNvSpPr txBox="1"/>
          <p:nvPr/>
        </p:nvSpPr>
        <p:spPr>
          <a:xfrm>
            <a:off x="1263535" y="2176143"/>
            <a:ext cx="9130924" cy="430887"/>
          </a:xfrm>
          <a:prstGeom prst="rect">
            <a:avLst/>
          </a:prstGeom>
          <a:noFill/>
        </p:spPr>
        <p:txBody>
          <a:bodyPr wrap="square" rtlCol="0">
            <a:spAutoFit/>
          </a:bodyPr>
          <a:lstStyle/>
          <a:p>
            <a:r>
              <a:rPr lang="en-US" sz="2200" b="1" dirty="0">
                <a:solidFill>
                  <a:schemeClr val="accent1"/>
                </a:solidFill>
                <a:latin typeface="Open Sans"/>
              </a:rPr>
              <a:t>2.  Intersection</a:t>
            </a:r>
          </a:p>
        </p:txBody>
      </p:sp>
      <p:sp>
        <p:nvSpPr>
          <p:cNvPr id="8" name="Rectangle 7">
            <a:extLst>
              <a:ext uri="{FF2B5EF4-FFF2-40B4-BE49-F238E27FC236}">
                <a16:creationId xmlns:a16="http://schemas.microsoft.com/office/drawing/2014/main" id="{F872971E-CE07-4A7F-B9AE-C9FC85A7B2D7}"/>
              </a:ext>
            </a:extLst>
          </p:cNvPr>
          <p:cNvSpPr/>
          <p:nvPr/>
        </p:nvSpPr>
        <p:spPr>
          <a:xfrm>
            <a:off x="6758169" y="4577447"/>
            <a:ext cx="3395481"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pt-BR" sz="2400" i="1" dirty="0">
                <a:latin typeface="STIXGeneral-Italic"/>
              </a:rPr>
              <a:t>A </a:t>
            </a:r>
            <a:r>
              <a:rPr lang="pt-BR" sz="2400" dirty="0">
                <a:latin typeface="STIXMath-Regular"/>
              </a:rPr>
              <a:t>∩ </a:t>
            </a:r>
            <a:r>
              <a:rPr lang="pt-BR" sz="2400" i="1" dirty="0">
                <a:latin typeface="STIXGeneral-Italic"/>
              </a:rPr>
              <a:t>B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A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B</a:t>
            </a:r>
            <a:r>
              <a:rPr lang="pt-BR" sz="2400" dirty="0">
                <a:latin typeface="STIXMath-Regular"/>
              </a:rPr>
              <a:t>}</a:t>
            </a:r>
            <a:r>
              <a:rPr lang="pt-BR" sz="2400" i="1" dirty="0">
                <a:latin typeface="STIXMath-Italic"/>
              </a:rPr>
              <a:t>.</a:t>
            </a:r>
            <a:endParaRPr lang="en-US" dirty="0"/>
          </a:p>
        </p:txBody>
      </p:sp>
      <p:pic>
        <p:nvPicPr>
          <p:cNvPr id="9" name="Picture 8">
            <a:extLst>
              <a:ext uri="{FF2B5EF4-FFF2-40B4-BE49-F238E27FC236}">
                <a16:creationId xmlns:a16="http://schemas.microsoft.com/office/drawing/2014/main" id="{C5702581-78C9-4FC3-909A-59DA30907AA0}"/>
              </a:ext>
            </a:extLst>
          </p:cNvPr>
          <p:cNvPicPr>
            <a:picLocks noChangeAspect="1"/>
          </p:cNvPicPr>
          <p:nvPr/>
        </p:nvPicPr>
        <p:blipFill>
          <a:blip r:embed="rId2"/>
          <a:stretch>
            <a:fillRect/>
          </a:stretch>
        </p:blipFill>
        <p:spPr>
          <a:xfrm>
            <a:off x="1712421" y="4633875"/>
            <a:ext cx="4700286" cy="2778163"/>
          </a:xfrm>
          <a:prstGeom prst="rect">
            <a:avLst/>
          </a:prstGeom>
        </p:spPr>
      </p:pic>
      <p:sp>
        <p:nvSpPr>
          <p:cNvPr id="10" name="Rectangle 9">
            <a:extLst>
              <a:ext uri="{FF2B5EF4-FFF2-40B4-BE49-F238E27FC236}">
                <a16:creationId xmlns:a16="http://schemas.microsoft.com/office/drawing/2014/main" id="{8F2A2C01-A3FB-4C86-85C7-CEB9C8A9A0C6}"/>
              </a:ext>
            </a:extLst>
          </p:cNvPr>
          <p:cNvSpPr/>
          <p:nvPr/>
        </p:nvSpPr>
        <p:spPr>
          <a:xfrm>
            <a:off x="1371267" y="4264543"/>
            <a:ext cx="7535402" cy="369332"/>
          </a:xfrm>
          <a:prstGeom prst="rect">
            <a:avLst/>
          </a:prstGeom>
        </p:spPr>
        <p:txBody>
          <a:bodyPr wrap="square">
            <a:spAutoFit/>
          </a:bodyPr>
          <a:lstStyle/>
          <a:p>
            <a:r>
              <a:rPr lang="en-US" sz="1800" b="1" dirty="0">
                <a:latin typeface="Open Sans"/>
              </a:rPr>
              <a:t>Venn diagram of the intersection of </a:t>
            </a:r>
            <a:r>
              <a:rPr lang="en-US" sz="1800" b="1" i="1" dirty="0">
                <a:latin typeface="Open Sans"/>
              </a:rPr>
              <a:t>A </a:t>
            </a:r>
            <a:r>
              <a:rPr lang="en-US" sz="1800" b="1" dirty="0">
                <a:latin typeface="Open Sans"/>
              </a:rPr>
              <a:t>and </a:t>
            </a:r>
            <a:r>
              <a:rPr lang="en-US" sz="1800" b="1" i="1" dirty="0">
                <a:latin typeface="Open Sans"/>
              </a:rPr>
              <a:t>B</a:t>
            </a:r>
            <a:r>
              <a:rPr lang="en-US" sz="1800" b="1" dirty="0">
                <a:latin typeface="Open Sans"/>
              </a:rPr>
              <a:t>.</a:t>
            </a:r>
            <a:endParaRPr lang="en-US" sz="1800" dirty="0">
              <a:latin typeface="Open Sans"/>
            </a:endParaRPr>
          </a:p>
        </p:txBody>
      </p:sp>
      <p:sp>
        <p:nvSpPr>
          <p:cNvPr id="11" name="Rectangle 10">
            <a:extLst>
              <a:ext uri="{FF2B5EF4-FFF2-40B4-BE49-F238E27FC236}">
                <a16:creationId xmlns:a16="http://schemas.microsoft.com/office/drawing/2014/main" id="{9A7C404D-1F45-4911-B959-A3871366C7D9}"/>
              </a:ext>
            </a:extLst>
          </p:cNvPr>
          <p:cNvSpPr/>
          <p:nvPr/>
        </p:nvSpPr>
        <p:spPr>
          <a:xfrm>
            <a:off x="6758169" y="5450549"/>
            <a:ext cx="3389069" cy="1118255"/>
          </a:xfrm>
          <a:prstGeom prst="rect">
            <a:avLst/>
          </a:prstGeom>
        </p:spPr>
        <p:txBody>
          <a:bodyPr wrap="square">
            <a:spAutoFit/>
          </a:bodyPr>
          <a:lstStyle/>
          <a:p>
            <a:pPr>
              <a:spcBef>
                <a:spcPts val="800"/>
              </a:spcBef>
            </a:pPr>
            <a:r>
              <a:rPr lang="en-US" sz="2000" b="1" dirty="0">
                <a:solidFill>
                  <a:schemeClr val="accent1"/>
                </a:solidFill>
                <a:latin typeface="Open Sans"/>
              </a:rPr>
              <a:t>Example :</a:t>
            </a:r>
          </a:p>
          <a:p>
            <a:pPr>
              <a:spcBef>
                <a:spcPts val="800"/>
              </a:spcBef>
            </a:pPr>
            <a:r>
              <a:rPr lang="en-US" sz="2000" dirty="0">
                <a:latin typeface="Open Sans"/>
              </a:rPr>
              <a:t>A =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 and B =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 A ∪ B= {1</a:t>
            </a:r>
            <a:r>
              <a:rPr lang="en-US" sz="2000" i="1" dirty="0">
                <a:latin typeface="Open Sans"/>
              </a:rPr>
              <a:t>, </a:t>
            </a:r>
            <a:r>
              <a:rPr lang="en-US" sz="2000" dirty="0">
                <a:latin typeface="Open Sans"/>
              </a:rPr>
              <a:t>3</a:t>
            </a:r>
            <a:r>
              <a:rPr lang="en-US" sz="2000" i="1" dirty="0">
                <a:latin typeface="Open Sans"/>
              </a:rPr>
              <a:t>,</a:t>
            </a:r>
            <a:r>
              <a:rPr lang="en-US" sz="2000" dirty="0">
                <a:latin typeface="Open Sans"/>
              </a:rPr>
              <a:t>}.</a:t>
            </a:r>
          </a:p>
        </p:txBody>
      </p:sp>
    </p:spTree>
    <p:extLst>
      <p:ext uri="{BB962C8B-B14F-4D97-AF65-F5344CB8AC3E}">
        <p14:creationId xmlns:p14="http://schemas.microsoft.com/office/powerpoint/2010/main" val="160849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401EF3-3780-450F-B865-4764C22EB189}"/>
              </a:ext>
            </a:extLst>
          </p:cNvPr>
          <p:cNvSpPr>
            <a:spLocks noGrp="1"/>
          </p:cNvSpPr>
          <p:nvPr>
            <p:ph type="sldNum" sz="quarter" idx="12"/>
          </p:nvPr>
        </p:nvSpPr>
        <p:spPr/>
        <p:txBody>
          <a:bodyPr/>
          <a:lstStyle/>
          <a:p>
            <a:pPr>
              <a:defRPr/>
            </a:pPr>
            <a:fld id="{D8837AC9-722F-4E00-AA4A-3E2FB5243369}" type="slidenum">
              <a:rPr lang="en-US" altLang="en-US" smtClean="0"/>
              <a:pPr>
                <a:defRPr/>
              </a:pPr>
              <a:t>19</a:t>
            </a:fld>
            <a:endParaRPr lang="en-US" altLang="en-US"/>
          </a:p>
        </p:txBody>
      </p:sp>
      <p:sp>
        <p:nvSpPr>
          <p:cNvPr id="5" name="Title 1">
            <a:extLst>
              <a:ext uri="{FF2B5EF4-FFF2-40B4-BE49-F238E27FC236}">
                <a16:creationId xmlns:a16="http://schemas.microsoft.com/office/drawing/2014/main" id="{6A33AAA2-F901-4AA0-9EA2-90375A4432B9}"/>
              </a:ext>
            </a:extLst>
          </p:cNvPr>
          <p:cNvSpPr>
            <a:spLocks noGrp="1"/>
          </p:cNvSpPr>
          <p:nvPr>
            <p:ph type="title"/>
          </p:nvPr>
        </p:nvSpPr>
        <p:spPr>
          <a:xfrm>
            <a:off x="3803159" y="839788"/>
            <a:ext cx="6591300" cy="1260475"/>
          </a:xfrm>
        </p:spPr>
        <p:txBody>
          <a:bodyPr/>
          <a:lstStyle/>
          <a:p>
            <a:r>
              <a:rPr lang="en-US" sz="3000" dirty="0">
                <a:solidFill>
                  <a:schemeClr val="accent1"/>
                </a:solidFill>
                <a:latin typeface="Open Sans"/>
              </a:rPr>
              <a:t>Set Operations</a:t>
            </a:r>
            <a:endParaRPr lang="en-US" sz="3000" b="0" dirty="0">
              <a:solidFill>
                <a:schemeClr val="accent1"/>
              </a:solidFill>
              <a:latin typeface="Open Sans"/>
            </a:endParaRPr>
          </a:p>
        </p:txBody>
      </p:sp>
      <p:sp>
        <p:nvSpPr>
          <p:cNvPr id="6" name="Content Placeholder 2">
            <a:extLst>
              <a:ext uri="{FF2B5EF4-FFF2-40B4-BE49-F238E27FC236}">
                <a16:creationId xmlns:a16="http://schemas.microsoft.com/office/drawing/2014/main" id="{7DF40251-66B1-4B98-A5C4-8AF17DB332B6}"/>
              </a:ext>
            </a:extLst>
          </p:cNvPr>
          <p:cNvSpPr>
            <a:spLocks noGrp="1"/>
          </p:cNvSpPr>
          <p:nvPr>
            <p:ph idx="1"/>
          </p:nvPr>
        </p:nvSpPr>
        <p:spPr>
          <a:xfrm>
            <a:off x="1635138" y="2649660"/>
            <a:ext cx="8441229" cy="790574"/>
          </a:xfrm>
        </p:spPr>
        <p:style>
          <a:lnRef idx="1">
            <a:schemeClr val="accent5"/>
          </a:lnRef>
          <a:fillRef idx="2">
            <a:schemeClr val="accent5"/>
          </a:fillRef>
          <a:effectRef idx="1">
            <a:schemeClr val="accent5"/>
          </a:effectRef>
          <a:fontRef idx="minor">
            <a:schemeClr val="dk1"/>
          </a:fontRef>
        </p:style>
        <p:txBody>
          <a:bodyPr/>
          <a:lstStyle/>
          <a:p>
            <a:pPr marL="0" indent="0" algn="just">
              <a:spcBef>
                <a:spcPts val="800"/>
              </a:spcBef>
              <a:buNone/>
            </a:pPr>
            <a:r>
              <a:rPr lang="en-US" sz="2000" b="1" dirty="0">
                <a:solidFill>
                  <a:srgbClr val="FF0000"/>
                </a:solidFill>
                <a:latin typeface="Open Sans"/>
              </a:rPr>
              <a:t>Definition :</a:t>
            </a:r>
          </a:p>
          <a:p>
            <a:pPr marL="0" indent="0">
              <a:buNone/>
            </a:pPr>
            <a:r>
              <a:rPr lang="en-US" sz="2000" dirty="0">
                <a:latin typeface="Open Sans"/>
              </a:rPr>
              <a:t>Two sets are called </a:t>
            </a:r>
            <a:r>
              <a:rPr lang="en-US" sz="2000" i="1" dirty="0">
                <a:solidFill>
                  <a:srgbClr val="FF0000"/>
                </a:solidFill>
                <a:latin typeface="Open Sans"/>
              </a:rPr>
              <a:t>disjoint</a:t>
            </a:r>
            <a:r>
              <a:rPr lang="en-US" sz="2000" i="1" dirty="0">
                <a:latin typeface="Open Sans"/>
              </a:rPr>
              <a:t> </a:t>
            </a:r>
            <a:r>
              <a:rPr lang="en-US" sz="2000" dirty="0">
                <a:latin typeface="Open Sans"/>
              </a:rPr>
              <a:t>if their intersection is the empty set</a:t>
            </a:r>
          </a:p>
        </p:txBody>
      </p:sp>
      <p:sp>
        <p:nvSpPr>
          <p:cNvPr id="7" name="TextBox 6">
            <a:extLst>
              <a:ext uri="{FF2B5EF4-FFF2-40B4-BE49-F238E27FC236}">
                <a16:creationId xmlns:a16="http://schemas.microsoft.com/office/drawing/2014/main" id="{8F620067-D00D-4509-8E36-AD283E3E8A47}"/>
              </a:ext>
            </a:extLst>
          </p:cNvPr>
          <p:cNvSpPr txBox="1"/>
          <p:nvPr/>
        </p:nvSpPr>
        <p:spPr>
          <a:xfrm>
            <a:off x="1263535" y="2176143"/>
            <a:ext cx="9130924" cy="430887"/>
          </a:xfrm>
          <a:prstGeom prst="rect">
            <a:avLst/>
          </a:prstGeom>
          <a:noFill/>
        </p:spPr>
        <p:txBody>
          <a:bodyPr wrap="square" rtlCol="0">
            <a:spAutoFit/>
          </a:bodyPr>
          <a:lstStyle/>
          <a:p>
            <a:r>
              <a:rPr lang="en-US" sz="2200" b="1" dirty="0">
                <a:solidFill>
                  <a:schemeClr val="accent1"/>
                </a:solidFill>
                <a:latin typeface="Open Sans"/>
              </a:rPr>
              <a:t>3. Disjoint</a:t>
            </a:r>
          </a:p>
        </p:txBody>
      </p:sp>
      <p:sp>
        <p:nvSpPr>
          <p:cNvPr id="8" name="Rectangle 7">
            <a:extLst>
              <a:ext uri="{FF2B5EF4-FFF2-40B4-BE49-F238E27FC236}">
                <a16:creationId xmlns:a16="http://schemas.microsoft.com/office/drawing/2014/main" id="{3F72C04E-5E58-4005-A803-D97B3B217A98}"/>
              </a:ext>
            </a:extLst>
          </p:cNvPr>
          <p:cNvSpPr/>
          <p:nvPr/>
        </p:nvSpPr>
        <p:spPr>
          <a:xfrm>
            <a:off x="1557857" y="3648690"/>
            <a:ext cx="8518510" cy="1200329"/>
          </a:xfrm>
          <a:prstGeom prst="rect">
            <a:avLst/>
          </a:prstGeom>
        </p:spPr>
        <p:txBody>
          <a:bodyPr wrap="square">
            <a:spAutoFit/>
          </a:bodyPr>
          <a:lstStyle/>
          <a:p>
            <a:r>
              <a:rPr lang="en-US" sz="2400" b="1" dirty="0">
                <a:solidFill>
                  <a:schemeClr val="accent1"/>
                </a:solidFill>
                <a:latin typeface="STIXGeneral-Regular"/>
              </a:rPr>
              <a:t>Example :</a:t>
            </a:r>
          </a:p>
          <a:p>
            <a:r>
              <a:rPr lang="en-US" sz="2400" dirty="0">
                <a:latin typeface="STIXGeneral-Regular"/>
              </a:rPr>
              <a:t>Let </a:t>
            </a:r>
            <a:r>
              <a:rPr lang="en-US" sz="2400" i="1" dirty="0">
                <a:latin typeface="STIXGeneral-Italic"/>
              </a:rPr>
              <a:t>A </a:t>
            </a:r>
            <a:r>
              <a:rPr lang="en-US" sz="2400" dirty="0">
                <a:latin typeface="STIXMath-Regular"/>
              </a:rPr>
              <a:t>= {</a:t>
            </a:r>
            <a:r>
              <a:rPr lang="en-US" sz="2400" dirty="0">
                <a:latin typeface="STIXGeneral-Regular"/>
              </a:rPr>
              <a:t>1</a:t>
            </a:r>
            <a:r>
              <a:rPr lang="en-US" sz="2400" i="1" dirty="0">
                <a:latin typeface="STIXGeneral-Italic"/>
              </a:rPr>
              <a:t>, </a:t>
            </a:r>
            <a:r>
              <a:rPr lang="en-US" sz="2400" dirty="0">
                <a:latin typeface="STIXGeneral-Regular"/>
              </a:rPr>
              <a:t>3</a:t>
            </a:r>
            <a:r>
              <a:rPr lang="en-US" sz="2400" i="1" dirty="0">
                <a:latin typeface="STIXGeneral-Italic"/>
              </a:rPr>
              <a:t>, </a:t>
            </a:r>
            <a:r>
              <a:rPr lang="en-US" sz="2400" dirty="0">
                <a:latin typeface="STIXGeneral-Regular"/>
              </a:rPr>
              <a:t>5</a:t>
            </a:r>
            <a:r>
              <a:rPr lang="en-US" sz="2400" i="1" dirty="0">
                <a:latin typeface="STIXGeneral-Italic"/>
              </a:rPr>
              <a:t>, </a:t>
            </a:r>
            <a:r>
              <a:rPr lang="en-US" sz="2400" dirty="0">
                <a:latin typeface="STIXGeneral-Regular"/>
              </a:rPr>
              <a:t>7</a:t>
            </a:r>
            <a:r>
              <a:rPr lang="en-US" sz="2400" i="1" dirty="0">
                <a:latin typeface="STIXGeneral-Italic"/>
              </a:rPr>
              <a:t>, </a:t>
            </a:r>
            <a:r>
              <a:rPr lang="en-US" sz="2400" dirty="0">
                <a:latin typeface="STIXGeneral-Regular"/>
              </a:rPr>
              <a:t>9</a:t>
            </a:r>
            <a:r>
              <a:rPr lang="en-US" sz="2400" dirty="0">
                <a:latin typeface="STIXMath-Regular"/>
              </a:rPr>
              <a:t>} </a:t>
            </a:r>
            <a:r>
              <a:rPr lang="en-US" sz="2400" dirty="0">
                <a:latin typeface="STIXGeneral-Regular"/>
              </a:rPr>
              <a:t>and </a:t>
            </a:r>
            <a:r>
              <a:rPr lang="en-US" sz="2400" i="1" dirty="0">
                <a:latin typeface="STIXGeneral-Italic"/>
              </a:rPr>
              <a:t>B </a:t>
            </a:r>
            <a:r>
              <a:rPr lang="en-US" sz="2400" dirty="0">
                <a:latin typeface="STIXMath-Regular"/>
              </a:rPr>
              <a:t>= {</a:t>
            </a:r>
            <a:r>
              <a:rPr lang="en-US" sz="2400" dirty="0">
                <a:latin typeface="STIXGeneral-Regular"/>
              </a:rPr>
              <a:t>2</a:t>
            </a:r>
            <a:r>
              <a:rPr lang="en-US" sz="2400" i="1" dirty="0">
                <a:latin typeface="STIXGeneral-Italic"/>
              </a:rPr>
              <a:t>, </a:t>
            </a:r>
            <a:r>
              <a:rPr lang="en-US" sz="2400" dirty="0">
                <a:latin typeface="STIXGeneral-Regular"/>
              </a:rPr>
              <a:t>4</a:t>
            </a:r>
            <a:r>
              <a:rPr lang="en-US" sz="2400" i="1" dirty="0">
                <a:latin typeface="STIXGeneral-Italic"/>
              </a:rPr>
              <a:t>, </a:t>
            </a:r>
            <a:r>
              <a:rPr lang="en-US" sz="2400" dirty="0">
                <a:latin typeface="STIXGeneral-Regular"/>
              </a:rPr>
              <a:t>6</a:t>
            </a:r>
            <a:r>
              <a:rPr lang="en-US" sz="2400" i="1" dirty="0">
                <a:latin typeface="STIXGeneral-Italic"/>
              </a:rPr>
              <a:t>, </a:t>
            </a:r>
            <a:r>
              <a:rPr lang="en-US" sz="2400" dirty="0">
                <a:latin typeface="STIXGeneral-Regular"/>
              </a:rPr>
              <a:t>8</a:t>
            </a:r>
            <a:r>
              <a:rPr lang="en-US" sz="2400" i="1" dirty="0">
                <a:latin typeface="STIXGeneral-Italic"/>
              </a:rPr>
              <a:t>, </a:t>
            </a:r>
            <a:r>
              <a:rPr lang="en-US" sz="2400" dirty="0">
                <a:latin typeface="STIXGeneral-Regular"/>
              </a:rPr>
              <a:t>10</a:t>
            </a:r>
            <a:r>
              <a:rPr lang="en-US" sz="2400" dirty="0">
                <a:latin typeface="STIXMath-Regular"/>
              </a:rPr>
              <a:t>}</a:t>
            </a:r>
            <a:r>
              <a:rPr lang="en-US" sz="2400" dirty="0">
                <a:latin typeface="STIXGeneral-Regular"/>
              </a:rPr>
              <a:t>. Because </a:t>
            </a:r>
            <a:r>
              <a:rPr lang="en-US" sz="2400" i="1" dirty="0">
                <a:latin typeface="STIXGeneral-Italic"/>
              </a:rPr>
              <a:t>A </a:t>
            </a:r>
            <a:r>
              <a:rPr lang="en-US" sz="2400" dirty="0">
                <a:latin typeface="STIXMath-Regular"/>
              </a:rPr>
              <a:t>∩ </a:t>
            </a:r>
            <a:r>
              <a:rPr lang="en-US" sz="2400" i="1" dirty="0">
                <a:latin typeface="STIXGeneral-Italic"/>
              </a:rPr>
              <a:t>B </a:t>
            </a:r>
            <a:r>
              <a:rPr lang="en-US" sz="2400" dirty="0">
                <a:latin typeface="STIXMath-Regular"/>
              </a:rPr>
              <a:t>= ∅</a:t>
            </a:r>
            <a:r>
              <a:rPr lang="en-US" sz="2400" dirty="0">
                <a:latin typeface="STIXGeneral-Regular"/>
              </a:rPr>
              <a:t>,</a:t>
            </a:r>
          </a:p>
          <a:p>
            <a:r>
              <a:rPr lang="en-US" sz="2400" i="1" dirty="0">
                <a:latin typeface="STIXGeneral-Italic"/>
              </a:rPr>
              <a:t>A </a:t>
            </a:r>
            <a:r>
              <a:rPr lang="en-US" sz="2400" dirty="0">
                <a:latin typeface="STIXGeneral-Regular"/>
              </a:rPr>
              <a:t>and </a:t>
            </a:r>
            <a:r>
              <a:rPr lang="en-US" sz="2400" i="1" dirty="0">
                <a:latin typeface="STIXGeneral-Italic"/>
              </a:rPr>
              <a:t>B </a:t>
            </a:r>
            <a:r>
              <a:rPr lang="en-US" sz="2400" dirty="0">
                <a:latin typeface="STIXGeneral-Regular"/>
              </a:rPr>
              <a:t>are disjoint</a:t>
            </a:r>
            <a:endParaRPr lang="en-US" dirty="0"/>
          </a:p>
        </p:txBody>
      </p:sp>
      <p:grpSp>
        <p:nvGrpSpPr>
          <p:cNvPr id="9" name="Group 6">
            <a:extLst>
              <a:ext uri="{FF2B5EF4-FFF2-40B4-BE49-F238E27FC236}">
                <a16:creationId xmlns:a16="http://schemas.microsoft.com/office/drawing/2014/main" id="{93AE1615-5D49-4C7C-9F5F-6D9A395FAFCC}"/>
              </a:ext>
            </a:extLst>
          </p:cNvPr>
          <p:cNvGrpSpPr>
            <a:grpSpLocks/>
          </p:cNvGrpSpPr>
          <p:nvPr/>
        </p:nvGrpSpPr>
        <p:grpSpPr bwMode="auto">
          <a:xfrm>
            <a:off x="2290763" y="5057474"/>
            <a:ext cx="3531116" cy="2074845"/>
            <a:chOff x="1728" y="2784"/>
            <a:chExt cx="1536" cy="960"/>
          </a:xfrm>
        </p:grpSpPr>
        <p:sp>
          <p:nvSpPr>
            <p:cNvPr id="10" name="Rectangle 7">
              <a:extLst>
                <a:ext uri="{FF2B5EF4-FFF2-40B4-BE49-F238E27FC236}">
                  <a16:creationId xmlns:a16="http://schemas.microsoft.com/office/drawing/2014/main" id="{09047B05-45EE-46FD-9783-E6EE9BEE039B}"/>
                </a:ext>
              </a:extLst>
            </p:cNvPr>
            <p:cNvSpPr>
              <a:spLocks noChangeArrowheads="1"/>
            </p:cNvSpPr>
            <p:nvPr/>
          </p:nvSpPr>
          <p:spPr bwMode="auto">
            <a:xfrm>
              <a:off x="1728" y="2784"/>
              <a:ext cx="1536" cy="9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800"/>
            </a:p>
          </p:txBody>
        </p:sp>
        <p:sp>
          <p:nvSpPr>
            <p:cNvPr id="11" name="Oval 8">
              <a:extLst>
                <a:ext uri="{FF2B5EF4-FFF2-40B4-BE49-F238E27FC236}">
                  <a16:creationId xmlns:a16="http://schemas.microsoft.com/office/drawing/2014/main" id="{A99FA618-BAC5-4051-91BC-E9F7D0649F4A}"/>
                </a:ext>
              </a:extLst>
            </p:cNvPr>
            <p:cNvSpPr>
              <a:spLocks noChangeArrowheads="1"/>
            </p:cNvSpPr>
            <p:nvPr/>
          </p:nvSpPr>
          <p:spPr bwMode="auto">
            <a:xfrm>
              <a:off x="1872" y="2880"/>
              <a:ext cx="768" cy="7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800"/>
            </a:p>
          </p:txBody>
        </p:sp>
        <p:sp>
          <p:nvSpPr>
            <p:cNvPr id="12" name="Rectangle 9">
              <a:extLst>
                <a:ext uri="{FF2B5EF4-FFF2-40B4-BE49-F238E27FC236}">
                  <a16:creationId xmlns:a16="http://schemas.microsoft.com/office/drawing/2014/main" id="{7D183DA2-BAFD-46A4-A04C-C3BE4454CC4A}"/>
                </a:ext>
              </a:extLst>
            </p:cNvPr>
            <p:cNvSpPr>
              <a:spLocks noChangeArrowheads="1"/>
            </p:cNvSpPr>
            <p:nvPr/>
          </p:nvSpPr>
          <p:spPr bwMode="auto">
            <a:xfrm>
              <a:off x="2832" y="3101"/>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800" dirty="0">
                  <a:latin typeface="Chalkboard"/>
                  <a:sym typeface="Symbol" panose="05050102010706020507" pitchFamily="18" charset="2"/>
                </a:rPr>
                <a:t>A</a:t>
              </a:r>
            </a:p>
          </p:txBody>
        </p:sp>
        <p:sp>
          <p:nvSpPr>
            <p:cNvPr id="13" name="Rectangle 10">
              <a:extLst>
                <a:ext uri="{FF2B5EF4-FFF2-40B4-BE49-F238E27FC236}">
                  <a16:creationId xmlns:a16="http://schemas.microsoft.com/office/drawing/2014/main" id="{71D3C072-A995-4F88-A45B-19D5AC884755}"/>
                </a:ext>
              </a:extLst>
            </p:cNvPr>
            <p:cNvSpPr>
              <a:spLocks noChangeArrowheads="1"/>
            </p:cNvSpPr>
            <p:nvPr/>
          </p:nvSpPr>
          <p:spPr bwMode="auto">
            <a:xfrm>
              <a:off x="1968" y="3096"/>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800" dirty="0">
                  <a:latin typeface="Chalkboard"/>
                  <a:sym typeface="Symbol" panose="05050102010706020507" pitchFamily="18" charset="2"/>
                </a:rPr>
                <a:t>B</a:t>
              </a:r>
            </a:p>
          </p:txBody>
        </p:sp>
        <p:sp>
          <p:nvSpPr>
            <p:cNvPr id="14" name="Oval 11">
              <a:extLst>
                <a:ext uri="{FF2B5EF4-FFF2-40B4-BE49-F238E27FC236}">
                  <a16:creationId xmlns:a16="http://schemas.microsoft.com/office/drawing/2014/main" id="{920FE24B-47F1-4A2C-87E1-CC597E5BC0D2}"/>
                </a:ext>
              </a:extLst>
            </p:cNvPr>
            <p:cNvSpPr>
              <a:spLocks noChangeArrowheads="1"/>
            </p:cNvSpPr>
            <p:nvPr/>
          </p:nvSpPr>
          <p:spPr bwMode="auto">
            <a:xfrm>
              <a:off x="2688" y="2976"/>
              <a:ext cx="528" cy="52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800"/>
            </a:p>
          </p:txBody>
        </p:sp>
      </p:grpSp>
    </p:spTree>
    <p:extLst>
      <p:ext uri="{BB962C8B-B14F-4D97-AF65-F5344CB8AC3E}">
        <p14:creationId xmlns:p14="http://schemas.microsoft.com/office/powerpoint/2010/main" val="157598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5DD8-3F79-451E-9624-F3B46118B669}"/>
              </a:ext>
            </a:extLst>
          </p:cNvPr>
          <p:cNvSpPr>
            <a:spLocks noGrp="1"/>
          </p:cNvSpPr>
          <p:nvPr>
            <p:ph type="title"/>
          </p:nvPr>
        </p:nvSpPr>
        <p:spPr>
          <a:xfrm>
            <a:off x="3778409" y="654167"/>
            <a:ext cx="6591300" cy="1260475"/>
          </a:xfrm>
        </p:spPr>
        <p:txBody>
          <a:bodyPr/>
          <a:lstStyle/>
          <a:p>
            <a:r>
              <a:rPr lang="en-US" sz="3000" dirty="0">
                <a:solidFill>
                  <a:srgbClr val="0070C0"/>
                </a:solidFill>
                <a:latin typeface="Open Sans"/>
              </a:rPr>
              <a:t>Sets</a:t>
            </a:r>
          </a:p>
        </p:txBody>
      </p:sp>
      <p:sp>
        <p:nvSpPr>
          <p:cNvPr id="3" name="Content Placeholder 2">
            <a:extLst>
              <a:ext uri="{FF2B5EF4-FFF2-40B4-BE49-F238E27FC236}">
                <a16:creationId xmlns:a16="http://schemas.microsoft.com/office/drawing/2014/main" id="{071CCD1F-D3BC-4768-B0A0-4FF0D66281DD}"/>
              </a:ext>
            </a:extLst>
          </p:cNvPr>
          <p:cNvSpPr>
            <a:spLocks noGrp="1"/>
          </p:cNvSpPr>
          <p:nvPr>
            <p:ph idx="1"/>
          </p:nvPr>
        </p:nvSpPr>
        <p:spPr>
          <a:xfrm>
            <a:off x="1466198" y="4832409"/>
            <a:ext cx="8849824" cy="1945178"/>
          </a:xfrm>
        </p:spPr>
        <p:style>
          <a:lnRef idx="1">
            <a:schemeClr val="accent1"/>
          </a:lnRef>
          <a:fillRef idx="2">
            <a:schemeClr val="accent1"/>
          </a:fillRef>
          <a:effectRef idx="1">
            <a:schemeClr val="accent1"/>
          </a:effectRef>
          <a:fontRef idx="minor">
            <a:schemeClr val="dk1"/>
          </a:fontRef>
        </p:style>
        <p:txBody>
          <a:bodyPr/>
          <a:lstStyle/>
          <a:p>
            <a:pPr marL="0" indent="0" algn="just">
              <a:buNone/>
            </a:pPr>
            <a:r>
              <a:rPr lang="en-US" sz="2000" b="1" dirty="0">
                <a:solidFill>
                  <a:schemeClr val="accent1"/>
                </a:solidFill>
                <a:latin typeface="Open Sans"/>
              </a:rPr>
              <a:t>Definition 1 </a:t>
            </a:r>
          </a:p>
          <a:p>
            <a:pPr marL="0" indent="0" algn="just">
              <a:buNone/>
            </a:pPr>
            <a:r>
              <a:rPr lang="en-US" sz="2000" dirty="0">
                <a:latin typeface="Open Sans"/>
              </a:rPr>
              <a:t>A </a:t>
            </a:r>
            <a:r>
              <a:rPr lang="en-US" sz="2000" b="1" i="1" dirty="0">
                <a:solidFill>
                  <a:srgbClr val="FF0000"/>
                </a:solidFill>
                <a:latin typeface="Open Sans"/>
              </a:rPr>
              <a:t>set</a:t>
            </a:r>
            <a:r>
              <a:rPr lang="en-US" sz="2000" i="1" dirty="0">
                <a:latin typeface="Open Sans"/>
              </a:rPr>
              <a:t> </a:t>
            </a:r>
            <a:r>
              <a:rPr lang="en-US" sz="2000" dirty="0">
                <a:latin typeface="Open Sans"/>
              </a:rPr>
              <a:t>is an unordered collection of distinct objects, called </a:t>
            </a:r>
            <a:r>
              <a:rPr lang="en-US" sz="2000" b="1" i="1" dirty="0">
                <a:solidFill>
                  <a:srgbClr val="FF0000"/>
                </a:solidFill>
                <a:latin typeface="Open Sans"/>
              </a:rPr>
              <a:t>elements</a:t>
            </a:r>
            <a:r>
              <a:rPr lang="en-US" sz="2000" i="1" dirty="0">
                <a:latin typeface="Open Sans"/>
              </a:rPr>
              <a:t> </a:t>
            </a:r>
            <a:r>
              <a:rPr lang="en-US" sz="2000" dirty="0">
                <a:latin typeface="Open Sans"/>
              </a:rPr>
              <a:t>or </a:t>
            </a:r>
            <a:r>
              <a:rPr lang="en-US" sz="2000" b="1" i="1" dirty="0">
                <a:solidFill>
                  <a:srgbClr val="FF0000"/>
                </a:solidFill>
                <a:latin typeface="Open Sans"/>
              </a:rPr>
              <a:t>members</a:t>
            </a:r>
            <a:r>
              <a:rPr lang="en-US" sz="2000" b="1" i="1" dirty="0">
                <a:solidFill>
                  <a:srgbClr val="00B050"/>
                </a:solidFill>
                <a:latin typeface="Open Sans"/>
              </a:rPr>
              <a:t> </a:t>
            </a:r>
            <a:r>
              <a:rPr lang="en-US" sz="2000" dirty="0">
                <a:latin typeface="Open Sans"/>
              </a:rPr>
              <a:t>of the set. A set is said to </a:t>
            </a:r>
            <a:r>
              <a:rPr lang="en-US" sz="2000" b="1" i="1" dirty="0">
                <a:solidFill>
                  <a:srgbClr val="FF0000"/>
                </a:solidFill>
                <a:latin typeface="Open Sans"/>
              </a:rPr>
              <a:t>contain</a:t>
            </a:r>
            <a:r>
              <a:rPr lang="en-US" sz="2000" i="1" dirty="0">
                <a:latin typeface="Open Sans"/>
              </a:rPr>
              <a:t> </a:t>
            </a:r>
            <a:r>
              <a:rPr lang="en-US" sz="2000" dirty="0">
                <a:latin typeface="Open Sans"/>
              </a:rPr>
              <a:t>its elements. We write </a:t>
            </a:r>
            <a:r>
              <a:rPr lang="en-US" sz="2000" i="1" dirty="0">
                <a:latin typeface="Open Sans"/>
              </a:rPr>
              <a:t>a </a:t>
            </a:r>
            <a:r>
              <a:rPr lang="en-US" sz="2000" dirty="0">
                <a:latin typeface="Open Sans"/>
              </a:rPr>
              <a:t>∈ </a:t>
            </a:r>
            <a:r>
              <a:rPr lang="en-US" sz="2000" i="1" dirty="0">
                <a:latin typeface="Open Sans"/>
              </a:rPr>
              <a:t>A </a:t>
            </a:r>
            <a:r>
              <a:rPr lang="en-US" sz="2000" dirty="0">
                <a:latin typeface="Open Sans"/>
              </a:rPr>
              <a:t>to denote that </a:t>
            </a:r>
            <a:r>
              <a:rPr lang="en-US" sz="2000" i="1" dirty="0">
                <a:latin typeface="Open Sans"/>
              </a:rPr>
              <a:t>a </a:t>
            </a:r>
            <a:r>
              <a:rPr lang="en-US" sz="2000" dirty="0">
                <a:latin typeface="Open Sans"/>
              </a:rPr>
              <a:t>is an element of the set </a:t>
            </a:r>
            <a:r>
              <a:rPr lang="en-US" sz="2000" i="1" dirty="0">
                <a:latin typeface="Open Sans"/>
              </a:rPr>
              <a:t>A</a:t>
            </a:r>
            <a:r>
              <a:rPr lang="en-US" sz="2000" dirty="0">
                <a:latin typeface="Open Sans"/>
              </a:rPr>
              <a:t>. The notation </a:t>
            </a:r>
            <a:r>
              <a:rPr lang="en-US" sz="2000" i="1" dirty="0">
                <a:latin typeface="Open Sans"/>
              </a:rPr>
              <a:t>a </a:t>
            </a:r>
            <a:r>
              <a:rPr lang="en-US" sz="2000" dirty="0">
                <a:latin typeface="Open Sans"/>
              </a:rPr>
              <a:t>∉ </a:t>
            </a:r>
            <a:r>
              <a:rPr lang="en-US" sz="2000" i="1" dirty="0">
                <a:latin typeface="Open Sans"/>
              </a:rPr>
              <a:t>A </a:t>
            </a:r>
            <a:r>
              <a:rPr lang="en-US" sz="2000" dirty="0">
                <a:latin typeface="Open Sans"/>
              </a:rPr>
              <a:t>denotes that </a:t>
            </a:r>
            <a:r>
              <a:rPr lang="en-US" sz="2000" i="1" dirty="0">
                <a:latin typeface="Open Sans"/>
              </a:rPr>
              <a:t>a </a:t>
            </a:r>
            <a:r>
              <a:rPr lang="en-US" sz="2000" dirty="0">
                <a:latin typeface="Open Sans"/>
              </a:rPr>
              <a:t>is not an element of the set </a:t>
            </a:r>
            <a:r>
              <a:rPr lang="en-US" sz="2000" i="1" dirty="0">
                <a:latin typeface="Open Sans"/>
              </a:rPr>
              <a:t>A</a:t>
            </a:r>
            <a:r>
              <a:rPr lang="en-US" sz="2000" dirty="0">
                <a:latin typeface="Open Sans"/>
              </a:rPr>
              <a:t>.</a:t>
            </a:r>
          </a:p>
        </p:txBody>
      </p:sp>
      <p:sp>
        <p:nvSpPr>
          <p:cNvPr id="4" name="Slide Number Placeholder 3">
            <a:extLst>
              <a:ext uri="{FF2B5EF4-FFF2-40B4-BE49-F238E27FC236}">
                <a16:creationId xmlns:a16="http://schemas.microsoft.com/office/drawing/2014/main" id="{90FE40FA-A13D-4096-82B9-6D752E061F03}"/>
              </a:ext>
            </a:extLst>
          </p:cNvPr>
          <p:cNvSpPr>
            <a:spLocks noGrp="1"/>
          </p:cNvSpPr>
          <p:nvPr>
            <p:ph type="sldNum" sz="quarter" idx="12"/>
          </p:nvPr>
        </p:nvSpPr>
        <p:spPr/>
        <p:txBody>
          <a:bodyPr/>
          <a:lstStyle/>
          <a:p>
            <a:pPr>
              <a:defRPr/>
            </a:pPr>
            <a:fld id="{D8837AC9-722F-4E00-AA4A-3E2FB5243369}" type="slidenum">
              <a:rPr lang="en-US" altLang="en-US" smtClean="0"/>
              <a:pPr>
                <a:defRPr/>
              </a:pPr>
              <a:t>2</a:t>
            </a:fld>
            <a:endParaRPr lang="en-US" altLang="en-US"/>
          </a:p>
        </p:txBody>
      </p:sp>
      <p:sp>
        <p:nvSpPr>
          <p:cNvPr id="6" name="Rectangle 5">
            <a:extLst>
              <a:ext uri="{FF2B5EF4-FFF2-40B4-BE49-F238E27FC236}">
                <a16:creationId xmlns:a16="http://schemas.microsoft.com/office/drawing/2014/main" id="{0284B399-F9D0-4239-9CDB-94517788ED1F}"/>
              </a:ext>
            </a:extLst>
          </p:cNvPr>
          <p:cNvSpPr/>
          <p:nvPr/>
        </p:nvSpPr>
        <p:spPr>
          <a:xfrm>
            <a:off x="1466198" y="2497628"/>
            <a:ext cx="6002203" cy="2477601"/>
          </a:xfrm>
          <a:prstGeom prst="rect">
            <a:avLst/>
          </a:prstGeom>
        </p:spPr>
        <p:txBody>
          <a:bodyPr wrap="square">
            <a:spAutoFit/>
          </a:bodyPr>
          <a:lstStyle/>
          <a:p>
            <a:pPr marL="342900" indent="-342900">
              <a:spcBef>
                <a:spcPts val="600"/>
              </a:spcBef>
              <a:buFont typeface="Wingdings" panose="05000000000000000000" pitchFamily="2" charset="2"/>
              <a:buChar char="q"/>
            </a:pPr>
            <a:r>
              <a:rPr lang="en-US" sz="2000" dirty="0">
                <a:latin typeface="Open Sans"/>
              </a:rPr>
              <a:t>Sets are used to group objects together</a:t>
            </a:r>
          </a:p>
          <a:p>
            <a:pPr marL="342900" indent="-342900">
              <a:spcBef>
                <a:spcPts val="600"/>
              </a:spcBef>
              <a:buFont typeface="Wingdings" panose="05000000000000000000" pitchFamily="2" charset="2"/>
              <a:buChar char="q"/>
            </a:pPr>
            <a:r>
              <a:rPr lang="en-US" sz="2000" dirty="0">
                <a:latin typeface="Open Sans"/>
              </a:rPr>
              <a:t>Often, but not always, the objects in a set have similar properties</a:t>
            </a:r>
          </a:p>
          <a:p>
            <a:pPr marL="342900" indent="-342900">
              <a:spcBef>
                <a:spcPts val="600"/>
              </a:spcBef>
              <a:buFont typeface="Wingdings" panose="05000000000000000000" pitchFamily="2" charset="2"/>
              <a:buChar char="q"/>
            </a:pPr>
            <a:r>
              <a:rPr lang="en-US" sz="2000" dirty="0">
                <a:latin typeface="Open Sans"/>
              </a:rPr>
              <a:t>It is common for sets to be denoted using uppercase letters. Lowercase letters are usually used to denote elements of sets.</a:t>
            </a:r>
          </a:p>
          <a:p>
            <a:pPr marL="342900" indent="-342900">
              <a:spcBef>
                <a:spcPts val="600"/>
              </a:spcBef>
              <a:buFont typeface="Wingdings" panose="05000000000000000000" pitchFamily="2" charset="2"/>
              <a:buChar char="q"/>
            </a:pPr>
            <a:endParaRPr lang="en-US" sz="2000" dirty="0">
              <a:latin typeface="Open Sans"/>
            </a:endParaRPr>
          </a:p>
        </p:txBody>
      </p:sp>
    </p:spTree>
    <p:extLst>
      <p:ext uri="{BB962C8B-B14F-4D97-AF65-F5344CB8AC3E}">
        <p14:creationId xmlns:p14="http://schemas.microsoft.com/office/powerpoint/2010/main" val="62444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F69076-4D91-4F9C-9B30-F9FBCBF2D553}"/>
              </a:ext>
            </a:extLst>
          </p:cNvPr>
          <p:cNvSpPr>
            <a:spLocks noGrp="1"/>
          </p:cNvSpPr>
          <p:nvPr>
            <p:ph type="sldNum" sz="quarter" idx="12"/>
          </p:nvPr>
        </p:nvSpPr>
        <p:spPr/>
        <p:txBody>
          <a:bodyPr/>
          <a:lstStyle/>
          <a:p>
            <a:pPr>
              <a:defRPr/>
            </a:pPr>
            <a:fld id="{D8837AC9-722F-4E00-AA4A-3E2FB5243369}" type="slidenum">
              <a:rPr lang="en-US" altLang="en-US" smtClean="0"/>
              <a:pPr>
                <a:defRPr/>
              </a:pPr>
              <a:t>20</a:t>
            </a:fld>
            <a:endParaRPr lang="en-US" alt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B1369EA-C3A1-4D55-8C1F-3B6B95992107}"/>
                  </a:ext>
                </a:extLst>
              </p:cNvPr>
              <p:cNvSpPr>
                <a:spLocks noGrp="1"/>
              </p:cNvSpPr>
              <p:nvPr>
                <p:ph idx="1"/>
              </p:nvPr>
            </p:nvSpPr>
            <p:spPr>
              <a:xfrm>
                <a:off x="1649179" y="2582208"/>
                <a:ext cx="8745280" cy="1496287"/>
              </a:xfrm>
            </p:spPr>
            <p:style>
              <a:lnRef idx="1">
                <a:schemeClr val="accent5"/>
              </a:lnRef>
              <a:fillRef idx="2">
                <a:schemeClr val="accent5"/>
              </a:fillRef>
              <a:effectRef idx="1">
                <a:schemeClr val="accent5"/>
              </a:effectRef>
              <a:fontRef idx="minor">
                <a:schemeClr val="dk1"/>
              </a:fontRef>
            </p:style>
            <p:txBody>
              <a:bodyPr/>
              <a:lstStyle/>
              <a:p>
                <a:pPr marL="0" indent="0" algn="just">
                  <a:spcBef>
                    <a:spcPts val="800"/>
                  </a:spcBef>
                  <a:buNone/>
                </a:pPr>
                <a:r>
                  <a:rPr lang="en-US" sz="2000" b="1" dirty="0">
                    <a:solidFill>
                      <a:srgbClr val="FF0000"/>
                    </a:solidFill>
                    <a:latin typeface="Open Sans"/>
                  </a:rPr>
                  <a:t>Definition :</a:t>
                </a:r>
              </a:p>
              <a:p>
                <a:pPr marL="0" indent="0" algn="just">
                  <a:buNone/>
                </a:pPr>
                <a:r>
                  <a:rPr lang="en-US" sz="2000" dirty="0">
                    <a:latin typeface="Open Sans"/>
                  </a:rPr>
                  <a:t>Let </a:t>
                </a:r>
                <a:r>
                  <a:rPr lang="en-US" sz="2000" i="1" dirty="0">
                    <a:latin typeface="Open Sans"/>
                  </a:rPr>
                  <a:t>U </a:t>
                </a:r>
                <a:r>
                  <a:rPr lang="en-US" sz="2000" dirty="0">
                    <a:latin typeface="Open Sans"/>
                  </a:rPr>
                  <a:t>be the universal set. The </a:t>
                </a:r>
                <a:r>
                  <a:rPr lang="en-US" sz="2000" i="1" dirty="0">
                    <a:latin typeface="Open Sans"/>
                  </a:rPr>
                  <a:t>complement </a:t>
                </a:r>
                <a:r>
                  <a:rPr lang="en-US" sz="2000" dirty="0">
                    <a:latin typeface="Open Sans"/>
                  </a:rPr>
                  <a:t>of the set </a:t>
                </a:r>
                <a:r>
                  <a:rPr lang="en-US" sz="2000" i="1" dirty="0">
                    <a:latin typeface="Open Sans"/>
                  </a:rPr>
                  <a:t>A, </a:t>
                </a:r>
                <a:r>
                  <a:rPr lang="en-US" sz="2000" dirty="0">
                    <a:latin typeface="Open Sans"/>
                  </a:rPr>
                  <a:t>denoted by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 </a:t>
                </a:r>
                <a:r>
                  <a:rPr lang="en-US" sz="2000" dirty="0">
                    <a:latin typeface="Open Sans"/>
                  </a:rPr>
                  <a:t>is the complement of </a:t>
                </a:r>
                <a:r>
                  <a:rPr lang="en-US" sz="2000" i="1" dirty="0">
                    <a:latin typeface="Open Sans"/>
                  </a:rPr>
                  <a:t>A </a:t>
                </a:r>
                <a:r>
                  <a:rPr lang="en-US" sz="2000" dirty="0">
                    <a:latin typeface="Open Sans"/>
                  </a:rPr>
                  <a:t>with respect to </a:t>
                </a:r>
                <a:r>
                  <a:rPr lang="en-US" sz="2000" i="1" dirty="0">
                    <a:latin typeface="Open Sans"/>
                  </a:rPr>
                  <a:t>U</a:t>
                </a:r>
                <a:r>
                  <a:rPr lang="en-US" sz="2000" dirty="0">
                    <a:latin typeface="Open Sans"/>
                  </a:rPr>
                  <a:t>. Therefore, the complement of the set </a:t>
                </a:r>
                <a:r>
                  <a:rPr lang="en-US" sz="2000" i="1" dirty="0">
                    <a:latin typeface="Open Sans"/>
                  </a:rPr>
                  <a:t>A </a:t>
                </a:r>
                <a:r>
                  <a:rPr lang="en-US" sz="2000" dirty="0">
                    <a:latin typeface="Open Sans"/>
                  </a:rPr>
                  <a:t>is </a:t>
                </a:r>
                <a:r>
                  <a:rPr lang="en-US" sz="2000" i="1" dirty="0">
                    <a:latin typeface="Open Sans"/>
                  </a:rPr>
                  <a:t>U </a:t>
                </a:r>
                <a:r>
                  <a:rPr lang="en-US" sz="2000" dirty="0">
                    <a:latin typeface="Open Sans"/>
                  </a:rPr>
                  <a:t>− </a:t>
                </a:r>
                <a:r>
                  <a:rPr lang="en-US" sz="2000" i="1" dirty="0">
                    <a:latin typeface="Open Sans"/>
                  </a:rPr>
                  <a:t>A</a:t>
                </a:r>
                <a:r>
                  <a:rPr lang="en-US" sz="2000" dirty="0">
                    <a:latin typeface="Open Sans"/>
                  </a:rPr>
                  <a:t>.</a:t>
                </a:r>
              </a:p>
            </p:txBody>
          </p:sp>
        </mc:Choice>
        <mc:Fallback xmlns="">
          <p:sp>
            <p:nvSpPr>
              <p:cNvPr id="5" name="Content Placeholder 2">
                <a:extLst>
                  <a:ext uri="{FF2B5EF4-FFF2-40B4-BE49-F238E27FC236}">
                    <a16:creationId xmlns:a16="http://schemas.microsoft.com/office/drawing/2014/main" id="{8B1369EA-C3A1-4D55-8C1F-3B6B95992107}"/>
                  </a:ext>
                </a:extLst>
              </p:cNvPr>
              <p:cNvSpPr>
                <a:spLocks noGrp="1" noRot="1" noChangeAspect="1" noMove="1" noResize="1" noEditPoints="1" noAdjustHandles="1" noChangeArrowheads="1" noChangeShapeType="1" noTextEdit="1"/>
              </p:cNvSpPr>
              <p:nvPr>
                <p:ph idx="1"/>
              </p:nvPr>
            </p:nvSpPr>
            <p:spPr>
              <a:xfrm>
                <a:off x="1649179" y="2582208"/>
                <a:ext cx="8745280" cy="149628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004F138-87C6-4627-ABC3-E01A7E4198D9}"/>
              </a:ext>
            </a:extLst>
          </p:cNvPr>
          <p:cNvSpPr txBox="1"/>
          <p:nvPr/>
        </p:nvSpPr>
        <p:spPr>
          <a:xfrm>
            <a:off x="1263535" y="2206977"/>
            <a:ext cx="9130924" cy="430887"/>
          </a:xfrm>
          <a:prstGeom prst="rect">
            <a:avLst/>
          </a:prstGeom>
          <a:noFill/>
        </p:spPr>
        <p:txBody>
          <a:bodyPr wrap="square" rtlCol="0">
            <a:spAutoFit/>
          </a:bodyPr>
          <a:lstStyle/>
          <a:p>
            <a:r>
              <a:rPr lang="en-US" sz="2200" b="1" dirty="0">
                <a:solidFill>
                  <a:schemeClr val="accent1"/>
                </a:solidFill>
                <a:latin typeface="Open Sans"/>
              </a:rPr>
              <a:t>4. Complement</a:t>
            </a:r>
          </a:p>
        </p:txBody>
      </p:sp>
      <p:sp>
        <p:nvSpPr>
          <p:cNvPr id="8" name="Title 1">
            <a:extLst>
              <a:ext uri="{FF2B5EF4-FFF2-40B4-BE49-F238E27FC236}">
                <a16:creationId xmlns:a16="http://schemas.microsoft.com/office/drawing/2014/main" id="{D568F2A0-61A8-43BB-AED3-CB07BE7A420A}"/>
              </a:ext>
            </a:extLst>
          </p:cNvPr>
          <p:cNvSpPr>
            <a:spLocks noGrp="1"/>
          </p:cNvSpPr>
          <p:nvPr>
            <p:ph type="title"/>
          </p:nvPr>
        </p:nvSpPr>
        <p:spPr>
          <a:xfrm>
            <a:off x="3803159" y="839788"/>
            <a:ext cx="6591300" cy="1260475"/>
          </a:xfrm>
        </p:spPr>
        <p:txBody>
          <a:bodyPr/>
          <a:lstStyle/>
          <a:p>
            <a:r>
              <a:rPr lang="en-US" sz="3000" dirty="0">
                <a:solidFill>
                  <a:schemeClr val="accent1"/>
                </a:solidFill>
                <a:latin typeface="Open Sans"/>
              </a:rPr>
              <a:t>Set Operations</a:t>
            </a:r>
            <a:endParaRPr lang="en-US" sz="3000" b="0" dirty="0">
              <a:solidFill>
                <a:schemeClr val="accent1"/>
              </a:solidFill>
              <a:latin typeface="Open Sans"/>
            </a:endParaRPr>
          </a:p>
        </p:txBody>
      </p:sp>
      <p:sp>
        <p:nvSpPr>
          <p:cNvPr id="10" name="Rectangle 9">
            <a:extLst>
              <a:ext uri="{FF2B5EF4-FFF2-40B4-BE49-F238E27FC236}">
                <a16:creationId xmlns:a16="http://schemas.microsoft.com/office/drawing/2014/main" id="{8889D346-1582-44D8-B8B6-FE44F925EA69}"/>
              </a:ext>
            </a:extLst>
          </p:cNvPr>
          <p:cNvSpPr/>
          <p:nvPr/>
        </p:nvSpPr>
        <p:spPr>
          <a:xfrm>
            <a:off x="1147159" y="4409545"/>
            <a:ext cx="5187142" cy="369332"/>
          </a:xfrm>
          <a:prstGeom prst="rect">
            <a:avLst/>
          </a:prstGeom>
        </p:spPr>
        <p:txBody>
          <a:bodyPr wrap="square">
            <a:spAutoFit/>
          </a:bodyPr>
          <a:lstStyle/>
          <a:p>
            <a:r>
              <a:rPr lang="en-US" sz="1800" b="1" dirty="0">
                <a:latin typeface="Open Sans"/>
              </a:rPr>
              <a:t>Venn diagram for the complement of the set </a:t>
            </a:r>
            <a:r>
              <a:rPr lang="en-US" sz="1800" b="1" i="1" dirty="0">
                <a:latin typeface="Open Sans"/>
              </a:rPr>
              <a:t>A</a:t>
            </a:r>
            <a:endParaRPr lang="en-US" sz="1800" dirty="0">
              <a:latin typeface="Open Sans"/>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4DB6DD5-DA75-49CF-A606-38A57594C477}"/>
                  </a:ext>
                </a:extLst>
              </p:cNvPr>
              <p:cNvSpPr/>
              <p:nvPr/>
            </p:nvSpPr>
            <p:spPr>
              <a:xfrm>
                <a:off x="6245821" y="5022928"/>
                <a:ext cx="4243041" cy="1970476"/>
              </a:xfrm>
              <a:prstGeom prst="rect">
                <a:avLst/>
              </a:prstGeom>
            </p:spPr>
            <p:txBody>
              <a:bodyPr wrap="square">
                <a:spAutoFit/>
              </a:bodyPr>
              <a:lstStyle/>
              <a:p>
                <a:pPr>
                  <a:spcBef>
                    <a:spcPts val="800"/>
                  </a:spcBef>
                </a:pPr>
                <a:r>
                  <a:rPr lang="en-US" sz="2000" b="1" dirty="0">
                    <a:solidFill>
                      <a:schemeClr val="accent1"/>
                    </a:solidFill>
                    <a:latin typeface="Open Sans"/>
                  </a:rPr>
                  <a:t>Example :</a:t>
                </a:r>
              </a:p>
              <a:p>
                <a:r>
                  <a:rPr lang="en-US" sz="2000" dirty="0">
                    <a:latin typeface="Open Sans"/>
                  </a:rPr>
                  <a:t>Let </a:t>
                </a:r>
                <a:r>
                  <a:rPr lang="en-US" sz="2000" i="1" dirty="0">
                    <a:latin typeface="Open Sans"/>
                  </a:rPr>
                  <a:t>A </a:t>
                </a:r>
                <a:r>
                  <a:rPr lang="en-US" sz="2000" dirty="0">
                    <a:latin typeface="Open Sans"/>
                  </a:rPr>
                  <a:t>= {</a:t>
                </a:r>
                <a:r>
                  <a:rPr lang="en-US" sz="2000" i="1" dirty="0">
                    <a:latin typeface="Open Sans"/>
                  </a:rPr>
                  <a:t>a, e, </a:t>
                </a:r>
                <a:r>
                  <a:rPr lang="en-US" sz="2000" i="1" dirty="0" err="1">
                    <a:latin typeface="Open Sans"/>
                  </a:rPr>
                  <a:t>i</a:t>
                </a:r>
                <a:r>
                  <a:rPr lang="en-US" sz="2000" i="1" dirty="0">
                    <a:latin typeface="Open Sans"/>
                  </a:rPr>
                  <a:t>, o, u</a:t>
                </a:r>
                <a:r>
                  <a:rPr lang="en-US" sz="2000" dirty="0">
                    <a:latin typeface="Open Sans"/>
                  </a:rPr>
                  <a:t>} , </a:t>
                </a:r>
              </a:p>
              <a:p>
                <a:r>
                  <a:rPr lang="en-US" sz="2000" dirty="0">
                    <a:latin typeface="Open Sans"/>
                  </a:rPr>
                  <a:t>U= </a:t>
                </a:r>
                <a:r>
                  <a:rPr lang="en-US" dirty="0"/>
                  <a:t>set of letters</a:t>
                </a:r>
                <a:endParaRPr lang="en-US" sz="2000" dirty="0">
                  <a:latin typeface="Open Sans"/>
                </a:endParaRPr>
              </a:p>
              <a:p>
                <a:r>
                  <a:rPr lang="en-US" sz="2000" dirty="0">
                    <a:latin typeface="Open Sans"/>
                  </a:rPr>
                  <a:t>Then.</a:t>
                </a:r>
              </a:p>
              <a:p>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pt-BR" sz="2000" i="1" dirty="0">
                    <a:latin typeface="Open Sans"/>
                  </a:rPr>
                  <a:t> </a:t>
                </a:r>
                <a:r>
                  <a:rPr lang="pt-BR" sz="2000" dirty="0">
                    <a:latin typeface="Open Sans"/>
                  </a:rPr>
                  <a:t>= {</a:t>
                </a:r>
                <a:r>
                  <a:rPr lang="pt-BR" sz="2000" i="1" dirty="0">
                    <a:latin typeface="Open Sans"/>
                  </a:rPr>
                  <a:t>b, c, d, f, g, h, j, k, l, m, n, p, q, r, s, t, v, w, x, y, z</a:t>
                </a:r>
                <a:r>
                  <a:rPr lang="pt-BR" sz="2000" dirty="0">
                    <a:latin typeface="Open Sans"/>
                  </a:rPr>
                  <a:t>}.</a:t>
                </a:r>
                <a:endParaRPr lang="en-US" sz="2000" dirty="0">
                  <a:latin typeface="Open Sans"/>
                </a:endParaRPr>
              </a:p>
            </p:txBody>
          </p:sp>
        </mc:Choice>
        <mc:Fallback xmlns="">
          <p:sp>
            <p:nvSpPr>
              <p:cNvPr id="12" name="Rectangle 11">
                <a:extLst>
                  <a:ext uri="{FF2B5EF4-FFF2-40B4-BE49-F238E27FC236}">
                    <a16:creationId xmlns:a16="http://schemas.microsoft.com/office/drawing/2014/main" id="{C4DB6DD5-DA75-49CF-A606-38A57594C477}"/>
                  </a:ext>
                </a:extLst>
              </p:cNvPr>
              <p:cNvSpPr>
                <a:spLocks noRot="1" noChangeAspect="1" noMove="1" noResize="1" noEditPoints="1" noAdjustHandles="1" noChangeArrowheads="1" noChangeShapeType="1" noTextEdit="1"/>
              </p:cNvSpPr>
              <p:nvPr/>
            </p:nvSpPr>
            <p:spPr>
              <a:xfrm>
                <a:off x="6245821" y="5022928"/>
                <a:ext cx="4243041" cy="1970476"/>
              </a:xfrm>
              <a:prstGeom prst="rect">
                <a:avLst/>
              </a:prstGeom>
              <a:blipFill>
                <a:blip r:embed="rId3"/>
                <a:stretch>
                  <a:fillRect l="-1580" t="-1548" b="-402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5FDD7DD-3C25-49B3-8008-59EB52FD8931}"/>
              </a:ext>
            </a:extLst>
          </p:cNvPr>
          <p:cNvPicPr>
            <a:picLocks noChangeAspect="1"/>
          </p:cNvPicPr>
          <p:nvPr/>
        </p:nvPicPr>
        <p:blipFill>
          <a:blip r:embed="rId4"/>
          <a:stretch>
            <a:fillRect/>
          </a:stretch>
        </p:blipFill>
        <p:spPr>
          <a:xfrm>
            <a:off x="1649178" y="4764792"/>
            <a:ext cx="4123925" cy="2647246"/>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85BDF69-092C-4BC2-9726-C0EF721DB268}"/>
                  </a:ext>
                </a:extLst>
              </p:cNvPr>
              <p:cNvSpPr/>
              <p:nvPr/>
            </p:nvSpPr>
            <p:spPr>
              <a:xfrm>
                <a:off x="7417324" y="4333564"/>
                <a:ext cx="2478371" cy="462434"/>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14:m>
                  <m:oMath xmlns:m="http://schemas.openxmlformats.org/officeDocument/2006/math">
                    <m:acc>
                      <m:accPr>
                        <m:chr m:val="̅"/>
                        <m:ctrlPr>
                          <a:rPr lang="en-US" sz="2400" i="1" dirty="0" smtClean="0">
                            <a:latin typeface="Cambria Math" panose="02040503050406030204" pitchFamily="18" charset="0"/>
                          </a:rPr>
                        </m:ctrlPr>
                      </m:accPr>
                      <m:e>
                        <m:r>
                          <a:rPr lang="en-US" sz="2400" i="1" dirty="0">
                            <a:latin typeface="Cambria Math" panose="02040503050406030204" pitchFamily="18" charset="0"/>
                          </a:rPr>
                          <m:t>𝐴</m:t>
                        </m:r>
                      </m:e>
                    </m:acc>
                  </m:oMath>
                </a14:m>
                <a:r>
                  <a:rPr lang="en-US" sz="2400" i="1" dirty="0">
                    <a:latin typeface="STIXGeneral-Italic"/>
                  </a:rPr>
                  <a:t> </a:t>
                </a:r>
                <a:r>
                  <a:rPr lang="en-US" sz="2400" dirty="0">
                    <a:latin typeface="STIXMath-Regular"/>
                  </a:rPr>
                  <a:t>= {</a:t>
                </a:r>
                <a:r>
                  <a:rPr lang="en-US" sz="2400" i="1" dirty="0">
                    <a:latin typeface="STIXGeneral-Italic"/>
                  </a:rPr>
                  <a:t>x </a:t>
                </a:r>
                <a:r>
                  <a:rPr lang="en-US" sz="2400" dirty="0">
                    <a:latin typeface="STIXMath-Regular"/>
                  </a:rPr>
                  <a:t>∈ </a:t>
                </a:r>
                <a:r>
                  <a:rPr lang="en-US" sz="2400" i="1" dirty="0">
                    <a:latin typeface="STIXGeneral-Italic"/>
                  </a:rPr>
                  <a:t>U </a:t>
                </a:r>
                <a:r>
                  <a:rPr lang="en-US" sz="2400" dirty="0">
                    <a:latin typeface="STIXMath-Regular"/>
                  </a:rPr>
                  <a:t>∣ </a:t>
                </a:r>
                <a:r>
                  <a:rPr lang="en-US" sz="2400" i="1" dirty="0">
                    <a:latin typeface="STIXGeneral-Italic"/>
                  </a:rPr>
                  <a:t>x </a:t>
                </a:r>
                <a:r>
                  <a:rPr lang="en-US" sz="2400" dirty="0">
                    <a:latin typeface="STIXMath-Regular"/>
                  </a:rPr>
                  <a:t>∉ </a:t>
                </a:r>
                <a:r>
                  <a:rPr lang="en-US" sz="2400" i="1" dirty="0">
                    <a:latin typeface="STIXGeneral-Italic"/>
                  </a:rPr>
                  <a:t>A</a:t>
                </a:r>
                <a:r>
                  <a:rPr lang="en-US" sz="2400" dirty="0">
                    <a:latin typeface="STIXMath-Regular"/>
                  </a:rPr>
                  <a:t>}</a:t>
                </a:r>
                <a:r>
                  <a:rPr lang="en-US" sz="2400" i="1" dirty="0">
                    <a:latin typeface="STIXMath-Italic"/>
                  </a:rPr>
                  <a:t>.</a:t>
                </a:r>
                <a:endParaRPr lang="en-US" dirty="0"/>
              </a:p>
            </p:txBody>
          </p:sp>
        </mc:Choice>
        <mc:Fallback xmlns="">
          <p:sp>
            <p:nvSpPr>
              <p:cNvPr id="7" name="Rectangle 6">
                <a:extLst>
                  <a:ext uri="{FF2B5EF4-FFF2-40B4-BE49-F238E27FC236}">
                    <a16:creationId xmlns:a16="http://schemas.microsoft.com/office/drawing/2014/main" id="{B85BDF69-092C-4BC2-9726-C0EF721DB268}"/>
                  </a:ext>
                </a:extLst>
              </p:cNvPr>
              <p:cNvSpPr>
                <a:spLocks noRot="1" noChangeAspect="1" noMove="1" noResize="1" noEditPoints="1" noAdjustHandles="1" noChangeArrowheads="1" noChangeShapeType="1" noTextEdit="1"/>
              </p:cNvSpPr>
              <p:nvPr/>
            </p:nvSpPr>
            <p:spPr>
              <a:xfrm>
                <a:off x="7417324" y="4333564"/>
                <a:ext cx="2478371" cy="46243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127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F69076-4D91-4F9C-9B30-F9FBCBF2D553}"/>
              </a:ext>
            </a:extLst>
          </p:cNvPr>
          <p:cNvSpPr>
            <a:spLocks noGrp="1"/>
          </p:cNvSpPr>
          <p:nvPr>
            <p:ph type="sldNum" sz="quarter" idx="12"/>
          </p:nvPr>
        </p:nvSpPr>
        <p:spPr/>
        <p:txBody>
          <a:bodyPr/>
          <a:lstStyle/>
          <a:p>
            <a:pPr>
              <a:defRPr/>
            </a:pPr>
            <a:fld id="{D8837AC9-722F-4E00-AA4A-3E2FB5243369}" type="slidenum">
              <a:rPr lang="en-US" altLang="en-US" smtClean="0"/>
              <a:pPr>
                <a:defRPr/>
              </a:pPr>
              <a:t>21</a:t>
            </a:fld>
            <a:endParaRPr lang="en-US" altLang="en-US"/>
          </a:p>
        </p:txBody>
      </p:sp>
      <p:sp>
        <p:nvSpPr>
          <p:cNvPr id="5" name="Content Placeholder 2">
            <a:extLst>
              <a:ext uri="{FF2B5EF4-FFF2-40B4-BE49-F238E27FC236}">
                <a16:creationId xmlns:a16="http://schemas.microsoft.com/office/drawing/2014/main" id="{8B1369EA-C3A1-4D55-8C1F-3B6B95992107}"/>
              </a:ext>
            </a:extLst>
          </p:cNvPr>
          <p:cNvSpPr>
            <a:spLocks noGrp="1"/>
          </p:cNvSpPr>
          <p:nvPr>
            <p:ph idx="1"/>
          </p:nvPr>
        </p:nvSpPr>
        <p:spPr>
          <a:xfrm>
            <a:off x="1649179" y="2565584"/>
            <a:ext cx="8745280" cy="1496287"/>
          </a:xfrm>
        </p:spPr>
        <p:style>
          <a:lnRef idx="1">
            <a:schemeClr val="accent5"/>
          </a:lnRef>
          <a:fillRef idx="2">
            <a:schemeClr val="accent5"/>
          </a:fillRef>
          <a:effectRef idx="1">
            <a:schemeClr val="accent5"/>
          </a:effectRef>
          <a:fontRef idx="minor">
            <a:schemeClr val="dk1"/>
          </a:fontRef>
        </p:style>
        <p:txBody>
          <a:bodyPr/>
          <a:lstStyle/>
          <a:p>
            <a:pPr marL="0" indent="0" algn="just">
              <a:spcBef>
                <a:spcPts val="800"/>
              </a:spcBef>
              <a:buNone/>
            </a:pPr>
            <a:r>
              <a:rPr lang="en-US" sz="2000" b="1" dirty="0">
                <a:solidFill>
                  <a:srgbClr val="FF0000"/>
                </a:solidFill>
                <a:latin typeface="Open Sans"/>
              </a:rPr>
              <a:t>Definition :</a:t>
            </a:r>
          </a:p>
          <a:p>
            <a:pPr marL="0" indent="0">
              <a:buNone/>
            </a:pPr>
            <a:r>
              <a:rPr lang="en-US" sz="2000" dirty="0">
                <a:latin typeface="Open Sans"/>
              </a:rPr>
              <a:t>Let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be sets. The </a:t>
            </a:r>
            <a:r>
              <a:rPr lang="en-US" sz="2000" i="1" dirty="0">
                <a:solidFill>
                  <a:srgbClr val="FF0000"/>
                </a:solidFill>
                <a:latin typeface="Open Sans"/>
              </a:rPr>
              <a:t>difference</a:t>
            </a:r>
            <a:r>
              <a:rPr lang="en-US" sz="2000" i="1" dirty="0">
                <a:latin typeface="Open Sans"/>
              </a:rPr>
              <a:t> </a:t>
            </a:r>
            <a:r>
              <a:rPr lang="en-US" sz="2000" dirty="0">
                <a:latin typeface="Open Sans"/>
              </a:rPr>
              <a:t>of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denoted by </a:t>
            </a:r>
            <a:r>
              <a:rPr lang="en-US" sz="2000" i="1" dirty="0">
                <a:latin typeface="Open Sans"/>
              </a:rPr>
              <a:t>A </a:t>
            </a:r>
            <a:r>
              <a:rPr lang="en-US" sz="2000" dirty="0">
                <a:latin typeface="Open Sans"/>
              </a:rPr>
              <a:t>− </a:t>
            </a:r>
            <a:r>
              <a:rPr lang="en-US" sz="2000" i="1" dirty="0">
                <a:latin typeface="Open Sans"/>
              </a:rPr>
              <a:t>B, </a:t>
            </a:r>
            <a:r>
              <a:rPr lang="en-US" sz="2000" dirty="0">
                <a:latin typeface="Open Sans"/>
              </a:rPr>
              <a:t>is the set containing those elements that are in </a:t>
            </a:r>
            <a:r>
              <a:rPr lang="en-US" sz="2000" i="1" dirty="0">
                <a:latin typeface="Open Sans"/>
              </a:rPr>
              <a:t>A </a:t>
            </a:r>
            <a:r>
              <a:rPr lang="en-US" sz="2000" dirty="0">
                <a:latin typeface="Open Sans"/>
              </a:rPr>
              <a:t>but not in </a:t>
            </a:r>
            <a:r>
              <a:rPr lang="en-US" sz="2000" i="1" dirty="0">
                <a:latin typeface="Open Sans"/>
              </a:rPr>
              <a:t>B</a:t>
            </a:r>
            <a:r>
              <a:rPr lang="en-US" sz="2000" dirty="0">
                <a:latin typeface="Open Sans"/>
              </a:rPr>
              <a:t>. The difference of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is also called the </a:t>
            </a:r>
            <a:r>
              <a:rPr lang="en-US" sz="2000" i="1" dirty="0">
                <a:solidFill>
                  <a:srgbClr val="FF0000"/>
                </a:solidFill>
                <a:latin typeface="Open Sans"/>
              </a:rPr>
              <a:t>complement</a:t>
            </a:r>
            <a:r>
              <a:rPr lang="en-US" sz="2000" i="1" dirty="0">
                <a:latin typeface="Open Sans"/>
              </a:rPr>
              <a:t> of B with respect to A</a:t>
            </a:r>
            <a:r>
              <a:rPr lang="en-US" sz="2000" dirty="0">
                <a:latin typeface="Open Sans"/>
              </a:rPr>
              <a:t>.</a:t>
            </a:r>
          </a:p>
        </p:txBody>
      </p:sp>
      <p:sp>
        <p:nvSpPr>
          <p:cNvPr id="6" name="TextBox 5">
            <a:extLst>
              <a:ext uri="{FF2B5EF4-FFF2-40B4-BE49-F238E27FC236}">
                <a16:creationId xmlns:a16="http://schemas.microsoft.com/office/drawing/2014/main" id="{4004F138-87C6-4627-ABC3-E01A7E4198D9}"/>
              </a:ext>
            </a:extLst>
          </p:cNvPr>
          <p:cNvSpPr txBox="1"/>
          <p:nvPr/>
        </p:nvSpPr>
        <p:spPr>
          <a:xfrm>
            <a:off x="1242839" y="2117480"/>
            <a:ext cx="9130924" cy="430887"/>
          </a:xfrm>
          <a:prstGeom prst="rect">
            <a:avLst/>
          </a:prstGeom>
          <a:noFill/>
        </p:spPr>
        <p:txBody>
          <a:bodyPr wrap="square" rtlCol="0">
            <a:spAutoFit/>
          </a:bodyPr>
          <a:lstStyle/>
          <a:p>
            <a:r>
              <a:rPr lang="en-US" sz="2200" b="1" dirty="0">
                <a:solidFill>
                  <a:schemeClr val="accent1"/>
                </a:solidFill>
                <a:latin typeface="Open Sans"/>
              </a:rPr>
              <a:t>5. Difference</a:t>
            </a:r>
          </a:p>
        </p:txBody>
      </p:sp>
      <p:sp>
        <p:nvSpPr>
          <p:cNvPr id="8" name="Title 1">
            <a:extLst>
              <a:ext uri="{FF2B5EF4-FFF2-40B4-BE49-F238E27FC236}">
                <a16:creationId xmlns:a16="http://schemas.microsoft.com/office/drawing/2014/main" id="{D568F2A0-61A8-43BB-AED3-CB07BE7A420A}"/>
              </a:ext>
            </a:extLst>
          </p:cNvPr>
          <p:cNvSpPr>
            <a:spLocks noGrp="1"/>
          </p:cNvSpPr>
          <p:nvPr>
            <p:ph type="title"/>
          </p:nvPr>
        </p:nvSpPr>
        <p:spPr>
          <a:xfrm>
            <a:off x="3803159" y="839788"/>
            <a:ext cx="6591300" cy="1260475"/>
          </a:xfrm>
        </p:spPr>
        <p:txBody>
          <a:bodyPr/>
          <a:lstStyle/>
          <a:p>
            <a:r>
              <a:rPr lang="en-US" sz="3000" dirty="0">
                <a:solidFill>
                  <a:schemeClr val="accent1"/>
                </a:solidFill>
                <a:latin typeface="Open Sans"/>
              </a:rPr>
              <a:t>Set Operations</a:t>
            </a:r>
            <a:endParaRPr lang="en-US" sz="3000" b="0" dirty="0">
              <a:solidFill>
                <a:schemeClr val="accent1"/>
              </a:solidFill>
              <a:latin typeface="Open Sans"/>
            </a:endParaRPr>
          </a:p>
        </p:txBody>
      </p:sp>
      <p:pic>
        <p:nvPicPr>
          <p:cNvPr id="9" name="Picture 8">
            <a:extLst>
              <a:ext uri="{FF2B5EF4-FFF2-40B4-BE49-F238E27FC236}">
                <a16:creationId xmlns:a16="http://schemas.microsoft.com/office/drawing/2014/main" id="{07CA18B4-8CFA-42F4-8CA5-1E5CD813B5E6}"/>
              </a:ext>
            </a:extLst>
          </p:cNvPr>
          <p:cNvPicPr>
            <a:picLocks noChangeAspect="1"/>
          </p:cNvPicPr>
          <p:nvPr/>
        </p:nvPicPr>
        <p:blipFill>
          <a:blip r:embed="rId2"/>
          <a:stretch>
            <a:fillRect/>
          </a:stretch>
        </p:blipFill>
        <p:spPr>
          <a:xfrm>
            <a:off x="1826597" y="4692065"/>
            <a:ext cx="3953123" cy="2686723"/>
          </a:xfrm>
          <a:prstGeom prst="rect">
            <a:avLst/>
          </a:prstGeom>
        </p:spPr>
      </p:pic>
      <p:sp>
        <p:nvSpPr>
          <p:cNvPr id="10" name="Rectangle 9">
            <a:extLst>
              <a:ext uri="{FF2B5EF4-FFF2-40B4-BE49-F238E27FC236}">
                <a16:creationId xmlns:a16="http://schemas.microsoft.com/office/drawing/2014/main" id="{8889D346-1582-44D8-B8B6-FE44F925EA69}"/>
              </a:ext>
            </a:extLst>
          </p:cNvPr>
          <p:cNvSpPr/>
          <p:nvPr/>
        </p:nvSpPr>
        <p:spPr>
          <a:xfrm>
            <a:off x="1242839" y="4306108"/>
            <a:ext cx="5343525" cy="369332"/>
          </a:xfrm>
          <a:prstGeom prst="rect">
            <a:avLst/>
          </a:prstGeom>
        </p:spPr>
        <p:txBody>
          <a:bodyPr>
            <a:spAutoFit/>
          </a:bodyPr>
          <a:lstStyle/>
          <a:p>
            <a:r>
              <a:rPr lang="en-US" sz="1800" b="1" dirty="0">
                <a:latin typeface="Open Sans"/>
              </a:rPr>
              <a:t>Venn diagram for the difference of </a:t>
            </a:r>
            <a:r>
              <a:rPr lang="en-US" sz="1800" b="1" i="1" dirty="0">
                <a:latin typeface="Open Sans"/>
              </a:rPr>
              <a:t>A </a:t>
            </a:r>
            <a:r>
              <a:rPr lang="en-US" sz="1800" b="1" dirty="0">
                <a:latin typeface="Open Sans"/>
              </a:rPr>
              <a:t>and </a:t>
            </a:r>
            <a:r>
              <a:rPr lang="en-US" sz="1800" b="1" i="1" dirty="0">
                <a:latin typeface="Open Sans"/>
              </a:rPr>
              <a:t>B</a:t>
            </a:r>
            <a:r>
              <a:rPr lang="en-US" sz="1800" b="1" dirty="0">
                <a:latin typeface="Open Sans"/>
              </a:rPr>
              <a:t>.</a:t>
            </a:r>
            <a:endParaRPr lang="en-US" sz="1800" dirty="0">
              <a:latin typeface="Open Sans"/>
            </a:endParaRPr>
          </a:p>
        </p:txBody>
      </p:sp>
      <p:sp>
        <p:nvSpPr>
          <p:cNvPr id="11" name="Rectangle 10">
            <a:extLst>
              <a:ext uri="{FF2B5EF4-FFF2-40B4-BE49-F238E27FC236}">
                <a16:creationId xmlns:a16="http://schemas.microsoft.com/office/drawing/2014/main" id="{650FF7F7-FD7F-4977-8813-F67B57FFEC50}"/>
              </a:ext>
            </a:extLst>
          </p:cNvPr>
          <p:cNvSpPr/>
          <p:nvPr/>
        </p:nvSpPr>
        <p:spPr>
          <a:xfrm>
            <a:off x="6586364" y="4347607"/>
            <a:ext cx="3337773"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pt-BR" sz="2400" i="1" dirty="0">
                <a:latin typeface="STIXGeneral-Italic"/>
              </a:rPr>
              <a:t>A </a:t>
            </a:r>
            <a:r>
              <a:rPr lang="pt-BR" sz="2400" dirty="0">
                <a:latin typeface="STIXMath-Regular"/>
              </a:rPr>
              <a:t>− </a:t>
            </a:r>
            <a:r>
              <a:rPr lang="pt-BR" sz="2400" i="1" dirty="0">
                <a:latin typeface="STIXGeneral-Italic"/>
              </a:rPr>
              <a:t>B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A </a:t>
            </a:r>
            <a:r>
              <a:rPr lang="pt-BR" sz="2400" dirty="0">
                <a:latin typeface="STIXMath-Regular"/>
              </a:rPr>
              <a:t>∧ </a:t>
            </a:r>
            <a:r>
              <a:rPr lang="pt-BR" sz="2400" i="1" dirty="0">
                <a:latin typeface="STIXGeneral-Italic"/>
              </a:rPr>
              <a:t>x </a:t>
            </a:r>
            <a:r>
              <a:rPr lang="pt-BR" sz="2400" dirty="0">
                <a:latin typeface="STIXMath-Regular"/>
              </a:rPr>
              <a:t>∉ </a:t>
            </a:r>
            <a:r>
              <a:rPr lang="pt-BR" sz="2400" i="1" dirty="0">
                <a:latin typeface="STIXGeneral-Italic"/>
              </a:rPr>
              <a:t>B</a:t>
            </a:r>
            <a:r>
              <a:rPr lang="pt-BR" sz="2400" dirty="0">
                <a:latin typeface="STIXMath-Regular"/>
              </a:rPr>
              <a:t>}</a:t>
            </a:r>
            <a:r>
              <a:rPr lang="pt-BR" sz="2400" i="1" dirty="0">
                <a:latin typeface="STIXMath-Italic"/>
              </a:rPr>
              <a:t>.</a:t>
            </a:r>
            <a:endParaRPr lang="en-US" dirty="0"/>
          </a:p>
        </p:txBody>
      </p:sp>
      <p:sp>
        <p:nvSpPr>
          <p:cNvPr id="12" name="Rectangle 11">
            <a:extLst>
              <a:ext uri="{FF2B5EF4-FFF2-40B4-BE49-F238E27FC236}">
                <a16:creationId xmlns:a16="http://schemas.microsoft.com/office/drawing/2014/main" id="{C4DB6DD5-DA75-49CF-A606-38A57594C477}"/>
              </a:ext>
            </a:extLst>
          </p:cNvPr>
          <p:cNvSpPr/>
          <p:nvPr/>
        </p:nvSpPr>
        <p:spPr>
          <a:xfrm>
            <a:off x="6593336" y="5604811"/>
            <a:ext cx="3389069" cy="1528624"/>
          </a:xfrm>
          <a:prstGeom prst="rect">
            <a:avLst/>
          </a:prstGeom>
        </p:spPr>
        <p:txBody>
          <a:bodyPr wrap="square">
            <a:spAutoFit/>
          </a:bodyPr>
          <a:lstStyle/>
          <a:p>
            <a:pPr>
              <a:spcBef>
                <a:spcPts val="800"/>
              </a:spcBef>
            </a:pPr>
            <a:r>
              <a:rPr lang="en-US" sz="2000" b="1" dirty="0">
                <a:solidFill>
                  <a:schemeClr val="accent1"/>
                </a:solidFill>
                <a:latin typeface="Open Sans"/>
              </a:rPr>
              <a:t>Example :</a:t>
            </a:r>
          </a:p>
          <a:p>
            <a:pPr>
              <a:spcBef>
                <a:spcPts val="800"/>
              </a:spcBef>
            </a:pPr>
            <a:r>
              <a:rPr lang="en-US" sz="2000" dirty="0">
                <a:latin typeface="Open Sans"/>
              </a:rPr>
              <a:t>A =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 and B =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 A - B= {5}.</a:t>
            </a:r>
          </a:p>
          <a:p>
            <a:pPr>
              <a:spcBef>
                <a:spcPts val="800"/>
              </a:spcBef>
            </a:pPr>
            <a:r>
              <a:rPr lang="en-US" sz="2000" dirty="0">
                <a:latin typeface="Open Sans"/>
              </a:rPr>
              <a:t>B - A ={ 2}</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8D63333-2FC8-48A6-A3A3-5AAB29527029}"/>
                  </a:ext>
                </a:extLst>
              </p:cNvPr>
              <p:cNvSpPr/>
              <p:nvPr/>
            </p:nvSpPr>
            <p:spPr>
              <a:xfrm>
                <a:off x="6593336" y="4988884"/>
                <a:ext cx="2001125"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i="1" dirty="0">
                    <a:latin typeface="STIXGeneral-Italic"/>
                  </a:rPr>
                  <a:t>A </a:t>
                </a:r>
                <a:r>
                  <a:rPr lang="en-US" sz="2400" dirty="0">
                    <a:latin typeface="STIXMath-Regular"/>
                  </a:rPr>
                  <a:t>− </a:t>
                </a:r>
                <a:r>
                  <a:rPr lang="en-US" sz="2400" i="1" dirty="0">
                    <a:latin typeface="STIXGeneral-Italic"/>
                  </a:rPr>
                  <a:t>B </a:t>
                </a:r>
                <a:r>
                  <a:rPr lang="en-US" sz="2400" dirty="0">
                    <a:latin typeface="STIXMath-Regular"/>
                  </a:rPr>
                  <a:t>= </a:t>
                </a:r>
                <a:r>
                  <a:rPr lang="en-US" sz="2400" i="1" dirty="0">
                    <a:latin typeface="STIXGeneral-Italic"/>
                  </a:rPr>
                  <a:t>A </a:t>
                </a:r>
                <a:r>
                  <a:rPr lang="en-US" sz="2400" dirty="0">
                    <a:latin typeface="STIXMath-Regular"/>
                  </a:rPr>
                  <a:t>∩ </a:t>
                </a:r>
                <a14:m>
                  <m:oMath xmlns:m="http://schemas.openxmlformats.org/officeDocument/2006/math">
                    <m:acc>
                      <m:accPr>
                        <m:chr m:val="̅"/>
                        <m:ctrlPr>
                          <a:rPr lang="en-US" sz="2400" i="1" dirty="0">
                            <a:latin typeface="Cambria Math" panose="02040503050406030204" pitchFamily="18" charset="0"/>
                          </a:rPr>
                        </m:ctrlPr>
                      </m:accPr>
                      <m:e>
                        <m:r>
                          <a:rPr lang="en-US" sz="2400" b="0" i="1" dirty="0" smtClean="0">
                            <a:latin typeface="Cambria Math" panose="02040503050406030204" pitchFamily="18" charset="0"/>
                          </a:rPr>
                          <m:t>𝐵</m:t>
                        </m:r>
                      </m:e>
                    </m:acc>
                  </m:oMath>
                </a14:m>
                <a:r>
                  <a:rPr lang="en-US" sz="2400" i="1" dirty="0">
                    <a:latin typeface="STIXGeneral-Italic"/>
                  </a:rPr>
                  <a:t> </a:t>
                </a:r>
                <a:r>
                  <a:rPr lang="en-US" sz="2400" i="1" dirty="0">
                    <a:latin typeface="STIXMath-Italic"/>
                  </a:rPr>
                  <a:t>.</a:t>
                </a:r>
                <a:endParaRPr lang="en-US" dirty="0"/>
              </a:p>
            </p:txBody>
          </p:sp>
        </mc:Choice>
        <mc:Fallback xmlns="">
          <p:sp>
            <p:nvSpPr>
              <p:cNvPr id="13" name="Rectangle 12">
                <a:extLst>
                  <a:ext uri="{FF2B5EF4-FFF2-40B4-BE49-F238E27FC236}">
                    <a16:creationId xmlns:a16="http://schemas.microsoft.com/office/drawing/2014/main" id="{F8D63333-2FC8-48A6-A3A3-5AAB29527029}"/>
                  </a:ext>
                </a:extLst>
              </p:cNvPr>
              <p:cNvSpPr>
                <a:spLocks noRot="1" noChangeAspect="1" noMove="1" noResize="1" noEditPoints="1" noAdjustHandles="1" noChangeArrowheads="1" noChangeShapeType="1" noTextEdit="1"/>
              </p:cNvSpPr>
              <p:nvPr/>
            </p:nvSpPr>
            <p:spPr>
              <a:xfrm>
                <a:off x="6593336" y="4988884"/>
                <a:ext cx="2001125" cy="46166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368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3DEA-ED15-4D24-9C67-6B025B09573C}"/>
              </a:ext>
            </a:extLst>
          </p:cNvPr>
          <p:cNvSpPr>
            <a:spLocks noGrp="1"/>
          </p:cNvSpPr>
          <p:nvPr>
            <p:ph type="title"/>
          </p:nvPr>
        </p:nvSpPr>
        <p:spPr/>
        <p:txBody>
          <a:bodyPr/>
          <a:lstStyle/>
          <a:p>
            <a:r>
              <a:rPr lang="en-US" sz="3000" dirty="0">
                <a:solidFill>
                  <a:schemeClr val="accent1"/>
                </a:solidFill>
                <a:latin typeface="Open Sans"/>
              </a:rPr>
              <a:t>Set Identities.</a:t>
            </a:r>
          </a:p>
        </p:txBody>
      </p:sp>
      <p:sp>
        <p:nvSpPr>
          <p:cNvPr id="4" name="Slide Number Placeholder 3">
            <a:extLst>
              <a:ext uri="{FF2B5EF4-FFF2-40B4-BE49-F238E27FC236}">
                <a16:creationId xmlns:a16="http://schemas.microsoft.com/office/drawing/2014/main" id="{28055E9E-D3BB-406A-8B7D-59700E42431C}"/>
              </a:ext>
            </a:extLst>
          </p:cNvPr>
          <p:cNvSpPr>
            <a:spLocks noGrp="1"/>
          </p:cNvSpPr>
          <p:nvPr>
            <p:ph type="sldNum" sz="quarter" idx="12"/>
          </p:nvPr>
        </p:nvSpPr>
        <p:spPr/>
        <p:txBody>
          <a:bodyPr/>
          <a:lstStyle/>
          <a:p>
            <a:pPr>
              <a:defRPr/>
            </a:pPr>
            <a:fld id="{D8837AC9-722F-4E00-AA4A-3E2FB5243369}" type="slidenum">
              <a:rPr lang="en-US" altLang="en-US" smtClean="0"/>
              <a:pPr>
                <a:defRPr/>
              </a:pPr>
              <a:t>22</a:t>
            </a:fld>
            <a:endParaRPr lang="en-US" altLang="en-US"/>
          </a:p>
        </p:txBody>
      </p:sp>
      <p:pic>
        <p:nvPicPr>
          <p:cNvPr id="5" name="Picture 4">
            <a:extLst>
              <a:ext uri="{FF2B5EF4-FFF2-40B4-BE49-F238E27FC236}">
                <a16:creationId xmlns:a16="http://schemas.microsoft.com/office/drawing/2014/main" id="{B3D80D1F-6997-4EE8-B21F-1C281CC0D24B}"/>
              </a:ext>
            </a:extLst>
          </p:cNvPr>
          <p:cNvPicPr>
            <a:picLocks noChangeAspect="1"/>
          </p:cNvPicPr>
          <p:nvPr/>
        </p:nvPicPr>
        <p:blipFill>
          <a:blip r:embed="rId2"/>
          <a:stretch>
            <a:fillRect/>
          </a:stretch>
        </p:blipFill>
        <p:spPr>
          <a:xfrm>
            <a:off x="1147156" y="2409377"/>
            <a:ext cx="4437469" cy="4801842"/>
          </a:xfrm>
          <a:prstGeom prst="rect">
            <a:avLst/>
          </a:prstGeom>
        </p:spPr>
      </p:pic>
      <p:pic>
        <p:nvPicPr>
          <p:cNvPr id="6" name="Picture 5">
            <a:extLst>
              <a:ext uri="{FF2B5EF4-FFF2-40B4-BE49-F238E27FC236}">
                <a16:creationId xmlns:a16="http://schemas.microsoft.com/office/drawing/2014/main" id="{A6BE5712-70E9-42E1-95C1-6C4306CCAED2}"/>
              </a:ext>
            </a:extLst>
          </p:cNvPr>
          <p:cNvPicPr>
            <a:picLocks noChangeAspect="1"/>
          </p:cNvPicPr>
          <p:nvPr/>
        </p:nvPicPr>
        <p:blipFill>
          <a:blip r:embed="rId3"/>
          <a:stretch>
            <a:fillRect/>
          </a:stretch>
        </p:blipFill>
        <p:spPr>
          <a:xfrm>
            <a:off x="5584625" y="3003621"/>
            <a:ext cx="4926213" cy="4207597"/>
          </a:xfrm>
          <a:prstGeom prst="rect">
            <a:avLst/>
          </a:prstGeom>
        </p:spPr>
      </p:pic>
      <p:pic>
        <p:nvPicPr>
          <p:cNvPr id="8" name="Picture 7">
            <a:extLst>
              <a:ext uri="{FF2B5EF4-FFF2-40B4-BE49-F238E27FC236}">
                <a16:creationId xmlns:a16="http://schemas.microsoft.com/office/drawing/2014/main" id="{268E55F6-91B0-4CBD-BE8E-65E88F8D7113}"/>
              </a:ext>
            </a:extLst>
          </p:cNvPr>
          <p:cNvPicPr>
            <a:picLocks noChangeAspect="1"/>
          </p:cNvPicPr>
          <p:nvPr/>
        </p:nvPicPr>
        <p:blipFill>
          <a:blip r:embed="rId4"/>
          <a:stretch>
            <a:fillRect/>
          </a:stretch>
        </p:blipFill>
        <p:spPr>
          <a:xfrm>
            <a:off x="5584625" y="2428831"/>
            <a:ext cx="4926213" cy="574790"/>
          </a:xfrm>
          <a:prstGeom prst="rect">
            <a:avLst/>
          </a:prstGeom>
        </p:spPr>
      </p:pic>
    </p:spTree>
    <p:extLst>
      <p:ext uri="{BB962C8B-B14F-4D97-AF65-F5344CB8AC3E}">
        <p14:creationId xmlns:p14="http://schemas.microsoft.com/office/powerpoint/2010/main" val="611170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5757-32D3-4440-BC72-6A57DCBF27B6}"/>
              </a:ext>
            </a:extLst>
          </p:cNvPr>
          <p:cNvSpPr>
            <a:spLocks noGrp="1"/>
          </p:cNvSpPr>
          <p:nvPr>
            <p:ph type="title"/>
          </p:nvPr>
        </p:nvSpPr>
        <p:spPr/>
        <p:txBody>
          <a:bodyPr/>
          <a:lstStyle/>
          <a:p>
            <a:r>
              <a:rPr lang="en-US" sz="3000" dirty="0">
                <a:solidFill>
                  <a:schemeClr val="accent1"/>
                </a:solidFill>
                <a:latin typeface="Open Sans"/>
              </a:rPr>
              <a:t>Set Identities</a:t>
            </a:r>
          </a:p>
        </p:txBody>
      </p:sp>
      <p:sp>
        <p:nvSpPr>
          <p:cNvPr id="4" name="Slide Number Placeholder 3">
            <a:extLst>
              <a:ext uri="{FF2B5EF4-FFF2-40B4-BE49-F238E27FC236}">
                <a16:creationId xmlns:a16="http://schemas.microsoft.com/office/drawing/2014/main" id="{0196D94C-B43D-439A-8E9F-228ABA1AE1F5}"/>
              </a:ext>
            </a:extLst>
          </p:cNvPr>
          <p:cNvSpPr>
            <a:spLocks noGrp="1"/>
          </p:cNvSpPr>
          <p:nvPr>
            <p:ph type="sldNum" sz="quarter" idx="12"/>
          </p:nvPr>
        </p:nvSpPr>
        <p:spPr/>
        <p:txBody>
          <a:bodyPr/>
          <a:lstStyle/>
          <a:p>
            <a:pPr>
              <a:defRPr/>
            </a:pPr>
            <a:fld id="{D8837AC9-722F-4E00-AA4A-3E2FB5243369}" type="slidenum">
              <a:rPr lang="en-US" altLang="en-US" smtClean="0"/>
              <a:pPr>
                <a:defRPr/>
              </a:pPr>
              <a:t>23</a:t>
            </a:fld>
            <a:endParaRPr lang="en-US" alt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5E2CC96-CA36-427A-9076-B1847C0D7323}"/>
                  </a:ext>
                </a:extLst>
              </p:cNvPr>
              <p:cNvSpPr/>
              <p:nvPr/>
            </p:nvSpPr>
            <p:spPr>
              <a:xfrm>
                <a:off x="1361038" y="2179480"/>
                <a:ext cx="9149800" cy="1047146"/>
              </a:xfrm>
              <a:prstGeom prst="rect">
                <a:avLst/>
              </a:prstGeom>
            </p:spPr>
            <p:txBody>
              <a:bodyPr wrap="square">
                <a:spAutoFit/>
              </a:bodyPr>
              <a:lstStyle/>
              <a:p>
                <a:r>
                  <a:rPr lang="en-US" sz="2200" b="1" dirty="0">
                    <a:solidFill>
                      <a:schemeClr val="accent1"/>
                    </a:solidFill>
                    <a:latin typeface="Open Sans"/>
                  </a:rPr>
                  <a:t>Example 01 :</a:t>
                </a:r>
              </a:p>
              <a:p>
                <a:r>
                  <a:rPr lang="en-US" sz="2000" dirty="0">
                    <a:latin typeface="Open Sans"/>
                  </a:rPr>
                  <a:t>Use set builder notation and logical equivalences to establish the first De Morgan law </a:t>
                </a:r>
                <a14:m>
                  <m:oMath xmlns:m="http://schemas.openxmlformats.org/officeDocument/2006/math">
                    <m:acc>
                      <m:accPr>
                        <m:chr m:val="̅"/>
                        <m:ctrlPr>
                          <a:rPr lang="en-US" sz="2000" i="1" dirty="0" smtClean="0">
                            <a:latin typeface="Cambria Math" panose="02040503050406030204" pitchFamily="18" charset="0"/>
                          </a:rPr>
                        </m:ctrlPr>
                      </m:accPr>
                      <m:e>
                        <m:r>
                          <m:rPr>
                            <m:nor/>
                          </m:rPr>
                          <a:rPr lang="en-US" sz="2000" i="1" dirty="0">
                            <a:latin typeface="Open Sans"/>
                          </a:rPr>
                          <m:t>A</m:t>
                        </m:r>
                        <m:r>
                          <m:rPr>
                            <m:nor/>
                          </m:rPr>
                          <a:rPr lang="en-US" sz="2000" i="1" dirty="0">
                            <a:latin typeface="Open Sans"/>
                          </a:rPr>
                          <m:t> </m:t>
                        </m:r>
                        <m:r>
                          <m:rPr>
                            <m:nor/>
                          </m:rPr>
                          <a:rPr lang="en-US" sz="2000" dirty="0">
                            <a:latin typeface="Open Sans"/>
                          </a:rPr>
                          <m:t>∩ </m:t>
                        </m:r>
                        <m:r>
                          <m:rPr>
                            <m:nor/>
                          </m:rPr>
                          <a:rPr lang="en-US" sz="2000" i="1" dirty="0">
                            <a:latin typeface="Open Sans"/>
                          </a:rPr>
                          <m:t>B</m:t>
                        </m:r>
                      </m:e>
                    </m:acc>
                    <m:r>
                      <a:rPr lang="en-US" sz="2000" b="0" i="1" dirty="0" smtClean="0">
                        <a:latin typeface="Cambria Math" panose="02040503050406030204" pitchFamily="18" charset="0"/>
                      </a:rPr>
                      <m:t> </m:t>
                    </m:r>
                  </m:oMath>
                </a14:m>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i="1" dirty="0">
                    <a:latin typeface="Open Sans"/>
                  </a:rPr>
                  <a:t> </a:t>
                </a:r>
                <a:r>
                  <a:rPr lang="en-US" sz="2000" dirty="0">
                    <a:latin typeface="Open Sans"/>
                  </a:rPr>
                  <a:t>.</a:t>
                </a:r>
              </a:p>
            </p:txBody>
          </p:sp>
        </mc:Choice>
        <mc:Fallback xmlns="">
          <p:sp>
            <p:nvSpPr>
              <p:cNvPr id="5" name="Rectangle 4">
                <a:extLst>
                  <a:ext uri="{FF2B5EF4-FFF2-40B4-BE49-F238E27FC236}">
                    <a16:creationId xmlns:a16="http://schemas.microsoft.com/office/drawing/2014/main" id="{45E2CC96-CA36-427A-9076-B1847C0D7323}"/>
                  </a:ext>
                </a:extLst>
              </p:cNvPr>
              <p:cNvSpPr>
                <a:spLocks noRot="1" noChangeAspect="1" noMove="1" noResize="1" noEditPoints="1" noAdjustHandles="1" noChangeArrowheads="1" noChangeShapeType="1" noTextEdit="1"/>
              </p:cNvSpPr>
              <p:nvPr/>
            </p:nvSpPr>
            <p:spPr>
              <a:xfrm>
                <a:off x="1361038" y="2179480"/>
                <a:ext cx="9149800" cy="1047146"/>
              </a:xfrm>
              <a:prstGeom prst="rect">
                <a:avLst/>
              </a:prstGeom>
              <a:blipFill>
                <a:blip r:embed="rId2"/>
                <a:stretch>
                  <a:fillRect l="-866" t="-350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4305718-F6B1-402F-BB63-7C2836ABFF52}"/>
                  </a:ext>
                </a:extLst>
              </p:cNvPr>
              <p:cNvSpPr/>
              <p:nvPr/>
            </p:nvSpPr>
            <p:spPr>
              <a:xfrm>
                <a:off x="1361039" y="3259233"/>
                <a:ext cx="9149799" cy="4054956"/>
              </a:xfrm>
              <a:prstGeom prst="rect">
                <a:avLst/>
              </a:prstGeom>
            </p:spPr>
            <p:txBody>
              <a:bodyPr wrap="square">
                <a:spAutoFit/>
              </a:bodyPr>
              <a:lstStyle/>
              <a:p>
                <a:pPr>
                  <a:spcBef>
                    <a:spcPts val="500"/>
                  </a:spcBef>
                </a:pPr>
                <a:r>
                  <a:rPr lang="en-US" sz="2000" b="1" dirty="0">
                    <a:solidFill>
                      <a:srgbClr val="00B050"/>
                    </a:solidFill>
                    <a:latin typeface="Open Sans"/>
                  </a:rPr>
                  <a:t>Solution: </a:t>
                </a:r>
              </a:p>
              <a:p>
                <a:pPr>
                  <a:spcBef>
                    <a:spcPts val="500"/>
                  </a:spcBef>
                </a:pPr>
                <a:r>
                  <a:rPr lang="en-US" sz="2000" dirty="0">
                    <a:solidFill>
                      <a:srgbClr val="000000"/>
                    </a:solidFill>
                    <a:latin typeface="Open Sans"/>
                  </a:rPr>
                  <a:t>We can prove this identity with the following steps.</a:t>
                </a:r>
              </a:p>
              <a:p>
                <a:pPr>
                  <a:spcBef>
                    <a:spcPts val="500"/>
                  </a:spcBef>
                </a:pPr>
                <a14:m>
                  <m:oMath xmlns:m="http://schemas.openxmlformats.org/officeDocument/2006/math">
                    <m:acc>
                      <m:accPr>
                        <m:chr m:val="̅"/>
                        <m:ctrlPr>
                          <a:rPr lang="en-US" sz="2000" i="1" dirty="0">
                            <a:latin typeface="Cambria Math" panose="02040503050406030204" pitchFamily="18" charset="0"/>
                          </a:rPr>
                        </m:ctrlPr>
                      </m:accPr>
                      <m:e>
                        <m:r>
                          <m:rPr>
                            <m:nor/>
                          </m:rPr>
                          <a:rPr lang="en-US" sz="2000" i="1" dirty="0">
                            <a:latin typeface="Open Sans"/>
                          </a:rPr>
                          <m:t>A</m:t>
                        </m:r>
                        <m:r>
                          <m:rPr>
                            <m:nor/>
                          </m:rPr>
                          <a:rPr lang="en-US" sz="2000" i="1" dirty="0">
                            <a:latin typeface="Open Sans"/>
                          </a:rPr>
                          <m:t> </m:t>
                        </m:r>
                        <m:r>
                          <m:rPr>
                            <m:nor/>
                          </m:rPr>
                          <a:rPr lang="en-US" sz="2000" dirty="0">
                            <a:latin typeface="Open Sans"/>
                          </a:rPr>
                          <m:t>∩ </m:t>
                        </m:r>
                        <m:r>
                          <m:rPr>
                            <m:nor/>
                          </m:rPr>
                          <a:rPr lang="en-US" sz="2000" i="1" dirty="0">
                            <a:latin typeface="Open Sans"/>
                          </a:rPr>
                          <m:t>B</m:t>
                        </m:r>
                      </m:e>
                    </m:acc>
                    <m:r>
                      <a:rPr lang="en-US" sz="2000" i="1" dirty="0">
                        <a:latin typeface="Cambria Math" panose="02040503050406030204" pitchFamily="18" charset="0"/>
                      </a:rPr>
                      <m:t> </m:t>
                    </m:r>
                  </m:oMath>
                </a14:m>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A </a:t>
                </a:r>
                <a:r>
                  <a:rPr lang="en-US" sz="2000" dirty="0">
                    <a:solidFill>
                      <a:srgbClr val="000000"/>
                    </a:solidFill>
                    <a:latin typeface="Open Sans"/>
                  </a:rPr>
                  <a:t>∩ </a:t>
                </a:r>
                <a:r>
                  <a:rPr lang="en-US" sz="2000" i="1" dirty="0">
                    <a:solidFill>
                      <a:srgbClr val="000000"/>
                    </a:solidFill>
                    <a:latin typeface="Open Sans"/>
                  </a:rPr>
                  <a:t>B</a:t>
                </a:r>
                <a:r>
                  <a:rPr lang="en-US" sz="2000" dirty="0">
                    <a:solidFill>
                      <a:srgbClr val="000000"/>
                    </a:solidFill>
                    <a:latin typeface="Open Sans"/>
                  </a:rPr>
                  <a:t>}                     </a:t>
                </a:r>
                <a:r>
                  <a:rPr lang="en-US" sz="2000" dirty="0">
                    <a:solidFill>
                      <a:schemeClr val="accent1"/>
                    </a:solidFill>
                    <a:latin typeface="Open Sans"/>
                  </a:rPr>
                  <a:t>by definition of complement</a:t>
                </a:r>
              </a:p>
              <a:p>
                <a:pPr>
                  <a:spcBef>
                    <a:spcPts val="500"/>
                  </a:spcBef>
                </a:pP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rPr>
                      <m:t>¬</m:t>
                    </m:r>
                  </m:oMath>
                </a14:m>
                <a:r>
                  <a:rPr lang="en-US" sz="2000" dirty="0">
                    <a:solidFill>
                      <a:srgbClr val="000000"/>
                    </a:solidFill>
                    <a:latin typeface="Open Sans"/>
                  </a:rPr>
                  <a:t>(</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A </a:t>
                </a:r>
                <a:r>
                  <a:rPr lang="en-US" sz="2000" dirty="0">
                    <a:solidFill>
                      <a:srgbClr val="000000"/>
                    </a:solidFill>
                    <a:latin typeface="Open Sans"/>
                  </a:rPr>
                  <a:t>∩ </a:t>
                </a:r>
                <a:r>
                  <a:rPr lang="en-US" sz="2000" i="1" dirty="0">
                    <a:solidFill>
                      <a:srgbClr val="000000"/>
                    </a:solidFill>
                    <a:latin typeface="Open Sans"/>
                  </a:rPr>
                  <a:t>B</a:t>
                </a:r>
                <a:r>
                  <a:rPr lang="en-US" sz="2000" dirty="0">
                    <a:solidFill>
                      <a:srgbClr val="000000"/>
                    </a:solidFill>
                    <a:latin typeface="Open Sans"/>
                  </a:rPr>
                  <a:t>))}              </a:t>
                </a:r>
                <a:r>
                  <a:rPr lang="en-US" sz="2000" dirty="0">
                    <a:solidFill>
                      <a:schemeClr val="accent1"/>
                    </a:solidFill>
                    <a:latin typeface="Open Sans"/>
                  </a:rPr>
                  <a:t>by definition of does not belong symbol</a:t>
                </a:r>
              </a:p>
              <a:p>
                <a:pPr>
                  <a:spcBef>
                    <a:spcPts val="500"/>
                  </a:spcBef>
                </a:pP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 </m:t>
                    </m:r>
                  </m:oMath>
                </a14:m>
                <a:r>
                  <a:rPr lang="en-US" sz="2000" dirty="0">
                    <a:solidFill>
                      <a:srgbClr val="000000"/>
                    </a:solidFill>
                    <a:latin typeface="Open Sans"/>
                  </a:rPr>
                  <a:t>(</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A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B</a:t>
                </a:r>
                <a:r>
                  <a:rPr lang="en-US" sz="2000" dirty="0">
                    <a:solidFill>
                      <a:srgbClr val="000000"/>
                    </a:solidFill>
                    <a:latin typeface="Open Sans"/>
                  </a:rPr>
                  <a:t>)}          </a:t>
                </a:r>
                <a:r>
                  <a:rPr lang="en-US" sz="2000" dirty="0">
                    <a:solidFill>
                      <a:schemeClr val="accent1"/>
                    </a:solidFill>
                    <a:latin typeface="Open Sans"/>
                  </a:rPr>
                  <a:t>by definition of intersection</a:t>
                </a:r>
              </a:p>
              <a:p>
                <a:pPr marL="4056063" indent="-4056063">
                  <a:spcBef>
                    <a:spcPts val="500"/>
                  </a:spcBef>
                </a:pP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 </m:t>
                    </m:r>
                  </m:oMath>
                </a14:m>
                <a:r>
                  <a:rPr lang="en-US" sz="2000" dirty="0">
                    <a:solidFill>
                      <a:srgbClr val="000000"/>
                    </a:solidFill>
                    <a:latin typeface="Open Sans"/>
                  </a:rPr>
                  <a:t>(</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A</a:t>
                </a:r>
                <a:r>
                  <a:rPr lang="en-US" sz="2000" dirty="0">
                    <a:solidFill>
                      <a:srgbClr val="000000"/>
                    </a:solidFill>
                    <a:latin typeface="Open Sans"/>
                  </a:rPr>
                  <a:t>) ∨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 </m:t>
                    </m:r>
                  </m:oMath>
                </a14:m>
                <a:r>
                  <a:rPr lang="en-US" sz="2000" dirty="0">
                    <a:solidFill>
                      <a:srgbClr val="000000"/>
                    </a:solidFill>
                    <a:latin typeface="Open Sans"/>
                  </a:rPr>
                  <a:t>(</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B</a:t>
                </a:r>
                <a:r>
                  <a:rPr lang="en-US" sz="2000" dirty="0">
                    <a:solidFill>
                      <a:srgbClr val="000000"/>
                    </a:solidFill>
                    <a:latin typeface="Open Sans"/>
                  </a:rPr>
                  <a:t>)}      </a:t>
                </a:r>
                <a:r>
                  <a:rPr lang="en-US" sz="2000" dirty="0">
                    <a:solidFill>
                      <a:schemeClr val="accent1"/>
                    </a:solidFill>
                    <a:latin typeface="Open Sans"/>
                  </a:rPr>
                  <a:t>by the first De Morgan law for logical    equivalences</a:t>
                </a:r>
              </a:p>
              <a:p>
                <a:pPr>
                  <a:spcBef>
                    <a:spcPts val="500"/>
                  </a:spcBef>
                </a:pP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A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B</a:t>
                </a:r>
                <a:r>
                  <a:rPr lang="en-US" sz="2000" dirty="0">
                    <a:solidFill>
                      <a:srgbClr val="000000"/>
                    </a:solidFill>
                    <a:latin typeface="Open Sans"/>
                  </a:rPr>
                  <a:t>}                </a:t>
                </a:r>
                <a:r>
                  <a:rPr lang="en-US" sz="2000" dirty="0">
                    <a:solidFill>
                      <a:schemeClr val="accent1"/>
                    </a:solidFill>
                    <a:latin typeface="Open Sans"/>
                  </a:rPr>
                  <a:t>by definition of does not belong symbol</a:t>
                </a:r>
              </a:p>
              <a:p>
                <a:pPr>
                  <a:spcBef>
                    <a:spcPts val="500"/>
                  </a:spcBef>
                </a:pP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solidFill>
                      <a:srgbClr val="000000"/>
                    </a:solidFill>
                    <a:latin typeface="Open Sans"/>
                  </a:rPr>
                  <a:t>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dirty="0">
                    <a:solidFill>
                      <a:srgbClr val="000000"/>
                    </a:solidFill>
                    <a:latin typeface="Open Sans"/>
                  </a:rPr>
                  <a:t>}                </a:t>
                </a:r>
                <a:r>
                  <a:rPr lang="en-US" sz="2000" dirty="0">
                    <a:solidFill>
                      <a:schemeClr val="accent1"/>
                    </a:solidFill>
                    <a:latin typeface="Open Sans"/>
                  </a:rPr>
                  <a:t>by definition of complement</a:t>
                </a:r>
              </a:p>
              <a:p>
                <a:pPr>
                  <a:spcBef>
                    <a:spcPts val="500"/>
                  </a:spcBef>
                </a:pP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i="1" dirty="0">
                    <a:latin typeface="Open Sans"/>
                  </a:rPr>
                  <a:t> </a:t>
                </a:r>
                <a:r>
                  <a:rPr lang="en-US" sz="2000" dirty="0">
                    <a:solidFill>
                      <a:srgbClr val="000000"/>
                    </a:solidFill>
                    <a:latin typeface="Open Sans"/>
                  </a:rPr>
                  <a:t>}                      </a:t>
                </a:r>
                <a:r>
                  <a:rPr lang="en-US" sz="2000" dirty="0">
                    <a:solidFill>
                      <a:schemeClr val="accent1"/>
                    </a:solidFill>
                    <a:latin typeface="Open Sans"/>
                  </a:rPr>
                  <a:t>by definition of union</a:t>
                </a:r>
              </a:p>
              <a:p>
                <a:pPr>
                  <a:spcBef>
                    <a:spcPts val="500"/>
                  </a:spcBef>
                </a:pPr>
                <a:r>
                  <a:rPr lang="en-US" sz="2000" dirty="0">
                    <a:solidFill>
                      <a:srgbClr val="000000"/>
                    </a:solidFill>
                    <a:latin typeface="Open Sans"/>
                  </a:rPr>
                  <a:t>          =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i="1" dirty="0">
                    <a:latin typeface="Open Sans"/>
                  </a:rPr>
                  <a:t> </a:t>
                </a:r>
                <a:r>
                  <a:rPr lang="en-US" sz="2000" dirty="0">
                    <a:latin typeface="Open Sans"/>
                  </a:rPr>
                  <a:t>                                  </a:t>
                </a:r>
                <a:r>
                  <a:rPr lang="en-US" sz="2000" dirty="0">
                    <a:solidFill>
                      <a:schemeClr val="accent1"/>
                    </a:solidFill>
                    <a:latin typeface="Open Sans"/>
                  </a:rPr>
                  <a:t>by meaning of set builder notation</a:t>
                </a:r>
              </a:p>
            </p:txBody>
          </p:sp>
        </mc:Choice>
        <mc:Fallback xmlns="">
          <p:sp>
            <p:nvSpPr>
              <p:cNvPr id="6" name="Rectangle 5">
                <a:extLst>
                  <a:ext uri="{FF2B5EF4-FFF2-40B4-BE49-F238E27FC236}">
                    <a16:creationId xmlns:a16="http://schemas.microsoft.com/office/drawing/2014/main" id="{84305718-F6B1-402F-BB63-7C2836ABFF52}"/>
                  </a:ext>
                </a:extLst>
              </p:cNvPr>
              <p:cNvSpPr>
                <a:spLocks noRot="1" noChangeAspect="1" noMove="1" noResize="1" noEditPoints="1" noAdjustHandles="1" noChangeArrowheads="1" noChangeShapeType="1" noTextEdit="1"/>
              </p:cNvSpPr>
              <p:nvPr/>
            </p:nvSpPr>
            <p:spPr>
              <a:xfrm>
                <a:off x="1361039" y="3259233"/>
                <a:ext cx="9149799" cy="4054956"/>
              </a:xfrm>
              <a:prstGeom prst="rect">
                <a:avLst/>
              </a:prstGeom>
              <a:blipFill>
                <a:blip r:embed="rId3"/>
                <a:stretch>
                  <a:fillRect l="-666" t="-752" b="-2105"/>
                </a:stretch>
              </a:blipFill>
            </p:spPr>
            <p:txBody>
              <a:bodyPr/>
              <a:lstStyle/>
              <a:p>
                <a:r>
                  <a:rPr lang="en-US">
                    <a:noFill/>
                  </a:rPr>
                  <a:t> </a:t>
                </a:r>
              </a:p>
            </p:txBody>
          </p:sp>
        </mc:Fallback>
      </mc:AlternateContent>
    </p:spTree>
    <p:extLst>
      <p:ext uri="{BB962C8B-B14F-4D97-AF65-F5344CB8AC3E}">
        <p14:creationId xmlns:p14="http://schemas.microsoft.com/office/powerpoint/2010/main" val="1211235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5757-32D3-4440-BC72-6A57DCBF27B6}"/>
              </a:ext>
            </a:extLst>
          </p:cNvPr>
          <p:cNvSpPr>
            <a:spLocks noGrp="1"/>
          </p:cNvSpPr>
          <p:nvPr>
            <p:ph type="title"/>
          </p:nvPr>
        </p:nvSpPr>
        <p:spPr/>
        <p:txBody>
          <a:bodyPr/>
          <a:lstStyle/>
          <a:p>
            <a:r>
              <a:rPr lang="en-US" sz="3000" dirty="0">
                <a:solidFill>
                  <a:schemeClr val="accent1"/>
                </a:solidFill>
                <a:latin typeface="Open Sans"/>
              </a:rPr>
              <a:t>Set Identities</a:t>
            </a:r>
          </a:p>
        </p:txBody>
      </p:sp>
      <p:sp>
        <p:nvSpPr>
          <p:cNvPr id="4" name="Slide Number Placeholder 3">
            <a:extLst>
              <a:ext uri="{FF2B5EF4-FFF2-40B4-BE49-F238E27FC236}">
                <a16:creationId xmlns:a16="http://schemas.microsoft.com/office/drawing/2014/main" id="{0196D94C-B43D-439A-8E9F-228ABA1AE1F5}"/>
              </a:ext>
            </a:extLst>
          </p:cNvPr>
          <p:cNvSpPr>
            <a:spLocks noGrp="1"/>
          </p:cNvSpPr>
          <p:nvPr>
            <p:ph type="sldNum" sz="quarter" idx="12"/>
          </p:nvPr>
        </p:nvSpPr>
        <p:spPr/>
        <p:txBody>
          <a:bodyPr/>
          <a:lstStyle/>
          <a:p>
            <a:pPr>
              <a:defRPr/>
            </a:pPr>
            <a:fld id="{D8837AC9-722F-4E00-AA4A-3E2FB5243369}" type="slidenum">
              <a:rPr lang="en-US" altLang="en-US" smtClean="0"/>
              <a:pPr>
                <a:defRPr/>
              </a:pPr>
              <a:t>24</a:t>
            </a:fld>
            <a:endParaRPr lang="en-US" alt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5E2CC96-CA36-427A-9076-B1847C0D7323}"/>
                  </a:ext>
                </a:extLst>
              </p:cNvPr>
              <p:cNvSpPr/>
              <p:nvPr/>
            </p:nvSpPr>
            <p:spPr>
              <a:xfrm>
                <a:off x="1361038" y="2179480"/>
                <a:ext cx="9149800" cy="1333698"/>
              </a:xfrm>
              <a:prstGeom prst="rect">
                <a:avLst/>
              </a:prstGeom>
            </p:spPr>
            <p:txBody>
              <a:bodyPr wrap="square">
                <a:spAutoFit/>
              </a:bodyPr>
              <a:lstStyle/>
              <a:p>
                <a:pPr>
                  <a:spcBef>
                    <a:spcPts val="1000"/>
                  </a:spcBef>
                </a:pPr>
                <a:r>
                  <a:rPr lang="en-US" sz="2000" b="1" dirty="0">
                    <a:solidFill>
                      <a:schemeClr val="accent1"/>
                    </a:solidFill>
                    <a:latin typeface="Open Sans"/>
                  </a:rPr>
                  <a:t>Example 02 :</a:t>
                </a:r>
              </a:p>
              <a:p>
                <a:pPr>
                  <a:spcBef>
                    <a:spcPts val="1000"/>
                  </a:spcBef>
                </a:pPr>
                <a:r>
                  <a:rPr lang="en-US" sz="2000" dirty="0">
                    <a:latin typeface="Open Sans"/>
                  </a:rPr>
                  <a:t>Let </a:t>
                </a:r>
                <a:r>
                  <a:rPr lang="en-US" sz="2000" i="1" dirty="0">
                    <a:latin typeface="Open Sans"/>
                  </a:rPr>
                  <a:t>A</a:t>
                </a:r>
                <a:r>
                  <a:rPr lang="en-US" sz="2000" dirty="0">
                    <a:latin typeface="Open Sans"/>
                  </a:rPr>
                  <a:t>, </a:t>
                </a:r>
                <a:r>
                  <a:rPr lang="en-US" sz="2000" i="1" dirty="0">
                    <a:latin typeface="Open Sans"/>
                  </a:rPr>
                  <a:t>B</a:t>
                </a:r>
                <a:r>
                  <a:rPr lang="en-US" sz="2000" dirty="0">
                    <a:latin typeface="Open Sans"/>
                  </a:rPr>
                  <a:t>, and </a:t>
                </a:r>
                <a:r>
                  <a:rPr lang="en-US" sz="2000" i="1" dirty="0">
                    <a:latin typeface="Open Sans"/>
                  </a:rPr>
                  <a:t>C </a:t>
                </a:r>
                <a:r>
                  <a:rPr lang="en-US" sz="2000" dirty="0">
                    <a:latin typeface="Open Sans"/>
                  </a:rPr>
                  <a:t>be sets. Show that</a:t>
                </a:r>
              </a:p>
              <a:p>
                <a:pPr>
                  <a:spcBef>
                    <a:spcPts val="1000"/>
                  </a:spcBef>
                </a:pPr>
                <a14:m>
                  <m:oMath xmlns:m="http://schemas.openxmlformats.org/officeDocument/2006/math">
                    <m:acc>
                      <m:accPr>
                        <m:chr m:val="̅"/>
                        <m:ctrlPr>
                          <a:rPr lang="en-US" sz="2000" i="1" dirty="0" smtClean="0">
                            <a:latin typeface="Cambria Math" panose="02040503050406030204" pitchFamily="18" charset="0"/>
                          </a:rPr>
                        </m:ctrlPr>
                      </m:accPr>
                      <m:e>
                        <m:r>
                          <a:rPr lang="en-US" sz="2000" i="1" dirty="0">
                            <a:latin typeface="Cambria Math" panose="02040503050406030204" pitchFamily="18" charset="0"/>
                          </a:rPr>
                          <m:t>𝐴</m:t>
                        </m:r>
                        <m:r>
                          <a:rPr lang="en-US" sz="2000" i="1" dirty="0">
                            <a:latin typeface="Cambria Math" panose="02040503050406030204" pitchFamily="18" charset="0"/>
                          </a:rPr>
                          <m:t> ∪ (</m:t>
                        </m:r>
                        <m:r>
                          <a:rPr lang="en-US" sz="2000" i="1" dirty="0">
                            <a:latin typeface="Cambria Math" panose="02040503050406030204" pitchFamily="18" charset="0"/>
                          </a:rPr>
                          <m:t>𝐵</m:t>
                        </m:r>
                        <m:r>
                          <a:rPr lang="en-US" sz="2000" i="1" dirty="0">
                            <a:latin typeface="Cambria Math" panose="02040503050406030204" pitchFamily="18" charset="0"/>
                          </a:rPr>
                          <m:t> ∩ </m:t>
                        </m:r>
                        <m:r>
                          <a:rPr lang="en-US" sz="2000" i="1" dirty="0">
                            <a:latin typeface="Cambria Math" panose="02040503050406030204" pitchFamily="18" charset="0"/>
                          </a:rPr>
                          <m:t>𝐶</m:t>
                        </m:r>
                        <m:r>
                          <a:rPr lang="en-US" sz="2000" i="1" dirty="0">
                            <a:latin typeface="Cambria Math" panose="02040503050406030204" pitchFamily="18" charset="0"/>
                          </a:rPr>
                          <m:t>)</m:t>
                        </m:r>
                      </m:e>
                    </m:acc>
                  </m:oMath>
                </a14:m>
                <a:r>
                  <a:rPr lang="en-US" sz="2000" dirty="0">
                    <a:latin typeface="Open Sans"/>
                  </a:rPr>
                  <a:t>= (</a:t>
                </a:r>
                <a14:m>
                  <m:oMath xmlns:m="http://schemas.openxmlformats.org/officeDocument/2006/math">
                    <m:acc>
                      <m:accPr>
                        <m:chr m:val="̅"/>
                        <m:ctrlPr>
                          <a:rPr lang="en-US" sz="2000" i="1" dirty="0" smtClean="0">
                            <a:latin typeface="Cambria Math" panose="02040503050406030204" pitchFamily="18" charset="0"/>
                          </a:rPr>
                        </m:ctrlPr>
                      </m:accPr>
                      <m:e>
                        <m:r>
                          <a:rPr lang="en-US" sz="2000" i="1" dirty="0">
                            <a:latin typeface="Cambria Math" panose="02040503050406030204" pitchFamily="18" charset="0"/>
                          </a:rPr>
                          <m:t>𝐶</m:t>
                        </m:r>
                      </m:e>
                    </m:acc>
                  </m:oMath>
                </a14:m>
                <a:r>
                  <a:rPr lang="en-US" sz="2000" i="1" dirty="0">
                    <a:latin typeface="Open Sans"/>
                  </a:rPr>
                  <a:t> </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i="1" dirty="0">
                    <a:latin typeface="Open Sans"/>
                  </a:rPr>
                  <a:t> </a:t>
                </a:r>
                <a:r>
                  <a:rPr lang="en-US" sz="2000" dirty="0">
                    <a:latin typeface="Open Sans"/>
                  </a:rPr>
                  <a:t>) </a:t>
                </a:r>
                <a:r>
                  <a:rPr lang="en-US" sz="2400" dirty="0">
                    <a:latin typeface="Open Sans"/>
                  </a:rPr>
                  <a:t>∩</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a:t>
                </a:r>
                <a:endParaRPr lang="en-US" sz="2000" dirty="0">
                  <a:latin typeface="Open Sans"/>
                </a:endParaRPr>
              </a:p>
            </p:txBody>
          </p:sp>
        </mc:Choice>
        <mc:Fallback xmlns="">
          <p:sp>
            <p:nvSpPr>
              <p:cNvPr id="5" name="Rectangle 4">
                <a:extLst>
                  <a:ext uri="{FF2B5EF4-FFF2-40B4-BE49-F238E27FC236}">
                    <a16:creationId xmlns:a16="http://schemas.microsoft.com/office/drawing/2014/main" id="{45E2CC96-CA36-427A-9076-B1847C0D7323}"/>
                  </a:ext>
                </a:extLst>
              </p:cNvPr>
              <p:cNvSpPr>
                <a:spLocks noRot="1" noChangeAspect="1" noMove="1" noResize="1" noEditPoints="1" noAdjustHandles="1" noChangeArrowheads="1" noChangeShapeType="1" noTextEdit="1"/>
              </p:cNvSpPr>
              <p:nvPr/>
            </p:nvSpPr>
            <p:spPr>
              <a:xfrm>
                <a:off x="1361038" y="2179480"/>
                <a:ext cx="9149800" cy="1333698"/>
              </a:xfrm>
              <a:prstGeom prst="rect">
                <a:avLst/>
              </a:prstGeom>
              <a:blipFill>
                <a:blip r:embed="rId2"/>
                <a:stretch>
                  <a:fillRect l="-666" t="-2294" b="-100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4305718-F6B1-402F-BB63-7C2836ABFF52}"/>
                  </a:ext>
                </a:extLst>
              </p:cNvPr>
              <p:cNvSpPr/>
              <p:nvPr/>
            </p:nvSpPr>
            <p:spPr>
              <a:xfrm>
                <a:off x="1361039" y="3781425"/>
                <a:ext cx="9149799" cy="2492990"/>
              </a:xfrm>
              <a:prstGeom prst="rect">
                <a:avLst/>
              </a:prstGeom>
            </p:spPr>
            <p:txBody>
              <a:bodyPr wrap="square">
                <a:spAutoFit/>
              </a:bodyPr>
              <a:lstStyle/>
              <a:p>
                <a:pPr>
                  <a:spcBef>
                    <a:spcPts val="500"/>
                  </a:spcBef>
                </a:pPr>
                <a:r>
                  <a:rPr lang="en-US" sz="2000" b="1" dirty="0">
                    <a:solidFill>
                      <a:srgbClr val="00B050"/>
                    </a:solidFill>
                    <a:latin typeface="Open Sans"/>
                  </a:rPr>
                  <a:t>Solution: </a:t>
                </a:r>
              </a:p>
              <a:p>
                <a:endParaRPr lang="en-US" sz="2000" dirty="0">
                  <a:latin typeface="Open Sans"/>
                </a:endParaRPr>
              </a:p>
              <a:p>
                <a:r>
                  <a:rPr lang="en-US" sz="2000" dirty="0">
                    <a:latin typeface="Open Sans"/>
                  </a:rPr>
                  <a:t>We have</a:t>
                </a:r>
              </a:p>
              <a:p>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r>
                          <a:rPr lang="en-US" sz="2000" i="1" dirty="0">
                            <a:latin typeface="Cambria Math" panose="02040503050406030204" pitchFamily="18" charset="0"/>
                          </a:rPr>
                          <m:t> ∪ (</m:t>
                        </m:r>
                        <m:r>
                          <a:rPr lang="en-US" sz="2000" i="1" dirty="0">
                            <a:latin typeface="Cambria Math" panose="02040503050406030204" pitchFamily="18" charset="0"/>
                          </a:rPr>
                          <m:t>𝐵</m:t>
                        </m:r>
                        <m:r>
                          <a:rPr lang="en-US" sz="2000" i="1" dirty="0">
                            <a:latin typeface="Cambria Math" panose="02040503050406030204" pitchFamily="18" charset="0"/>
                          </a:rPr>
                          <m:t> ∩ </m:t>
                        </m:r>
                        <m:r>
                          <a:rPr lang="en-US" sz="2000" i="1" dirty="0">
                            <a:latin typeface="Cambria Math" panose="02040503050406030204" pitchFamily="18" charset="0"/>
                          </a:rPr>
                          <m:t>𝐶</m:t>
                        </m:r>
                        <m:r>
                          <a:rPr lang="en-US" sz="2000" i="1" dirty="0">
                            <a:latin typeface="Cambria Math" panose="02040503050406030204" pitchFamily="18" charset="0"/>
                          </a:rPr>
                          <m:t>)</m:t>
                        </m:r>
                      </m:e>
                    </m:acc>
                    <m:r>
                      <a:rPr lang="en-US" sz="2000" i="1" dirty="0">
                        <a:latin typeface="Cambria Math" panose="02040503050406030204" pitchFamily="18" charset="0"/>
                      </a:rPr>
                      <m:t> </m:t>
                    </m:r>
                  </m:oMath>
                </a14:m>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a:t>
                </a:r>
                <a:r>
                  <a:rPr lang="en-US" sz="2400" dirty="0">
                    <a:latin typeface="Open Sans"/>
                  </a:rPr>
                  <a:t>∩</a:t>
                </a:r>
                <a:r>
                  <a:rPr lang="en-US" sz="2000" dirty="0">
                    <a:latin typeface="Open Sans"/>
                  </a:rPr>
                  <a:t> </a:t>
                </a:r>
                <a14:m>
                  <m:oMath xmlns:m="http://schemas.openxmlformats.org/officeDocument/2006/math">
                    <m:acc>
                      <m:accPr>
                        <m:chr m:val="̅"/>
                        <m:ctrlPr>
                          <a:rPr lang="en-US" sz="2000" i="1" dirty="0" smtClean="0">
                            <a:latin typeface="Cambria Math" panose="02040503050406030204" pitchFamily="18" charset="0"/>
                          </a:rPr>
                        </m:ctrlPr>
                      </m:accPr>
                      <m:e>
                        <m:r>
                          <a:rPr lang="en-US" sz="2000" i="1" dirty="0">
                            <a:latin typeface="Cambria Math" panose="02040503050406030204" pitchFamily="18" charset="0"/>
                          </a:rPr>
                          <m:t>(</m:t>
                        </m:r>
                        <m:r>
                          <a:rPr lang="en-US" sz="2000" i="1" dirty="0">
                            <a:latin typeface="Cambria Math" panose="02040503050406030204" pitchFamily="18" charset="0"/>
                          </a:rPr>
                          <m:t>𝐵</m:t>
                        </m:r>
                        <m:r>
                          <a:rPr lang="en-US" sz="2000" i="1" dirty="0">
                            <a:latin typeface="Cambria Math" panose="02040503050406030204" pitchFamily="18" charset="0"/>
                          </a:rPr>
                          <m:t> </m:t>
                        </m:r>
                        <m:r>
                          <a:rPr lang="en-US" sz="2400" i="1" dirty="0">
                            <a:latin typeface="Cambria Math" panose="02040503050406030204" pitchFamily="18" charset="0"/>
                          </a:rPr>
                          <m:t>∩</m:t>
                        </m:r>
                        <m:r>
                          <a:rPr lang="en-US" sz="2000" i="1" dirty="0">
                            <a:latin typeface="Cambria Math" panose="02040503050406030204" pitchFamily="18" charset="0"/>
                          </a:rPr>
                          <m:t> </m:t>
                        </m:r>
                        <m:r>
                          <a:rPr lang="en-US" sz="2000" i="1" dirty="0">
                            <a:latin typeface="Cambria Math" panose="02040503050406030204" pitchFamily="18" charset="0"/>
                          </a:rPr>
                          <m:t>𝐶</m:t>
                        </m:r>
                        <m:r>
                          <m:rPr>
                            <m:nor/>
                          </m:rPr>
                          <a:rPr lang="en-US" sz="2000" dirty="0">
                            <a:latin typeface="Open Sans"/>
                          </a:rPr>
                          <m:t>)</m:t>
                        </m:r>
                      </m:e>
                    </m:acc>
                  </m:oMath>
                </a14:m>
                <a:r>
                  <a:rPr lang="en-US" sz="2000" dirty="0">
                    <a:latin typeface="Open Sans"/>
                  </a:rPr>
                  <a:t>          </a:t>
                </a:r>
                <a:r>
                  <a:rPr lang="en-US" sz="2000" dirty="0">
                    <a:solidFill>
                      <a:srgbClr val="FF0000"/>
                    </a:solidFill>
                    <a:latin typeface="Open Sans"/>
                  </a:rPr>
                  <a:t>by the first De Morgan law</a:t>
                </a:r>
                <a:endParaRPr lang="en-US" sz="2000" dirty="0">
                  <a:latin typeface="Open Sans"/>
                </a:endParaRPr>
              </a:p>
              <a:p>
                <a:r>
                  <a:rPr lang="en-US" sz="2000" dirty="0">
                    <a:latin typeface="Open Sans"/>
                  </a:rPr>
                  <a:t>                      =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a:t>
                </a:r>
                <a:r>
                  <a:rPr lang="en-US" sz="2400" dirty="0">
                    <a:latin typeface="Open Sans"/>
                  </a:rPr>
                  <a:t>∩</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i="1" dirty="0">
                    <a:latin typeface="Open Sans"/>
                  </a:rPr>
                  <a:t> </a:t>
                </a:r>
                <a:r>
                  <a:rPr lang="en-US" sz="2400" dirty="0">
                    <a:latin typeface="Open Sans"/>
                  </a:rPr>
                  <a:t>∪</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𝐶</m:t>
                        </m:r>
                      </m:e>
                    </m:acc>
                  </m:oMath>
                </a14:m>
                <a:r>
                  <a:rPr lang="en-US" sz="2000" i="1" dirty="0">
                    <a:latin typeface="Open Sans"/>
                  </a:rPr>
                  <a:t> </a:t>
                </a:r>
                <a:r>
                  <a:rPr lang="en-US" sz="2000" dirty="0">
                    <a:latin typeface="Open Sans"/>
                  </a:rPr>
                  <a:t>)           </a:t>
                </a:r>
                <a:r>
                  <a:rPr lang="en-US" sz="2000" dirty="0">
                    <a:solidFill>
                      <a:srgbClr val="FF0000"/>
                    </a:solidFill>
                    <a:latin typeface="Open Sans"/>
                  </a:rPr>
                  <a:t>by the second De Morgan law</a:t>
                </a:r>
              </a:p>
              <a:p>
                <a:r>
                  <a:rPr lang="en-US" sz="2000" dirty="0">
                    <a:latin typeface="Open Sans"/>
                  </a:rPr>
                  <a:t>                      =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i="1" dirty="0">
                    <a:latin typeface="Open Sans"/>
                  </a:rPr>
                  <a:t> </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𝐶</m:t>
                        </m:r>
                      </m:e>
                    </m:acc>
                  </m:oMath>
                </a14:m>
                <a:r>
                  <a:rPr lang="en-US" sz="2000" i="1" dirty="0">
                    <a:latin typeface="Open Sans"/>
                  </a:rPr>
                  <a:t> </a:t>
                </a:r>
                <a:r>
                  <a:rPr lang="en-US" sz="2000" dirty="0">
                    <a:latin typeface="Open Sans"/>
                  </a:rPr>
                  <a:t>) </a:t>
                </a:r>
                <a:r>
                  <a:rPr lang="en-US" sz="2400" dirty="0">
                    <a:latin typeface="Open Sans"/>
                  </a:rPr>
                  <a:t>∩</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a:t>
                </a:r>
                <a:r>
                  <a:rPr lang="en-US" sz="2000" dirty="0">
                    <a:solidFill>
                      <a:srgbClr val="FF0000"/>
                    </a:solidFill>
                    <a:latin typeface="Open Sans"/>
                  </a:rPr>
                  <a:t>by the commutative law for intersections</a:t>
                </a:r>
              </a:p>
              <a:p>
                <a:r>
                  <a:rPr lang="en-US" sz="2000" dirty="0">
                    <a:latin typeface="Open Sans"/>
                  </a:rPr>
                  <a:t>                      =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𝐶</m:t>
                        </m:r>
                      </m:e>
                    </m:acc>
                  </m:oMath>
                </a14:m>
                <a:r>
                  <a:rPr lang="en-US" sz="2000" i="1" dirty="0">
                    <a:latin typeface="Open Sans"/>
                  </a:rPr>
                  <a:t> </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𝐵</m:t>
                        </m:r>
                      </m:e>
                    </m:acc>
                  </m:oMath>
                </a14:m>
                <a:r>
                  <a:rPr lang="en-US" sz="2000" i="1" dirty="0">
                    <a:latin typeface="Open Sans"/>
                  </a:rPr>
                  <a:t> </a:t>
                </a:r>
                <a:r>
                  <a:rPr lang="en-US" sz="2000" dirty="0">
                    <a:latin typeface="Open Sans"/>
                  </a:rPr>
                  <a:t>) </a:t>
                </a:r>
                <a:r>
                  <a:rPr lang="en-US" sz="2400" dirty="0">
                    <a:latin typeface="Open Sans"/>
                  </a:rPr>
                  <a:t>∩</a:t>
                </a:r>
                <a:r>
                  <a:rPr lang="en-US" sz="2000" dirty="0">
                    <a:latin typeface="Open Sans"/>
                  </a:rPr>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𝐴</m:t>
                        </m:r>
                      </m:e>
                    </m:acc>
                  </m:oMath>
                </a14:m>
                <a:r>
                  <a:rPr lang="en-US" sz="2000" i="1" dirty="0">
                    <a:latin typeface="Open Sans"/>
                  </a:rPr>
                  <a:t>            </a:t>
                </a:r>
                <a:r>
                  <a:rPr lang="en-US" sz="2000" dirty="0">
                    <a:solidFill>
                      <a:srgbClr val="FF0000"/>
                    </a:solidFill>
                    <a:latin typeface="Open Sans"/>
                  </a:rPr>
                  <a:t>by the commutative law for unions.</a:t>
                </a:r>
              </a:p>
            </p:txBody>
          </p:sp>
        </mc:Choice>
        <mc:Fallback xmlns="">
          <p:sp>
            <p:nvSpPr>
              <p:cNvPr id="6" name="Rectangle 5">
                <a:extLst>
                  <a:ext uri="{FF2B5EF4-FFF2-40B4-BE49-F238E27FC236}">
                    <a16:creationId xmlns:a16="http://schemas.microsoft.com/office/drawing/2014/main" id="{84305718-F6B1-402F-BB63-7C2836ABFF52}"/>
                  </a:ext>
                </a:extLst>
              </p:cNvPr>
              <p:cNvSpPr>
                <a:spLocks noRot="1" noChangeAspect="1" noMove="1" noResize="1" noEditPoints="1" noAdjustHandles="1" noChangeArrowheads="1" noChangeShapeType="1" noTextEdit="1"/>
              </p:cNvSpPr>
              <p:nvPr/>
            </p:nvSpPr>
            <p:spPr>
              <a:xfrm>
                <a:off x="1361039" y="3781425"/>
                <a:ext cx="9149799" cy="2492990"/>
              </a:xfrm>
              <a:prstGeom prst="rect">
                <a:avLst/>
              </a:prstGeom>
              <a:blipFill>
                <a:blip r:embed="rId3"/>
                <a:stretch>
                  <a:fillRect l="-666" t="-978" b="-4890"/>
                </a:stretch>
              </a:blipFill>
            </p:spPr>
            <p:txBody>
              <a:bodyPr/>
              <a:lstStyle/>
              <a:p>
                <a:r>
                  <a:rPr lang="en-US">
                    <a:noFill/>
                  </a:rPr>
                  <a:t> </a:t>
                </a:r>
              </a:p>
            </p:txBody>
          </p:sp>
        </mc:Fallback>
      </mc:AlternateContent>
    </p:spTree>
    <p:extLst>
      <p:ext uri="{BB962C8B-B14F-4D97-AF65-F5344CB8AC3E}">
        <p14:creationId xmlns:p14="http://schemas.microsoft.com/office/powerpoint/2010/main" val="41027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1699-5BDC-48F2-A974-F420D0664A3D}"/>
              </a:ext>
            </a:extLst>
          </p:cNvPr>
          <p:cNvSpPr>
            <a:spLocks noGrp="1"/>
          </p:cNvSpPr>
          <p:nvPr>
            <p:ph type="title"/>
          </p:nvPr>
        </p:nvSpPr>
        <p:spPr/>
        <p:txBody>
          <a:bodyPr/>
          <a:lstStyle/>
          <a:p>
            <a:r>
              <a:rPr lang="en-US" sz="3000" dirty="0">
                <a:solidFill>
                  <a:schemeClr val="accent1"/>
                </a:solidFill>
                <a:latin typeface="Open Sans"/>
              </a:rPr>
              <a:t>Computer Representation of Sets</a:t>
            </a:r>
          </a:p>
        </p:txBody>
      </p:sp>
      <p:sp>
        <p:nvSpPr>
          <p:cNvPr id="3" name="Content Placeholder 2">
            <a:extLst>
              <a:ext uri="{FF2B5EF4-FFF2-40B4-BE49-F238E27FC236}">
                <a16:creationId xmlns:a16="http://schemas.microsoft.com/office/drawing/2014/main" id="{CAD1532C-F4FE-4E72-BC65-183960B03760}"/>
              </a:ext>
            </a:extLst>
          </p:cNvPr>
          <p:cNvSpPr>
            <a:spLocks noGrp="1"/>
          </p:cNvSpPr>
          <p:nvPr>
            <p:ph idx="1"/>
          </p:nvPr>
        </p:nvSpPr>
        <p:spPr>
          <a:xfrm>
            <a:off x="1346662" y="2344189"/>
            <a:ext cx="9044247" cy="1064030"/>
          </a:xfrm>
        </p:spPr>
        <p:style>
          <a:lnRef idx="1">
            <a:schemeClr val="accent1"/>
          </a:lnRef>
          <a:fillRef idx="2">
            <a:schemeClr val="accent1"/>
          </a:fillRef>
          <a:effectRef idx="1">
            <a:schemeClr val="accent1"/>
          </a:effectRef>
          <a:fontRef idx="minor">
            <a:schemeClr val="dk1"/>
          </a:fontRef>
        </p:style>
        <p:txBody>
          <a:bodyPr/>
          <a:lstStyle/>
          <a:p>
            <a:pPr marL="0" indent="0" algn="just">
              <a:spcBef>
                <a:spcPts val="800"/>
              </a:spcBef>
              <a:buNone/>
            </a:pPr>
            <a:r>
              <a:rPr lang="en-US" sz="2000" dirty="0">
                <a:latin typeface="Open Sans"/>
              </a:rPr>
              <a:t>Specify an arbitrary ordering of the elements of </a:t>
            </a:r>
            <a:r>
              <a:rPr lang="en-US" sz="2000" i="1" dirty="0">
                <a:latin typeface="Open Sans"/>
              </a:rPr>
              <a:t>U</a:t>
            </a:r>
            <a:r>
              <a:rPr lang="en-US" sz="2000" dirty="0">
                <a:latin typeface="Open Sans"/>
              </a:rPr>
              <a:t>, for instance </a:t>
            </a:r>
            <a:r>
              <a:rPr lang="en-US" sz="2000" i="1" dirty="0">
                <a:latin typeface="Open Sans"/>
              </a:rPr>
              <a:t>a</a:t>
            </a:r>
            <a:r>
              <a:rPr lang="en-US" sz="2000" dirty="0">
                <a:latin typeface="Open Sans"/>
              </a:rPr>
              <a:t>1</a:t>
            </a:r>
            <a:r>
              <a:rPr lang="en-US" sz="2000" i="1" dirty="0">
                <a:latin typeface="Open Sans"/>
              </a:rPr>
              <a:t>, a</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an</a:t>
            </a:r>
            <a:r>
              <a:rPr lang="en-US" sz="2000" dirty="0">
                <a:latin typeface="Open Sans"/>
              </a:rPr>
              <a:t>. Represent a subset </a:t>
            </a:r>
            <a:r>
              <a:rPr lang="en-US" sz="2000" i="1" dirty="0">
                <a:latin typeface="Open Sans"/>
              </a:rPr>
              <a:t>A </a:t>
            </a:r>
            <a:r>
              <a:rPr lang="en-US" sz="2000" dirty="0">
                <a:latin typeface="Open Sans"/>
              </a:rPr>
              <a:t>of </a:t>
            </a:r>
            <a:r>
              <a:rPr lang="en-US" sz="2000" i="1" dirty="0">
                <a:latin typeface="Open Sans"/>
              </a:rPr>
              <a:t>U </a:t>
            </a:r>
            <a:r>
              <a:rPr lang="en-US" sz="2000" dirty="0">
                <a:latin typeface="Open Sans"/>
              </a:rPr>
              <a:t>with the bit string of length </a:t>
            </a:r>
            <a:r>
              <a:rPr lang="en-US" sz="2000" i="1" dirty="0">
                <a:latin typeface="Open Sans"/>
              </a:rPr>
              <a:t>n, </a:t>
            </a:r>
            <a:r>
              <a:rPr lang="en-US" sz="2000" dirty="0">
                <a:latin typeface="Open Sans"/>
              </a:rPr>
              <a:t>where the </a:t>
            </a:r>
            <a:r>
              <a:rPr lang="en-US" sz="2000" i="1" dirty="0" err="1">
                <a:latin typeface="Open Sans"/>
              </a:rPr>
              <a:t>i</a:t>
            </a:r>
            <a:r>
              <a:rPr lang="en-US" sz="2000" dirty="0" err="1">
                <a:latin typeface="Open Sans"/>
              </a:rPr>
              <a:t>th</a:t>
            </a:r>
            <a:r>
              <a:rPr lang="en-US" sz="2000" dirty="0">
                <a:latin typeface="Open Sans"/>
              </a:rPr>
              <a:t> bit in this string is 1 if </a:t>
            </a:r>
            <a:r>
              <a:rPr lang="en-US" sz="2000" i="1" dirty="0">
                <a:latin typeface="Open Sans"/>
              </a:rPr>
              <a:t>ai </a:t>
            </a:r>
            <a:r>
              <a:rPr lang="en-US" sz="2000" dirty="0">
                <a:latin typeface="Open Sans"/>
              </a:rPr>
              <a:t>belongs to </a:t>
            </a:r>
            <a:r>
              <a:rPr lang="en-US" sz="2000" i="1" dirty="0">
                <a:latin typeface="Open Sans"/>
              </a:rPr>
              <a:t>A </a:t>
            </a:r>
            <a:r>
              <a:rPr lang="en-US" sz="2000" dirty="0">
                <a:latin typeface="Open Sans"/>
              </a:rPr>
              <a:t>and is 0 if </a:t>
            </a:r>
            <a:r>
              <a:rPr lang="en-US" sz="2000" i="1" dirty="0">
                <a:latin typeface="Open Sans"/>
              </a:rPr>
              <a:t>ai </a:t>
            </a:r>
            <a:r>
              <a:rPr lang="en-US" sz="2000" dirty="0">
                <a:latin typeface="Open Sans"/>
              </a:rPr>
              <a:t>does not belong to </a:t>
            </a:r>
            <a:r>
              <a:rPr lang="en-US" sz="2000" i="1" dirty="0">
                <a:latin typeface="Open Sans"/>
              </a:rPr>
              <a:t>A</a:t>
            </a:r>
            <a:r>
              <a:rPr lang="en-US" sz="2000" dirty="0">
                <a:latin typeface="Open Sans"/>
              </a:rPr>
              <a:t>. </a:t>
            </a:r>
          </a:p>
          <a:p>
            <a:pPr marL="0" indent="0" algn="just">
              <a:spcBef>
                <a:spcPts val="800"/>
              </a:spcBef>
              <a:buNone/>
            </a:pPr>
            <a:endParaRPr lang="en-US" sz="2000" dirty="0">
              <a:latin typeface="Open Sans"/>
            </a:endParaRPr>
          </a:p>
        </p:txBody>
      </p:sp>
      <p:sp>
        <p:nvSpPr>
          <p:cNvPr id="4" name="Slide Number Placeholder 3">
            <a:extLst>
              <a:ext uri="{FF2B5EF4-FFF2-40B4-BE49-F238E27FC236}">
                <a16:creationId xmlns:a16="http://schemas.microsoft.com/office/drawing/2014/main" id="{16873402-2FD2-411F-A052-A581BE856C3D}"/>
              </a:ext>
            </a:extLst>
          </p:cNvPr>
          <p:cNvSpPr>
            <a:spLocks noGrp="1"/>
          </p:cNvSpPr>
          <p:nvPr>
            <p:ph type="sldNum" sz="quarter" idx="12"/>
          </p:nvPr>
        </p:nvSpPr>
        <p:spPr/>
        <p:txBody>
          <a:bodyPr/>
          <a:lstStyle/>
          <a:p>
            <a:pPr>
              <a:defRPr/>
            </a:pPr>
            <a:fld id="{D8837AC9-722F-4E00-AA4A-3E2FB5243369}" type="slidenum">
              <a:rPr lang="en-US" altLang="en-US" smtClean="0"/>
              <a:pPr>
                <a:defRPr/>
              </a:pPr>
              <a:t>25</a:t>
            </a:fld>
            <a:endParaRPr lang="en-US" altLang="en-US"/>
          </a:p>
        </p:txBody>
      </p:sp>
      <p:sp>
        <p:nvSpPr>
          <p:cNvPr id="5" name="Rectangle 4">
            <a:extLst>
              <a:ext uri="{FF2B5EF4-FFF2-40B4-BE49-F238E27FC236}">
                <a16:creationId xmlns:a16="http://schemas.microsoft.com/office/drawing/2014/main" id="{09D21363-C059-48DF-A5DE-60E2E248337A}"/>
              </a:ext>
            </a:extLst>
          </p:cNvPr>
          <p:cNvSpPr/>
          <p:nvPr/>
        </p:nvSpPr>
        <p:spPr>
          <a:xfrm>
            <a:off x="1346662" y="3652145"/>
            <a:ext cx="9044247" cy="2246769"/>
          </a:xfrm>
          <a:prstGeom prst="rect">
            <a:avLst/>
          </a:prstGeom>
        </p:spPr>
        <p:txBody>
          <a:bodyPr wrap="square">
            <a:spAutoFit/>
          </a:bodyPr>
          <a:lstStyle/>
          <a:p>
            <a:pPr algn="just">
              <a:spcBef>
                <a:spcPts val="600"/>
              </a:spcBef>
            </a:pPr>
            <a:r>
              <a:rPr lang="en-US" sz="2000" b="1" dirty="0">
                <a:solidFill>
                  <a:schemeClr val="accent1"/>
                </a:solidFill>
                <a:latin typeface="Open Sans"/>
              </a:rPr>
              <a:t>Example 01:</a:t>
            </a:r>
          </a:p>
          <a:p>
            <a:pPr algn="just">
              <a:spcBef>
                <a:spcPts val="600"/>
              </a:spcBef>
            </a:pPr>
            <a:r>
              <a:rPr lang="en-US" sz="2000" dirty="0">
                <a:latin typeface="Open Sans"/>
              </a:rPr>
              <a:t>Let </a:t>
            </a:r>
            <a:r>
              <a:rPr lang="en-US" sz="2000" i="1" dirty="0">
                <a:latin typeface="Open Sans"/>
              </a:rPr>
              <a:t>U </a:t>
            </a:r>
            <a:r>
              <a:rPr lang="en-US" sz="2000" dirty="0">
                <a:latin typeface="Open Sans"/>
              </a:rPr>
              <a:t>=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4</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6</a:t>
            </a:r>
            <a:r>
              <a:rPr lang="en-US" sz="2000" i="1" dirty="0">
                <a:latin typeface="Open Sans"/>
              </a:rPr>
              <a:t>, </a:t>
            </a:r>
            <a:r>
              <a:rPr lang="en-US" sz="2000" dirty="0">
                <a:latin typeface="Open Sans"/>
              </a:rPr>
              <a:t>7</a:t>
            </a:r>
            <a:r>
              <a:rPr lang="en-US" sz="2000" i="1" dirty="0">
                <a:latin typeface="Open Sans"/>
              </a:rPr>
              <a:t>, </a:t>
            </a:r>
            <a:r>
              <a:rPr lang="en-US" sz="2000" dirty="0">
                <a:latin typeface="Open Sans"/>
              </a:rPr>
              <a:t>8</a:t>
            </a:r>
            <a:r>
              <a:rPr lang="en-US" sz="2000" i="1" dirty="0">
                <a:latin typeface="Open Sans"/>
              </a:rPr>
              <a:t>, </a:t>
            </a:r>
            <a:r>
              <a:rPr lang="en-US" sz="2000" dirty="0">
                <a:latin typeface="Open Sans"/>
              </a:rPr>
              <a:t>9</a:t>
            </a:r>
            <a:r>
              <a:rPr lang="en-US" sz="2000" i="1" dirty="0">
                <a:latin typeface="Open Sans"/>
              </a:rPr>
              <a:t>, </a:t>
            </a:r>
            <a:r>
              <a:rPr lang="en-US" sz="2000" dirty="0">
                <a:latin typeface="Open Sans"/>
              </a:rPr>
              <a:t>10}</a:t>
            </a:r>
            <a:r>
              <a:rPr lang="en-US" sz="2000" i="1" dirty="0">
                <a:latin typeface="Open Sans"/>
              </a:rPr>
              <a:t>, </a:t>
            </a:r>
            <a:r>
              <a:rPr lang="en-US" sz="2000" dirty="0">
                <a:latin typeface="Open Sans"/>
              </a:rPr>
              <a:t>and the ordering of elements of </a:t>
            </a:r>
            <a:r>
              <a:rPr lang="en-US" sz="2000" i="1" dirty="0">
                <a:latin typeface="Open Sans"/>
              </a:rPr>
              <a:t>U </a:t>
            </a:r>
            <a:r>
              <a:rPr lang="en-US" sz="2000" dirty="0">
                <a:latin typeface="Open Sans"/>
              </a:rPr>
              <a:t>has the elements in increasing order; that is, </a:t>
            </a:r>
            <a:r>
              <a:rPr lang="en-US" sz="2000" i="1" dirty="0">
                <a:latin typeface="Open Sans"/>
              </a:rPr>
              <a:t>ai </a:t>
            </a:r>
            <a:r>
              <a:rPr lang="en-US" sz="2000" dirty="0">
                <a:latin typeface="Open Sans"/>
              </a:rPr>
              <a:t>= </a:t>
            </a:r>
            <a:r>
              <a:rPr lang="en-US" sz="2000" i="1" dirty="0" err="1">
                <a:latin typeface="Open Sans"/>
              </a:rPr>
              <a:t>i</a:t>
            </a:r>
            <a:r>
              <a:rPr lang="en-US" sz="2000" dirty="0">
                <a:latin typeface="Open Sans"/>
              </a:rPr>
              <a:t>. </a:t>
            </a:r>
          </a:p>
          <a:p>
            <a:pPr marL="457200" indent="-457200" algn="just">
              <a:spcBef>
                <a:spcPts val="600"/>
              </a:spcBef>
              <a:buAutoNum type="alphaLcPeriod"/>
            </a:pPr>
            <a:r>
              <a:rPr lang="en-US" sz="2000" dirty="0">
                <a:latin typeface="Open Sans"/>
              </a:rPr>
              <a:t>What bit strings represent the subset of all odd integers in </a:t>
            </a:r>
            <a:r>
              <a:rPr lang="en-US" sz="2000" i="1" dirty="0">
                <a:latin typeface="Open Sans"/>
              </a:rPr>
              <a:t>U,</a:t>
            </a:r>
          </a:p>
          <a:p>
            <a:pPr marL="457200" indent="-457200" algn="just">
              <a:spcBef>
                <a:spcPts val="600"/>
              </a:spcBef>
              <a:buAutoNum type="alphaLcPeriod"/>
            </a:pPr>
            <a:r>
              <a:rPr lang="en-US" sz="2000" i="1" dirty="0">
                <a:latin typeface="Open Sans"/>
              </a:rPr>
              <a:t>What </a:t>
            </a:r>
            <a:r>
              <a:rPr lang="en-US" sz="2000" dirty="0">
                <a:latin typeface="Open Sans"/>
              </a:rPr>
              <a:t>the subset of all even integers in </a:t>
            </a:r>
            <a:r>
              <a:rPr lang="en-US" sz="2000" i="1" dirty="0">
                <a:latin typeface="Open Sans"/>
              </a:rPr>
              <a:t>U, </a:t>
            </a:r>
            <a:r>
              <a:rPr lang="en-US" sz="2000" dirty="0">
                <a:latin typeface="Open Sans"/>
              </a:rPr>
              <a:t>and </a:t>
            </a:r>
          </a:p>
          <a:p>
            <a:pPr marL="457200" indent="-457200" algn="just">
              <a:spcBef>
                <a:spcPts val="600"/>
              </a:spcBef>
              <a:buAutoNum type="alphaLcPeriod"/>
            </a:pPr>
            <a:r>
              <a:rPr lang="en-US" sz="2000" dirty="0">
                <a:latin typeface="Open Sans"/>
              </a:rPr>
              <a:t>What the subset of integers not exceeding 5 in </a:t>
            </a:r>
            <a:r>
              <a:rPr lang="en-US" sz="2000" i="1" dirty="0">
                <a:latin typeface="Open Sans"/>
              </a:rPr>
              <a:t>U</a:t>
            </a:r>
            <a:r>
              <a:rPr lang="en-US" sz="2000" dirty="0">
                <a:latin typeface="Open Sans"/>
              </a:rPr>
              <a:t>?</a:t>
            </a:r>
          </a:p>
        </p:txBody>
      </p:sp>
    </p:spTree>
    <p:extLst>
      <p:ext uri="{BB962C8B-B14F-4D97-AF65-F5344CB8AC3E}">
        <p14:creationId xmlns:p14="http://schemas.microsoft.com/office/powerpoint/2010/main" val="3241673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E5B8EB-31E4-4179-8F14-79BE86C3BA45}"/>
              </a:ext>
            </a:extLst>
          </p:cNvPr>
          <p:cNvSpPr>
            <a:spLocks noGrp="1"/>
          </p:cNvSpPr>
          <p:nvPr>
            <p:ph type="sldNum" sz="quarter" idx="12"/>
          </p:nvPr>
        </p:nvSpPr>
        <p:spPr/>
        <p:txBody>
          <a:bodyPr/>
          <a:lstStyle/>
          <a:p>
            <a:pPr>
              <a:defRPr/>
            </a:pPr>
            <a:fld id="{D8837AC9-722F-4E00-AA4A-3E2FB5243369}" type="slidenum">
              <a:rPr lang="en-US" altLang="en-US" smtClean="0"/>
              <a:pPr>
                <a:defRPr/>
              </a:pPr>
              <a:t>26</a:t>
            </a:fld>
            <a:endParaRPr lang="en-US" altLang="en-US"/>
          </a:p>
        </p:txBody>
      </p:sp>
      <p:sp>
        <p:nvSpPr>
          <p:cNvPr id="5" name="Rectangle 4">
            <a:extLst>
              <a:ext uri="{FF2B5EF4-FFF2-40B4-BE49-F238E27FC236}">
                <a16:creationId xmlns:a16="http://schemas.microsoft.com/office/drawing/2014/main" id="{B6A72324-A0BF-4DD0-A707-B0F535023820}"/>
              </a:ext>
            </a:extLst>
          </p:cNvPr>
          <p:cNvSpPr/>
          <p:nvPr/>
        </p:nvSpPr>
        <p:spPr>
          <a:xfrm>
            <a:off x="1423989" y="2359875"/>
            <a:ext cx="8900418" cy="3939540"/>
          </a:xfrm>
          <a:prstGeom prst="rect">
            <a:avLst/>
          </a:prstGeom>
        </p:spPr>
        <p:txBody>
          <a:bodyPr wrap="square">
            <a:spAutoFit/>
          </a:bodyPr>
          <a:lstStyle/>
          <a:p>
            <a:pPr algn="just">
              <a:spcBef>
                <a:spcPts val="1000"/>
              </a:spcBef>
            </a:pPr>
            <a:r>
              <a:rPr lang="en-US" sz="2000" b="1" i="1" dirty="0">
                <a:solidFill>
                  <a:schemeClr val="accent1"/>
                </a:solidFill>
                <a:latin typeface="Open Sans"/>
              </a:rPr>
              <a:t>Solution: </a:t>
            </a:r>
          </a:p>
          <a:p>
            <a:pPr marL="349250" indent="-349250" algn="just">
              <a:spcBef>
                <a:spcPts val="1000"/>
              </a:spcBef>
              <a:buAutoNum type="alphaLcPeriod"/>
            </a:pPr>
            <a:r>
              <a:rPr lang="en-US" sz="2000" dirty="0">
                <a:solidFill>
                  <a:srgbClr val="000000"/>
                </a:solidFill>
                <a:latin typeface="Open Sans"/>
              </a:rPr>
              <a:t>The bit string that represents the set of odd integers in </a:t>
            </a:r>
            <a:r>
              <a:rPr lang="en-US" sz="2000" i="1" dirty="0">
                <a:solidFill>
                  <a:srgbClr val="000000"/>
                </a:solidFill>
                <a:latin typeface="Open Sans"/>
              </a:rPr>
              <a:t>U, </a:t>
            </a:r>
            <a:r>
              <a:rPr lang="en-US" sz="2000" dirty="0">
                <a:solidFill>
                  <a:srgbClr val="000000"/>
                </a:solidFill>
                <a:latin typeface="Open Sans"/>
              </a:rPr>
              <a:t>namely, </a:t>
            </a:r>
          </a:p>
          <a:p>
            <a:pPr marL="349250" indent="-349250" algn="just">
              <a:spcBef>
                <a:spcPts val="1000"/>
              </a:spcBef>
            </a:pPr>
            <a:r>
              <a:rPr lang="en-US" sz="2000" dirty="0">
                <a:solidFill>
                  <a:srgbClr val="000000"/>
                </a:solidFill>
                <a:latin typeface="Open Sans"/>
              </a:rPr>
              <a:t>     {1</a:t>
            </a:r>
            <a:r>
              <a:rPr lang="en-US" sz="2000" i="1" dirty="0">
                <a:solidFill>
                  <a:srgbClr val="000000"/>
                </a:solidFill>
                <a:latin typeface="Open Sans"/>
              </a:rPr>
              <a:t>, </a:t>
            </a:r>
            <a:r>
              <a:rPr lang="en-US" sz="2000" dirty="0">
                <a:solidFill>
                  <a:srgbClr val="000000"/>
                </a:solidFill>
                <a:latin typeface="Open Sans"/>
              </a:rPr>
              <a:t>3</a:t>
            </a:r>
            <a:r>
              <a:rPr lang="en-US" sz="2000" i="1" dirty="0">
                <a:solidFill>
                  <a:srgbClr val="000000"/>
                </a:solidFill>
                <a:latin typeface="Open Sans"/>
              </a:rPr>
              <a:t>, </a:t>
            </a:r>
            <a:r>
              <a:rPr lang="en-US" sz="2000" dirty="0">
                <a:solidFill>
                  <a:srgbClr val="000000"/>
                </a:solidFill>
                <a:latin typeface="Open Sans"/>
              </a:rPr>
              <a:t>5</a:t>
            </a:r>
            <a:r>
              <a:rPr lang="en-US" sz="2000" i="1" dirty="0">
                <a:solidFill>
                  <a:srgbClr val="000000"/>
                </a:solidFill>
                <a:latin typeface="Open Sans"/>
              </a:rPr>
              <a:t>, </a:t>
            </a:r>
            <a:r>
              <a:rPr lang="en-US" sz="2000" dirty="0">
                <a:solidFill>
                  <a:srgbClr val="000000"/>
                </a:solidFill>
                <a:latin typeface="Open Sans"/>
              </a:rPr>
              <a:t>7</a:t>
            </a:r>
            <a:r>
              <a:rPr lang="en-US" sz="2000" i="1" dirty="0">
                <a:solidFill>
                  <a:srgbClr val="000000"/>
                </a:solidFill>
                <a:latin typeface="Open Sans"/>
              </a:rPr>
              <a:t>, </a:t>
            </a:r>
            <a:r>
              <a:rPr lang="en-US" sz="2000" dirty="0">
                <a:solidFill>
                  <a:srgbClr val="000000"/>
                </a:solidFill>
                <a:latin typeface="Open Sans"/>
              </a:rPr>
              <a:t>9}, has a one bit in the first, third, fifth, seventh, and ninth  positions, and a zero elsewhere. It is </a:t>
            </a:r>
          </a:p>
          <a:p>
            <a:pPr marL="349250" indent="-349250" algn="just">
              <a:spcBef>
                <a:spcPts val="1000"/>
              </a:spcBef>
            </a:pPr>
            <a:r>
              <a:rPr lang="en-US" sz="2000" dirty="0">
                <a:solidFill>
                  <a:srgbClr val="000000"/>
                </a:solidFill>
                <a:latin typeface="Open Sans"/>
              </a:rPr>
              <a:t>                                  10 1010 1010</a:t>
            </a:r>
            <a:r>
              <a:rPr lang="en-US" sz="2000" i="1" dirty="0">
                <a:solidFill>
                  <a:srgbClr val="000000"/>
                </a:solidFill>
                <a:latin typeface="Open Sans"/>
              </a:rPr>
              <a:t>.</a:t>
            </a:r>
          </a:p>
          <a:p>
            <a:pPr algn="just">
              <a:spcBef>
                <a:spcPts val="1000"/>
              </a:spcBef>
            </a:pPr>
            <a:r>
              <a:rPr lang="en-US" sz="2000" dirty="0">
                <a:solidFill>
                  <a:srgbClr val="000000"/>
                </a:solidFill>
                <a:latin typeface="Open Sans"/>
              </a:rPr>
              <a:t>b. The subset of all even integers in </a:t>
            </a:r>
            <a:r>
              <a:rPr lang="en-US" sz="2000" i="1" dirty="0">
                <a:solidFill>
                  <a:srgbClr val="000000"/>
                </a:solidFill>
                <a:latin typeface="Open Sans"/>
              </a:rPr>
              <a:t>U, </a:t>
            </a:r>
            <a:r>
              <a:rPr lang="en-US" sz="2000" dirty="0">
                <a:solidFill>
                  <a:srgbClr val="000000"/>
                </a:solidFill>
                <a:latin typeface="Open Sans"/>
              </a:rPr>
              <a:t>namely, {2</a:t>
            </a:r>
            <a:r>
              <a:rPr lang="en-US" sz="2000" i="1" dirty="0">
                <a:solidFill>
                  <a:srgbClr val="000000"/>
                </a:solidFill>
                <a:latin typeface="Open Sans"/>
              </a:rPr>
              <a:t>, </a:t>
            </a:r>
            <a:r>
              <a:rPr lang="en-US" sz="2000" dirty="0">
                <a:solidFill>
                  <a:srgbClr val="000000"/>
                </a:solidFill>
                <a:latin typeface="Open Sans"/>
              </a:rPr>
              <a:t>4</a:t>
            </a:r>
            <a:r>
              <a:rPr lang="en-US" sz="2000" i="1" dirty="0">
                <a:solidFill>
                  <a:srgbClr val="000000"/>
                </a:solidFill>
                <a:latin typeface="Open Sans"/>
              </a:rPr>
              <a:t>, </a:t>
            </a:r>
            <a:r>
              <a:rPr lang="en-US" sz="2000" dirty="0">
                <a:solidFill>
                  <a:srgbClr val="000000"/>
                </a:solidFill>
                <a:latin typeface="Open Sans"/>
              </a:rPr>
              <a:t>6</a:t>
            </a:r>
            <a:r>
              <a:rPr lang="en-US" sz="2000" i="1" dirty="0">
                <a:solidFill>
                  <a:srgbClr val="000000"/>
                </a:solidFill>
                <a:latin typeface="Open Sans"/>
              </a:rPr>
              <a:t>, </a:t>
            </a:r>
            <a:r>
              <a:rPr lang="en-US" sz="2000" dirty="0">
                <a:solidFill>
                  <a:srgbClr val="000000"/>
                </a:solidFill>
                <a:latin typeface="Open Sans"/>
              </a:rPr>
              <a:t>8</a:t>
            </a:r>
            <a:r>
              <a:rPr lang="en-US" sz="2000" i="1" dirty="0">
                <a:solidFill>
                  <a:srgbClr val="000000"/>
                </a:solidFill>
                <a:latin typeface="Open Sans"/>
              </a:rPr>
              <a:t>, </a:t>
            </a:r>
            <a:r>
              <a:rPr lang="en-US" sz="2000" dirty="0">
                <a:solidFill>
                  <a:srgbClr val="000000"/>
                </a:solidFill>
                <a:latin typeface="Open Sans"/>
              </a:rPr>
              <a:t>10}</a:t>
            </a:r>
            <a:r>
              <a:rPr lang="en-US" sz="2000" i="1" dirty="0">
                <a:solidFill>
                  <a:srgbClr val="000000"/>
                </a:solidFill>
                <a:latin typeface="Open Sans"/>
              </a:rPr>
              <a:t>, </a:t>
            </a:r>
            <a:r>
              <a:rPr lang="en-US" sz="2000" dirty="0">
                <a:solidFill>
                  <a:srgbClr val="000000"/>
                </a:solidFill>
                <a:latin typeface="Open Sans"/>
              </a:rPr>
              <a:t>by the string                                				    01 0101 0101</a:t>
            </a:r>
            <a:r>
              <a:rPr lang="en-US" sz="2000" i="1" dirty="0">
                <a:solidFill>
                  <a:srgbClr val="000000"/>
                </a:solidFill>
                <a:latin typeface="Open Sans"/>
              </a:rPr>
              <a:t>.</a:t>
            </a:r>
          </a:p>
          <a:p>
            <a:pPr marL="457200" indent="-457200" algn="just">
              <a:spcBef>
                <a:spcPts val="1000"/>
              </a:spcBef>
              <a:buAutoNum type="alphaLcPeriod" startAt="3"/>
            </a:pPr>
            <a:r>
              <a:rPr lang="en-US" sz="2000" dirty="0">
                <a:solidFill>
                  <a:srgbClr val="000000"/>
                </a:solidFill>
                <a:latin typeface="Open Sans"/>
              </a:rPr>
              <a:t>The set of all integers in </a:t>
            </a:r>
            <a:r>
              <a:rPr lang="en-US" sz="2000" i="1" dirty="0">
                <a:solidFill>
                  <a:srgbClr val="000000"/>
                </a:solidFill>
                <a:latin typeface="Open Sans"/>
              </a:rPr>
              <a:t>U </a:t>
            </a:r>
            <a:r>
              <a:rPr lang="en-US" sz="2000" dirty="0">
                <a:solidFill>
                  <a:srgbClr val="000000"/>
                </a:solidFill>
                <a:latin typeface="Open Sans"/>
              </a:rPr>
              <a:t>that do not exceed 5, namely, {1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3</a:t>
            </a:r>
            <a:r>
              <a:rPr lang="en-US" sz="2000" i="1" dirty="0">
                <a:solidFill>
                  <a:srgbClr val="000000"/>
                </a:solidFill>
                <a:latin typeface="Open Sans"/>
              </a:rPr>
              <a:t>, </a:t>
            </a:r>
            <a:r>
              <a:rPr lang="en-US" sz="2000" dirty="0">
                <a:solidFill>
                  <a:srgbClr val="000000"/>
                </a:solidFill>
                <a:latin typeface="Open Sans"/>
              </a:rPr>
              <a:t>4</a:t>
            </a:r>
            <a:r>
              <a:rPr lang="en-US" sz="2000" i="1" dirty="0">
                <a:solidFill>
                  <a:srgbClr val="000000"/>
                </a:solidFill>
                <a:latin typeface="Open Sans"/>
              </a:rPr>
              <a:t>, </a:t>
            </a:r>
            <a:r>
              <a:rPr lang="en-US" sz="2000" dirty="0">
                <a:solidFill>
                  <a:srgbClr val="000000"/>
                </a:solidFill>
                <a:latin typeface="Open Sans"/>
              </a:rPr>
              <a:t>5}</a:t>
            </a:r>
            <a:r>
              <a:rPr lang="en-US" sz="2000" i="1" dirty="0">
                <a:solidFill>
                  <a:srgbClr val="000000"/>
                </a:solidFill>
                <a:latin typeface="Open Sans"/>
              </a:rPr>
              <a:t>, </a:t>
            </a:r>
            <a:r>
              <a:rPr lang="en-US" sz="2000" dirty="0">
                <a:solidFill>
                  <a:srgbClr val="000000"/>
                </a:solidFill>
                <a:latin typeface="Open Sans"/>
              </a:rPr>
              <a:t>is represented by the string </a:t>
            </a:r>
          </a:p>
          <a:p>
            <a:pPr algn="just">
              <a:spcBef>
                <a:spcPts val="1000"/>
              </a:spcBef>
            </a:pPr>
            <a:r>
              <a:rPr lang="en-US" sz="2000" dirty="0">
                <a:solidFill>
                  <a:srgbClr val="000000"/>
                </a:solidFill>
                <a:latin typeface="Open Sans"/>
              </a:rPr>
              <a:t>                                  11 1110 0000</a:t>
            </a:r>
            <a:r>
              <a:rPr lang="en-US" sz="2000" i="1" dirty="0">
                <a:solidFill>
                  <a:srgbClr val="000000"/>
                </a:solidFill>
                <a:latin typeface="Open Sans"/>
              </a:rPr>
              <a:t>.</a:t>
            </a:r>
            <a:endParaRPr lang="en-US" sz="2000" dirty="0">
              <a:latin typeface="Open Sans"/>
            </a:endParaRPr>
          </a:p>
        </p:txBody>
      </p:sp>
      <p:sp>
        <p:nvSpPr>
          <p:cNvPr id="6" name="Title 1">
            <a:extLst>
              <a:ext uri="{FF2B5EF4-FFF2-40B4-BE49-F238E27FC236}">
                <a16:creationId xmlns:a16="http://schemas.microsoft.com/office/drawing/2014/main" id="{4170FB4C-C742-4B7C-802C-FA95CFFDAAD7}"/>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Computer Representation of Sets</a:t>
            </a:r>
          </a:p>
        </p:txBody>
      </p:sp>
    </p:spTree>
    <p:extLst>
      <p:ext uri="{BB962C8B-B14F-4D97-AF65-F5344CB8AC3E}">
        <p14:creationId xmlns:p14="http://schemas.microsoft.com/office/powerpoint/2010/main" val="2852162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13E11-BD80-409B-8E86-840E3EDA3C20}"/>
              </a:ext>
            </a:extLst>
          </p:cNvPr>
          <p:cNvSpPr>
            <a:spLocks noGrp="1"/>
          </p:cNvSpPr>
          <p:nvPr>
            <p:ph idx="1"/>
          </p:nvPr>
        </p:nvSpPr>
        <p:spPr>
          <a:xfrm>
            <a:off x="1280160" y="2310938"/>
            <a:ext cx="9230678" cy="4821382"/>
          </a:xfrm>
        </p:spPr>
        <p:txBody>
          <a:bodyPr/>
          <a:lstStyle/>
          <a:p>
            <a:pPr marL="0" indent="0">
              <a:buNone/>
            </a:pPr>
            <a:r>
              <a:rPr lang="en-US" sz="2200" b="1" dirty="0">
                <a:solidFill>
                  <a:schemeClr val="accent1"/>
                </a:solidFill>
                <a:latin typeface="Open Sans"/>
              </a:rPr>
              <a:t>Example 02 :</a:t>
            </a:r>
          </a:p>
          <a:p>
            <a:pPr marL="0" indent="0">
              <a:spcBef>
                <a:spcPts val="600"/>
              </a:spcBef>
              <a:buNone/>
            </a:pPr>
            <a:r>
              <a:rPr lang="en-US" sz="2000" dirty="0">
                <a:latin typeface="Open Sans"/>
              </a:rPr>
              <a:t>The bit strings for the sets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4</a:t>
            </a:r>
            <a:r>
              <a:rPr lang="en-US" sz="2000" i="1" dirty="0">
                <a:latin typeface="Open Sans"/>
              </a:rPr>
              <a:t>, </a:t>
            </a:r>
            <a:r>
              <a:rPr lang="en-US" sz="2000" dirty="0">
                <a:latin typeface="Open Sans"/>
              </a:rPr>
              <a:t>5} and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7</a:t>
            </a:r>
            <a:r>
              <a:rPr lang="en-US" sz="2000" i="1" dirty="0">
                <a:latin typeface="Open Sans"/>
              </a:rPr>
              <a:t>, </a:t>
            </a:r>
            <a:r>
              <a:rPr lang="en-US" sz="2000" dirty="0">
                <a:latin typeface="Open Sans"/>
              </a:rPr>
              <a:t>9} are 11 1110 0000 and 10 1010 1010, respectively. Use bit strings to find the union and intersection of these sets.</a:t>
            </a:r>
          </a:p>
          <a:p>
            <a:pPr marL="0" indent="0">
              <a:spcBef>
                <a:spcPts val="600"/>
              </a:spcBef>
              <a:buNone/>
            </a:pPr>
            <a:endParaRPr lang="en-US" sz="2000" dirty="0">
              <a:latin typeface="Open Sans"/>
            </a:endParaRPr>
          </a:p>
          <a:p>
            <a:pPr marL="0" indent="0">
              <a:spcBef>
                <a:spcPts val="600"/>
              </a:spcBef>
              <a:buNone/>
            </a:pPr>
            <a:r>
              <a:rPr lang="en-US" sz="2000" b="1" i="1" dirty="0">
                <a:solidFill>
                  <a:srgbClr val="00B050"/>
                </a:solidFill>
                <a:latin typeface="Open Sans"/>
              </a:rPr>
              <a:t>Solution: </a:t>
            </a:r>
          </a:p>
          <a:p>
            <a:pPr marL="0" indent="0">
              <a:spcBef>
                <a:spcPts val="600"/>
              </a:spcBef>
              <a:buNone/>
            </a:pPr>
            <a:r>
              <a:rPr lang="en-US" sz="2000" dirty="0">
                <a:latin typeface="Open Sans"/>
              </a:rPr>
              <a:t>The bit string for the union of these sets is</a:t>
            </a:r>
          </a:p>
          <a:p>
            <a:pPr marL="0" indent="0">
              <a:spcBef>
                <a:spcPts val="600"/>
              </a:spcBef>
              <a:buNone/>
            </a:pPr>
            <a:r>
              <a:rPr lang="en-US" sz="2000" dirty="0">
                <a:latin typeface="Open Sans"/>
              </a:rPr>
              <a:t>          11 1110 0000 ∨ 10 1010 1010 = 11 1110 1010</a:t>
            </a:r>
            <a:r>
              <a:rPr lang="en-US" sz="2000" i="1" dirty="0">
                <a:latin typeface="Open Sans"/>
              </a:rPr>
              <a:t>, </a:t>
            </a:r>
          </a:p>
          <a:p>
            <a:pPr marL="0" indent="0">
              <a:spcBef>
                <a:spcPts val="600"/>
              </a:spcBef>
              <a:buNone/>
            </a:pPr>
            <a:r>
              <a:rPr lang="en-US" sz="2000">
                <a:latin typeface="Open Sans"/>
              </a:rPr>
              <a:t> which </a:t>
            </a:r>
            <a:r>
              <a:rPr lang="en-US" sz="2000" dirty="0">
                <a:latin typeface="Open Sans"/>
              </a:rPr>
              <a:t>corresponds to the set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4</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7</a:t>
            </a:r>
            <a:r>
              <a:rPr lang="en-US" sz="2000" i="1" dirty="0">
                <a:latin typeface="Open Sans"/>
              </a:rPr>
              <a:t>, </a:t>
            </a:r>
            <a:r>
              <a:rPr lang="en-US" sz="2000" dirty="0">
                <a:latin typeface="Open Sans"/>
              </a:rPr>
              <a:t>9}. </a:t>
            </a:r>
          </a:p>
          <a:p>
            <a:pPr marL="0" indent="0">
              <a:spcBef>
                <a:spcPts val="600"/>
              </a:spcBef>
              <a:buNone/>
            </a:pPr>
            <a:r>
              <a:rPr lang="en-US" sz="2000" dirty="0">
                <a:latin typeface="Open Sans"/>
              </a:rPr>
              <a:t>The bit string for the intersection of these sets is</a:t>
            </a:r>
          </a:p>
          <a:p>
            <a:pPr marL="0" indent="0">
              <a:spcBef>
                <a:spcPts val="600"/>
              </a:spcBef>
              <a:buNone/>
            </a:pPr>
            <a:r>
              <a:rPr lang="en-US" sz="2000" dirty="0">
                <a:latin typeface="Open Sans"/>
              </a:rPr>
              <a:t>           11 1110 0000 ∧ 10 1010 1010 = 10 1010 0000</a:t>
            </a:r>
            <a:r>
              <a:rPr lang="en-US" sz="2000" i="1" dirty="0">
                <a:latin typeface="Open Sans"/>
              </a:rPr>
              <a:t>,</a:t>
            </a:r>
          </a:p>
          <a:p>
            <a:pPr marL="0" indent="0">
              <a:spcBef>
                <a:spcPts val="600"/>
              </a:spcBef>
              <a:buNone/>
            </a:pPr>
            <a:r>
              <a:rPr lang="en-US" sz="2000" dirty="0">
                <a:latin typeface="Open Sans"/>
              </a:rPr>
              <a:t>which corresponds to the set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a:t>
            </a:r>
          </a:p>
        </p:txBody>
      </p:sp>
      <p:sp>
        <p:nvSpPr>
          <p:cNvPr id="4" name="Slide Number Placeholder 3">
            <a:extLst>
              <a:ext uri="{FF2B5EF4-FFF2-40B4-BE49-F238E27FC236}">
                <a16:creationId xmlns:a16="http://schemas.microsoft.com/office/drawing/2014/main" id="{573341EF-985A-4280-BD85-77DC81F987BE}"/>
              </a:ext>
            </a:extLst>
          </p:cNvPr>
          <p:cNvSpPr>
            <a:spLocks noGrp="1"/>
          </p:cNvSpPr>
          <p:nvPr>
            <p:ph type="sldNum" sz="quarter" idx="12"/>
          </p:nvPr>
        </p:nvSpPr>
        <p:spPr/>
        <p:txBody>
          <a:bodyPr/>
          <a:lstStyle/>
          <a:p>
            <a:pPr>
              <a:defRPr/>
            </a:pPr>
            <a:fld id="{D8837AC9-722F-4E00-AA4A-3E2FB5243369}" type="slidenum">
              <a:rPr lang="en-US" altLang="en-US" smtClean="0"/>
              <a:pPr>
                <a:defRPr/>
              </a:pPr>
              <a:t>27</a:t>
            </a:fld>
            <a:endParaRPr lang="en-US" altLang="en-US"/>
          </a:p>
        </p:txBody>
      </p:sp>
      <p:sp>
        <p:nvSpPr>
          <p:cNvPr id="5" name="Title 1">
            <a:extLst>
              <a:ext uri="{FF2B5EF4-FFF2-40B4-BE49-F238E27FC236}">
                <a16:creationId xmlns:a16="http://schemas.microsoft.com/office/drawing/2014/main" id="{82E721C0-2C7F-41D4-9D25-50FA80AC435D}"/>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Computer Representation of Sets</a:t>
            </a:r>
          </a:p>
        </p:txBody>
      </p:sp>
    </p:spTree>
    <p:extLst>
      <p:ext uri="{BB962C8B-B14F-4D97-AF65-F5344CB8AC3E}">
        <p14:creationId xmlns:p14="http://schemas.microsoft.com/office/powerpoint/2010/main" val="264333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769630" y="3181350"/>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a:r>
              <a:rPr lang="en-US" sz="4000" b="1" dirty="0">
                <a:solidFill>
                  <a:schemeClr val="bg1"/>
                </a:solidFill>
                <a:latin typeface="Open Sans"/>
              </a:rPr>
              <a:t>Functions</a:t>
            </a:r>
          </a:p>
        </p:txBody>
      </p:sp>
      <p:sp>
        <p:nvSpPr>
          <p:cNvPr id="2" name="Slide Number Placeholder 1">
            <a:extLst>
              <a:ext uri="{FF2B5EF4-FFF2-40B4-BE49-F238E27FC236}">
                <a16:creationId xmlns:a16="http://schemas.microsoft.com/office/drawing/2014/main" id="{D84B223F-0EDC-4BB2-AB5B-214C744E9C6C}"/>
              </a:ext>
            </a:extLst>
          </p:cNvPr>
          <p:cNvSpPr>
            <a:spLocks noGrp="1"/>
          </p:cNvSpPr>
          <p:nvPr>
            <p:ph type="sldNum" sz="quarter" idx="12"/>
          </p:nvPr>
        </p:nvSpPr>
        <p:spPr/>
        <p:txBody>
          <a:bodyPr/>
          <a:lstStyle/>
          <a:p>
            <a:pPr>
              <a:defRPr/>
            </a:pPr>
            <a:fld id="{D8837AC9-722F-4E00-AA4A-3E2FB5243369}" type="slidenum">
              <a:rPr lang="en-US" altLang="en-US" smtClean="0"/>
              <a:pPr>
                <a:defRPr/>
              </a:pPr>
              <a:t>28</a:t>
            </a:fld>
            <a:endParaRPr lang="en-US" altLang="en-US"/>
          </a:p>
        </p:txBody>
      </p:sp>
    </p:spTree>
    <p:extLst>
      <p:ext uri="{BB962C8B-B14F-4D97-AF65-F5344CB8AC3E}">
        <p14:creationId xmlns:p14="http://schemas.microsoft.com/office/powerpoint/2010/main" val="2897347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3318-82D1-4D2C-94D8-99F7F3F75565}"/>
              </a:ext>
            </a:extLst>
          </p:cNvPr>
          <p:cNvSpPr>
            <a:spLocks noGrp="1"/>
          </p:cNvSpPr>
          <p:nvPr>
            <p:ph type="title"/>
          </p:nvPr>
        </p:nvSpPr>
        <p:spPr>
          <a:xfrm>
            <a:off x="3919538" y="839788"/>
            <a:ext cx="6504621" cy="1260475"/>
          </a:xfrm>
        </p:spPr>
        <p:txBody>
          <a:bodyPr/>
          <a:lstStyle/>
          <a:p>
            <a:r>
              <a:rPr lang="en-US" sz="3000" dirty="0">
                <a:solidFill>
                  <a:schemeClr val="accent1"/>
                </a:solidFill>
                <a:latin typeface="Open Sans"/>
              </a:rPr>
              <a:t>Function</a:t>
            </a:r>
          </a:p>
        </p:txBody>
      </p:sp>
      <p:sp>
        <p:nvSpPr>
          <p:cNvPr id="3" name="Content Placeholder 2">
            <a:extLst>
              <a:ext uri="{FF2B5EF4-FFF2-40B4-BE49-F238E27FC236}">
                <a16:creationId xmlns:a16="http://schemas.microsoft.com/office/drawing/2014/main" id="{C54E0B6E-4667-47A5-8EB6-AD62D6683C36}"/>
              </a:ext>
            </a:extLst>
          </p:cNvPr>
          <p:cNvSpPr>
            <a:spLocks noGrp="1"/>
          </p:cNvSpPr>
          <p:nvPr>
            <p:ph idx="1"/>
          </p:nvPr>
        </p:nvSpPr>
        <p:spPr>
          <a:xfrm>
            <a:off x="1429788" y="2293760"/>
            <a:ext cx="8994371" cy="1745672"/>
          </a:xfrm>
        </p:spPr>
        <p:style>
          <a:lnRef idx="1">
            <a:schemeClr val="accent5"/>
          </a:lnRef>
          <a:fillRef idx="2">
            <a:schemeClr val="accent5"/>
          </a:fillRef>
          <a:effectRef idx="1">
            <a:schemeClr val="accent5"/>
          </a:effectRef>
          <a:fontRef idx="minor">
            <a:schemeClr val="dk1"/>
          </a:fontRef>
        </p:style>
        <p:txBody>
          <a:bodyPr/>
          <a:lstStyle/>
          <a:p>
            <a:pPr marL="0" indent="0" algn="just">
              <a:buNone/>
            </a:pPr>
            <a:r>
              <a:rPr lang="en-US" sz="2000" b="1" dirty="0">
                <a:solidFill>
                  <a:schemeClr val="accent1"/>
                </a:solidFill>
                <a:latin typeface="Open Sans"/>
              </a:rPr>
              <a:t>Definition 1 :</a:t>
            </a:r>
          </a:p>
          <a:p>
            <a:pPr marL="0" indent="0" algn="just">
              <a:buNone/>
            </a:pPr>
            <a:r>
              <a:rPr lang="en-US" sz="2000" dirty="0">
                <a:latin typeface="Open Sans"/>
              </a:rPr>
              <a:t>Let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be nonempty sets. A </a:t>
            </a:r>
            <a:r>
              <a:rPr lang="en-US" sz="2000" b="1" i="1" dirty="0">
                <a:solidFill>
                  <a:srgbClr val="FF0000"/>
                </a:solidFill>
                <a:latin typeface="Open Sans"/>
              </a:rPr>
              <a:t>function f</a:t>
            </a:r>
            <a:r>
              <a:rPr lang="en-US" sz="2000" i="1" dirty="0">
                <a:latin typeface="Open Sans"/>
              </a:rPr>
              <a:t> </a:t>
            </a:r>
            <a:r>
              <a:rPr lang="en-US" sz="2000" dirty="0">
                <a:latin typeface="Open Sans"/>
              </a:rPr>
              <a:t>from </a:t>
            </a:r>
            <a:r>
              <a:rPr lang="en-US" sz="2000" i="1" dirty="0">
                <a:latin typeface="Open Sans"/>
              </a:rPr>
              <a:t>A </a:t>
            </a:r>
            <a:r>
              <a:rPr lang="en-US" sz="2000" dirty="0">
                <a:latin typeface="Open Sans"/>
              </a:rPr>
              <a:t>to </a:t>
            </a:r>
            <a:r>
              <a:rPr lang="en-US" sz="2000" i="1" dirty="0">
                <a:latin typeface="Open Sans"/>
              </a:rPr>
              <a:t>B </a:t>
            </a:r>
            <a:r>
              <a:rPr lang="en-US" sz="2000" dirty="0">
                <a:latin typeface="Open Sans"/>
              </a:rPr>
              <a:t>is an assignment of exactly one element of </a:t>
            </a:r>
            <a:r>
              <a:rPr lang="en-US" sz="2000" i="1" dirty="0">
                <a:latin typeface="Open Sans"/>
              </a:rPr>
              <a:t>B </a:t>
            </a:r>
            <a:r>
              <a:rPr lang="en-US" sz="2000" dirty="0">
                <a:latin typeface="Open Sans"/>
              </a:rPr>
              <a:t>to each element of </a:t>
            </a:r>
            <a:r>
              <a:rPr lang="en-US" sz="2000" i="1" dirty="0">
                <a:latin typeface="Open Sans"/>
              </a:rPr>
              <a:t>A</a:t>
            </a:r>
            <a:r>
              <a:rPr lang="en-US" sz="2000" dirty="0">
                <a:latin typeface="Open Sans"/>
              </a:rPr>
              <a:t>. We write </a:t>
            </a:r>
            <a:r>
              <a:rPr lang="en-US" sz="2000" i="1" dirty="0">
                <a:latin typeface="Open Sans"/>
              </a:rPr>
              <a:t>f </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b </a:t>
            </a:r>
            <a:r>
              <a:rPr lang="en-US" sz="2000" dirty="0">
                <a:latin typeface="Open Sans"/>
              </a:rPr>
              <a:t>if </a:t>
            </a:r>
            <a:r>
              <a:rPr lang="en-US" sz="2000" i="1" dirty="0">
                <a:latin typeface="Open Sans"/>
              </a:rPr>
              <a:t>b </a:t>
            </a:r>
            <a:r>
              <a:rPr lang="en-US" sz="2000" dirty="0">
                <a:latin typeface="Open Sans"/>
              </a:rPr>
              <a:t>is the unique element of </a:t>
            </a:r>
            <a:r>
              <a:rPr lang="en-US" sz="2000" i="1" dirty="0">
                <a:latin typeface="Open Sans"/>
              </a:rPr>
              <a:t>B </a:t>
            </a:r>
            <a:r>
              <a:rPr lang="en-US" sz="2000" dirty="0">
                <a:latin typeface="Open Sans"/>
              </a:rPr>
              <a:t>assigned by the function </a:t>
            </a:r>
            <a:r>
              <a:rPr lang="en-US" sz="2000" i="1" dirty="0">
                <a:latin typeface="Open Sans"/>
              </a:rPr>
              <a:t>f </a:t>
            </a:r>
            <a:r>
              <a:rPr lang="en-US" sz="2000" dirty="0">
                <a:latin typeface="Open Sans"/>
              </a:rPr>
              <a:t>to the element </a:t>
            </a:r>
            <a:r>
              <a:rPr lang="en-US" sz="2000" i="1" dirty="0">
                <a:latin typeface="Open Sans"/>
              </a:rPr>
              <a:t>a </a:t>
            </a:r>
            <a:r>
              <a:rPr lang="en-US" sz="2000" dirty="0">
                <a:latin typeface="Open Sans"/>
              </a:rPr>
              <a:t>of </a:t>
            </a:r>
            <a:r>
              <a:rPr lang="en-US" sz="2000" i="1" dirty="0">
                <a:latin typeface="Open Sans"/>
              </a:rPr>
              <a:t>A</a:t>
            </a:r>
            <a:r>
              <a:rPr lang="en-US" sz="2000" dirty="0">
                <a:latin typeface="Open Sans"/>
              </a:rPr>
              <a:t>. If </a:t>
            </a:r>
            <a:r>
              <a:rPr lang="en-US" sz="2000" i="1" dirty="0">
                <a:latin typeface="Open Sans"/>
              </a:rPr>
              <a:t>f </a:t>
            </a:r>
            <a:r>
              <a:rPr lang="en-US" sz="2000" dirty="0">
                <a:latin typeface="Open Sans"/>
              </a:rPr>
              <a:t>is a function from </a:t>
            </a:r>
            <a:r>
              <a:rPr lang="en-US" sz="2000" i="1" dirty="0">
                <a:latin typeface="Open Sans"/>
              </a:rPr>
              <a:t>A </a:t>
            </a:r>
            <a:r>
              <a:rPr lang="en-US" sz="2000" dirty="0">
                <a:latin typeface="Open Sans"/>
              </a:rPr>
              <a:t>to </a:t>
            </a:r>
            <a:r>
              <a:rPr lang="en-US" sz="2000" i="1" dirty="0">
                <a:latin typeface="Open Sans"/>
              </a:rPr>
              <a:t>B</a:t>
            </a:r>
            <a:r>
              <a:rPr lang="en-US" sz="2000" dirty="0">
                <a:latin typeface="Open Sans"/>
              </a:rPr>
              <a:t>, we write </a:t>
            </a:r>
            <a:r>
              <a:rPr lang="en-US" sz="2000" i="1" dirty="0">
                <a:latin typeface="Open Sans"/>
              </a:rPr>
              <a:t>f </a:t>
            </a:r>
            <a:r>
              <a:rPr lang="en-US" sz="2000" dirty="0">
                <a:latin typeface="Open Sans"/>
              </a:rPr>
              <a:t>: </a:t>
            </a:r>
            <a:r>
              <a:rPr lang="en-US" sz="2000" i="1" dirty="0">
                <a:latin typeface="Open Sans"/>
              </a:rPr>
              <a:t>A </a:t>
            </a:r>
            <a:r>
              <a:rPr lang="en-US" sz="2000" dirty="0">
                <a:latin typeface="Open Sans"/>
              </a:rPr>
              <a:t>→ </a:t>
            </a:r>
            <a:r>
              <a:rPr lang="en-US" sz="2000" i="1" dirty="0">
                <a:latin typeface="Open Sans"/>
              </a:rPr>
              <a:t>B</a:t>
            </a:r>
            <a:r>
              <a:rPr lang="en-US" sz="2000" dirty="0">
                <a:latin typeface="Open Sans"/>
              </a:rPr>
              <a:t>.</a:t>
            </a:r>
          </a:p>
        </p:txBody>
      </p:sp>
      <p:sp>
        <p:nvSpPr>
          <p:cNvPr id="4" name="Slide Number Placeholder 3">
            <a:extLst>
              <a:ext uri="{FF2B5EF4-FFF2-40B4-BE49-F238E27FC236}">
                <a16:creationId xmlns:a16="http://schemas.microsoft.com/office/drawing/2014/main" id="{6392C28F-6B3D-4666-9CFD-364480737F8B}"/>
              </a:ext>
            </a:extLst>
          </p:cNvPr>
          <p:cNvSpPr>
            <a:spLocks noGrp="1"/>
          </p:cNvSpPr>
          <p:nvPr>
            <p:ph type="sldNum" sz="quarter" idx="12"/>
          </p:nvPr>
        </p:nvSpPr>
        <p:spPr/>
        <p:txBody>
          <a:bodyPr/>
          <a:lstStyle/>
          <a:p>
            <a:pPr>
              <a:defRPr/>
            </a:pPr>
            <a:fld id="{D8837AC9-722F-4E00-AA4A-3E2FB5243369}" type="slidenum">
              <a:rPr lang="en-US" altLang="en-US" smtClean="0"/>
              <a:pPr>
                <a:defRPr/>
              </a:pPr>
              <a:t>29</a:t>
            </a:fld>
            <a:endParaRPr lang="en-US" altLang="en-US"/>
          </a:p>
        </p:txBody>
      </p:sp>
      <p:sp>
        <p:nvSpPr>
          <p:cNvPr id="5" name="Rectangle 4">
            <a:extLst>
              <a:ext uri="{FF2B5EF4-FFF2-40B4-BE49-F238E27FC236}">
                <a16:creationId xmlns:a16="http://schemas.microsoft.com/office/drawing/2014/main" id="{39AA58B5-E5DF-455F-8055-4C9569261DC0}"/>
              </a:ext>
            </a:extLst>
          </p:cNvPr>
          <p:cNvSpPr/>
          <p:nvPr/>
        </p:nvSpPr>
        <p:spPr>
          <a:xfrm>
            <a:off x="1429788" y="4293552"/>
            <a:ext cx="4754881"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b="1" dirty="0">
                <a:solidFill>
                  <a:schemeClr val="accent1"/>
                </a:solidFill>
                <a:latin typeface="Open Sans"/>
              </a:rPr>
              <a:t>Definition 2</a:t>
            </a:r>
          </a:p>
          <a:p>
            <a:pPr algn="just"/>
            <a:r>
              <a:rPr lang="en-US" sz="2000" b="1" dirty="0">
                <a:solidFill>
                  <a:srgbClr val="00FFFF"/>
                </a:solidFill>
                <a:latin typeface="Open Sans"/>
              </a:rPr>
              <a:t> </a:t>
            </a:r>
            <a:r>
              <a:rPr lang="en-US" sz="2000" dirty="0">
                <a:solidFill>
                  <a:srgbClr val="000000"/>
                </a:solidFill>
                <a:latin typeface="Open Sans"/>
              </a:rPr>
              <a:t>If </a:t>
            </a:r>
            <a:r>
              <a:rPr lang="en-US" sz="2000" i="1" dirty="0">
                <a:solidFill>
                  <a:srgbClr val="000000"/>
                </a:solidFill>
                <a:latin typeface="Open Sans"/>
              </a:rPr>
              <a:t>f </a:t>
            </a:r>
            <a:r>
              <a:rPr lang="en-US" sz="2000" dirty="0">
                <a:solidFill>
                  <a:srgbClr val="000000"/>
                </a:solidFill>
                <a:latin typeface="Open Sans"/>
              </a:rPr>
              <a:t>is a function from </a:t>
            </a:r>
            <a:r>
              <a:rPr lang="en-US" sz="2000" i="1" dirty="0">
                <a:solidFill>
                  <a:srgbClr val="000000"/>
                </a:solidFill>
                <a:latin typeface="Open Sans"/>
              </a:rPr>
              <a:t>A </a:t>
            </a:r>
            <a:r>
              <a:rPr lang="en-US" sz="2000" dirty="0">
                <a:solidFill>
                  <a:srgbClr val="000000"/>
                </a:solidFill>
                <a:latin typeface="Open Sans"/>
              </a:rPr>
              <a:t>to </a:t>
            </a:r>
            <a:r>
              <a:rPr lang="en-US" sz="2000" i="1" dirty="0">
                <a:solidFill>
                  <a:srgbClr val="000000"/>
                </a:solidFill>
                <a:latin typeface="Open Sans"/>
              </a:rPr>
              <a:t>B</a:t>
            </a:r>
            <a:r>
              <a:rPr lang="en-US" sz="2000" dirty="0">
                <a:solidFill>
                  <a:srgbClr val="000000"/>
                </a:solidFill>
                <a:latin typeface="Open Sans"/>
              </a:rPr>
              <a:t>, we say that </a:t>
            </a:r>
            <a:r>
              <a:rPr lang="en-US" sz="2000" i="1" dirty="0">
                <a:solidFill>
                  <a:srgbClr val="000000"/>
                </a:solidFill>
                <a:latin typeface="Open Sans"/>
              </a:rPr>
              <a:t>A </a:t>
            </a:r>
            <a:r>
              <a:rPr lang="en-US" sz="2000" dirty="0">
                <a:solidFill>
                  <a:srgbClr val="000000"/>
                </a:solidFill>
                <a:latin typeface="Open Sans"/>
              </a:rPr>
              <a:t>is the </a:t>
            </a:r>
            <a:r>
              <a:rPr lang="en-US" sz="2000" b="1" i="1" dirty="0">
                <a:solidFill>
                  <a:srgbClr val="FF0000"/>
                </a:solidFill>
                <a:latin typeface="Open Sans"/>
              </a:rPr>
              <a:t>domain</a:t>
            </a:r>
            <a:r>
              <a:rPr lang="en-US" sz="2000" i="1" dirty="0">
                <a:solidFill>
                  <a:srgbClr val="000000"/>
                </a:solidFill>
                <a:latin typeface="Open Sans"/>
              </a:rPr>
              <a:t> </a:t>
            </a:r>
            <a:r>
              <a:rPr lang="en-US" sz="2000" dirty="0">
                <a:solidFill>
                  <a:srgbClr val="000000"/>
                </a:solidFill>
                <a:latin typeface="Open Sans"/>
              </a:rPr>
              <a:t>of </a:t>
            </a:r>
            <a:r>
              <a:rPr lang="en-US" sz="2000" i="1" dirty="0">
                <a:solidFill>
                  <a:srgbClr val="000000"/>
                </a:solidFill>
                <a:latin typeface="Open Sans"/>
              </a:rPr>
              <a:t>f </a:t>
            </a:r>
            <a:r>
              <a:rPr lang="en-US" sz="2000" dirty="0">
                <a:solidFill>
                  <a:srgbClr val="000000"/>
                </a:solidFill>
                <a:latin typeface="Open Sans"/>
              </a:rPr>
              <a:t>and </a:t>
            </a:r>
            <a:r>
              <a:rPr lang="en-US" sz="2000" i="1" dirty="0">
                <a:solidFill>
                  <a:srgbClr val="000000"/>
                </a:solidFill>
                <a:latin typeface="Open Sans"/>
              </a:rPr>
              <a:t>B </a:t>
            </a:r>
            <a:r>
              <a:rPr lang="en-US" sz="2000" dirty="0">
                <a:solidFill>
                  <a:srgbClr val="000000"/>
                </a:solidFill>
                <a:latin typeface="Open Sans"/>
              </a:rPr>
              <a:t>is the </a:t>
            </a:r>
            <a:r>
              <a:rPr lang="en-US" sz="2000" b="1" i="1" dirty="0">
                <a:solidFill>
                  <a:srgbClr val="FF0000"/>
                </a:solidFill>
                <a:latin typeface="Open Sans"/>
              </a:rPr>
              <a:t>codomain</a:t>
            </a:r>
            <a:r>
              <a:rPr lang="en-US" sz="2000" i="1" dirty="0">
                <a:solidFill>
                  <a:srgbClr val="000000"/>
                </a:solidFill>
                <a:latin typeface="Open Sans"/>
              </a:rPr>
              <a:t> </a:t>
            </a:r>
            <a:r>
              <a:rPr lang="en-US" sz="2000" dirty="0">
                <a:solidFill>
                  <a:srgbClr val="000000"/>
                </a:solidFill>
                <a:latin typeface="Open Sans"/>
              </a:rPr>
              <a:t>of </a:t>
            </a:r>
            <a:r>
              <a:rPr lang="en-US" sz="2000" i="1" dirty="0">
                <a:solidFill>
                  <a:srgbClr val="000000"/>
                </a:solidFill>
                <a:latin typeface="Open Sans"/>
              </a:rPr>
              <a:t>f. </a:t>
            </a:r>
            <a:r>
              <a:rPr lang="en-US" sz="2000" dirty="0">
                <a:solidFill>
                  <a:srgbClr val="000000"/>
                </a:solidFill>
                <a:latin typeface="Open Sans"/>
              </a:rPr>
              <a:t>If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a</a:t>
            </a:r>
            <a:r>
              <a:rPr lang="en-US" sz="2000" dirty="0">
                <a:solidFill>
                  <a:srgbClr val="000000"/>
                </a:solidFill>
                <a:latin typeface="Open Sans"/>
              </a:rPr>
              <a:t>) = </a:t>
            </a:r>
            <a:r>
              <a:rPr lang="en-US" sz="2000" i="1" dirty="0">
                <a:solidFill>
                  <a:srgbClr val="000000"/>
                </a:solidFill>
                <a:latin typeface="Open Sans"/>
              </a:rPr>
              <a:t>b</a:t>
            </a:r>
            <a:r>
              <a:rPr lang="en-US" sz="2000" dirty="0">
                <a:solidFill>
                  <a:srgbClr val="000000"/>
                </a:solidFill>
                <a:latin typeface="Open Sans"/>
              </a:rPr>
              <a:t>, we say that </a:t>
            </a:r>
            <a:r>
              <a:rPr lang="en-US" sz="2000" i="1" dirty="0">
                <a:solidFill>
                  <a:srgbClr val="000000"/>
                </a:solidFill>
                <a:latin typeface="Open Sans"/>
              </a:rPr>
              <a:t>b </a:t>
            </a:r>
            <a:r>
              <a:rPr lang="en-US" sz="2000" dirty="0">
                <a:solidFill>
                  <a:srgbClr val="000000"/>
                </a:solidFill>
                <a:latin typeface="Open Sans"/>
              </a:rPr>
              <a:t>is the </a:t>
            </a:r>
            <a:r>
              <a:rPr lang="en-US" sz="2000" i="1" dirty="0">
                <a:solidFill>
                  <a:srgbClr val="000000"/>
                </a:solidFill>
                <a:latin typeface="Open Sans"/>
              </a:rPr>
              <a:t>image </a:t>
            </a:r>
            <a:r>
              <a:rPr lang="en-US" sz="2000" dirty="0">
                <a:solidFill>
                  <a:srgbClr val="000000"/>
                </a:solidFill>
                <a:latin typeface="Open Sans"/>
              </a:rPr>
              <a:t>of </a:t>
            </a:r>
            <a:r>
              <a:rPr lang="en-US" sz="2000" i="1" dirty="0">
                <a:solidFill>
                  <a:srgbClr val="000000"/>
                </a:solidFill>
                <a:latin typeface="Open Sans"/>
              </a:rPr>
              <a:t>a </a:t>
            </a:r>
            <a:r>
              <a:rPr lang="en-US" sz="2000" dirty="0">
                <a:solidFill>
                  <a:srgbClr val="000000"/>
                </a:solidFill>
                <a:latin typeface="Open Sans"/>
              </a:rPr>
              <a:t>and </a:t>
            </a:r>
            <a:r>
              <a:rPr lang="en-US" sz="2000" i="1" dirty="0">
                <a:solidFill>
                  <a:srgbClr val="000000"/>
                </a:solidFill>
                <a:latin typeface="Open Sans"/>
              </a:rPr>
              <a:t>a </a:t>
            </a:r>
            <a:r>
              <a:rPr lang="en-US" sz="2000" dirty="0">
                <a:solidFill>
                  <a:srgbClr val="000000"/>
                </a:solidFill>
                <a:latin typeface="Open Sans"/>
              </a:rPr>
              <a:t>is a </a:t>
            </a:r>
            <a:r>
              <a:rPr lang="en-US" sz="2000" b="1" i="1" dirty="0">
                <a:solidFill>
                  <a:srgbClr val="FF0000"/>
                </a:solidFill>
                <a:latin typeface="Open Sans"/>
              </a:rPr>
              <a:t>preimage</a:t>
            </a:r>
            <a:r>
              <a:rPr lang="en-US" sz="2000" i="1" dirty="0">
                <a:solidFill>
                  <a:srgbClr val="000000"/>
                </a:solidFill>
                <a:latin typeface="Open Sans"/>
              </a:rPr>
              <a:t> </a:t>
            </a:r>
            <a:r>
              <a:rPr lang="en-US" sz="2000" dirty="0">
                <a:solidFill>
                  <a:srgbClr val="000000"/>
                </a:solidFill>
                <a:latin typeface="Open Sans"/>
              </a:rPr>
              <a:t>of </a:t>
            </a:r>
            <a:r>
              <a:rPr lang="en-US" sz="2000" i="1" dirty="0">
                <a:solidFill>
                  <a:srgbClr val="000000"/>
                </a:solidFill>
                <a:latin typeface="Open Sans"/>
              </a:rPr>
              <a:t>b</a:t>
            </a:r>
            <a:r>
              <a:rPr lang="en-US" sz="2000" dirty="0">
                <a:solidFill>
                  <a:srgbClr val="000000"/>
                </a:solidFill>
                <a:latin typeface="Open Sans"/>
              </a:rPr>
              <a:t>. The </a:t>
            </a:r>
            <a:r>
              <a:rPr lang="en-US" sz="2000" b="1" i="1" dirty="0">
                <a:solidFill>
                  <a:srgbClr val="FF0000"/>
                </a:solidFill>
                <a:latin typeface="Open Sans"/>
              </a:rPr>
              <a:t>range</a:t>
            </a:r>
            <a:r>
              <a:rPr lang="en-US" sz="2000" dirty="0">
                <a:solidFill>
                  <a:srgbClr val="000000"/>
                </a:solidFill>
                <a:latin typeface="Open Sans"/>
              </a:rPr>
              <a:t>, or </a:t>
            </a:r>
            <a:r>
              <a:rPr lang="en-US" sz="2000" b="1" i="1" dirty="0">
                <a:solidFill>
                  <a:srgbClr val="FF0000"/>
                </a:solidFill>
                <a:latin typeface="Open Sans"/>
              </a:rPr>
              <a:t>image</a:t>
            </a:r>
            <a:r>
              <a:rPr lang="en-US" sz="2000" dirty="0">
                <a:solidFill>
                  <a:srgbClr val="000000"/>
                </a:solidFill>
                <a:latin typeface="Open Sans"/>
              </a:rPr>
              <a:t>, of </a:t>
            </a:r>
            <a:r>
              <a:rPr lang="en-US" sz="2000" i="1" dirty="0">
                <a:solidFill>
                  <a:srgbClr val="000000"/>
                </a:solidFill>
                <a:latin typeface="Open Sans"/>
              </a:rPr>
              <a:t>f </a:t>
            </a:r>
            <a:r>
              <a:rPr lang="en-US" sz="2000" dirty="0">
                <a:solidFill>
                  <a:srgbClr val="000000"/>
                </a:solidFill>
                <a:latin typeface="Open Sans"/>
              </a:rPr>
              <a:t>is the set of all images of elements of </a:t>
            </a:r>
            <a:r>
              <a:rPr lang="en-US" sz="2000" i="1" dirty="0">
                <a:solidFill>
                  <a:srgbClr val="000000"/>
                </a:solidFill>
                <a:latin typeface="Open Sans"/>
              </a:rPr>
              <a:t>A</a:t>
            </a:r>
            <a:r>
              <a:rPr lang="en-US" sz="2000" dirty="0">
                <a:solidFill>
                  <a:srgbClr val="000000"/>
                </a:solidFill>
                <a:latin typeface="Open Sans"/>
              </a:rPr>
              <a:t>. Also, if </a:t>
            </a:r>
            <a:r>
              <a:rPr lang="en-US" sz="2000" i="1" dirty="0">
                <a:solidFill>
                  <a:srgbClr val="000000"/>
                </a:solidFill>
                <a:latin typeface="Open Sans"/>
              </a:rPr>
              <a:t>f </a:t>
            </a:r>
            <a:r>
              <a:rPr lang="en-US" sz="2000" dirty="0">
                <a:solidFill>
                  <a:srgbClr val="000000"/>
                </a:solidFill>
                <a:latin typeface="Open Sans"/>
              </a:rPr>
              <a:t>is a function from </a:t>
            </a:r>
            <a:r>
              <a:rPr lang="en-US" sz="2000" i="1" dirty="0">
                <a:solidFill>
                  <a:srgbClr val="000000"/>
                </a:solidFill>
                <a:latin typeface="Open Sans"/>
              </a:rPr>
              <a:t>A </a:t>
            </a:r>
            <a:r>
              <a:rPr lang="en-US" sz="2000" dirty="0">
                <a:solidFill>
                  <a:srgbClr val="000000"/>
                </a:solidFill>
                <a:latin typeface="Open Sans"/>
              </a:rPr>
              <a:t>to </a:t>
            </a:r>
            <a:r>
              <a:rPr lang="en-US" sz="2000" i="1" dirty="0">
                <a:solidFill>
                  <a:srgbClr val="000000"/>
                </a:solidFill>
                <a:latin typeface="Open Sans"/>
              </a:rPr>
              <a:t>B</a:t>
            </a:r>
            <a:r>
              <a:rPr lang="en-US" sz="2000" dirty="0">
                <a:solidFill>
                  <a:srgbClr val="000000"/>
                </a:solidFill>
                <a:latin typeface="Open Sans"/>
              </a:rPr>
              <a:t>, we say that </a:t>
            </a:r>
            <a:r>
              <a:rPr lang="en-US" sz="2000" i="1" dirty="0">
                <a:solidFill>
                  <a:srgbClr val="000000"/>
                </a:solidFill>
                <a:latin typeface="Open Sans"/>
              </a:rPr>
              <a:t>f maps A </a:t>
            </a:r>
            <a:r>
              <a:rPr lang="en-US" sz="2000" dirty="0">
                <a:solidFill>
                  <a:srgbClr val="000000"/>
                </a:solidFill>
                <a:latin typeface="Open Sans"/>
              </a:rPr>
              <a:t>to </a:t>
            </a:r>
            <a:r>
              <a:rPr lang="en-US" sz="2000" i="1" dirty="0">
                <a:solidFill>
                  <a:srgbClr val="000000"/>
                </a:solidFill>
                <a:latin typeface="Open Sans"/>
              </a:rPr>
              <a:t>B</a:t>
            </a:r>
            <a:r>
              <a:rPr lang="en-US" sz="2000" dirty="0">
                <a:solidFill>
                  <a:srgbClr val="000000"/>
                </a:solidFill>
                <a:latin typeface="Open Sans"/>
              </a:rPr>
              <a:t>.</a:t>
            </a:r>
            <a:endParaRPr lang="en-US" sz="2000" dirty="0">
              <a:latin typeface="Open Sans"/>
            </a:endParaRPr>
          </a:p>
        </p:txBody>
      </p:sp>
      <p:pic>
        <p:nvPicPr>
          <p:cNvPr id="6" name="Picture 5">
            <a:extLst>
              <a:ext uri="{FF2B5EF4-FFF2-40B4-BE49-F238E27FC236}">
                <a16:creationId xmlns:a16="http://schemas.microsoft.com/office/drawing/2014/main" id="{77BB8F38-4421-4AE8-9A3B-2F6CB2891E58}"/>
              </a:ext>
            </a:extLst>
          </p:cNvPr>
          <p:cNvPicPr>
            <a:picLocks noChangeAspect="1"/>
          </p:cNvPicPr>
          <p:nvPr/>
        </p:nvPicPr>
        <p:blipFill>
          <a:blip r:embed="rId2"/>
          <a:stretch>
            <a:fillRect/>
          </a:stretch>
        </p:blipFill>
        <p:spPr>
          <a:xfrm>
            <a:off x="6533804" y="4586736"/>
            <a:ext cx="3842132" cy="227595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2722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2651F3-5D5E-46A4-8B16-B5BE1C3446EA}"/>
              </a:ext>
            </a:extLst>
          </p:cNvPr>
          <p:cNvSpPr>
            <a:spLocks noGrp="1"/>
          </p:cNvSpPr>
          <p:nvPr>
            <p:ph type="sldNum" sz="quarter" idx="12"/>
          </p:nvPr>
        </p:nvSpPr>
        <p:spPr/>
        <p:txBody>
          <a:bodyPr/>
          <a:lstStyle/>
          <a:p>
            <a:pPr>
              <a:defRPr/>
            </a:pPr>
            <a:fld id="{D8837AC9-722F-4E00-AA4A-3E2FB5243369}" type="slidenum">
              <a:rPr lang="en-US" altLang="en-US" smtClean="0"/>
              <a:pPr>
                <a:defRPr/>
              </a:pPr>
              <a:t>3</a:t>
            </a:fld>
            <a:endParaRPr lang="en-US" alt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875C344-462F-4812-A4A2-51CA4A497CD0}"/>
                  </a:ext>
                </a:extLst>
              </p:cNvPr>
              <p:cNvSpPr/>
              <p:nvPr/>
            </p:nvSpPr>
            <p:spPr>
              <a:xfrm>
                <a:off x="1463040" y="2251762"/>
                <a:ext cx="9038721" cy="4865371"/>
              </a:xfrm>
              <a:prstGeom prst="rect">
                <a:avLst/>
              </a:prstGeom>
            </p:spPr>
            <p:txBody>
              <a:bodyPr wrap="square">
                <a:spAutoFit/>
              </a:bodyPr>
              <a:lstStyle/>
              <a:p>
                <a:pPr>
                  <a:spcBef>
                    <a:spcPts val="1000"/>
                  </a:spcBef>
                </a:pPr>
                <a:r>
                  <a:rPr lang="en-US" sz="2200" b="1" dirty="0">
                    <a:solidFill>
                      <a:srgbClr val="0070C0"/>
                    </a:solidFill>
                    <a:latin typeface="Open Sans"/>
                  </a:rPr>
                  <a:t>Two ways to describe a set :</a:t>
                </a:r>
              </a:p>
              <a:p>
                <a:pPr marL="282575" indent="-282575">
                  <a:spcBef>
                    <a:spcPts val="1000"/>
                  </a:spcBef>
                  <a:buAutoNum type="arabicPeriod"/>
                </a:pPr>
                <a:r>
                  <a:rPr lang="en-US" sz="2000" b="1" dirty="0">
                    <a:latin typeface="Open Sans"/>
                  </a:rPr>
                  <a:t>Roster method</a:t>
                </a:r>
              </a:p>
              <a:p>
                <a:pPr>
                  <a:spcBef>
                    <a:spcPts val="1000"/>
                  </a:spcBef>
                  <a:tabLst>
                    <a:tab pos="282575" algn="l"/>
                  </a:tabLst>
                </a:pPr>
                <a:r>
                  <a:rPr lang="en-US" sz="2000" b="1" dirty="0">
                    <a:latin typeface="Open Sans"/>
                  </a:rPr>
                  <a:t>    </a:t>
                </a:r>
                <a:r>
                  <a:rPr lang="en-US" sz="2000" dirty="0">
                    <a:latin typeface="Open Sans"/>
                  </a:rPr>
                  <a:t>Example :  </a:t>
                </a:r>
              </a:p>
              <a:p>
                <a:pPr marL="457200" indent="-174625">
                  <a:spcBef>
                    <a:spcPts val="1000"/>
                  </a:spcBef>
                  <a:buFont typeface="+mj-lt"/>
                  <a:buAutoNum type="alphaLcPeriod"/>
                  <a:tabLst>
                    <a:tab pos="747713" algn="l"/>
                  </a:tabLst>
                </a:pPr>
                <a:r>
                  <a:rPr lang="en-US" sz="2000" b="1" dirty="0">
                    <a:latin typeface="Open Sans"/>
                  </a:rPr>
                  <a:t>   </a:t>
                </a:r>
                <a:r>
                  <a:rPr lang="en-US" sz="2000" dirty="0">
                    <a:latin typeface="Open Sans"/>
                  </a:rPr>
                  <a:t>The set </a:t>
                </a:r>
                <a:r>
                  <a:rPr lang="en-US" sz="2000" i="1" dirty="0">
                    <a:latin typeface="Open Sans"/>
                  </a:rPr>
                  <a:t>V </a:t>
                </a:r>
                <a:r>
                  <a:rPr lang="en-US" sz="2000" dirty="0">
                    <a:latin typeface="Open Sans"/>
                  </a:rPr>
                  <a:t>of all vowels in the English alphabet : </a:t>
                </a:r>
                <a:r>
                  <a:rPr lang="en-US" sz="2000" i="1" dirty="0">
                    <a:latin typeface="Open Sans"/>
                  </a:rPr>
                  <a:t>V </a:t>
                </a:r>
                <a:r>
                  <a:rPr lang="en-US" sz="2000" dirty="0">
                    <a:latin typeface="Open Sans"/>
                  </a:rPr>
                  <a:t>= {</a:t>
                </a:r>
                <a:r>
                  <a:rPr lang="en-US" sz="2000" i="1" dirty="0">
                    <a:latin typeface="Open Sans"/>
                  </a:rPr>
                  <a:t>a, e, </a:t>
                </a:r>
                <a:r>
                  <a:rPr lang="en-US" sz="2000" i="1" dirty="0" err="1">
                    <a:latin typeface="Open Sans"/>
                  </a:rPr>
                  <a:t>i</a:t>
                </a:r>
                <a:r>
                  <a:rPr lang="en-US" sz="2000" i="1" dirty="0">
                    <a:latin typeface="Open Sans"/>
                  </a:rPr>
                  <a:t>, o, u</a:t>
                </a:r>
                <a:r>
                  <a:rPr lang="en-US" sz="2000" dirty="0">
                    <a:latin typeface="Open Sans"/>
                  </a:rPr>
                  <a:t>}.</a:t>
                </a:r>
              </a:p>
              <a:p>
                <a:pPr marL="282575">
                  <a:spcBef>
                    <a:spcPts val="1000"/>
                  </a:spcBef>
                  <a:tabLst>
                    <a:tab pos="747713" algn="l"/>
                  </a:tabLst>
                </a:pPr>
                <a:r>
                  <a:rPr lang="en-US" sz="2000" dirty="0">
                    <a:latin typeface="Open Sans"/>
                  </a:rPr>
                  <a:t>b.   The set </a:t>
                </a:r>
                <a:r>
                  <a:rPr lang="en-US" sz="2000" i="1" dirty="0">
                    <a:latin typeface="Open Sans"/>
                  </a:rPr>
                  <a:t>O </a:t>
                </a:r>
                <a:r>
                  <a:rPr lang="en-US" sz="2000" dirty="0">
                    <a:latin typeface="Open Sans"/>
                  </a:rPr>
                  <a:t>of odd positive integers less than 10 : </a:t>
                </a:r>
                <a:r>
                  <a:rPr lang="en-US" sz="2000" i="1" dirty="0">
                    <a:latin typeface="Open Sans"/>
                  </a:rPr>
                  <a:t>O </a:t>
                </a:r>
                <a:r>
                  <a:rPr lang="en-US" sz="2000" dirty="0">
                    <a:latin typeface="Open Sans"/>
                  </a:rPr>
                  <a:t>=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7</a:t>
                </a:r>
                <a:r>
                  <a:rPr lang="en-US" sz="2000" i="1" dirty="0">
                    <a:latin typeface="Open Sans"/>
                  </a:rPr>
                  <a:t>, </a:t>
                </a:r>
                <a:r>
                  <a:rPr lang="en-US" sz="2000" dirty="0">
                    <a:latin typeface="Open Sans"/>
                  </a:rPr>
                  <a:t>9}.</a:t>
                </a:r>
              </a:p>
              <a:p>
                <a:pPr marL="739775" indent="-457200">
                  <a:spcBef>
                    <a:spcPts val="1000"/>
                  </a:spcBef>
                  <a:buAutoNum type="alphaLcPeriod" startAt="3"/>
                  <a:tabLst>
                    <a:tab pos="747713" algn="l"/>
                  </a:tabLst>
                </a:pPr>
                <a:r>
                  <a:rPr lang="en-US" sz="2000" dirty="0">
                    <a:latin typeface="Open Sans"/>
                  </a:rPr>
                  <a:t>The set of positive integers less than 100 :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a:t>
                </a:r>
                <a:r>
                  <a:rPr lang="en-US" sz="2000" dirty="0">
                    <a:latin typeface="Open Sans"/>
                  </a:rPr>
                  <a:t>…</a:t>
                </a:r>
                <a:r>
                  <a:rPr lang="en-US" sz="2000" i="1" dirty="0">
                    <a:latin typeface="Open Sans"/>
                  </a:rPr>
                  <a:t>, </a:t>
                </a:r>
                <a:r>
                  <a:rPr lang="en-US" sz="2000" dirty="0">
                    <a:latin typeface="Open Sans"/>
                  </a:rPr>
                  <a:t>99}.</a:t>
                </a:r>
              </a:p>
              <a:p>
                <a:pPr marL="349250" indent="-349250">
                  <a:spcBef>
                    <a:spcPts val="1000"/>
                  </a:spcBef>
                  <a:buAutoNum type="arabicPeriod" startAt="2"/>
                  <a:tabLst>
                    <a:tab pos="747713" algn="l"/>
                  </a:tabLst>
                </a:pPr>
                <a:r>
                  <a:rPr lang="en-US" sz="2000" b="1" dirty="0">
                    <a:latin typeface="Open Sans"/>
                  </a:rPr>
                  <a:t>Set builder notation</a:t>
                </a:r>
              </a:p>
              <a:p>
                <a:pPr>
                  <a:spcBef>
                    <a:spcPts val="1000"/>
                  </a:spcBef>
                  <a:tabLst>
                    <a:tab pos="747713" algn="l"/>
                  </a:tabLst>
                </a:pPr>
                <a:r>
                  <a:rPr lang="en-US" sz="2000" dirty="0">
                    <a:latin typeface="Open Sans"/>
                  </a:rPr>
                  <a:t>     Example :</a:t>
                </a:r>
              </a:p>
              <a:p>
                <a:pPr>
                  <a:spcBef>
                    <a:spcPts val="1000"/>
                  </a:spcBef>
                </a:pPr>
                <a:r>
                  <a:rPr lang="en-US" sz="2000" dirty="0">
                    <a:latin typeface="Open Sans"/>
                  </a:rPr>
                  <a:t>     The set </a:t>
                </a:r>
                <a:r>
                  <a:rPr lang="en-US" sz="2000" i="1" dirty="0">
                    <a:latin typeface="Open Sans"/>
                  </a:rPr>
                  <a:t>O </a:t>
                </a:r>
                <a:r>
                  <a:rPr lang="en-US" sz="2000" dirty="0">
                    <a:latin typeface="Open Sans"/>
                  </a:rPr>
                  <a:t>of all odd positive integers less than 10 :</a:t>
                </a:r>
              </a:p>
              <a:p>
                <a:pPr>
                  <a:spcBef>
                    <a:spcPts val="1000"/>
                  </a:spcBef>
                </a:pPr>
                <a:r>
                  <a:rPr lang="en-US" sz="2000" i="1" dirty="0">
                    <a:latin typeface="Open Sans"/>
                  </a:rPr>
                  <a:t>        O </a:t>
                </a:r>
                <a:r>
                  <a:rPr lang="en-US" sz="2000" dirty="0">
                    <a:latin typeface="Open Sans"/>
                  </a:rPr>
                  <a:t>= {</a:t>
                </a:r>
                <a:r>
                  <a:rPr lang="en-US" sz="2000" i="1" dirty="0">
                    <a:latin typeface="Open Sans"/>
                  </a:rPr>
                  <a:t>x </a:t>
                </a:r>
                <a:r>
                  <a:rPr lang="en-US" sz="2000" dirty="0">
                    <a:latin typeface="Open Sans"/>
                  </a:rPr>
                  <a:t>∣ </a:t>
                </a:r>
                <a:r>
                  <a:rPr lang="en-US" sz="2000" i="1" dirty="0">
                    <a:latin typeface="Open Sans"/>
                  </a:rPr>
                  <a:t>x </a:t>
                </a:r>
                <a:r>
                  <a:rPr lang="en-US" sz="2000" dirty="0">
                    <a:latin typeface="Open Sans"/>
                  </a:rPr>
                  <a:t>is an odd positive integer less than 10}</a:t>
                </a:r>
                <a:r>
                  <a:rPr lang="en-US" sz="2000" i="1" dirty="0">
                    <a:latin typeface="Open Sans"/>
                  </a:rPr>
                  <a:t>,or</a:t>
                </a:r>
              </a:p>
              <a:p>
                <a:pPr>
                  <a:spcBef>
                    <a:spcPts val="1000"/>
                  </a:spcBef>
                </a:pPr>
                <a:r>
                  <a:rPr lang="en-US" sz="2000" i="1" dirty="0">
                    <a:latin typeface="Open Sans"/>
                  </a:rPr>
                  <a:t>        O </a:t>
                </a:r>
                <a:r>
                  <a:rPr lang="en-US" sz="2000" dirty="0">
                    <a:latin typeface="Open Sans"/>
                  </a:rPr>
                  <a:t>= {</a:t>
                </a:r>
                <a:r>
                  <a:rPr lang="en-US" sz="2000" i="1" dirty="0">
                    <a:latin typeface="Open Sans"/>
                  </a:rPr>
                  <a:t>x </a:t>
                </a:r>
                <a:r>
                  <a:rPr lang="en-US" sz="2000" dirty="0">
                    <a:latin typeface="Open Sans"/>
                  </a:rPr>
                  <a:t>∈ </a:t>
                </a:r>
                <a14:m>
                  <m:oMath xmlns:m="http://schemas.openxmlformats.org/officeDocument/2006/math">
                    <m:sSup>
                      <m:sSupPr>
                        <m:ctrlPr>
                          <a:rPr lang="en-US" sz="2000" i="1" dirty="0" smtClean="0">
                            <a:latin typeface="Cambria Math" panose="02040503050406030204" pitchFamily="18" charset="0"/>
                          </a:rPr>
                        </m:ctrlPr>
                      </m:sSupPr>
                      <m:e>
                        <m:r>
                          <m:rPr>
                            <m:nor/>
                          </m:rPr>
                          <a:rPr lang="en-US" sz="2000" b="1" dirty="0">
                            <a:latin typeface="Open Sans"/>
                          </a:rPr>
                          <m:t>Z</m:t>
                        </m:r>
                      </m:e>
                      <m:sup>
                        <m:r>
                          <a:rPr lang="en-US" sz="2000" b="0" i="1" dirty="0" smtClean="0">
                            <a:latin typeface="Cambria Math" panose="02040503050406030204" pitchFamily="18" charset="0"/>
                          </a:rPr>
                          <m:t>+</m:t>
                        </m:r>
                      </m:sup>
                    </m:sSup>
                  </m:oMath>
                </a14:m>
                <a:r>
                  <a:rPr lang="en-US" sz="2000" dirty="0">
                    <a:latin typeface="Open Sans"/>
                  </a:rPr>
                  <a:t> ∣ </a:t>
                </a:r>
                <a:r>
                  <a:rPr lang="en-US" sz="2000" i="1" dirty="0">
                    <a:latin typeface="Open Sans"/>
                  </a:rPr>
                  <a:t>x </a:t>
                </a:r>
                <a:r>
                  <a:rPr lang="en-US" sz="2000" dirty="0">
                    <a:latin typeface="Open Sans"/>
                  </a:rPr>
                  <a:t>is odd and </a:t>
                </a:r>
                <a:r>
                  <a:rPr lang="en-US" sz="2000" i="1" dirty="0">
                    <a:latin typeface="Open Sans"/>
                  </a:rPr>
                  <a:t>x &lt; </a:t>
                </a:r>
                <a:r>
                  <a:rPr lang="en-US" sz="2000" dirty="0">
                    <a:latin typeface="Open Sans"/>
                  </a:rPr>
                  <a:t>10}</a:t>
                </a:r>
                <a:r>
                  <a:rPr lang="en-US" sz="2000" i="1" dirty="0">
                    <a:latin typeface="Open Sans"/>
                  </a:rPr>
                  <a:t>.</a:t>
                </a:r>
                <a:endParaRPr lang="en-US" sz="2000" dirty="0">
                  <a:latin typeface="Open Sans"/>
                </a:endParaRPr>
              </a:p>
            </p:txBody>
          </p:sp>
        </mc:Choice>
        <mc:Fallback xmlns="">
          <p:sp>
            <p:nvSpPr>
              <p:cNvPr id="5" name="Rectangle 4">
                <a:extLst>
                  <a:ext uri="{FF2B5EF4-FFF2-40B4-BE49-F238E27FC236}">
                    <a16:creationId xmlns:a16="http://schemas.microsoft.com/office/drawing/2014/main" id="{7875C344-462F-4812-A4A2-51CA4A497CD0}"/>
                  </a:ext>
                </a:extLst>
              </p:cNvPr>
              <p:cNvSpPr>
                <a:spLocks noRot="1" noChangeAspect="1" noMove="1" noResize="1" noEditPoints="1" noAdjustHandles="1" noChangeArrowheads="1" noChangeShapeType="1" noTextEdit="1"/>
              </p:cNvSpPr>
              <p:nvPr/>
            </p:nvSpPr>
            <p:spPr>
              <a:xfrm>
                <a:off x="1463040" y="2251762"/>
                <a:ext cx="9038721" cy="4865371"/>
              </a:xfrm>
              <a:prstGeom prst="rect">
                <a:avLst/>
              </a:prstGeom>
              <a:blipFill>
                <a:blip r:embed="rId2"/>
                <a:stretch>
                  <a:fillRect l="-877" t="-626"/>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495AF998-3AE7-4BCD-88D6-0E2FD49E790C}"/>
              </a:ext>
            </a:extLst>
          </p:cNvPr>
          <p:cNvSpPr>
            <a:spLocks noGrp="1"/>
          </p:cNvSpPr>
          <p:nvPr>
            <p:ph type="title"/>
          </p:nvPr>
        </p:nvSpPr>
        <p:spPr>
          <a:xfrm>
            <a:off x="3562350" y="723384"/>
            <a:ext cx="6591300" cy="1260475"/>
          </a:xfrm>
        </p:spPr>
        <p:txBody>
          <a:bodyPr/>
          <a:lstStyle/>
          <a:p>
            <a:r>
              <a:rPr lang="en-US" sz="3000" dirty="0">
                <a:solidFill>
                  <a:srgbClr val="0070C0"/>
                </a:solidFill>
                <a:latin typeface="Open Sans"/>
              </a:rPr>
              <a:t>Sets</a:t>
            </a:r>
          </a:p>
        </p:txBody>
      </p:sp>
    </p:spTree>
    <p:extLst>
      <p:ext uri="{BB962C8B-B14F-4D97-AF65-F5344CB8AC3E}">
        <p14:creationId xmlns:p14="http://schemas.microsoft.com/office/powerpoint/2010/main" val="323711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E27F56-FDB3-49A7-8602-E30268097F99}"/>
              </a:ext>
            </a:extLst>
          </p:cNvPr>
          <p:cNvSpPr>
            <a:spLocks noGrp="1"/>
          </p:cNvSpPr>
          <p:nvPr>
            <p:ph type="sldNum" sz="quarter" idx="12"/>
          </p:nvPr>
        </p:nvSpPr>
        <p:spPr/>
        <p:txBody>
          <a:bodyPr/>
          <a:lstStyle/>
          <a:p>
            <a:pPr>
              <a:defRPr/>
            </a:pPr>
            <a:fld id="{D8837AC9-722F-4E00-AA4A-3E2FB5243369}" type="slidenum">
              <a:rPr lang="en-US" altLang="en-US" smtClean="0"/>
              <a:pPr>
                <a:defRPr/>
              </a:pPr>
              <a:t>30</a:t>
            </a:fld>
            <a:endParaRPr lang="en-US" alt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EE4006D-74CD-4EB1-9C3C-DDD13D0F8D20}"/>
                  </a:ext>
                </a:extLst>
              </p:cNvPr>
              <p:cNvSpPr/>
              <p:nvPr/>
            </p:nvSpPr>
            <p:spPr>
              <a:xfrm>
                <a:off x="1446415" y="2289396"/>
                <a:ext cx="8861367" cy="4247317"/>
              </a:xfrm>
              <a:prstGeom prst="rect">
                <a:avLst/>
              </a:prstGeom>
            </p:spPr>
            <p:txBody>
              <a:bodyPr wrap="square">
                <a:spAutoFit/>
              </a:bodyPr>
              <a:lstStyle/>
              <a:p>
                <a:pPr algn="just">
                  <a:spcBef>
                    <a:spcPts val="1000"/>
                  </a:spcBef>
                </a:pPr>
                <a:r>
                  <a:rPr lang="en-US" sz="2000" b="1" dirty="0">
                    <a:solidFill>
                      <a:schemeClr val="accent1"/>
                    </a:solidFill>
                    <a:latin typeface="Open Sans"/>
                  </a:rPr>
                  <a:t>Example :</a:t>
                </a:r>
              </a:p>
              <a:p>
                <a:pPr marL="457200" indent="-457200" algn="just">
                  <a:spcBef>
                    <a:spcPts val="1000"/>
                  </a:spcBef>
                  <a:buAutoNum type="arabicPeriod"/>
                </a:pPr>
                <a:r>
                  <a:rPr lang="en-US" sz="2000" dirty="0">
                    <a:solidFill>
                      <a:srgbClr val="000000"/>
                    </a:solidFill>
                    <a:latin typeface="Open Sans"/>
                  </a:rPr>
                  <a:t>Let </a:t>
                </a:r>
                <a:r>
                  <a:rPr lang="en-US" sz="2000" i="1" dirty="0">
                    <a:solidFill>
                      <a:srgbClr val="000000"/>
                    </a:solidFill>
                    <a:latin typeface="Open Sans"/>
                  </a:rPr>
                  <a:t>f </a:t>
                </a:r>
                <a:r>
                  <a:rPr lang="en-US" sz="2000" dirty="0">
                    <a:solidFill>
                      <a:srgbClr val="000000"/>
                    </a:solidFill>
                    <a:latin typeface="Open Sans"/>
                  </a:rPr>
                  <a:t>be the function that assigns the last two bits of a bit string of length 2 or greater to that string. </a:t>
                </a:r>
              </a:p>
              <a:p>
                <a:pPr algn="just">
                  <a:spcBef>
                    <a:spcPts val="1000"/>
                  </a:spcBef>
                </a:pPr>
                <a:r>
                  <a:rPr lang="en-US" sz="2000" dirty="0">
                    <a:solidFill>
                      <a:srgbClr val="000000"/>
                    </a:solidFill>
                    <a:latin typeface="Open Sans"/>
                  </a:rPr>
                  <a:t>      For example, </a:t>
                </a:r>
                <a:r>
                  <a:rPr lang="en-US" sz="2000" i="1" dirty="0">
                    <a:solidFill>
                      <a:srgbClr val="000000"/>
                    </a:solidFill>
                    <a:latin typeface="Open Sans"/>
                  </a:rPr>
                  <a:t>f </a:t>
                </a:r>
                <a:r>
                  <a:rPr lang="en-US" sz="2000" dirty="0">
                    <a:solidFill>
                      <a:srgbClr val="000000"/>
                    </a:solidFill>
                    <a:latin typeface="Open Sans"/>
                  </a:rPr>
                  <a:t>(11010) = 10. </a:t>
                </a:r>
              </a:p>
              <a:p>
                <a:pPr marL="398463" indent="-398463" algn="just">
                  <a:spcBef>
                    <a:spcPts val="1000"/>
                  </a:spcBef>
                </a:pPr>
                <a:r>
                  <a:rPr lang="en-US" sz="2000" dirty="0">
                    <a:solidFill>
                      <a:srgbClr val="000000"/>
                    </a:solidFill>
                    <a:latin typeface="Open Sans"/>
                  </a:rPr>
                  <a:t>      Then, the </a:t>
                </a:r>
                <a:r>
                  <a:rPr lang="en-US" sz="2000" b="1" dirty="0">
                    <a:solidFill>
                      <a:srgbClr val="FF0000"/>
                    </a:solidFill>
                    <a:latin typeface="Open Sans"/>
                  </a:rPr>
                  <a:t>domain</a:t>
                </a:r>
                <a:r>
                  <a:rPr lang="en-US" sz="2000" dirty="0">
                    <a:solidFill>
                      <a:srgbClr val="000000"/>
                    </a:solidFill>
                    <a:latin typeface="Open Sans"/>
                  </a:rPr>
                  <a:t> of </a:t>
                </a:r>
                <a:r>
                  <a:rPr lang="en-US" sz="2000" i="1" dirty="0">
                    <a:solidFill>
                      <a:srgbClr val="000000"/>
                    </a:solidFill>
                    <a:latin typeface="Open Sans"/>
                  </a:rPr>
                  <a:t>f </a:t>
                </a:r>
                <a:r>
                  <a:rPr lang="en-US" sz="2000" dirty="0">
                    <a:solidFill>
                      <a:srgbClr val="000000"/>
                    </a:solidFill>
                    <a:latin typeface="Open Sans"/>
                  </a:rPr>
                  <a:t>is the set of all bit strings of length 2 or greater,  and both the </a:t>
                </a:r>
                <a:r>
                  <a:rPr lang="en-US" sz="2000" b="1" dirty="0">
                    <a:solidFill>
                      <a:srgbClr val="FF0000"/>
                    </a:solidFill>
                    <a:latin typeface="Open Sans"/>
                  </a:rPr>
                  <a:t>codomain</a:t>
                </a:r>
                <a:r>
                  <a:rPr lang="en-US" sz="2000" dirty="0">
                    <a:solidFill>
                      <a:srgbClr val="000000"/>
                    </a:solidFill>
                    <a:latin typeface="Open Sans"/>
                  </a:rPr>
                  <a:t> and </a:t>
                </a:r>
                <a:r>
                  <a:rPr lang="en-US" sz="2000" b="1" dirty="0">
                    <a:solidFill>
                      <a:srgbClr val="FF0000"/>
                    </a:solidFill>
                    <a:latin typeface="Open Sans"/>
                  </a:rPr>
                  <a:t>range</a:t>
                </a:r>
                <a:r>
                  <a:rPr lang="en-US" sz="2000" dirty="0">
                    <a:solidFill>
                      <a:srgbClr val="000000"/>
                    </a:solidFill>
                    <a:latin typeface="Open Sans"/>
                  </a:rPr>
                  <a:t> are the set {00</a:t>
                </a:r>
                <a:r>
                  <a:rPr lang="en-US" sz="2000" i="1" dirty="0">
                    <a:solidFill>
                      <a:srgbClr val="000000"/>
                    </a:solidFill>
                    <a:latin typeface="Open Sans"/>
                  </a:rPr>
                  <a:t>, </a:t>
                </a:r>
                <a:r>
                  <a:rPr lang="en-US" sz="2000" dirty="0">
                    <a:solidFill>
                      <a:srgbClr val="000000"/>
                    </a:solidFill>
                    <a:latin typeface="Open Sans"/>
                  </a:rPr>
                  <a:t>01</a:t>
                </a:r>
                <a:r>
                  <a:rPr lang="en-US" sz="2000" i="1" dirty="0">
                    <a:solidFill>
                      <a:srgbClr val="000000"/>
                    </a:solidFill>
                    <a:latin typeface="Open Sans"/>
                  </a:rPr>
                  <a:t>, </a:t>
                </a:r>
                <a:r>
                  <a:rPr lang="en-US" sz="2000" dirty="0">
                    <a:solidFill>
                      <a:srgbClr val="000000"/>
                    </a:solidFill>
                    <a:latin typeface="Open Sans"/>
                  </a:rPr>
                  <a:t>10</a:t>
                </a:r>
                <a:r>
                  <a:rPr lang="en-US" sz="2000" i="1" dirty="0">
                    <a:solidFill>
                      <a:srgbClr val="000000"/>
                    </a:solidFill>
                    <a:latin typeface="Open Sans"/>
                  </a:rPr>
                  <a:t>, </a:t>
                </a:r>
                <a:r>
                  <a:rPr lang="en-US" sz="2000" dirty="0">
                    <a:solidFill>
                      <a:srgbClr val="000000"/>
                    </a:solidFill>
                    <a:latin typeface="Open Sans"/>
                  </a:rPr>
                  <a:t>11}.</a:t>
                </a:r>
              </a:p>
              <a:p>
                <a:pPr marL="465138" indent="-465138" algn="just">
                  <a:spcBef>
                    <a:spcPts val="1000"/>
                  </a:spcBef>
                  <a:buAutoNum type="arabicPeriod" startAt="2"/>
                </a:pPr>
                <a:r>
                  <a:rPr lang="en-US" sz="2000" dirty="0">
                    <a:latin typeface="Open Sans"/>
                  </a:rPr>
                  <a:t>Let </a:t>
                </a:r>
                <a:r>
                  <a:rPr lang="en-US" sz="2000" i="1" dirty="0">
                    <a:latin typeface="Open Sans"/>
                  </a:rPr>
                  <a:t>f </a:t>
                </a:r>
                <a:r>
                  <a:rPr lang="en-US" sz="2000" dirty="0">
                    <a:latin typeface="Open Sans"/>
                  </a:rPr>
                  <a:t>: </a:t>
                </a:r>
                <a:r>
                  <a:rPr lang="en-US" sz="2000" b="1" dirty="0">
                    <a:latin typeface="Open Sans"/>
                  </a:rPr>
                  <a:t>Z </a:t>
                </a:r>
                <a:r>
                  <a:rPr lang="en-US" sz="2000" dirty="0">
                    <a:latin typeface="Open Sans"/>
                  </a:rPr>
                  <a:t>→ </a:t>
                </a:r>
                <a:r>
                  <a:rPr lang="en-US" sz="2000" b="1" dirty="0">
                    <a:latin typeface="Open Sans"/>
                  </a:rPr>
                  <a:t>Z </a:t>
                </a:r>
                <a:r>
                  <a:rPr lang="en-US" sz="2000" dirty="0">
                    <a:latin typeface="Open Sans"/>
                  </a:rPr>
                  <a:t>assign the square of an integer to this integer. </a:t>
                </a:r>
              </a:p>
              <a:p>
                <a:pPr marL="398463" indent="-398463" algn="just">
                  <a:spcBef>
                    <a:spcPts val="1000"/>
                  </a:spcBef>
                </a:pPr>
                <a:r>
                  <a:rPr lang="en-US" sz="2000" dirty="0">
                    <a:latin typeface="Open Sans"/>
                  </a:rPr>
                  <a:t>      Then,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b="0" dirty="0">
                  <a:latin typeface="Open Sans"/>
                </a:endParaRPr>
              </a:p>
              <a:p>
                <a:pPr marL="398463" indent="-398463" algn="just">
                  <a:spcBef>
                    <a:spcPts val="1000"/>
                  </a:spcBef>
                </a:pPr>
                <a:r>
                  <a:rPr lang="en-US" sz="2000" dirty="0">
                    <a:latin typeface="Open Sans"/>
                  </a:rPr>
                  <a:t>      the </a:t>
                </a:r>
                <a:r>
                  <a:rPr lang="en-US" sz="2000" b="1" dirty="0">
                    <a:solidFill>
                      <a:srgbClr val="FF0000"/>
                    </a:solidFill>
                    <a:latin typeface="Open Sans"/>
                  </a:rPr>
                  <a:t>domain</a:t>
                </a:r>
                <a:r>
                  <a:rPr lang="en-US" sz="2000" dirty="0">
                    <a:latin typeface="Open Sans"/>
                  </a:rPr>
                  <a:t> of </a:t>
                </a:r>
                <a:r>
                  <a:rPr lang="en-US" sz="2000" i="1" dirty="0">
                    <a:latin typeface="Open Sans"/>
                  </a:rPr>
                  <a:t>f </a:t>
                </a:r>
                <a:r>
                  <a:rPr lang="en-US" sz="2000" dirty="0">
                    <a:latin typeface="Open Sans"/>
                  </a:rPr>
                  <a:t>is the set of all integers, the </a:t>
                </a:r>
                <a:r>
                  <a:rPr lang="en-US" sz="2000" b="1" dirty="0">
                    <a:solidFill>
                      <a:srgbClr val="FF0000"/>
                    </a:solidFill>
                    <a:latin typeface="Open Sans"/>
                  </a:rPr>
                  <a:t>codomain</a:t>
                </a:r>
                <a:r>
                  <a:rPr lang="en-US" sz="2000" dirty="0">
                    <a:latin typeface="Open Sans"/>
                  </a:rPr>
                  <a:t> of </a:t>
                </a:r>
                <a:r>
                  <a:rPr lang="en-US" sz="2000" i="1" dirty="0">
                    <a:latin typeface="Open Sans"/>
                  </a:rPr>
                  <a:t>f </a:t>
                </a:r>
                <a:r>
                  <a:rPr lang="en-US" sz="2000" dirty="0">
                    <a:latin typeface="Open Sans"/>
                  </a:rPr>
                  <a:t>is the set of all integers, and the </a:t>
                </a:r>
                <a:r>
                  <a:rPr lang="en-US" sz="2000" b="1" dirty="0">
                    <a:solidFill>
                      <a:srgbClr val="FF0000"/>
                    </a:solidFill>
                    <a:latin typeface="Open Sans"/>
                  </a:rPr>
                  <a:t>range </a:t>
                </a:r>
                <a:r>
                  <a:rPr lang="en-US" sz="2000" dirty="0">
                    <a:latin typeface="Open Sans"/>
                  </a:rPr>
                  <a:t>of </a:t>
                </a:r>
                <a:r>
                  <a:rPr lang="en-US" sz="2000" i="1" dirty="0">
                    <a:latin typeface="Open Sans"/>
                  </a:rPr>
                  <a:t>f </a:t>
                </a:r>
                <a:r>
                  <a:rPr lang="en-US" sz="2000" dirty="0">
                    <a:latin typeface="Open Sans"/>
                  </a:rPr>
                  <a:t>is the set of all integers that are perfect squares, namely, {0</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4</a:t>
                </a:r>
                <a:r>
                  <a:rPr lang="en-US" sz="2000" i="1" dirty="0">
                    <a:latin typeface="Open Sans"/>
                  </a:rPr>
                  <a:t>, </a:t>
                </a:r>
                <a:r>
                  <a:rPr lang="en-US" sz="2000" dirty="0">
                    <a:latin typeface="Open Sans"/>
                  </a:rPr>
                  <a:t>9</a:t>
                </a:r>
                <a:r>
                  <a:rPr lang="en-US" sz="2000" i="1" dirty="0">
                    <a:latin typeface="Open Sans"/>
                  </a:rPr>
                  <a:t>,</a:t>
                </a:r>
                <a:r>
                  <a:rPr lang="en-US" sz="2000" dirty="0">
                    <a:latin typeface="Open Sans"/>
                  </a:rPr>
                  <a:t>…}.</a:t>
                </a:r>
              </a:p>
            </p:txBody>
          </p:sp>
        </mc:Choice>
        <mc:Fallback xmlns="">
          <p:sp>
            <p:nvSpPr>
              <p:cNvPr id="6" name="Rectangle 5">
                <a:extLst>
                  <a:ext uri="{FF2B5EF4-FFF2-40B4-BE49-F238E27FC236}">
                    <a16:creationId xmlns:a16="http://schemas.microsoft.com/office/drawing/2014/main" id="{9EE4006D-74CD-4EB1-9C3C-DDD13D0F8D20}"/>
                  </a:ext>
                </a:extLst>
              </p:cNvPr>
              <p:cNvSpPr>
                <a:spLocks noRot="1" noChangeAspect="1" noMove="1" noResize="1" noEditPoints="1" noAdjustHandles="1" noChangeArrowheads="1" noChangeShapeType="1" noTextEdit="1"/>
              </p:cNvSpPr>
              <p:nvPr/>
            </p:nvSpPr>
            <p:spPr>
              <a:xfrm>
                <a:off x="1446415" y="2289396"/>
                <a:ext cx="8861367" cy="4247317"/>
              </a:xfrm>
              <a:prstGeom prst="rect">
                <a:avLst/>
              </a:prstGeom>
              <a:blipFill>
                <a:blip r:embed="rId2"/>
                <a:stretch>
                  <a:fillRect l="-894" t="-718" r="-688" b="-1868"/>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E2E12715-A208-4FE5-8B4D-4B93E7E8E4D2}"/>
              </a:ext>
            </a:extLst>
          </p:cNvPr>
          <p:cNvSpPr>
            <a:spLocks noGrp="1"/>
          </p:cNvSpPr>
          <p:nvPr>
            <p:ph type="title"/>
          </p:nvPr>
        </p:nvSpPr>
        <p:spPr>
          <a:xfrm>
            <a:off x="3803161" y="861869"/>
            <a:ext cx="6504621" cy="1260475"/>
          </a:xfrm>
        </p:spPr>
        <p:txBody>
          <a:bodyPr/>
          <a:lstStyle/>
          <a:p>
            <a:r>
              <a:rPr lang="en-US" sz="3000" dirty="0">
                <a:solidFill>
                  <a:schemeClr val="accent1"/>
                </a:solidFill>
                <a:latin typeface="Open Sans"/>
              </a:rPr>
              <a:t>Function</a:t>
            </a:r>
          </a:p>
        </p:txBody>
      </p:sp>
    </p:spTree>
    <p:extLst>
      <p:ext uri="{BB962C8B-B14F-4D97-AF65-F5344CB8AC3E}">
        <p14:creationId xmlns:p14="http://schemas.microsoft.com/office/powerpoint/2010/main" val="3692537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ECA73-3133-4594-BB92-504B67775BAF}"/>
              </a:ext>
            </a:extLst>
          </p:cNvPr>
          <p:cNvSpPr>
            <a:spLocks noGrp="1"/>
          </p:cNvSpPr>
          <p:nvPr>
            <p:ph idx="1"/>
          </p:nvPr>
        </p:nvSpPr>
        <p:spPr>
          <a:xfrm>
            <a:off x="1363286" y="2344189"/>
            <a:ext cx="8911245" cy="1911928"/>
          </a:xfrm>
        </p:spPr>
        <p:style>
          <a:lnRef idx="1">
            <a:schemeClr val="accent5"/>
          </a:lnRef>
          <a:fillRef idx="2">
            <a:schemeClr val="accent5"/>
          </a:fillRef>
          <a:effectRef idx="1">
            <a:schemeClr val="accent5"/>
          </a:effectRef>
          <a:fontRef idx="minor">
            <a:schemeClr val="dk1"/>
          </a:fontRef>
        </p:style>
        <p:txBody>
          <a:bodyPr/>
          <a:lstStyle/>
          <a:p>
            <a:pPr marL="0" indent="0" algn="just">
              <a:buNone/>
            </a:pPr>
            <a:r>
              <a:rPr lang="en-US" sz="2000" b="1" dirty="0">
                <a:solidFill>
                  <a:schemeClr val="accent1"/>
                </a:solidFill>
                <a:latin typeface="Open Sans"/>
              </a:rPr>
              <a:t>Definition :</a:t>
            </a:r>
          </a:p>
          <a:p>
            <a:pPr marL="0" indent="0" algn="just">
              <a:buNone/>
            </a:pPr>
            <a:r>
              <a:rPr lang="en-US" sz="2000" dirty="0">
                <a:latin typeface="Open Sans"/>
              </a:rPr>
              <a:t>Let </a:t>
            </a:r>
            <a:r>
              <a:rPr lang="en-US" sz="2000" i="1" dirty="0">
                <a:latin typeface="Open Sans"/>
              </a:rPr>
              <a:t>f</a:t>
            </a:r>
            <a:r>
              <a:rPr lang="en-US" sz="2000" dirty="0">
                <a:latin typeface="Open Sans"/>
              </a:rPr>
              <a:t>1 and </a:t>
            </a:r>
            <a:r>
              <a:rPr lang="en-US" sz="2000" i="1" dirty="0">
                <a:latin typeface="Open Sans"/>
              </a:rPr>
              <a:t>f</a:t>
            </a:r>
            <a:r>
              <a:rPr lang="en-US" sz="2000" dirty="0">
                <a:latin typeface="Open Sans"/>
              </a:rPr>
              <a:t>2 be functions from </a:t>
            </a:r>
            <a:r>
              <a:rPr lang="en-US" sz="2000" i="1" dirty="0">
                <a:latin typeface="Open Sans"/>
              </a:rPr>
              <a:t>A </a:t>
            </a:r>
            <a:r>
              <a:rPr lang="en-US" sz="2000" dirty="0">
                <a:latin typeface="Open Sans"/>
              </a:rPr>
              <a:t>to </a:t>
            </a:r>
            <a:r>
              <a:rPr lang="en-US" sz="2000" b="1" dirty="0">
                <a:latin typeface="Open Sans"/>
              </a:rPr>
              <a:t>R</a:t>
            </a:r>
            <a:r>
              <a:rPr lang="en-US" sz="2000" dirty="0">
                <a:latin typeface="Open Sans"/>
              </a:rPr>
              <a:t>. Then </a:t>
            </a:r>
            <a:r>
              <a:rPr lang="en-US" sz="2000" i="1" dirty="0">
                <a:latin typeface="Open Sans"/>
              </a:rPr>
              <a:t>f</a:t>
            </a:r>
            <a:r>
              <a:rPr lang="en-US" sz="2000" dirty="0">
                <a:latin typeface="Open Sans"/>
              </a:rPr>
              <a:t>1+</a:t>
            </a:r>
            <a:r>
              <a:rPr lang="en-US" sz="2000" i="1" dirty="0">
                <a:latin typeface="Open Sans"/>
              </a:rPr>
              <a:t>f</a:t>
            </a:r>
            <a:r>
              <a:rPr lang="en-US" sz="2000" dirty="0">
                <a:latin typeface="Open Sans"/>
              </a:rPr>
              <a:t>2 and </a:t>
            </a:r>
            <a:r>
              <a:rPr lang="en-US" sz="2000" i="1" dirty="0">
                <a:latin typeface="Open Sans"/>
              </a:rPr>
              <a:t>f</a:t>
            </a:r>
            <a:r>
              <a:rPr lang="en-US" sz="2000" dirty="0">
                <a:latin typeface="Open Sans"/>
              </a:rPr>
              <a:t>1.</a:t>
            </a:r>
            <a:r>
              <a:rPr lang="en-US" sz="2000" i="1" dirty="0">
                <a:latin typeface="Open Sans"/>
              </a:rPr>
              <a:t>f</a:t>
            </a:r>
            <a:r>
              <a:rPr lang="en-US" sz="2000" dirty="0">
                <a:latin typeface="Open Sans"/>
              </a:rPr>
              <a:t>2 are also functions from </a:t>
            </a:r>
            <a:r>
              <a:rPr lang="en-US" sz="2000" i="1" dirty="0">
                <a:latin typeface="Open Sans"/>
              </a:rPr>
              <a:t>A </a:t>
            </a:r>
            <a:r>
              <a:rPr lang="en-US" sz="2000" dirty="0">
                <a:latin typeface="Open Sans"/>
              </a:rPr>
              <a:t>to </a:t>
            </a:r>
            <a:r>
              <a:rPr lang="en-US" sz="2000" b="1" dirty="0">
                <a:latin typeface="Open Sans"/>
              </a:rPr>
              <a:t>R </a:t>
            </a:r>
            <a:r>
              <a:rPr lang="en-US" sz="2000" dirty="0">
                <a:latin typeface="Open Sans"/>
              </a:rPr>
              <a:t>defined for all </a:t>
            </a:r>
            <a:r>
              <a:rPr lang="en-US" sz="2000" i="1" dirty="0">
                <a:latin typeface="Open Sans"/>
              </a:rPr>
              <a:t>x </a:t>
            </a:r>
            <a:r>
              <a:rPr lang="en-US" sz="2000" dirty="0">
                <a:latin typeface="Open Sans"/>
              </a:rPr>
              <a:t>∈ </a:t>
            </a:r>
            <a:r>
              <a:rPr lang="en-US" sz="2000" i="1" dirty="0">
                <a:latin typeface="Open Sans"/>
              </a:rPr>
              <a:t>A </a:t>
            </a:r>
            <a:r>
              <a:rPr lang="en-US" sz="2000" dirty="0">
                <a:latin typeface="Open Sans"/>
              </a:rPr>
              <a:t>by</a:t>
            </a:r>
          </a:p>
          <a:p>
            <a:pPr marL="0" indent="0" algn="just">
              <a:buNone/>
            </a:pPr>
            <a:r>
              <a:rPr lang="en-US" sz="2000" dirty="0">
                <a:latin typeface="Open Sans"/>
              </a:rPr>
              <a:t>        ( </a:t>
            </a:r>
            <a:r>
              <a:rPr lang="en-US" sz="2000" i="1" dirty="0">
                <a:latin typeface="Open Sans"/>
              </a:rPr>
              <a:t>f</a:t>
            </a:r>
            <a:r>
              <a:rPr lang="en-US" sz="2000" dirty="0">
                <a:latin typeface="Open Sans"/>
              </a:rPr>
              <a:t>1 + </a:t>
            </a:r>
            <a:r>
              <a:rPr lang="en-US" sz="2000" i="1" dirty="0">
                <a:latin typeface="Open Sans"/>
              </a:rPr>
              <a:t>f</a:t>
            </a:r>
            <a:r>
              <a:rPr lang="en-US" sz="2000" dirty="0">
                <a:latin typeface="Open Sans"/>
              </a:rPr>
              <a:t>2)(</a:t>
            </a:r>
            <a:r>
              <a:rPr lang="en-US" sz="2000" i="1" dirty="0">
                <a:latin typeface="Open Sans"/>
              </a:rPr>
              <a:t>x</a:t>
            </a:r>
            <a:r>
              <a:rPr lang="en-US" sz="2000" dirty="0">
                <a:latin typeface="Open Sans"/>
              </a:rPr>
              <a:t>) = </a:t>
            </a:r>
            <a:r>
              <a:rPr lang="en-US" sz="2000" i="1" dirty="0">
                <a:latin typeface="Open Sans"/>
              </a:rPr>
              <a:t>f</a:t>
            </a:r>
            <a:r>
              <a:rPr lang="en-US" sz="2000" dirty="0">
                <a:latin typeface="Open Sans"/>
              </a:rPr>
              <a:t>1(</a:t>
            </a:r>
            <a:r>
              <a:rPr lang="en-US" sz="2000" i="1" dirty="0">
                <a:latin typeface="Open Sans"/>
              </a:rPr>
              <a:t>x</a:t>
            </a:r>
            <a:r>
              <a:rPr lang="en-US" sz="2000" dirty="0">
                <a:latin typeface="Open Sans"/>
              </a:rPr>
              <a:t>) + </a:t>
            </a:r>
            <a:r>
              <a:rPr lang="en-US" sz="2000" i="1" dirty="0">
                <a:latin typeface="Open Sans"/>
              </a:rPr>
              <a:t>f</a:t>
            </a:r>
            <a:r>
              <a:rPr lang="en-US" sz="2000" dirty="0">
                <a:latin typeface="Open Sans"/>
              </a:rPr>
              <a:t>2(</a:t>
            </a:r>
            <a:r>
              <a:rPr lang="en-US" sz="2000" i="1" dirty="0">
                <a:latin typeface="Open Sans"/>
              </a:rPr>
              <a:t>x</a:t>
            </a:r>
            <a:r>
              <a:rPr lang="en-US" sz="2000" dirty="0">
                <a:latin typeface="Open Sans"/>
              </a:rPr>
              <a:t>)</a:t>
            </a:r>
            <a:endParaRPr lang="en-US" sz="2000" i="1" dirty="0">
              <a:latin typeface="Open Sans"/>
            </a:endParaRPr>
          </a:p>
          <a:p>
            <a:pPr marL="0" indent="0" algn="just">
              <a:buNone/>
            </a:pPr>
            <a:r>
              <a:rPr lang="en-US" sz="2000" dirty="0">
                <a:latin typeface="Open Sans"/>
              </a:rPr>
              <a:t>        ( </a:t>
            </a:r>
            <a:r>
              <a:rPr lang="en-US" sz="2000" i="1" dirty="0">
                <a:latin typeface="Open Sans"/>
              </a:rPr>
              <a:t>f</a:t>
            </a:r>
            <a:r>
              <a:rPr lang="en-US" sz="2000" dirty="0">
                <a:latin typeface="Open Sans"/>
              </a:rPr>
              <a:t>1</a:t>
            </a:r>
            <a:r>
              <a:rPr lang="en-US" sz="2000" i="1" dirty="0">
                <a:latin typeface="Open Sans"/>
              </a:rPr>
              <a:t>f</a:t>
            </a:r>
            <a:r>
              <a:rPr lang="en-US" sz="2000" dirty="0">
                <a:latin typeface="Open Sans"/>
              </a:rPr>
              <a:t>2)(</a:t>
            </a:r>
            <a:r>
              <a:rPr lang="en-US" sz="2000" i="1" dirty="0">
                <a:latin typeface="Open Sans"/>
              </a:rPr>
              <a:t>x</a:t>
            </a:r>
            <a:r>
              <a:rPr lang="en-US" sz="2000" dirty="0">
                <a:latin typeface="Open Sans"/>
              </a:rPr>
              <a:t>) = </a:t>
            </a:r>
            <a:r>
              <a:rPr lang="en-US" sz="2000" i="1" dirty="0">
                <a:latin typeface="Open Sans"/>
              </a:rPr>
              <a:t>f</a:t>
            </a:r>
            <a:r>
              <a:rPr lang="en-US" sz="2000" dirty="0">
                <a:latin typeface="Open Sans"/>
              </a:rPr>
              <a:t>1(</a:t>
            </a:r>
            <a:r>
              <a:rPr lang="en-US" sz="2000" i="1" dirty="0">
                <a:latin typeface="Open Sans"/>
              </a:rPr>
              <a:t>x</a:t>
            </a:r>
            <a:r>
              <a:rPr lang="en-US" sz="2000" dirty="0">
                <a:latin typeface="Open Sans"/>
              </a:rPr>
              <a:t>)</a:t>
            </a:r>
            <a:r>
              <a:rPr lang="en-US" sz="2000" i="1" dirty="0">
                <a:latin typeface="Open Sans"/>
              </a:rPr>
              <a:t>f</a:t>
            </a:r>
            <a:r>
              <a:rPr lang="en-US" sz="2000" dirty="0">
                <a:latin typeface="Open Sans"/>
              </a:rPr>
              <a:t>2(</a:t>
            </a:r>
            <a:r>
              <a:rPr lang="en-US" sz="2000" i="1" dirty="0">
                <a:latin typeface="Open Sans"/>
              </a:rPr>
              <a:t>x</a:t>
            </a:r>
            <a:r>
              <a:rPr lang="en-US" sz="2000" dirty="0">
                <a:latin typeface="Open Sans"/>
              </a:rPr>
              <a:t>)</a:t>
            </a:r>
            <a:r>
              <a:rPr lang="en-US" sz="2000" i="1" dirty="0">
                <a:latin typeface="Open Sans"/>
              </a:rPr>
              <a:t>.</a:t>
            </a:r>
            <a:endParaRPr lang="en-US" sz="2000" dirty="0">
              <a:latin typeface="Open Sans"/>
            </a:endParaRPr>
          </a:p>
        </p:txBody>
      </p:sp>
      <p:sp>
        <p:nvSpPr>
          <p:cNvPr id="4" name="Slide Number Placeholder 3">
            <a:extLst>
              <a:ext uri="{FF2B5EF4-FFF2-40B4-BE49-F238E27FC236}">
                <a16:creationId xmlns:a16="http://schemas.microsoft.com/office/drawing/2014/main" id="{7F838E65-B6F2-4552-A110-96BDFBA14DCA}"/>
              </a:ext>
            </a:extLst>
          </p:cNvPr>
          <p:cNvSpPr>
            <a:spLocks noGrp="1"/>
          </p:cNvSpPr>
          <p:nvPr>
            <p:ph type="sldNum" sz="quarter" idx="12"/>
          </p:nvPr>
        </p:nvSpPr>
        <p:spPr/>
        <p:txBody>
          <a:bodyPr/>
          <a:lstStyle/>
          <a:p>
            <a:pPr>
              <a:defRPr/>
            </a:pPr>
            <a:fld id="{D8837AC9-722F-4E00-AA4A-3E2FB5243369}" type="slidenum">
              <a:rPr lang="en-US" altLang="en-US" smtClean="0"/>
              <a:pPr>
                <a:defRPr/>
              </a:pPr>
              <a:t>31</a:t>
            </a:fld>
            <a:endParaRPr lang="en-US" altLang="en-US"/>
          </a:p>
        </p:txBody>
      </p:sp>
      <p:sp>
        <p:nvSpPr>
          <p:cNvPr id="5" name="Title 1">
            <a:extLst>
              <a:ext uri="{FF2B5EF4-FFF2-40B4-BE49-F238E27FC236}">
                <a16:creationId xmlns:a16="http://schemas.microsoft.com/office/drawing/2014/main" id="{E06C39DB-4CD9-40D8-81D8-AD055EBCFEA8}"/>
              </a:ext>
            </a:extLst>
          </p:cNvPr>
          <p:cNvSpPr>
            <a:spLocks noGrp="1"/>
          </p:cNvSpPr>
          <p:nvPr>
            <p:ph type="title"/>
          </p:nvPr>
        </p:nvSpPr>
        <p:spPr>
          <a:xfrm>
            <a:off x="3769910" y="689900"/>
            <a:ext cx="6504621" cy="1260475"/>
          </a:xfrm>
        </p:spPr>
        <p:txBody>
          <a:bodyPr/>
          <a:lstStyle/>
          <a:p>
            <a:r>
              <a:rPr lang="en-US" sz="3000" dirty="0">
                <a:solidFill>
                  <a:schemeClr val="accent1"/>
                </a:solidFill>
                <a:latin typeface="Open Sans"/>
              </a:rPr>
              <a:t>Function</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D1DB467-DD09-4FB1-9BD9-DEE5C3E56A68}"/>
                  </a:ext>
                </a:extLst>
              </p:cNvPr>
              <p:cNvSpPr/>
              <p:nvPr/>
            </p:nvSpPr>
            <p:spPr>
              <a:xfrm>
                <a:off x="1423726" y="4443491"/>
                <a:ext cx="8790364" cy="2652457"/>
              </a:xfrm>
              <a:prstGeom prst="rect">
                <a:avLst/>
              </a:prstGeom>
            </p:spPr>
            <p:txBody>
              <a:bodyPr wrap="square">
                <a:spAutoFit/>
              </a:bodyPr>
              <a:lstStyle/>
              <a:p>
                <a:pPr>
                  <a:spcBef>
                    <a:spcPts val="600"/>
                  </a:spcBef>
                </a:pPr>
                <a:r>
                  <a:rPr lang="en-US" sz="2000" b="1" dirty="0">
                    <a:solidFill>
                      <a:schemeClr val="accent1"/>
                    </a:solidFill>
                    <a:latin typeface="Open Sans"/>
                  </a:rPr>
                  <a:t>Example :</a:t>
                </a:r>
              </a:p>
              <a:p>
                <a:pPr>
                  <a:spcBef>
                    <a:spcPts val="600"/>
                  </a:spcBef>
                </a:pPr>
                <a:r>
                  <a:rPr lang="en-US" sz="2000" dirty="0">
                    <a:solidFill>
                      <a:srgbClr val="000000"/>
                    </a:solidFill>
                    <a:latin typeface="Open Sans"/>
                  </a:rPr>
                  <a:t>Let </a:t>
                </a:r>
                <a:r>
                  <a:rPr lang="en-US" sz="2000" i="1" dirty="0">
                    <a:solidFill>
                      <a:srgbClr val="000000"/>
                    </a:solidFill>
                    <a:latin typeface="Open Sans"/>
                  </a:rPr>
                  <a:t>f</a:t>
                </a:r>
                <a:r>
                  <a:rPr lang="en-US" sz="2000" dirty="0">
                    <a:solidFill>
                      <a:srgbClr val="000000"/>
                    </a:solidFill>
                    <a:latin typeface="Open Sans"/>
                  </a:rPr>
                  <a:t>1 and </a:t>
                </a:r>
                <a:r>
                  <a:rPr lang="en-US" sz="2000" i="1" dirty="0">
                    <a:solidFill>
                      <a:srgbClr val="000000"/>
                    </a:solidFill>
                    <a:latin typeface="Open Sans"/>
                  </a:rPr>
                  <a:t>f</a:t>
                </a:r>
                <a:r>
                  <a:rPr lang="en-US" sz="2000" dirty="0">
                    <a:solidFill>
                      <a:srgbClr val="000000"/>
                    </a:solidFill>
                    <a:latin typeface="Open Sans"/>
                  </a:rPr>
                  <a:t>2 be functions from </a:t>
                </a:r>
                <a:r>
                  <a:rPr lang="en-US" sz="2000" b="1" dirty="0">
                    <a:solidFill>
                      <a:srgbClr val="000000"/>
                    </a:solidFill>
                    <a:latin typeface="Open Sans"/>
                  </a:rPr>
                  <a:t>R </a:t>
                </a:r>
                <a:r>
                  <a:rPr lang="en-US" sz="2000" dirty="0">
                    <a:solidFill>
                      <a:srgbClr val="000000"/>
                    </a:solidFill>
                    <a:latin typeface="Open Sans"/>
                  </a:rPr>
                  <a:t>to </a:t>
                </a:r>
                <a:r>
                  <a:rPr lang="en-US" sz="2000" b="1" dirty="0">
                    <a:solidFill>
                      <a:srgbClr val="000000"/>
                    </a:solidFill>
                    <a:latin typeface="Open Sans"/>
                  </a:rPr>
                  <a:t>R </a:t>
                </a:r>
                <a:r>
                  <a:rPr lang="en-US" sz="2000" dirty="0">
                    <a:solidFill>
                      <a:srgbClr val="000000"/>
                    </a:solidFill>
                    <a:latin typeface="Open Sans"/>
                  </a:rPr>
                  <a:t>such that </a:t>
                </a:r>
                <a:r>
                  <a:rPr lang="en-US" sz="2000" i="1" dirty="0">
                    <a:solidFill>
                      <a:srgbClr val="000000"/>
                    </a:solidFill>
                    <a:latin typeface="Open Sans"/>
                  </a:rPr>
                  <a:t>f</a:t>
                </a:r>
                <a:r>
                  <a:rPr lang="en-US" sz="2000" dirty="0">
                    <a:solidFill>
                      <a:srgbClr val="000000"/>
                    </a:solidFill>
                    <a:latin typeface="Open Sans"/>
                  </a:rPr>
                  <a:t>1(</a:t>
                </a:r>
                <a:r>
                  <a:rPr lang="en-US" sz="2000" i="1" dirty="0">
                    <a:solidFill>
                      <a:srgbClr val="000000"/>
                    </a:solidFill>
                    <a:latin typeface="Open Sans"/>
                  </a:rPr>
                  <a:t>x</a:t>
                </a:r>
                <a:r>
                  <a:rPr lang="en-US" sz="2000" dirty="0">
                    <a:solidFill>
                      <a:srgbClr val="000000"/>
                    </a:solidFill>
                    <a:latin typeface="Open Sans"/>
                  </a:rPr>
                  <a:t>) = </a:t>
                </a:r>
                <a14:m>
                  <m:oMath xmlns:m="http://schemas.openxmlformats.org/officeDocument/2006/math">
                    <m:sSup>
                      <m:sSupPr>
                        <m:ctrlPr>
                          <a:rPr lang="en-US" sz="2000" i="1" smtClean="0">
                            <a:solidFill>
                              <a:srgbClr val="000000"/>
                            </a:solidFill>
                            <a:latin typeface="Cambria Math" panose="02040503050406030204" pitchFamily="18" charset="0"/>
                          </a:rPr>
                        </m:ctrlPr>
                      </m:sSupPr>
                      <m:e>
                        <m:r>
                          <a:rPr lang="en-US" sz="2000" b="0" i="1" smtClean="0">
                            <a:solidFill>
                              <a:srgbClr val="000000"/>
                            </a:solidFill>
                            <a:latin typeface="Cambria Math" panose="02040503050406030204" pitchFamily="18" charset="0"/>
                          </a:rPr>
                          <m:t>𝑥</m:t>
                        </m:r>
                      </m:e>
                      <m:sup>
                        <m:r>
                          <a:rPr lang="en-US" sz="2000" b="0" i="1" smtClean="0">
                            <a:solidFill>
                              <a:srgbClr val="000000"/>
                            </a:solidFill>
                            <a:latin typeface="Cambria Math" panose="02040503050406030204" pitchFamily="18" charset="0"/>
                          </a:rPr>
                          <m:t>2</m:t>
                        </m:r>
                      </m:sup>
                    </m:sSup>
                  </m:oMath>
                </a14:m>
                <a:r>
                  <a:rPr lang="en-US" sz="2000" dirty="0">
                    <a:solidFill>
                      <a:srgbClr val="000000"/>
                    </a:solidFill>
                    <a:latin typeface="Open Sans"/>
                  </a:rPr>
                  <a:t> and </a:t>
                </a:r>
                <a:r>
                  <a:rPr lang="en-US" sz="2000" i="1" dirty="0">
                    <a:solidFill>
                      <a:srgbClr val="000000"/>
                    </a:solidFill>
                    <a:latin typeface="Open Sans"/>
                  </a:rPr>
                  <a:t>f</a:t>
                </a:r>
                <a:r>
                  <a:rPr lang="en-US" sz="2000" dirty="0">
                    <a:solidFill>
                      <a:srgbClr val="000000"/>
                    </a:solidFill>
                    <a:latin typeface="Open Sans"/>
                  </a:rPr>
                  <a:t>2(</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solidFill>
                      <a:srgbClr val="000000"/>
                    </a:solidFill>
                    <a:latin typeface="Open Sans"/>
                  </a:rPr>
                  <a:t>. What are the functions </a:t>
                </a:r>
                <a:r>
                  <a:rPr lang="en-US" sz="2000" i="1" dirty="0">
                    <a:solidFill>
                      <a:srgbClr val="000000"/>
                    </a:solidFill>
                    <a:latin typeface="Open Sans"/>
                  </a:rPr>
                  <a:t>f</a:t>
                </a:r>
                <a:r>
                  <a:rPr lang="en-US" sz="2000" dirty="0">
                    <a:solidFill>
                      <a:srgbClr val="000000"/>
                    </a:solidFill>
                    <a:latin typeface="Open Sans"/>
                  </a:rPr>
                  <a:t>1 + </a:t>
                </a:r>
                <a:r>
                  <a:rPr lang="en-US" sz="2000" i="1" dirty="0">
                    <a:solidFill>
                      <a:srgbClr val="000000"/>
                    </a:solidFill>
                    <a:latin typeface="Open Sans"/>
                  </a:rPr>
                  <a:t>f</a:t>
                </a:r>
                <a:r>
                  <a:rPr lang="en-US" sz="2000" dirty="0">
                    <a:solidFill>
                      <a:srgbClr val="000000"/>
                    </a:solidFill>
                    <a:latin typeface="Open Sans"/>
                  </a:rPr>
                  <a:t>2 and </a:t>
                </a:r>
                <a:r>
                  <a:rPr lang="en-US" sz="2000" i="1" dirty="0">
                    <a:solidFill>
                      <a:srgbClr val="000000"/>
                    </a:solidFill>
                    <a:latin typeface="Open Sans"/>
                  </a:rPr>
                  <a:t>f</a:t>
                </a:r>
                <a:r>
                  <a:rPr lang="en-US" sz="2000" dirty="0">
                    <a:solidFill>
                      <a:srgbClr val="000000"/>
                    </a:solidFill>
                    <a:latin typeface="Open Sans"/>
                  </a:rPr>
                  <a:t>1. </a:t>
                </a:r>
                <a:r>
                  <a:rPr lang="en-US" sz="2000" i="1" dirty="0">
                    <a:solidFill>
                      <a:srgbClr val="000000"/>
                    </a:solidFill>
                    <a:latin typeface="Open Sans"/>
                  </a:rPr>
                  <a:t>f</a:t>
                </a:r>
                <a:r>
                  <a:rPr lang="en-US" sz="2000" dirty="0">
                    <a:solidFill>
                      <a:srgbClr val="000000"/>
                    </a:solidFill>
                    <a:latin typeface="Open Sans"/>
                  </a:rPr>
                  <a:t>2?</a:t>
                </a:r>
              </a:p>
              <a:p>
                <a:pPr>
                  <a:spcBef>
                    <a:spcPts val="600"/>
                  </a:spcBef>
                </a:pPr>
                <a:r>
                  <a:rPr lang="en-US" sz="2000" b="1" i="1" dirty="0">
                    <a:solidFill>
                      <a:schemeClr val="accent1"/>
                    </a:solidFill>
                    <a:latin typeface="Open Sans"/>
                  </a:rPr>
                  <a:t>Solution: </a:t>
                </a:r>
              </a:p>
              <a:p>
                <a:pPr>
                  <a:spcBef>
                    <a:spcPts val="600"/>
                  </a:spcBef>
                </a:pPr>
                <a:r>
                  <a:rPr lang="en-US" sz="2000" dirty="0">
                    <a:solidFill>
                      <a:srgbClr val="000000"/>
                    </a:solidFill>
                    <a:latin typeface="Open Sans"/>
                  </a:rPr>
                  <a:t>                          ( </a:t>
                </a:r>
                <a:r>
                  <a:rPr lang="en-US" sz="2000" i="1" dirty="0">
                    <a:solidFill>
                      <a:srgbClr val="000000"/>
                    </a:solidFill>
                    <a:latin typeface="Open Sans"/>
                  </a:rPr>
                  <a:t>f</a:t>
                </a:r>
                <a:r>
                  <a:rPr lang="en-US" sz="2000" dirty="0">
                    <a:solidFill>
                      <a:srgbClr val="000000"/>
                    </a:solidFill>
                    <a:latin typeface="Open Sans"/>
                  </a:rPr>
                  <a:t>1 + </a:t>
                </a:r>
                <a:r>
                  <a:rPr lang="en-US" sz="2000" i="1" dirty="0">
                    <a:solidFill>
                      <a:srgbClr val="000000"/>
                    </a:solidFill>
                    <a:latin typeface="Open Sans"/>
                  </a:rPr>
                  <a:t>f</a:t>
                </a:r>
                <a:r>
                  <a:rPr lang="en-US" sz="2000" dirty="0">
                    <a:solidFill>
                      <a:srgbClr val="000000"/>
                    </a:solidFill>
                    <a:latin typeface="Open Sans"/>
                  </a:rPr>
                  <a:t>2)(</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f</a:t>
                </a:r>
                <a:r>
                  <a:rPr lang="en-US" sz="2000" dirty="0">
                    <a:solidFill>
                      <a:srgbClr val="000000"/>
                    </a:solidFill>
                    <a:latin typeface="Open Sans"/>
                  </a:rPr>
                  <a:t>1(</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f</a:t>
                </a:r>
                <a:r>
                  <a:rPr lang="en-US" sz="2000" dirty="0">
                    <a:solidFill>
                      <a:srgbClr val="000000"/>
                    </a:solidFill>
                    <a:latin typeface="Open Sans"/>
                  </a:rPr>
                  <a:t>2(</a:t>
                </a:r>
                <a:r>
                  <a:rPr lang="en-US" sz="2000" i="1" dirty="0">
                    <a:solidFill>
                      <a:srgbClr val="000000"/>
                    </a:solidFill>
                    <a:latin typeface="Open Sans"/>
                  </a:rPr>
                  <a:t>x</a:t>
                </a:r>
                <a:r>
                  <a:rPr lang="en-US" sz="2000" dirty="0">
                    <a:solidFill>
                      <a:srgbClr val="000000"/>
                    </a:solidFill>
                    <a:latin typeface="Open Sans"/>
                  </a:rPr>
                  <a:t>)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solidFill>
                      <a:srgbClr val="000000"/>
                    </a:solidFill>
                    <a:latin typeface="Open Sans"/>
                  </a:rPr>
                  <a:t> ) = </a:t>
                </a:r>
                <a:r>
                  <a:rPr lang="en-US" sz="2000" i="1" dirty="0">
                    <a:solidFill>
                      <a:srgbClr val="000000"/>
                    </a:solidFill>
                    <a:latin typeface="Open Sans"/>
                  </a:rPr>
                  <a:t>x</a:t>
                </a:r>
              </a:p>
              <a:p>
                <a:pPr>
                  <a:spcBef>
                    <a:spcPts val="600"/>
                  </a:spcBef>
                </a:pPr>
                <a:r>
                  <a:rPr lang="en-US" sz="2000" dirty="0">
                    <a:solidFill>
                      <a:srgbClr val="000000"/>
                    </a:solidFill>
                    <a:latin typeface="Open Sans"/>
                  </a:rPr>
                  <a:t>and</a:t>
                </a:r>
              </a:p>
              <a:p>
                <a:pPr>
                  <a:spcBef>
                    <a:spcPts val="600"/>
                  </a:spcBef>
                </a:pPr>
                <a:r>
                  <a:rPr lang="en-US" sz="2000" dirty="0">
                    <a:solidFill>
                      <a:srgbClr val="000000"/>
                    </a:solidFill>
                    <a:latin typeface="Open Sans"/>
                  </a:rPr>
                  <a:t>                           ( </a:t>
                </a:r>
                <a:r>
                  <a:rPr lang="en-US" sz="2000" i="1" dirty="0">
                    <a:solidFill>
                      <a:srgbClr val="000000"/>
                    </a:solidFill>
                    <a:latin typeface="Open Sans"/>
                  </a:rPr>
                  <a:t>f</a:t>
                </a:r>
                <a:r>
                  <a:rPr lang="en-US" sz="2000" dirty="0">
                    <a:solidFill>
                      <a:srgbClr val="000000"/>
                    </a:solidFill>
                    <a:latin typeface="Open Sans"/>
                  </a:rPr>
                  <a:t>1. </a:t>
                </a:r>
                <a:r>
                  <a:rPr lang="en-US" sz="2000" i="1" dirty="0">
                    <a:solidFill>
                      <a:srgbClr val="000000"/>
                    </a:solidFill>
                    <a:latin typeface="Open Sans"/>
                  </a:rPr>
                  <a:t>f</a:t>
                </a:r>
                <a:r>
                  <a:rPr lang="en-US" sz="2000" dirty="0">
                    <a:solidFill>
                      <a:srgbClr val="000000"/>
                    </a:solidFill>
                    <a:latin typeface="Open Sans"/>
                  </a:rPr>
                  <a:t>2)(</a:t>
                </a:r>
                <a:r>
                  <a:rPr lang="en-US" sz="2000" i="1" dirty="0">
                    <a:solidFill>
                      <a:srgbClr val="000000"/>
                    </a:solidFill>
                    <a:latin typeface="Open Sans"/>
                  </a:rPr>
                  <a:t>x</a:t>
                </a:r>
                <a:r>
                  <a:rPr lang="en-US" sz="2000" dirty="0">
                    <a:solidFill>
                      <a:srgbClr val="000000"/>
                    </a:solidFill>
                    <a:latin typeface="Open Sans"/>
                  </a:rPr>
                  <a:t>)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solidFill>
                      <a:srgbClr val="000000"/>
                    </a:solidFill>
                    <a:latin typeface="Open Sans"/>
                  </a:rPr>
                  <a:t> )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b="0" i="1" smtClean="0">
                            <a:solidFill>
                              <a:srgbClr val="000000"/>
                            </a:solidFill>
                            <a:latin typeface="Cambria Math" panose="02040503050406030204" pitchFamily="18" charset="0"/>
                          </a:rPr>
                          <m:t>3</m:t>
                        </m:r>
                      </m:sup>
                    </m:sSup>
                  </m:oMath>
                </a14:m>
                <a:r>
                  <a:rPr lang="en-US" sz="2000" dirty="0">
                    <a:solidFill>
                      <a:srgbClr val="000000"/>
                    </a:solidFill>
                    <a:latin typeface="Open Sans"/>
                  </a:rPr>
                  <a:t>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b="0" i="1" smtClean="0">
                            <a:solidFill>
                              <a:srgbClr val="000000"/>
                            </a:solidFill>
                            <a:latin typeface="Cambria Math" panose="02040503050406030204" pitchFamily="18" charset="0"/>
                          </a:rPr>
                          <m:t>4</m:t>
                        </m:r>
                      </m:sup>
                    </m:sSup>
                  </m:oMath>
                </a14:m>
                <a:r>
                  <a:rPr lang="en-US" sz="2000" dirty="0">
                    <a:solidFill>
                      <a:srgbClr val="000000"/>
                    </a:solidFill>
                    <a:latin typeface="Open Sans"/>
                  </a:rPr>
                  <a:t> </a:t>
                </a:r>
                <a:endParaRPr lang="en-US" sz="2000" dirty="0">
                  <a:latin typeface="Open Sans"/>
                </a:endParaRPr>
              </a:p>
            </p:txBody>
          </p:sp>
        </mc:Choice>
        <mc:Fallback xmlns="">
          <p:sp>
            <p:nvSpPr>
              <p:cNvPr id="6" name="Rectangle 5">
                <a:extLst>
                  <a:ext uri="{FF2B5EF4-FFF2-40B4-BE49-F238E27FC236}">
                    <a16:creationId xmlns:a16="http://schemas.microsoft.com/office/drawing/2014/main" id="{4D1DB467-DD09-4FB1-9BD9-DEE5C3E56A68}"/>
                  </a:ext>
                </a:extLst>
              </p:cNvPr>
              <p:cNvSpPr>
                <a:spLocks noRot="1" noChangeAspect="1" noMove="1" noResize="1" noEditPoints="1" noAdjustHandles="1" noChangeArrowheads="1" noChangeShapeType="1" noTextEdit="1"/>
              </p:cNvSpPr>
              <p:nvPr/>
            </p:nvSpPr>
            <p:spPr>
              <a:xfrm>
                <a:off x="1423726" y="4443491"/>
                <a:ext cx="8790364" cy="2652457"/>
              </a:xfrm>
              <a:prstGeom prst="rect">
                <a:avLst/>
              </a:prstGeom>
              <a:blipFill>
                <a:blip r:embed="rId2"/>
                <a:stretch>
                  <a:fillRect l="-763" t="-1149" b="-3448"/>
                </a:stretch>
              </a:blipFill>
            </p:spPr>
            <p:txBody>
              <a:bodyPr/>
              <a:lstStyle/>
              <a:p>
                <a:r>
                  <a:rPr lang="en-US">
                    <a:noFill/>
                  </a:rPr>
                  <a:t> </a:t>
                </a:r>
              </a:p>
            </p:txBody>
          </p:sp>
        </mc:Fallback>
      </mc:AlternateContent>
    </p:spTree>
    <p:extLst>
      <p:ext uri="{BB962C8B-B14F-4D97-AF65-F5344CB8AC3E}">
        <p14:creationId xmlns:p14="http://schemas.microsoft.com/office/powerpoint/2010/main" val="297933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246909" y="3181350"/>
            <a:ext cx="8004609" cy="157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a:r>
              <a:rPr lang="en-US" sz="4000" b="1" dirty="0">
                <a:solidFill>
                  <a:schemeClr val="bg1"/>
                </a:solidFill>
                <a:latin typeface="Open Sans"/>
              </a:rPr>
              <a:t>One-to-One and Onto Functions</a:t>
            </a:r>
          </a:p>
          <a:p>
            <a:pPr algn="ctr"/>
            <a:endParaRPr 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D84B223F-0EDC-4BB2-AB5B-214C744E9C6C}"/>
              </a:ext>
            </a:extLst>
          </p:cNvPr>
          <p:cNvSpPr>
            <a:spLocks noGrp="1"/>
          </p:cNvSpPr>
          <p:nvPr>
            <p:ph type="sldNum" sz="quarter" idx="12"/>
          </p:nvPr>
        </p:nvSpPr>
        <p:spPr/>
        <p:txBody>
          <a:bodyPr/>
          <a:lstStyle/>
          <a:p>
            <a:pPr>
              <a:defRPr/>
            </a:pPr>
            <a:fld id="{D8837AC9-722F-4E00-AA4A-3E2FB5243369}" type="slidenum">
              <a:rPr lang="en-US" altLang="en-US" smtClean="0"/>
              <a:pPr>
                <a:defRPr/>
              </a:pPr>
              <a:t>32</a:t>
            </a:fld>
            <a:endParaRPr lang="en-US" altLang="en-US"/>
          </a:p>
        </p:txBody>
      </p:sp>
    </p:spTree>
    <p:extLst>
      <p:ext uri="{BB962C8B-B14F-4D97-AF65-F5344CB8AC3E}">
        <p14:creationId xmlns:p14="http://schemas.microsoft.com/office/powerpoint/2010/main" val="3078793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E7CC-E8FD-4C63-8D9A-23E3C61E4D22}"/>
              </a:ext>
            </a:extLst>
          </p:cNvPr>
          <p:cNvSpPr>
            <a:spLocks noGrp="1"/>
          </p:cNvSpPr>
          <p:nvPr>
            <p:ph type="title"/>
          </p:nvPr>
        </p:nvSpPr>
        <p:spPr/>
        <p:txBody>
          <a:bodyPr/>
          <a:lstStyle/>
          <a:p>
            <a:r>
              <a:rPr lang="en-US" sz="3000" dirty="0">
                <a:solidFill>
                  <a:schemeClr val="accent1"/>
                </a:solidFill>
                <a:latin typeface="Open Sans"/>
              </a:rPr>
              <a:t>One-to-One Functions</a:t>
            </a:r>
          </a:p>
        </p:txBody>
      </p:sp>
      <p:sp>
        <p:nvSpPr>
          <p:cNvPr id="4" name="Slide Number Placeholder 3">
            <a:extLst>
              <a:ext uri="{FF2B5EF4-FFF2-40B4-BE49-F238E27FC236}">
                <a16:creationId xmlns:a16="http://schemas.microsoft.com/office/drawing/2014/main" id="{E5D3DFA0-C2FA-431C-A863-456567D3E298}"/>
              </a:ext>
            </a:extLst>
          </p:cNvPr>
          <p:cNvSpPr>
            <a:spLocks noGrp="1"/>
          </p:cNvSpPr>
          <p:nvPr>
            <p:ph type="sldNum" sz="quarter" idx="12"/>
          </p:nvPr>
        </p:nvSpPr>
        <p:spPr/>
        <p:txBody>
          <a:bodyPr/>
          <a:lstStyle/>
          <a:p>
            <a:pPr>
              <a:defRPr/>
            </a:pPr>
            <a:fld id="{D8837AC9-722F-4E00-AA4A-3E2FB5243369}" type="slidenum">
              <a:rPr lang="en-US" altLang="en-US" smtClean="0"/>
              <a:pPr>
                <a:defRPr/>
              </a:pPr>
              <a:t>33</a:t>
            </a:fld>
            <a:endParaRPr lang="en-US" altLang="en-US"/>
          </a:p>
        </p:txBody>
      </p:sp>
      <p:sp>
        <p:nvSpPr>
          <p:cNvPr id="5" name="Rectangle 4">
            <a:extLst>
              <a:ext uri="{FF2B5EF4-FFF2-40B4-BE49-F238E27FC236}">
                <a16:creationId xmlns:a16="http://schemas.microsoft.com/office/drawing/2014/main" id="{864C21E3-B52F-4E18-911C-F04E44F2FF78}"/>
              </a:ext>
            </a:extLst>
          </p:cNvPr>
          <p:cNvSpPr/>
          <p:nvPr/>
        </p:nvSpPr>
        <p:spPr>
          <a:xfrm>
            <a:off x="1423989" y="2270090"/>
            <a:ext cx="8900418" cy="145167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spcBef>
                <a:spcPts val="1000"/>
              </a:spcBef>
            </a:pPr>
            <a:r>
              <a:rPr lang="en-US" sz="2000" b="1" dirty="0">
                <a:solidFill>
                  <a:schemeClr val="accent1"/>
                </a:solidFill>
                <a:latin typeface="Open Sans"/>
              </a:rPr>
              <a:t>Definition</a:t>
            </a:r>
          </a:p>
          <a:p>
            <a:pPr algn="just">
              <a:spcBef>
                <a:spcPts val="1000"/>
              </a:spcBef>
            </a:pPr>
            <a:r>
              <a:rPr lang="en-US" sz="2000" dirty="0">
                <a:latin typeface="Open Sans"/>
              </a:rPr>
              <a:t>A function </a:t>
            </a:r>
            <a:r>
              <a:rPr lang="en-US" sz="2000" i="1" dirty="0">
                <a:latin typeface="Open Sans"/>
              </a:rPr>
              <a:t>f </a:t>
            </a:r>
            <a:r>
              <a:rPr lang="en-US" sz="2000" dirty="0">
                <a:latin typeface="Open Sans"/>
              </a:rPr>
              <a:t>is said to be </a:t>
            </a:r>
            <a:r>
              <a:rPr lang="en-US" sz="2000" b="1" i="1" dirty="0">
                <a:solidFill>
                  <a:srgbClr val="FF0000"/>
                </a:solidFill>
                <a:latin typeface="Open Sans"/>
              </a:rPr>
              <a:t>one-to-one</a:t>
            </a:r>
            <a:r>
              <a:rPr lang="en-US" sz="2000" i="1" dirty="0">
                <a:latin typeface="Open Sans"/>
              </a:rPr>
              <a:t>, </a:t>
            </a:r>
            <a:r>
              <a:rPr lang="en-US" sz="2000" dirty="0">
                <a:latin typeface="Open Sans"/>
              </a:rPr>
              <a:t>or an </a:t>
            </a:r>
            <a:r>
              <a:rPr lang="en-US" sz="2000" b="1" i="1" dirty="0">
                <a:solidFill>
                  <a:srgbClr val="FF0000"/>
                </a:solidFill>
                <a:latin typeface="Open Sans"/>
              </a:rPr>
              <a:t>injection</a:t>
            </a:r>
            <a:r>
              <a:rPr lang="en-US" sz="2000" i="1" dirty="0">
                <a:latin typeface="Open Sans"/>
              </a:rPr>
              <a:t>, </a:t>
            </a:r>
            <a:r>
              <a:rPr lang="en-US" sz="2000" dirty="0">
                <a:latin typeface="Open Sans"/>
              </a:rPr>
              <a:t>if and only if </a:t>
            </a:r>
            <a:r>
              <a:rPr lang="en-US" sz="2000" i="1" dirty="0">
                <a:latin typeface="Open Sans"/>
              </a:rPr>
              <a:t>f</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f</a:t>
            </a:r>
            <a:r>
              <a:rPr lang="en-US" sz="2000" dirty="0">
                <a:latin typeface="Open Sans"/>
              </a:rPr>
              <a:t>(</a:t>
            </a:r>
            <a:r>
              <a:rPr lang="en-US" sz="2000" i="1" dirty="0">
                <a:latin typeface="Open Sans"/>
              </a:rPr>
              <a:t>b</a:t>
            </a:r>
            <a:r>
              <a:rPr lang="en-US" sz="2000" dirty="0">
                <a:latin typeface="Open Sans"/>
              </a:rPr>
              <a:t>) implies that </a:t>
            </a:r>
            <a:r>
              <a:rPr lang="en-US" sz="2000" i="1" dirty="0">
                <a:latin typeface="Open Sans"/>
              </a:rPr>
              <a:t>a </a:t>
            </a:r>
            <a:r>
              <a:rPr lang="en-US" sz="2000" dirty="0">
                <a:latin typeface="Open Sans"/>
              </a:rPr>
              <a:t>= </a:t>
            </a:r>
            <a:r>
              <a:rPr lang="en-US" sz="2000" i="1" dirty="0">
                <a:latin typeface="Open Sans"/>
              </a:rPr>
              <a:t>b </a:t>
            </a:r>
            <a:r>
              <a:rPr lang="en-US" sz="2000" dirty="0">
                <a:latin typeface="Open Sans"/>
              </a:rPr>
              <a:t>for all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in the domain of </a:t>
            </a:r>
            <a:r>
              <a:rPr lang="en-US" sz="2000" i="1" dirty="0">
                <a:latin typeface="Open Sans"/>
              </a:rPr>
              <a:t>f. </a:t>
            </a:r>
            <a:r>
              <a:rPr lang="en-US" sz="2000" dirty="0">
                <a:latin typeface="Open Sans"/>
              </a:rPr>
              <a:t>A function is said to be </a:t>
            </a:r>
            <a:r>
              <a:rPr lang="en-US" sz="2000" b="1" i="1" dirty="0">
                <a:solidFill>
                  <a:srgbClr val="FF0000"/>
                </a:solidFill>
                <a:latin typeface="Open Sans"/>
              </a:rPr>
              <a:t>injective</a:t>
            </a:r>
            <a:r>
              <a:rPr lang="en-US" sz="2000" i="1" dirty="0">
                <a:latin typeface="Open Sans"/>
              </a:rPr>
              <a:t> </a:t>
            </a:r>
            <a:r>
              <a:rPr lang="en-US" sz="2000" dirty="0">
                <a:latin typeface="Open Sans"/>
              </a:rPr>
              <a:t>if it is one-to-one.</a:t>
            </a:r>
          </a:p>
        </p:txBody>
      </p:sp>
      <p:pic>
        <p:nvPicPr>
          <p:cNvPr id="9" name="Picture 8">
            <a:extLst>
              <a:ext uri="{FF2B5EF4-FFF2-40B4-BE49-F238E27FC236}">
                <a16:creationId xmlns:a16="http://schemas.microsoft.com/office/drawing/2014/main" id="{0E938EE0-E89E-4285-89C5-914BFD8F903B}"/>
              </a:ext>
            </a:extLst>
          </p:cNvPr>
          <p:cNvPicPr>
            <a:picLocks noChangeAspect="1"/>
          </p:cNvPicPr>
          <p:nvPr/>
        </p:nvPicPr>
        <p:blipFill>
          <a:blip r:embed="rId2"/>
          <a:stretch>
            <a:fillRect/>
          </a:stretch>
        </p:blipFill>
        <p:spPr>
          <a:xfrm>
            <a:off x="7331825" y="4308154"/>
            <a:ext cx="2992582" cy="2702246"/>
          </a:xfrm>
          <a:prstGeom prst="rect">
            <a:avLst/>
          </a:prstGeom>
        </p:spPr>
      </p:pic>
      <p:sp>
        <p:nvSpPr>
          <p:cNvPr id="3" name="Rectangle 2">
            <a:extLst>
              <a:ext uri="{FF2B5EF4-FFF2-40B4-BE49-F238E27FC236}">
                <a16:creationId xmlns:a16="http://schemas.microsoft.com/office/drawing/2014/main" id="{FAEA0D31-99D7-41C4-833E-C60F6A0E89CC}"/>
              </a:ext>
            </a:extLst>
          </p:cNvPr>
          <p:cNvSpPr/>
          <p:nvPr/>
        </p:nvSpPr>
        <p:spPr>
          <a:xfrm>
            <a:off x="1423988" y="3921918"/>
            <a:ext cx="5658456" cy="2939266"/>
          </a:xfrm>
          <a:prstGeom prst="rect">
            <a:avLst/>
          </a:prstGeom>
        </p:spPr>
        <p:txBody>
          <a:bodyPr wrap="square">
            <a:spAutoFit/>
          </a:bodyPr>
          <a:lstStyle/>
          <a:p>
            <a:pPr>
              <a:spcBef>
                <a:spcPts val="600"/>
              </a:spcBef>
            </a:pPr>
            <a:r>
              <a:rPr lang="en-US" sz="2000" b="1" dirty="0">
                <a:solidFill>
                  <a:schemeClr val="accent1"/>
                </a:solidFill>
                <a:latin typeface="Open Sans"/>
              </a:rPr>
              <a:t>Example 01 </a:t>
            </a:r>
            <a:r>
              <a:rPr lang="en-US" sz="2000" dirty="0">
                <a:latin typeface="Open Sans"/>
              </a:rPr>
              <a:t>:</a:t>
            </a:r>
          </a:p>
          <a:p>
            <a:pPr>
              <a:spcBef>
                <a:spcPts val="600"/>
              </a:spcBef>
            </a:pPr>
            <a:r>
              <a:rPr lang="en-US" sz="2000" dirty="0">
                <a:latin typeface="Open Sans"/>
              </a:rPr>
              <a:t>Determine whether the function </a:t>
            </a:r>
            <a:r>
              <a:rPr lang="en-US" sz="2000" i="1" dirty="0">
                <a:latin typeface="Open Sans"/>
              </a:rPr>
              <a:t>f </a:t>
            </a:r>
            <a:r>
              <a:rPr lang="en-US" sz="2000" dirty="0">
                <a:latin typeface="Open Sans"/>
              </a:rPr>
              <a:t>from {</a:t>
            </a:r>
            <a:r>
              <a:rPr lang="en-US" sz="2000" i="1" dirty="0">
                <a:latin typeface="Open Sans"/>
              </a:rPr>
              <a:t>a, b, c, d</a:t>
            </a:r>
            <a:r>
              <a:rPr lang="en-US" sz="2000" dirty="0">
                <a:latin typeface="Open Sans"/>
              </a:rPr>
              <a:t>} to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4</a:t>
            </a:r>
            <a:r>
              <a:rPr lang="en-US" sz="2000" i="1" dirty="0">
                <a:latin typeface="Open Sans"/>
              </a:rPr>
              <a:t>, </a:t>
            </a:r>
            <a:r>
              <a:rPr lang="en-US" sz="2000" dirty="0">
                <a:latin typeface="Open Sans"/>
              </a:rPr>
              <a:t>5} with </a:t>
            </a:r>
            <a:r>
              <a:rPr lang="en-US" sz="2000" i="1" dirty="0">
                <a:latin typeface="Open Sans"/>
              </a:rPr>
              <a:t>f </a:t>
            </a:r>
            <a:r>
              <a:rPr lang="en-US" sz="2000" dirty="0">
                <a:latin typeface="Open Sans"/>
              </a:rPr>
              <a:t>(</a:t>
            </a:r>
            <a:r>
              <a:rPr lang="en-US" sz="2000" i="1" dirty="0">
                <a:latin typeface="Open Sans"/>
              </a:rPr>
              <a:t>a</a:t>
            </a:r>
            <a:r>
              <a:rPr lang="en-US" sz="2000" dirty="0">
                <a:latin typeface="Open Sans"/>
              </a:rPr>
              <a:t>) = 4, </a:t>
            </a:r>
            <a:r>
              <a:rPr lang="en-US" sz="2000" i="1" dirty="0">
                <a:latin typeface="Open Sans"/>
              </a:rPr>
              <a:t>f </a:t>
            </a:r>
            <a:r>
              <a:rPr lang="en-US" sz="2000" dirty="0">
                <a:latin typeface="Open Sans"/>
              </a:rPr>
              <a:t>(</a:t>
            </a:r>
            <a:r>
              <a:rPr lang="en-US" sz="2000" i="1" dirty="0">
                <a:latin typeface="Open Sans"/>
              </a:rPr>
              <a:t>b</a:t>
            </a:r>
            <a:r>
              <a:rPr lang="en-US" sz="2000" dirty="0">
                <a:latin typeface="Open Sans"/>
              </a:rPr>
              <a:t>) = 5,</a:t>
            </a:r>
          </a:p>
          <a:p>
            <a:pPr>
              <a:spcBef>
                <a:spcPts val="600"/>
              </a:spcBef>
            </a:pPr>
            <a:r>
              <a:rPr lang="en-US" sz="2000" i="1" dirty="0">
                <a:latin typeface="Open Sans"/>
              </a:rPr>
              <a:t>f </a:t>
            </a:r>
            <a:r>
              <a:rPr lang="en-US" sz="2000" dirty="0">
                <a:latin typeface="Open Sans"/>
              </a:rPr>
              <a:t>(</a:t>
            </a:r>
            <a:r>
              <a:rPr lang="en-US" sz="2000" i="1" dirty="0">
                <a:latin typeface="Open Sans"/>
              </a:rPr>
              <a:t>c</a:t>
            </a:r>
            <a:r>
              <a:rPr lang="en-US" sz="2000" dirty="0">
                <a:latin typeface="Open Sans"/>
              </a:rPr>
              <a:t>) = 1, and </a:t>
            </a:r>
            <a:r>
              <a:rPr lang="en-US" sz="2000" i="1" dirty="0">
                <a:latin typeface="Open Sans"/>
              </a:rPr>
              <a:t>f </a:t>
            </a:r>
            <a:r>
              <a:rPr lang="en-US" sz="2000" dirty="0">
                <a:latin typeface="Open Sans"/>
              </a:rPr>
              <a:t>(</a:t>
            </a:r>
            <a:r>
              <a:rPr lang="en-US" sz="2000" i="1" dirty="0">
                <a:latin typeface="Open Sans"/>
              </a:rPr>
              <a:t>d</a:t>
            </a:r>
            <a:r>
              <a:rPr lang="en-US" sz="2000" dirty="0">
                <a:latin typeface="Open Sans"/>
              </a:rPr>
              <a:t>) = 3 is one-to-one.</a:t>
            </a:r>
          </a:p>
          <a:p>
            <a:pPr>
              <a:spcBef>
                <a:spcPts val="600"/>
              </a:spcBef>
            </a:pPr>
            <a:r>
              <a:rPr lang="en-US" sz="2000" b="1" i="1" dirty="0">
                <a:solidFill>
                  <a:schemeClr val="accent1"/>
                </a:solidFill>
                <a:latin typeface="Open Sans"/>
              </a:rPr>
              <a:t>Solution:</a:t>
            </a:r>
            <a:r>
              <a:rPr lang="en-US" sz="2000" i="1" dirty="0">
                <a:latin typeface="Open Sans"/>
              </a:rPr>
              <a:t> </a:t>
            </a:r>
          </a:p>
          <a:p>
            <a:pPr>
              <a:spcBef>
                <a:spcPts val="600"/>
              </a:spcBef>
            </a:pPr>
            <a:r>
              <a:rPr lang="en-US" sz="2000" dirty="0">
                <a:latin typeface="Open Sans"/>
              </a:rPr>
              <a:t>The function </a:t>
            </a:r>
            <a:r>
              <a:rPr lang="en-US" sz="2000" i="1" dirty="0">
                <a:latin typeface="Open Sans"/>
              </a:rPr>
              <a:t>f </a:t>
            </a:r>
            <a:r>
              <a:rPr lang="en-US" sz="2000" dirty="0">
                <a:latin typeface="Open Sans"/>
              </a:rPr>
              <a:t>is one-to-one because </a:t>
            </a:r>
            <a:r>
              <a:rPr lang="en-US" sz="2000" i="1" dirty="0">
                <a:latin typeface="Open Sans"/>
              </a:rPr>
              <a:t>f </a:t>
            </a:r>
            <a:r>
              <a:rPr lang="en-US" sz="2000" dirty="0">
                <a:latin typeface="Open Sans"/>
              </a:rPr>
              <a:t>takes on different values at the four elements</a:t>
            </a:r>
          </a:p>
          <a:p>
            <a:pPr>
              <a:spcBef>
                <a:spcPts val="600"/>
              </a:spcBef>
            </a:pPr>
            <a:r>
              <a:rPr lang="en-US" sz="2000" dirty="0">
                <a:latin typeface="Open Sans"/>
              </a:rPr>
              <a:t>of its domain.</a:t>
            </a:r>
          </a:p>
        </p:txBody>
      </p:sp>
    </p:spTree>
    <p:extLst>
      <p:ext uri="{BB962C8B-B14F-4D97-AF65-F5344CB8AC3E}">
        <p14:creationId xmlns:p14="http://schemas.microsoft.com/office/powerpoint/2010/main" val="668093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5A800-F9FB-417E-BD25-DAC444D1F5BE}"/>
              </a:ext>
            </a:extLst>
          </p:cNvPr>
          <p:cNvSpPr>
            <a:spLocks noGrp="1"/>
          </p:cNvSpPr>
          <p:nvPr>
            <p:ph idx="1"/>
          </p:nvPr>
        </p:nvSpPr>
        <p:spPr>
          <a:xfrm>
            <a:off x="1372017" y="4569249"/>
            <a:ext cx="3171408" cy="2641970"/>
          </a:xfrm>
        </p:spPr>
        <p:style>
          <a:lnRef idx="2">
            <a:schemeClr val="accent1"/>
          </a:lnRef>
          <a:fillRef idx="1">
            <a:schemeClr val="lt1"/>
          </a:fillRef>
          <a:effectRef idx="0">
            <a:schemeClr val="accent1"/>
          </a:effectRef>
          <a:fontRef idx="minor">
            <a:schemeClr val="dk1"/>
          </a:fontRef>
        </p:style>
        <p:txBody>
          <a:bodyPr/>
          <a:lstStyle/>
          <a:p>
            <a:pPr marL="0" indent="0" algn="just">
              <a:spcBef>
                <a:spcPts val="1000"/>
              </a:spcBef>
              <a:buNone/>
            </a:pPr>
            <a:r>
              <a:rPr lang="en-US" sz="2000" b="1" dirty="0">
                <a:solidFill>
                  <a:schemeClr val="accent1"/>
                </a:solidFill>
                <a:latin typeface="Open Sans"/>
              </a:rPr>
              <a:t>Example 03 :</a:t>
            </a:r>
          </a:p>
          <a:p>
            <a:pPr marL="0" indent="0" algn="just">
              <a:spcBef>
                <a:spcPts val="1000"/>
              </a:spcBef>
              <a:buNone/>
            </a:pPr>
            <a:r>
              <a:rPr lang="en-US" sz="2000" dirty="0">
                <a:latin typeface="Open Sans"/>
              </a:rPr>
              <a:t>Determine whether the function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a:t>
            </a:r>
            <a:r>
              <a:rPr lang="en-US" sz="2000" dirty="0">
                <a:latin typeface="Open Sans"/>
              </a:rPr>
              <a:t>+1 from the set of real numbers to it self is one-to-one.</a:t>
            </a:r>
          </a:p>
        </p:txBody>
      </p:sp>
      <p:sp>
        <p:nvSpPr>
          <p:cNvPr id="4" name="Slide Number Placeholder 3">
            <a:extLst>
              <a:ext uri="{FF2B5EF4-FFF2-40B4-BE49-F238E27FC236}">
                <a16:creationId xmlns:a16="http://schemas.microsoft.com/office/drawing/2014/main" id="{95DF5AF0-D96B-4EE1-9AF6-5F0C5E79B19F}"/>
              </a:ext>
            </a:extLst>
          </p:cNvPr>
          <p:cNvSpPr>
            <a:spLocks noGrp="1"/>
          </p:cNvSpPr>
          <p:nvPr>
            <p:ph type="sldNum" sz="quarter" idx="12"/>
          </p:nvPr>
        </p:nvSpPr>
        <p:spPr/>
        <p:txBody>
          <a:bodyPr/>
          <a:lstStyle/>
          <a:p>
            <a:pPr>
              <a:defRPr/>
            </a:pPr>
            <a:fld id="{D8837AC9-722F-4E00-AA4A-3E2FB5243369}" type="slidenum">
              <a:rPr lang="en-US" altLang="en-US" smtClean="0"/>
              <a:pPr>
                <a:defRPr/>
              </a:pPr>
              <a:t>34</a:t>
            </a:fld>
            <a:endParaRPr lang="en-US" altLang="en-US"/>
          </a:p>
        </p:txBody>
      </p:sp>
      <p:sp>
        <p:nvSpPr>
          <p:cNvPr id="5" name="Title 1">
            <a:extLst>
              <a:ext uri="{FF2B5EF4-FFF2-40B4-BE49-F238E27FC236}">
                <a16:creationId xmlns:a16="http://schemas.microsoft.com/office/drawing/2014/main" id="{228AD338-F4C2-4F88-BEC3-8551EDAE73C3}"/>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One-to-One Functions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3D5F14B-9FC4-43F7-B50B-B19F77FD82FC}"/>
                  </a:ext>
                </a:extLst>
              </p:cNvPr>
              <p:cNvSpPr/>
              <p:nvPr/>
            </p:nvSpPr>
            <p:spPr>
              <a:xfrm>
                <a:off x="1372017" y="2148593"/>
                <a:ext cx="9064423"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600"/>
                  </a:spcBef>
                </a:pPr>
                <a:r>
                  <a:rPr lang="en-US" sz="2000" b="1" dirty="0">
                    <a:solidFill>
                      <a:schemeClr val="accent1"/>
                    </a:solidFill>
                    <a:latin typeface="Open Sans"/>
                  </a:rPr>
                  <a:t>Example 02 :</a:t>
                </a:r>
              </a:p>
              <a:p>
                <a:pPr>
                  <a:spcBef>
                    <a:spcPts val="600"/>
                  </a:spcBef>
                </a:pPr>
                <a:r>
                  <a:rPr lang="en-US" sz="2000" dirty="0">
                    <a:latin typeface="Open Sans"/>
                  </a:rPr>
                  <a:t>Determine whether the function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latin typeface="Open Sans"/>
                  </a:rPr>
                  <a:t> from the set of integers to the set of integers is one to-one.</a:t>
                </a:r>
              </a:p>
              <a:p>
                <a:pPr algn="just">
                  <a:spcBef>
                    <a:spcPts val="600"/>
                  </a:spcBef>
                </a:pPr>
                <a:r>
                  <a:rPr lang="en-US" sz="2000" b="1" i="1" dirty="0">
                    <a:solidFill>
                      <a:srgbClr val="00B050"/>
                    </a:solidFill>
                    <a:latin typeface="Open Sans"/>
                  </a:rPr>
                  <a:t>Solution:</a:t>
                </a:r>
                <a:r>
                  <a:rPr lang="en-US" sz="2000" i="1" dirty="0">
                    <a:solidFill>
                      <a:srgbClr val="00FFFF"/>
                    </a:solidFill>
                    <a:latin typeface="Open Sans"/>
                  </a:rPr>
                  <a:t> </a:t>
                </a:r>
              </a:p>
              <a:p>
                <a:pPr algn="just">
                  <a:spcBef>
                    <a:spcPts val="600"/>
                  </a:spcBef>
                </a:pPr>
                <a:r>
                  <a:rPr lang="en-US" sz="2000" dirty="0">
                    <a:solidFill>
                      <a:srgbClr val="000000"/>
                    </a:solidFill>
                    <a:latin typeface="Open Sans"/>
                  </a:rPr>
                  <a:t>The function </a:t>
                </a:r>
                <a:r>
                  <a:rPr lang="en-US" sz="2000" i="1" dirty="0">
                    <a:latin typeface="Open Sans"/>
                  </a:rPr>
                  <a:t>f</a:t>
                </a:r>
                <a:r>
                  <a:rPr lang="en-US" sz="2000" dirty="0">
                    <a:latin typeface="Open Sans"/>
                  </a:rPr>
                  <a:t>(</a:t>
                </a:r>
                <a:r>
                  <a:rPr lang="en-US" sz="2000" i="1" dirty="0">
                    <a:latin typeface="Open Sans"/>
                  </a:rPr>
                  <a:t>x</a:t>
                </a:r>
                <a:r>
                  <a:rPr lang="en-US" sz="2000" dirty="0">
                    <a:latin typeface="Open Sans"/>
                  </a:rPr>
                  <a:t>)=</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 </m:t>
                    </m:r>
                  </m:oMath>
                </a14:m>
                <a:r>
                  <a:rPr lang="en-US" sz="2000" dirty="0">
                    <a:solidFill>
                      <a:srgbClr val="000000"/>
                    </a:solidFill>
                    <a:latin typeface="Open Sans"/>
                  </a:rPr>
                  <a:t>is not one-to-one because, for instance, </a:t>
                </a:r>
              </a:p>
              <a:p>
                <a:pPr algn="just">
                  <a:spcBef>
                    <a:spcPts val="600"/>
                  </a:spcBef>
                </a:pPr>
                <a:r>
                  <a:rPr lang="en-US" sz="2000" i="1" dirty="0">
                    <a:solidFill>
                      <a:srgbClr val="000000"/>
                    </a:solidFill>
                    <a:latin typeface="Open Sans"/>
                  </a:rPr>
                  <a:t>f </a:t>
                </a:r>
                <a:r>
                  <a:rPr lang="en-US" sz="2000" dirty="0">
                    <a:solidFill>
                      <a:srgbClr val="000000"/>
                    </a:solidFill>
                    <a:latin typeface="Open Sans"/>
                  </a:rPr>
                  <a:t>(1) = </a:t>
                </a:r>
                <a:r>
                  <a:rPr lang="en-US" sz="2000" i="1" dirty="0">
                    <a:solidFill>
                      <a:srgbClr val="000000"/>
                    </a:solidFill>
                    <a:latin typeface="Open Sans"/>
                  </a:rPr>
                  <a:t>f </a:t>
                </a:r>
                <a:r>
                  <a:rPr lang="en-US" sz="2000" dirty="0">
                    <a:solidFill>
                      <a:srgbClr val="000000"/>
                    </a:solidFill>
                    <a:latin typeface="Open Sans"/>
                  </a:rPr>
                  <a:t>(−1) = 1, but 1 ≠ −1.</a:t>
                </a:r>
                <a:endParaRPr lang="en-US" sz="2000" dirty="0">
                  <a:latin typeface="Open Sans"/>
                </a:endParaRPr>
              </a:p>
            </p:txBody>
          </p:sp>
        </mc:Choice>
        <mc:Fallback xmlns="">
          <p:sp>
            <p:nvSpPr>
              <p:cNvPr id="6" name="Rectangle 5">
                <a:extLst>
                  <a:ext uri="{FF2B5EF4-FFF2-40B4-BE49-F238E27FC236}">
                    <a16:creationId xmlns:a16="http://schemas.microsoft.com/office/drawing/2014/main" id="{03D5F14B-9FC4-43F7-B50B-B19F77FD82FC}"/>
                  </a:ext>
                </a:extLst>
              </p:cNvPr>
              <p:cNvSpPr>
                <a:spLocks noRot="1" noChangeAspect="1" noMove="1" noResize="1" noEditPoints="1" noAdjustHandles="1" noChangeArrowheads="1" noChangeShapeType="1" noTextEdit="1"/>
              </p:cNvSpPr>
              <p:nvPr/>
            </p:nvSpPr>
            <p:spPr>
              <a:xfrm>
                <a:off x="1372017" y="2148593"/>
                <a:ext cx="9064423" cy="2246769"/>
              </a:xfrm>
              <a:prstGeom prst="rect">
                <a:avLst/>
              </a:prstGeom>
              <a:blipFill>
                <a:blip r:embed="rId2"/>
                <a:stretch>
                  <a:fillRect l="-537" t="-536" r="-268" b="-348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CE6722EC-76F0-4459-8CC1-1D3110C6C1E8}"/>
              </a:ext>
            </a:extLst>
          </p:cNvPr>
          <p:cNvSpPr/>
          <p:nvPr/>
        </p:nvSpPr>
        <p:spPr>
          <a:xfrm>
            <a:off x="4954385" y="4579729"/>
            <a:ext cx="5482055" cy="26314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lgn="just">
              <a:spcBef>
                <a:spcPts val="600"/>
              </a:spcBef>
              <a:buNone/>
            </a:pPr>
            <a:r>
              <a:rPr lang="en-US" sz="2000" b="1" i="1" dirty="0">
                <a:solidFill>
                  <a:srgbClr val="00B050"/>
                </a:solidFill>
                <a:latin typeface="Open Sans"/>
              </a:rPr>
              <a:t>Solution: </a:t>
            </a:r>
          </a:p>
          <a:p>
            <a:pPr marL="0" indent="0" algn="just">
              <a:spcBef>
                <a:spcPts val="600"/>
              </a:spcBef>
              <a:buNone/>
            </a:pPr>
            <a:r>
              <a:rPr lang="en-US" sz="2000" dirty="0">
                <a:latin typeface="Open Sans"/>
              </a:rPr>
              <a:t>Suppose that </a:t>
            </a:r>
            <a:r>
              <a:rPr lang="en-US" sz="2000" i="1" dirty="0">
                <a:latin typeface="Open Sans"/>
              </a:rPr>
              <a:t>x </a:t>
            </a:r>
            <a:r>
              <a:rPr lang="en-US" sz="2000" dirty="0">
                <a:latin typeface="Open Sans"/>
              </a:rPr>
              <a:t>and </a:t>
            </a:r>
            <a:r>
              <a:rPr lang="en-US" sz="2000" i="1" dirty="0">
                <a:latin typeface="Open Sans"/>
              </a:rPr>
              <a:t>y </a:t>
            </a:r>
            <a:r>
              <a:rPr lang="en-US" sz="2000" dirty="0">
                <a:latin typeface="Open Sans"/>
              </a:rPr>
              <a:t>are real numbers with</a:t>
            </a:r>
          </a:p>
          <a:p>
            <a:pPr marL="0" indent="0" algn="just">
              <a:spcBef>
                <a:spcPts val="600"/>
              </a:spcBef>
              <a:buNone/>
            </a:pPr>
            <a:r>
              <a:rPr lang="en-US" sz="2000" dirty="0">
                <a:latin typeface="Open Sans"/>
              </a:rPr>
              <a:t>                           </a:t>
            </a:r>
            <a:r>
              <a:rPr lang="en-US" sz="2000" i="1" dirty="0">
                <a:latin typeface="Open Sans"/>
              </a:rPr>
              <a:t>f</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f</a:t>
            </a:r>
            <a:r>
              <a:rPr lang="en-US" sz="2000" dirty="0">
                <a:latin typeface="Open Sans"/>
              </a:rPr>
              <a:t>(</a:t>
            </a:r>
            <a:r>
              <a:rPr lang="en-US" sz="2000" i="1" dirty="0">
                <a:latin typeface="Open Sans"/>
              </a:rPr>
              <a:t>y</a:t>
            </a:r>
            <a:r>
              <a:rPr lang="en-US" sz="2000" dirty="0">
                <a:latin typeface="Open Sans"/>
              </a:rPr>
              <a:t>), </a:t>
            </a:r>
          </a:p>
          <a:p>
            <a:pPr marL="0" indent="0" algn="just">
              <a:spcBef>
                <a:spcPts val="600"/>
              </a:spcBef>
              <a:buNone/>
            </a:pPr>
            <a:r>
              <a:rPr lang="en-US" sz="2000" dirty="0">
                <a:latin typeface="Open Sans"/>
              </a:rPr>
              <a:t>so that                 </a:t>
            </a:r>
            <a:r>
              <a:rPr lang="en-US" sz="2000" i="1" dirty="0">
                <a:latin typeface="Open Sans"/>
              </a:rPr>
              <a:t>x </a:t>
            </a:r>
            <a:r>
              <a:rPr lang="en-US" sz="2000" dirty="0">
                <a:latin typeface="Open Sans"/>
              </a:rPr>
              <a:t>+ 1 = </a:t>
            </a:r>
            <a:r>
              <a:rPr lang="en-US" sz="2000" i="1" dirty="0">
                <a:latin typeface="Open Sans"/>
              </a:rPr>
              <a:t>y </a:t>
            </a:r>
            <a:r>
              <a:rPr lang="en-US" sz="2000" dirty="0">
                <a:latin typeface="Open Sans"/>
              </a:rPr>
              <a:t>+ 1. </a:t>
            </a:r>
          </a:p>
          <a:p>
            <a:pPr marL="0" indent="0" algn="just">
              <a:spcBef>
                <a:spcPts val="600"/>
              </a:spcBef>
              <a:buNone/>
            </a:pPr>
            <a:r>
              <a:rPr lang="en-US" sz="2000" dirty="0">
                <a:latin typeface="Open Sans"/>
              </a:rPr>
              <a:t>This means that </a:t>
            </a:r>
            <a:r>
              <a:rPr lang="en-US" sz="2000" i="1" dirty="0">
                <a:latin typeface="Open Sans"/>
              </a:rPr>
              <a:t>x </a:t>
            </a:r>
            <a:r>
              <a:rPr lang="en-US" sz="2000" dirty="0">
                <a:latin typeface="Open Sans"/>
              </a:rPr>
              <a:t>= </a:t>
            </a:r>
            <a:r>
              <a:rPr lang="en-US" sz="2000" i="1" dirty="0">
                <a:latin typeface="Open Sans"/>
              </a:rPr>
              <a:t>y</a:t>
            </a:r>
            <a:r>
              <a:rPr lang="en-US" sz="2000" dirty="0">
                <a:latin typeface="Open Sans"/>
              </a:rPr>
              <a:t>. </a:t>
            </a:r>
          </a:p>
          <a:p>
            <a:pPr marL="0" indent="0" algn="just">
              <a:spcBef>
                <a:spcPts val="600"/>
              </a:spcBef>
              <a:buNone/>
            </a:pPr>
            <a:r>
              <a:rPr lang="en-US" sz="2000" dirty="0">
                <a:latin typeface="Open Sans"/>
              </a:rPr>
              <a:t>Hence,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+ 1 is a one-to-one function from </a:t>
            </a:r>
            <a:r>
              <a:rPr lang="en-US" sz="2000" b="1" dirty="0">
                <a:latin typeface="Open Sans"/>
              </a:rPr>
              <a:t>R </a:t>
            </a:r>
            <a:r>
              <a:rPr lang="en-US" sz="2000" dirty="0">
                <a:latin typeface="Open Sans"/>
              </a:rPr>
              <a:t>to </a:t>
            </a:r>
            <a:r>
              <a:rPr lang="en-US" sz="2000" b="1" dirty="0">
                <a:latin typeface="Open Sans"/>
              </a:rPr>
              <a:t>R</a:t>
            </a:r>
            <a:r>
              <a:rPr lang="en-US" sz="2000" dirty="0">
                <a:latin typeface="Open Sans"/>
              </a:rPr>
              <a:t>.</a:t>
            </a:r>
          </a:p>
        </p:txBody>
      </p:sp>
    </p:spTree>
    <p:extLst>
      <p:ext uri="{BB962C8B-B14F-4D97-AF65-F5344CB8AC3E}">
        <p14:creationId xmlns:p14="http://schemas.microsoft.com/office/powerpoint/2010/main" val="4071885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5ACA-FEC5-446B-B051-B174AB0B5706}"/>
              </a:ext>
            </a:extLst>
          </p:cNvPr>
          <p:cNvSpPr>
            <a:spLocks noGrp="1"/>
          </p:cNvSpPr>
          <p:nvPr>
            <p:ph type="title"/>
          </p:nvPr>
        </p:nvSpPr>
        <p:spPr>
          <a:xfrm>
            <a:off x="3919538" y="839788"/>
            <a:ext cx="6388244" cy="1260475"/>
          </a:xfrm>
        </p:spPr>
        <p:txBody>
          <a:bodyPr/>
          <a:lstStyle/>
          <a:p>
            <a:r>
              <a:rPr lang="en-US" sz="3000" dirty="0">
                <a:solidFill>
                  <a:schemeClr val="accent1"/>
                </a:solidFill>
                <a:latin typeface="Open Sans"/>
              </a:rPr>
              <a:t>Onto Functions</a:t>
            </a:r>
          </a:p>
        </p:txBody>
      </p:sp>
      <p:sp>
        <p:nvSpPr>
          <p:cNvPr id="3" name="Content Placeholder 2">
            <a:extLst>
              <a:ext uri="{FF2B5EF4-FFF2-40B4-BE49-F238E27FC236}">
                <a16:creationId xmlns:a16="http://schemas.microsoft.com/office/drawing/2014/main" id="{F50CD8B0-9399-4615-B249-9133D860B95B}"/>
              </a:ext>
            </a:extLst>
          </p:cNvPr>
          <p:cNvSpPr>
            <a:spLocks noGrp="1"/>
          </p:cNvSpPr>
          <p:nvPr>
            <p:ph idx="1"/>
          </p:nvPr>
        </p:nvSpPr>
        <p:spPr>
          <a:xfrm>
            <a:off x="1463040" y="2384887"/>
            <a:ext cx="8844742" cy="1403985"/>
          </a:xfrm>
        </p:spPr>
        <p:style>
          <a:lnRef idx="1">
            <a:schemeClr val="accent5"/>
          </a:lnRef>
          <a:fillRef idx="2">
            <a:schemeClr val="accent5"/>
          </a:fillRef>
          <a:effectRef idx="1">
            <a:schemeClr val="accent5"/>
          </a:effectRef>
          <a:fontRef idx="minor">
            <a:schemeClr val="dk1"/>
          </a:fontRef>
        </p:style>
        <p:txBody>
          <a:bodyPr/>
          <a:lstStyle/>
          <a:p>
            <a:pPr marL="0" indent="0" algn="just">
              <a:buNone/>
            </a:pPr>
            <a:r>
              <a:rPr lang="en-US" sz="2000" b="1" dirty="0">
                <a:solidFill>
                  <a:schemeClr val="accent1"/>
                </a:solidFill>
                <a:latin typeface="Open Sans"/>
              </a:rPr>
              <a:t>Definition :</a:t>
            </a:r>
          </a:p>
          <a:p>
            <a:pPr marL="0" indent="0" algn="just">
              <a:buNone/>
            </a:pPr>
            <a:r>
              <a:rPr lang="en-US" sz="2000" dirty="0">
                <a:latin typeface="Open Sans"/>
              </a:rPr>
              <a:t>A function </a:t>
            </a:r>
            <a:r>
              <a:rPr lang="en-US" sz="2000" i="1" dirty="0">
                <a:latin typeface="Open Sans"/>
              </a:rPr>
              <a:t>f </a:t>
            </a:r>
            <a:r>
              <a:rPr lang="en-US" sz="2000" dirty="0">
                <a:latin typeface="Open Sans"/>
              </a:rPr>
              <a:t>from </a:t>
            </a:r>
            <a:r>
              <a:rPr lang="en-US" sz="2000" i="1" dirty="0">
                <a:latin typeface="Open Sans"/>
              </a:rPr>
              <a:t>A </a:t>
            </a:r>
            <a:r>
              <a:rPr lang="en-US" sz="2000" dirty="0">
                <a:latin typeface="Open Sans"/>
              </a:rPr>
              <a:t>to </a:t>
            </a:r>
            <a:r>
              <a:rPr lang="en-US" sz="2000" i="1" dirty="0">
                <a:latin typeface="Open Sans"/>
              </a:rPr>
              <a:t>B </a:t>
            </a:r>
            <a:r>
              <a:rPr lang="en-US" sz="2000" dirty="0">
                <a:latin typeface="Open Sans"/>
              </a:rPr>
              <a:t>is called </a:t>
            </a:r>
            <a:r>
              <a:rPr lang="en-US" sz="2000" b="1" i="1" dirty="0">
                <a:solidFill>
                  <a:srgbClr val="FF0000"/>
                </a:solidFill>
                <a:latin typeface="Open Sans"/>
              </a:rPr>
              <a:t>onto, </a:t>
            </a:r>
            <a:r>
              <a:rPr lang="en-US" sz="2000" b="1" dirty="0">
                <a:solidFill>
                  <a:srgbClr val="FF0000"/>
                </a:solidFill>
                <a:latin typeface="Open Sans"/>
              </a:rPr>
              <a:t>or a </a:t>
            </a:r>
            <a:r>
              <a:rPr lang="en-US" sz="2000" b="1" i="1" dirty="0">
                <a:solidFill>
                  <a:srgbClr val="FF0000"/>
                </a:solidFill>
                <a:latin typeface="Open Sans"/>
              </a:rPr>
              <a:t>surjection</a:t>
            </a:r>
            <a:r>
              <a:rPr lang="en-US" sz="2000" i="1" dirty="0">
                <a:latin typeface="Open Sans"/>
              </a:rPr>
              <a:t>, </a:t>
            </a:r>
            <a:r>
              <a:rPr lang="en-US" sz="2000" dirty="0">
                <a:latin typeface="Open Sans"/>
              </a:rPr>
              <a:t>if and only if for every element </a:t>
            </a:r>
            <a:r>
              <a:rPr lang="en-US" sz="2000" i="1" dirty="0">
                <a:latin typeface="Open Sans"/>
              </a:rPr>
              <a:t>b </a:t>
            </a:r>
            <a:r>
              <a:rPr lang="en-US" sz="2000" dirty="0">
                <a:latin typeface="Open Sans"/>
              </a:rPr>
              <a:t>∈ </a:t>
            </a:r>
            <a:r>
              <a:rPr lang="en-US" sz="2000" i="1" dirty="0">
                <a:latin typeface="Open Sans"/>
              </a:rPr>
              <a:t>B </a:t>
            </a:r>
            <a:r>
              <a:rPr lang="en-US" sz="2000" dirty="0">
                <a:latin typeface="Open Sans"/>
              </a:rPr>
              <a:t>there is an element </a:t>
            </a:r>
            <a:r>
              <a:rPr lang="en-US" sz="2000" i="1" dirty="0">
                <a:latin typeface="Open Sans"/>
              </a:rPr>
              <a:t>a </a:t>
            </a:r>
            <a:r>
              <a:rPr lang="en-US" sz="2000" dirty="0">
                <a:latin typeface="Open Sans"/>
              </a:rPr>
              <a:t>∈ </a:t>
            </a:r>
            <a:r>
              <a:rPr lang="en-US" sz="2000" i="1" dirty="0">
                <a:latin typeface="Open Sans"/>
              </a:rPr>
              <a:t>A </a:t>
            </a:r>
            <a:r>
              <a:rPr lang="en-US" sz="2000" dirty="0">
                <a:latin typeface="Open Sans"/>
              </a:rPr>
              <a:t>with </a:t>
            </a:r>
            <a:r>
              <a:rPr lang="en-US" sz="2000" i="1" dirty="0">
                <a:latin typeface="Open Sans"/>
              </a:rPr>
              <a:t>f </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b</a:t>
            </a:r>
            <a:r>
              <a:rPr lang="en-US" sz="2000" dirty="0">
                <a:latin typeface="Open Sans"/>
              </a:rPr>
              <a:t>. A function </a:t>
            </a:r>
            <a:r>
              <a:rPr lang="en-US" sz="2000" i="1" dirty="0">
                <a:latin typeface="Open Sans"/>
              </a:rPr>
              <a:t>f </a:t>
            </a:r>
            <a:r>
              <a:rPr lang="en-US" sz="2000" dirty="0">
                <a:latin typeface="Open Sans"/>
              </a:rPr>
              <a:t>is called </a:t>
            </a:r>
            <a:r>
              <a:rPr lang="en-US" sz="2000" b="1" i="1" dirty="0">
                <a:solidFill>
                  <a:srgbClr val="FF0000"/>
                </a:solidFill>
                <a:latin typeface="Open Sans"/>
              </a:rPr>
              <a:t>surjective</a:t>
            </a:r>
            <a:r>
              <a:rPr lang="en-US" sz="2000" i="1" dirty="0">
                <a:latin typeface="Open Sans"/>
              </a:rPr>
              <a:t> </a:t>
            </a:r>
            <a:r>
              <a:rPr lang="en-US" sz="2000" dirty="0">
                <a:latin typeface="Open Sans"/>
              </a:rPr>
              <a:t>if it is onto.</a:t>
            </a:r>
          </a:p>
        </p:txBody>
      </p:sp>
      <p:sp>
        <p:nvSpPr>
          <p:cNvPr id="4" name="Slide Number Placeholder 3">
            <a:extLst>
              <a:ext uri="{FF2B5EF4-FFF2-40B4-BE49-F238E27FC236}">
                <a16:creationId xmlns:a16="http://schemas.microsoft.com/office/drawing/2014/main" id="{731F3520-D1DF-4953-A655-9B3908807375}"/>
              </a:ext>
            </a:extLst>
          </p:cNvPr>
          <p:cNvSpPr>
            <a:spLocks noGrp="1"/>
          </p:cNvSpPr>
          <p:nvPr>
            <p:ph type="sldNum" sz="quarter" idx="12"/>
          </p:nvPr>
        </p:nvSpPr>
        <p:spPr/>
        <p:txBody>
          <a:bodyPr/>
          <a:lstStyle/>
          <a:p>
            <a:pPr>
              <a:defRPr/>
            </a:pPr>
            <a:fld id="{D8837AC9-722F-4E00-AA4A-3E2FB5243369}" type="slidenum">
              <a:rPr lang="en-US" altLang="en-US" smtClean="0"/>
              <a:pPr>
                <a:defRPr/>
              </a:pPr>
              <a:t>35</a:t>
            </a:fld>
            <a:endParaRPr lang="en-US" altLang="en-US"/>
          </a:p>
        </p:txBody>
      </p:sp>
      <p:sp>
        <p:nvSpPr>
          <p:cNvPr id="6" name="Rectangle 5">
            <a:extLst>
              <a:ext uri="{FF2B5EF4-FFF2-40B4-BE49-F238E27FC236}">
                <a16:creationId xmlns:a16="http://schemas.microsoft.com/office/drawing/2014/main" id="{374D707E-35A0-418F-A760-ADA9B29C7975}"/>
              </a:ext>
            </a:extLst>
          </p:cNvPr>
          <p:cNvSpPr/>
          <p:nvPr/>
        </p:nvSpPr>
        <p:spPr>
          <a:xfrm>
            <a:off x="1463040" y="4116938"/>
            <a:ext cx="5951913" cy="2862322"/>
          </a:xfrm>
          <a:prstGeom prst="rect">
            <a:avLst/>
          </a:prstGeom>
        </p:spPr>
        <p:txBody>
          <a:bodyPr wrap="square">
            <a:spAutoFit/>
          </a:bodyPr>
          <a:lstStyle/>
          <a:p>
            <a:pPr algn="just"/>
            <a:r>
              <a:rPr lang="en-US" sz="2000" b="1" dirty="0">
                <a:solidFill>
                  <a:schemeClr val="accent1"/>
                </a:solidFill>
                <a:latin typeface="Open Sans"/>
              </a:rPr>
              <a:t>Example :</a:t>
            </a:r>
          </a:p>
          <a:p>
            <a:pPr algn="just"/>
            <a:r>
              <a:rPr lang="en-US" sz="2000" dirty="0">
                <a:solidFill>
                  <a:srgbClr val="000000"/>
                </a:solidFill>
                <a:latin typeface="Open Sans"/>
              </a:rPr>
              <a:t>Let </a:t>
            </a:r>
            <a:r>
              <a:rPr lang="en-US" sz="2000" i="1" dirty="0">
                <a:solidFill>
                  <a:srgbClr val="000000"/>
                </a:solidFill>
                <a:latin typeface="Open Sans"/>
              </a:rPr>
              <a:t>f </a:t>
            </a:r>
            <a:r>
              <a:rPr lang="en-US" sz="2000" dirty="0">
                <a:solidFill>
                  <a:srgbClr val="000000"/>
                </a:solidFill>
                <a:latin typeface="Open Sans"/>
              </a:rPr>
              <a:t>be the function from {</a:t>
            </a:r>
            <a:r>
              <a:rPr lang="en-US" sz="2000" i="1" dirty="0">
                <a:solidFill>
                  <a:srgbClr val="000000"/>
                </a:solidFill>
                <a:latin typeface="Open Sans"/>
              </a:rPr>
              <a:t>a, b, c, d</a:t>
            </a:r>
            <a:r>
              <a:rPr lang="en-US" sz="2000" dirty="0">
                <a:solidFill>
                  <a:srgbClr val="000000"/>
                </a:solidFill>
                <a:latin typeface="Open Sans"/>
              </a:rPr>
              <a:t>} to {1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3} defined by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a</a:t>
            </a:r>
            <a:r>
              <a:rPr lang="en-US" sz="2000" dirty="0">
                <a:solidFill>
                  <a:srgbClr val="000000"/>
                </a:solidFill>
                <a:latin typeface="Open Sans"/>
              </a:rPr>
              <a:t>) = 3,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b</a:t>
            </a:r>
            <a:r>
              <a:rPr lang="en-US" sz="2000" dirty="0">
                <a:solidFill>
                  <a:srgbClr val="000000"/>
                </a:solidFill>
                <a:latin typeface="Open Sans"/>
              </a:rPr>
              <a:t>) = 2,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c</a:t>
            </a:r>
            <a:r>
              <a:rPr lang="en-US" sz="2000" dirty="0">
                <a:solidFill>
                  <a:srgbClr val="000000"/>
                </a:solidFill>
                <a:latin typeface="Open Sans"/>
              </a:rPr>
              <a:t>) = 1, and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d</a:t>
            </a:r>
            <a:r>
              <a:rPr lang="en-US" sz="2000" dirty="0">
                <a:solidFill>
                  <a:srgbClr val="000000"/>
                </a:solidFill>
                <a:latin typeface="Open Sans"/>
              </a:rPr>
              <a:t>) = 3. Is </a:t>
            </a:r>
            <a:r>
              <a:rPr lang="en-US" sz="2000" i="1" dirty="0">
                <a:solidFill>
                  <a:srgbClr val="000000"/>
                </a:solidFill>
                <a:latin typeface="Open Sans"/>
              </a:rPr>
              <a:t>f </a:t>
            </a:r>
            <a:r>
              <a:rPr lang="en-US" sz="2000" dirty="0">
                <a:solidFill>
                  <a:srgbClr val="000000"/>
                </a:solidFill>
                <a:latin typeface="Open Sans"/>
              </a:rPr>
              <a:t>an onto function?</a:t>
            </a:r>
          </a:p>
          <a:p>
            <a:pPr algn="just"/>
            <a:endParaRPr lang="en-US" sz="2000" dirty="0">
              <a:solidFill>
                <a:srgbClr val="000000"/>
              </a:solidFill>
              <a:latin typeface="Open Sans"/>
            </a:endParaRPr>
          </a:p>
          <a:p>
            <a:pPr algn="just"/>
            <a:r>
              <a:rPr lang="en-US" sz="2000" b="1" i="1" dirty="0">
                <a:solidFill>
                  <a:schemeClr val="accent1"/>
                </a:solidFill>
                <a:latin typeface="Open Sans"/>
              </a:rPr>
              <a:t>Solution: </a:t>
            </a:r>
          </a:p>
          <a:p>
            <a:pPr algn="just"/>
            <a:r>
              <a:rPr lang="en-US" sz="2000" dirty="0">
                <a:solidFill>
                  <a:srgbClr val="000000"/>
                </a:solidFill>
                <a:latin typeface="Open Sans"/>
              </a:rPr>
              <a:t>Because all three elements of the codomain are images of elements in the domain, we see that </a:t>
            </a:r>
            <a:r>
              <a:rPr lang="en-US" sz="2000" i="1" dirty="0">
                <a:solidFill>
                  <a:srgbClr val="000000"/>
                </a:solidFill>
                <a:latin typeface="Open Sans"/>
              </a:rPr>
              <a:t>f </a:t>
            </a:r>
            <a:r>
              <a:rPr lang="en-US" sz="2000" dirty="0">
                <a:solidFill>
                  <a:srgbClr val="000000"/>
                </a:solidFill>
                <a:latin typeface="Open Sans"/>
              </a:rPr>
              <a:t>is onto. </a:t>
            </a:r>
            <a:endParaRPr lang="en-US" sz="2000" dirty="0">
              <a:latin typeface="Open Sans"/>
            </a:endParaRPr>
          </a:p>
        </p:txBody>
      </p:sp>
      <p:pic>
        <p:nvPicPr>
          <p:cNvPr id="7" name="Picture 6">
            <a:extLst>
              <a:ext uri="{FF2B5EF4-FFF2-40B4-BE49-F238E27FC236}">
                <a16:creationId xmlns:a16="http://schemas.microsoft.com/office/drawing/2014/main" id="{5E423410-74A9-4223-AE36-F51F266760F3}"/>
              </a:ext>
            </a:extLst>
          </p:cNvPr>
          <p:cNvPicPr>
            <a:picLocks noChangeAspect="1"/>
          </p:cNvPicPr>
          <p:nvPr/>
        </p:nvPicPr>
        <p:blipFill>
          <a:blip r:embed="rId2"/>
          <a:stretch>
            <a:fillRect/>
          </a:stretch>
        </p:blipFill>
        <p:spPr>
          <a:xfrm>
            <a:off x="7813820" y="4404927"/>
            <a:ext cx="2493962" cy="2318135"/>
          </a:xfrm>
          <a:prstGeom prst="rect">
            <a:avLst/>
          </a:prstGeom>
        </p:spPr>
      </p:pic>
    </p:spTree>
    <p:extLst>
      <p:ext uri="{BB962C8B-B14F-4D97-AF65-F5344CB8AC3E}">
        <p14:creationId xmlns:p14="http://schemas.microsoft.com/office/powerpoint/2010/main" val="2216702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6B33CB-54F8-4A32-8037-F893EB6BFA84}"/>
                  </a:ext>
                </a:extLst>
              </p:cNvPr>
              <p:cNvSpPr>
                <a:spLocks noGrp="1"/>
              </p:cNvSpPr>
              <p:nvPr>
                <p:ph idx="1"/>
              </p:nvPr>
            </p:nvSpPr>
            <p:spPr>
              <a:xfrm>
                <a:off x="1359217" y="2203601"/>
                <a:ext cx="9010997" cy="1961805"/>
              </a:xfrm>
            </p:spPr>
            <p:txBody>
              <a:bodyPr/>
              <a:lstStyle/>
              <a:p>
                <a:pPr marL="0" indent="0" algn="just">
                  <a:buNone/>
                </a:pPr>
                <a:r>
                  <a:rPr lang="en-US" sz="2000" b="1" dirty="0">
                    <a:solidFill>
                      <a:schemeClr val="accent1"/>
                    </a:solidFill>
                    <a:latin typeface="Open Sans"/>
                  </a:rPr>
                  <a:t>Example 01 :</a:t>
                </a:r>
              </a:p>
              <a:p>
                <a:pPr marL="0" indent="0" algn="just">
                  <a:buNone/>
                </a:pPr>
                <a:r>
                  <a:rPr lang="en-US" sz="2000" dirty="0">
                    <a:latin typeface="Open Sans"/>
                  </a:rPr>
                  <a:t>Is the function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latin typeface="Open Sans"/>
                  </a:rPr>
                  <a:t> from the set of integers to the set of integers onto?</a:t>
                </a:r>
              </a:p>
              <a:p>
                <a:pPr marL="0" indent="0" algn="just">
                  <a:buNone/>
                </a:pPr>
                <a:r>
                  <a:rPr lang="en-US" sz="2000" b="1" i="1" dirty="0">
                    <a:solidFill>
                      <a:srgbClr val="00B050"/>
                    </a:solidFill>
                    <a:latin typeface="Open Sans"/>
                  </a:rPr>
                  <a:t>Solution: </a:t>
                </a:r>
              </a:p>
              <a:p>
                <a:pPr marL="0" indent="0" algn="just">
                  <a:buNone/>
                </a:pPr>
                <a:r>
                  <a:rPr lang="en-US" sz="2000" dirty="0">
                    <a:latin typeface="Open Sans"/>
                  </a:rPr>
                  <a:t>The function </a:t>
                </a:r>
                <a:r>
                  <a:rPr lang="en-US" sz="2000" i="1" dirty="0">
                    <a:latin typeface="Open Sans"/>
                  </a:rPr>
                  <a:t>f </a:t>
                </a:r>
                <a:r>
                  <a:rPr lang="en-US" sz="2000" dirty="0">
                    <a:latin typeface="Open Sans"/>
                  </a:rPr>
                  <a:t>is not onto because there is no integer </a:t>
                </a:r>
                <a:r>
                  <a:rPr lang="en-US" sz="2000" i="1" dirty="0">
                    <a:latin typeface="Open Sans"/>
                  </a:rPr>
                  <a:t>x </a:t>
                </a:r>
                <a:r>
                  <a:rPr lang="en-US" sz="2000" dirty="0">
                    <a:latin typeface="Open Sans"/>
                  </a:rPr>
                  <a:t>with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latin typeface="Open Sans"/>
                  </a:rPr>
                  <a:t> = −1, for instance.</a:t>
                </a:r>
              </a:p>
            </p:txBody>
          </p:sp>
        </mc:Choice>
        <mc:Fallback xmlns="">
          <p:sp>
            <p:nvSpPr>
              <p:cNvPr id="3" name="Content Placeholder 2">
                <a:extLst>
                  <a:ext uri="{FF2B5EF4-FFF2-40B4-BE49-F238E27FC236}">
                    <a16:creationId xmlns:a16="http://schemas.microsoft.com/office/drawing/2014/main" id="{1B6B33CB-54F8-4A32-8037-F893EB6BFA84}"/>
                  </a:ext>
                </a:extLst>
              </p:cNvPr>
              <p:cNvSpPr>
                <a:spLocks noGrp="1" noRot="1" noChangeAspect="1" noMove="1" noResize="1" noEditPoints="1" noAdjustHandles="1" noChangeArrowheads="1" noChangeShapeType="1" noTextEdit="1"/>
              </p:cNvSpPr>
              <p:nvPr>
                <p:ph idx="1"/>
              </p:nvPr>
            </p:nvSpPr>
            <p:spPr>
              <a:xfrm>
                <a:off x="1359217" y="2203601"/>
                <a:ext cx="9010997" cy="1961805"/>
              </a:xfrm>
              <a:blipFill>
                <a:blip r:embed="rId2"/>
                <a:stretch>
                  <a:fillRect l="-541" t="-932" r="-6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324B8A5-F23B-4211-9EED-B5A826E7818F}"/>
              </a:ext>
            </a:extLst>
          </p:cNvPr>
          <p:cNvSpPr>
            <a:spLocks noGrp="1"/>
          </p:cNvSpPr>
          <p:nvPr>
            <p:ph type="sldNum" sz="quarter" idx="12"/>
          </p:nvPr>
        </p:nvSpPr>
        <p:spPr/>
        <p:txBody>
          <a:bodyPr/>
          <a:lstStyle/>
          <a:p>
            <a:pPr>
              <a:defRPr/>
            </a:pPr>
            <a:fld id="{D8837AC9-722F-4E00-AA4A-3E2FB5243369}" type="slidenum">
              <a:rPr lang="en-US" altLang="en-US" smtClean="0"/>
              <a:pPr>
                <a:defRPr/>
              </a:pPr>
              <a:t>36</a:t>
            </a:fld>
            <a:endParaRPr lang="en-US" altLang="en-US"/>
          </a:p>
        </p:txBody>
      </p:sp>
      <p:sp>
        <p:nvSpPr>
          <p:cNvPr id="5" name="Rectangle 4">
            <a:extLst>
              <a:ext uri="{FF2B5EF4-FFF2-40B4-BE49-F238E27FC236}">
                <a16:creationId xmlns:a16="http://schemas.microsoft.com/office/drawing/2014/main" id="{5A053797-30AC-4F12-A0CD-C74614C35EB2}"/>
              </a:ext>
            </a:extLst>
          </p:cNvPr>
          <p:cNvSpPr/>
          <p:nvPr/>
        </p:nvSpPr>
        <p:spPr>
          <a:xfrm>
            <a:off x="1359216" y="4165406"/>
            <a:ext cx="9010997" cy="3016210"/>
          </a:xfrm>
          <a:prstGeom prst="rect">
            <a:avLst/>
          </a:prstGeom>
        </p:spPr>
        <p:txBody>
          <a:bodyPr wrap="square">
            <a:spAutoFit/>
          </a:bodyPr>
          <a:lstStyle/>
          <a:p>
            <a:pPr algn="just">
              <a:spcBef>
                <a:spcPts val="600"/>
              </a:spcBef>
            </a:pPr>
            <a:r>
              <a:rPr lang="en-US" sz="2000" b="1" dirty="0">
                <a:solidFill>
                  <a:schemeClr val="accent1"/>
                </a:solidFill>
                <a:latin typeface="Open Sans"/>
              </a:rPr>
              <a:t>Example 02 :</a:t>
            </a:r>
          </a:p>
          <a:p>
            <a:pPr algn="just">
              <a:spcBef>
                <a:spcPts val="600"/>
              </a:spcBef>
            </a:pPr>
            <a:r>
              <a:rPr lang="en-US" sz="2000" dirty="0">
                <a:solidFill>
                  <a:srgbClr val="000000"/>
                </a:solidFill>
                <a:latin typeface="Open Sans"/>
              </a:rPr>
              <a:t>Is the function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+ 1 from the set of integers to the set of integers onto?</a:t>
            </a:r>
            <a:endParaRPr lang="en-US" sz="2000" i="1" dirty="0">
              <a:solidFill>
                <a:srgbClr val="00FFFF"/>
              </a:solidFill>
              <a:latin typeface="Open Sans"/>
            </a:endParaRPr>
          </a:p>
          <a:p>
            <a:pPr algn="just">
              <a:spcBef>
                <a:spcPts val="600"/>
              </a:spcBef>
            </a:pPr>
            <a:r>
              <a:rPr lang="en-US" sz="2000" b="1" i="1" dirty="0">
                <a:solidFill>
                  <a:srgbClr val="00B050"/>
                </a:solidFill>
                <a:latin typeface="Open Sans"/>
              </a:rPr>
              <a:t>Solution: </a:t>
            </a:r>
          </a:p>
          <a:p>
            <a:pPr marL="2111375" indent="-2111375" algn="just">
              <a:spcBef>
                <a:spcPts val="600"/>
              </a:spcBef>
            </a:pPr>
            <a:r>
              <a:rPr lang="en-US" sz="2000" dirty="0">
                <a:solidFill>
                  <a:srgbClr val="000000"/>
                </a:solidFill>
                <a:latin typeface="Open Sans"/>
              </a:rPr>
              <a:t>This function is onto, because for every integer </a:t>
            </a:r>
            <a:r>
              <a:rPr lang="en-US" sz="2000" i="1" dirty="0">
                <a:solidFill>
                  <a:srgbClr val="000000"/>
                </a:solidFill>
                <a:latin typeface="Open Sans"/>
              </a:rPr>
              <a:t>y </a:t>
            </a:r>
            <a:r>
              <a:rPr lang="en-US" sz="2000" dirty="0">
                <a:solidFill>
                  <a:srgbClr val="000000"/>
                </a:solidFill>
                <a:latin typeface="Open Sans"/>
              </a:rPr>
              <a:t>there is an integer </a:t>
            </a:r>
            <a:r>
              <a:rPr lang="en-US" sz="2000" i="1" dirty="0">
                <a:solidFill>
                  <a:srgbClr val="000000"/>
                </a:solidFill>
                <a:latin typeface="Open Sans"/>
              </a:rPr>
              <a:t>x </a:t>
            </a:r>
            <a:r>
              <a:rPr lang="en-US" sz="2000" dirty="0">
                <a:solidFill>
                  <a:srgbClr val="000000"/>
                </a:solidFill>
                <a:latin typeface="Open Sans"/>
              </a:rPr>
              <a:t>such that      </a:t>
            </a:r>
            <a:r>
              <a:rPr lang="en-US" sz="2000" i="1" dirty="0">
                <a:solidFill>
                  <a:srgbClr val="000000"/>
                </a:solidFill>
                <a:latin typeface="Open Sans"/>
              </a:rPr>
              <a:t>f</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y </a:t>
            </a:r>
          </a:p>
          <a:p>
            <a:pPr marL="2111375" indent="-2111375" algn="just">
              <a:spcBef>
                <a:spcPts val="600"/>
              </a:spcBef>
            </a:pPr>
            <a:r>
              <a:rPr lang="en-US" sz="2000" dirty="0">
                <a:solidFill>
                  <a:srgbClr val="000000"/>
                </a:solidFill>
                <a:latin typeface="Open Sans"/>
              </a:rPr>
              <a:t>if and only if        </a:t>
            </a:r>
            <a:r>
              <a:rPr lang="en-US" sz="2000" i="1" dirty="0">
                <a:solidFill>
                  <a:srgbClr val="000000"/>
                </a:solidFill>
                <a:latin typeface="Open Sans"/>
              </a:rPr>
              <a:t>x </a:t>
            </a:r>
            <a:r>
              <a:rPr lang="en-US" sz="2000" dirty="0">
                <a:solidFill>
                  <a:srgbClr val="000000"/>
                </a:solidFill>
                <a:latin typeface="Open Sans"/>
              </a:rPr>
              <a:t>+ 1 = </a:t>
            </a:r>
            <a:r>
              <a:rPr lang="en-US" sz="2000" i="1" dirty="0">
                <a:solidFill>
                  <a:srgbClr val="000000"/>
                </a:solidFill>
                <a:latin typeface="Open Sans"/>
              </a:rPr>
              <a:t>y</a:t>
            </a:r>
            <a:r>
              <a:rPr lang="en-US" sz="2000" dirty="0">
                <a:solidFill>
                  <a:srgbClr val="000000"/>
                </a:solidFill>
                <a:latin typeface="Open Sans"/>
              </a:rPr>
              <a:t>, </a:t>
            </a:r>
          </a:p>
          <a:p>
            <a:pPr marL="2111375" indent="-2111375" algn="just">
              <a:spcBef>
                <a:spcPts val="600"/>
              </a:spcBef>
            </a:pPr>
            <a:r>
              <a:rPr lang="en-US" sz="2000" i="1" dirty="0">
                <a:solidFill>
                  <a:srgbClr val="000000"/>
                </a:solidFill>
                <a:latin typeface="Open Sans"/>
              </a:rPr>
              <a:t>                                  x </a:t>
            </a:r>
            <a:r>
              <a:rPr lang="en-US" sz="2000" dirty="0">
                <a:solidFill>
                  <a:srgbClr val="000000"/>
                </a:solidFill>
                <a:latin typeface="Open Sans"/>
              </a:rPr>
              <a:t>= </a:t>
            </a:r>
            <a:r>
              <a:rPr lang="en-US" sz="2000" i="1" dirty="0">
                <a:solidFill>
                  <a:srgbClr val="000000"/>
                </a:solidFill>
                <a:latin typeface="Open Sans"/>
              </a:rPr>
              <a:t>y </a:t>
            </a:r>
            <a:r>
              <a:rPr lang="en-US" sz="2000" dirty="0">
                <a:solidFill>
                  <a:srgbClr val="000000"/>
                </a:solidFill>
                <a:latin typeface="Open Sans"/>
              </a:rPr>
              <a:t>− 1. </a:t>
            </a:r>
          </a:p>
          <a:p>
            <a:pPr marL="2111375" indent="-2111375" algn="just">
              <a:spcBef>
                <a:spcPts val="600"/>
              </a:spcBef>
            </a:pPr>
            <a:r>
              <a:rPr lang="en-US" sz="2000" dirty="0">
                <a:solidFill>
                  <a:srgbClr val="000000"/>
                </a:solidFill>
                <a:latin typeface="Open Sans"/>
              </a:rPr>
              <a:t>(Note that </a:t>
            </a:r>
            <a:r>
              <a:rPr lang="en-US" sz="2000" i="1" dirty="0">
                <a:solidFill>
                  <a:srgbClr val="000000"/>
                </a:solidFill>
                <a:latin typeface="Open Sans"/>
              </a:rPr>
              <a:t>y </a:t>
            </a:r>
            <a:r>
              <a:rPr lang="en-US" sz="2000" dirty="0">
                <a:solidFill>
                  <a:srgbClr val="000000"/>
                </a:solidFill>
                <a:latin typeface="Open Sans"/>
              </a:rPr>
              <a:t>− 1 is also an integer, and so, is in the domain of </a:t>
            </a:r>
            <a:r>
              <a:rPr lang="en-US" sz="2000" i="1" dirty="0">
                <a:solidFill>
                  <a:srgbClr val="000000"/>
                </a:solidFill>
                <a:latin typeface="Open Sans"/>
              </a:rPr>
              <a:t>f </a:t>
            </a:r>
            <a:r>
              <a:rPr lang="en-US" sz="2000" dirty="0">
                <a:solidFill>
                  <a:srgbClr val="000000"/>
                </a:solidFill>
                <a:latin typeface="Open Sans"/>
              </a:rPr>
              <a:t>.)</a:t>
            </a:r>
          </a:p>
        </p:txBody>
      </p:sp>
      <p:sp>
        <p:nvSpPr>
          <p:cNvPr id="6" name="Title 1">
            <a:extLst>
              <a:ext uri="{FF2B5EF4-FFF2-40B4-BE49-F238E27FC236}">
                <a16:creationId xmlns:a16="http://schemas.microsoft.com/office/drawing/2014/main" id="{98DA4518-B809-407C-AF45-1DD117CA9E81}"/>
              </a:ext>
            </a:extLst>
          </p:cNvPr>
          <p:cNvSpPr>
            <a:spLocks noGrp="1"/>
          </p:cNvSpPr>
          <p:nvPr>
            <p:ph type="title"/>
          </p:nvPr>
        </p:nvSpPr>
        <p:spPr>
          <a:xfrm>
            <a:off x="3778914" y="839788"/>
            <a:ext cx="6591300" cy="1260475"/>
          </a:xfrm>
        </p:spPr>
        <p:txBody>
          <a:bodyPr/>
          <a:lstStyle/>
          <a:p>
            <a:r>
              <a:rPr lang="en-US" sz="3000" dirty="0">
                <a:solidFill>
                  <a:schemeClr val="accent1"/>
                </a:solidFill>
                <a:latin typeface="Open Sans"/>
              </a:rPr>
              <a:t>Onto Functions</a:t>
            </a:r>
          </a:p>
        </p:txBody>
      </p:sp>
    </p:spTree>
    <p:extLst>
      <p:ext uri="{BB962C8B-B14F-4D97-AF65-F5344CB8AC3E}">
        <p14:creationId xmlns:p14="http://schemas.microsoft.com/office/powerpoint/2010/main" val="2850738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4D2086-FA8B-49D9-ADA8-67E4E4F36310}"/>
              </a:ext>
            </a:extLst>
          </p:cNvPr>
          <p:cNvSpPr>
            <a:spLocks noGrp="1"/>
          </p:cNvSpPr>
          <p:nvPr>
            <p:ph type="sldNum" sz="quarter" idx="12"/>
          </p:nvPr>
        </p:nvSpPr>
        <p:spPr/>
        <p:txBody>
          <a:bodyPr/>
          <a:lstStyle/>
          <a:p>
            <a:pPr>
              <a:defRPr/>
            </a:pPr>
            <a:fld id="{D8837AC9-722F-4E00-AA4A-3E2FB5243369}" type="slidenum">
              <a:rPr lang="en-US" altLang="en-US" smtClean="0"/>
              <a:pPr>
                <a:defRPr/>
              </a:pPr>
              <a:t>37</a:t>
            </a:fld>
            <a:endParaRPr lang="en-US" altLang="en-US"/>
          </a:p>
        </p:txBody>
      </p:sp>
      <p:sp>
        <p:nvSpPr>
          <p:cNvPr id="5" name="Rectangle 4">
            <a:extLst>
              <a:ext uri="{FF2B5EF4-FFF2-40B4-BE49-F238E27FC236}">
                <a16:creationId xmlns:a16="http://schemas.microsoft.com/office/drawing/2014/main" id="{A726D6CF-D925-47E1-90A3-7F201A8DD491}"/>
              </a:ext>
            </a:extLst>
          </p:cNvPr>
          <p:cNvSpPr/>
          <p:nvPr/>
        </p:nvSpPr>
        <p:spPr>
          <a:xfrm>
            <a:off x="1337584" y="2256490"/>
            <a:ext cx="8823614" cy="3631763"/>
          </a:xfrm>
          <a:prstGeom prst="rect">
            <a:avLst/>
          </a:prstGeom>
        </p:spPr>
        <p:txBody>
          <a:bodyPr wrap="square">
            <a:spAutoFit/>
          </a:bodyPr>
          <a:lstStyle/>
          <a:p>
            <a:pPr algn="just">
              <a:spcBef>
                <a:spcPts val="1000"/>
              </a:spcBef>
            </a:pPr>
            <a:r>
              <a:rPr lang="en-US" sz="2000" b="1" dirty="0">
                <a:solidFill>
                  <a:schemeClr val="accent1"/>
                </a:solidFill>
                <a:latin typeface="Open Sans"/>
              </a:rPr>
              <a:t>Example 03 :</a:t>
            </a:r>
          </a:p>
          <a:p>
            <a:pPr algn="just">
              <a:spcBef>
                <a:spcPts val="1000"/>
              </a:spcBef>
            </a:pPr>
            <a:r>
              <a:rPr lang="en-US" sz="2000" dirty="0">
                <a:latin typeface="Open Sans"/>
              </a:rPr>
              <a:t>Is the function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x </a:t>
            </a:r>
            <a:r>
              <a:rPr lang="en-US" sz="2000" dirty="0">
                <a:latin typeface="Open Sans"/>
              </a:rPr>
              <a:t>+ 1 from the set of integers to the set of integers onto?</a:t>
            </a:r>
          </a:p>
          <a:p>
            <a:pPr algn="just">
              <a:spcBef>
                <a:spcPts val="1000"/>
              </a:spcBef>
            </a:pPr>
            <a:r>
              <a:rPr lang="en-US" sz="2000" b="1" i="1" dirty="0">
                <a:solidFill>
                  <a:schemeClr val="accent1"/>
                </a:solidFill>
                <a:latin typeface="Open Sans"/>
              </a:rPr>
              <a:t>Solution: </a:t>
            </a:r>
          </a:p>
          <a:p>
            <a:pPr algn="just">
              <a:spcBef>
                <a:spcPts val="1000"/>
              </a:spcBef>
            </a:pPr>
            <a:r>
              <a:rPr lang="en-US" sz="2000" dirty="0">
                <a:latin typeface="Open Sans"/>
              </a:rPr>
              <a:t>This function is onto, because for every integer </a:t>
            </a:r>
            <a:r>
              <a:rPr lang="en-US" sz="2000" i="1" dirty="0">
                <a:latin typeface="Open Sans"/>
              </a:rPr>
              <a:t>y </a:t>
            </a:r>
            <a:r>
              <a:rPr lang="en-US" sz="2000" dirty="0">
                <a:latin typeface="Open Sans"/>
              </a:rPr>
              <a:t>there is an integer </a:t>
            </a:r>
            <a:r>
              <a:rPr lang="en-US" sz="2000" i="1" dirty="0">
                <a:latin typeface="Open Sans"/>
              </a:rPr>
              <a:t>x </a:t>
            </a:r>
            <a:r>
              <a:rPr lang="en-US" sz="2000" dirty="0">
                <a:latin typeface="Open Sans"/>
              </a:rPr>
              <a:t>such that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r>
              <a:rPr lang="en-US" sz="2000" i="1" dirty="0">
                <a:latin typeface="Open Sans"/>
              </a:rPr>
              <a:t>y</a:t>
            </a:r>
            <a:r>
              <a:rPr lang="en-US" sz="2000" dirty="0">
                <a:latin typeface="Open Sans"/>
              </a:rPr>
              <a:t>.</a:t>
            </a:r>
          </a:p>
          <a:p>
            <a:pPr algn="just">
              <a:spcBef>
                <a:spcPts val="1000"/>
              </a:spcBef>
            </a:pPr>
            <a:r>
              <a:rPr lang="en-US" sz="2000" dirty="0">
                <a:latin typeface="Open Sans"/>
              </a:rPr>
              <a:t>if and only if                            </a:t>
            </a:r>
            <a:r>
              <a:rPr lang="en-US" sz="2000" i="1" dirty="0">
                <a:latin typeface="Open Sans"/>
              </a:rPr>
              <a:t>x </a:t>
            </a:r>
            <a:r>
              <a:rPr lang="en-US" sz="2000" dirty="0">
                <a:latin typeface="Open Sans"/>
              </a:rPr>
              <a:t>+ 1 = </a:t>
            </a:r>
            <a:r>
              <a:rPr lang="en-US" sz="2000" i="1" dirty="0">
                <a:latin typeface="Open Sans"/>
              </a:rPr>
              <a:t>y</a:t>
            </a:r>
            <a:r>
              <a:rPr lang="en-US" sz="2000" dirty="0">
                <a:latin typeface="Open Sans"/>
              </a:rPr>
              <a:t>, </a:t>
            </a:r>
          </a:p>
          <a:p>
            <a:pPr algn="just">
              <a:spcBef>
                <a:spcPts val="1000"/>
              </a:spcBef>
            </a:pPr>
            <a:r>
              <a:rPr lang="en-US" sz="2000" dirty="0">
                <a:latin typeface="Open Sans"/>
              </a:rPr>
              <a:t>which holds if and only if              </a:t>
            </a:r>
            <a:r>
              <a:rPr lang="en-US" sz="2000" i="1" dirty="0">
                <a:latin typeface="Open Sans"/>
              </a:rPr>
              <a:t>x </a:t>
            </a:r>
            <a:r>
              <a:rPr lang="en-US" sz="2000" dirty="0">
                <a:latin typeface="Open Sans"/>
              </a:rPr>
              <a:t>= </a:t>
            </a:r>
            <a:r>
              <a:rPr lang="en-US" sz="2000" i="1" dirty="0">
                <a:latin typeface="Open Sans"/>
              </a:rPr>
              <a:t>y </a:t>
            </a:r>
            <a:r>
              <a:rPr lang="en-US" sz="2000" dirty="0">
                <a:latin typeface="Open Sans"/>
              </a:rPr>
              <a:t>− 1. </a:t>
            </a:r>
          </a:p>
          <a:p>
            <a:pPr algn="just">
              <a:spcBef>
                <a:spcPts val="1000"/>
              </a:spcBef>
            </a:pPr>
            <a:r>
              <a:rPr lang="en-US" sz="2000" dirty="0">
                <a:latin typeface="Open Sans"/>
              </a:rPr>
              <a:t>(Note that </a:t>
            </a:r>
            <a:r>
              <a:rPr lang="en-US" sz="2000" i="1" dirty="0">
                <a:latin typeface="Open Sans"/>
              </a:rPr>
              <a:t>y </a:t>
            </a:r>
            <a:r>
              <a:rPr lang="en-US" sz="2000" dirty="0">
                <a:latin typeface="Open Sans"/>
              </a:rPr>
              <a:t>− 1 is also an integer, and so, is in the domain of </a:t>
            </a:r>
            <a:r>
              <a:rPr lang="en-US" sz="2000" i="1" dirty="0">
                <a:latin typeface="Open Sans"/>
              </a:rPr>
              <a:t>f </a:t>
            </a:r>
            <a:r>
              <a:rPr lang="en-US" sz="2000" dirty="0">
                <a:latin typeface="Open Sans"/>
              </a:rPr>
              <a:t>.)</a:t>
            </a:r>
          </a:p>
        </p:txBody>
      </p:sp>
      <p:sp>
        <p:nvSpPr>
          <p:cNvPr id="6" name="Title 1">
            <a:extLst>
              <a:ext uri="{FF2B5EF4-FFF2-40B4-BE49-F238E27FC236}">
                <a16:creationId xmlns:a16="http://schemas.microsoft.com/office/drawing/2014/main" id="{5B82A855-0A7F-40EF-B63A-A2B41056A549}"/>
              </a:ext>
            </a:extLst>
          </p:cNvPr>
          <p:cNvSpPr>
            <a:spLocks noGrp="1"/>
          </p:cNvSpPr>
          <p:nvPr>
            <p:ph type="title"/>
          </p:nvPr>
        </p:nvSpPr>
        <p:spPr>
          <a:xfrm>
            <a:off x="3776814" y="839788"/>
            <a:ext cx="6591300" cy="1260475"/>
          </a:xfrm>
        </p:spPr>
        <p:txBody>
          <a:bodyPr/>
          <a:lstStyle/>
          <a:p>
            <a:r>
              <a:rPr lang="en-US" sz="3000" dirty="0">
                <a:solidFill>
                  <a:schemeClr val="accent1"/>
                </a:solidFill>
                <a:latin typeface="Open Sans"/>
              </a:rPr>
              <a:t>Onto Functions</a:t>
            </a:r>
          </a:p>
        </p:txBody>
      </p:sp>
    </p:spTree>
    <p:extLst>
      <p:ext uri="{BB962C8B-B14F-4D97-AF65-F5344CB8AC3E}">
        <p14:creationId xmlns:p14="http://schemas.microsoft.com/office/powerpoint/2010/main" val="3307895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29793F-2485-495B-B337-62CDA20225A0}"/>
              </a:ext>
            </a:extLst>
          </p:cNvPr>
          <p:cNvSpPr>
            <a:spLocks noGrp="1"/>
          </p:cNvSpPr>
          <p:nvPr>
            <p:ph type="sldNum" sz="quarter" idx="12"/>
          </p:nvPr>
        </p:nvSpPr>
        <p:spPr/>
        <p:txBody>
          <a:bodyPr/>
          <a:lstStyle/>
          <a:p>
            <a:pPr>
              <a:defRPr/>
            </a:pPr>
            <a:fld id="{D8837AC9-722F-4E00-AA4A-3E2FB5243369}" type="slidenum">
              <a:rPr lang="en-US" altLang="en-US" smtClean="0"/>
              <a:pPr>
                <a:defRPr/>
              </a:pPr>
              <a:t>38</a:t>
            </a:fld>
            <a:endParaRPr lang="en-US" altLang="en-US"/>
          </a:p>
        </p:txBody>
      </p:sp>
      <p:sp>
        <p:nvSpPr>
          <p:cNvPr id="5" name="Rectangle 4">
            <a:extLst>
              <a:ext uri="{FF2B5EF4-FFF2-40B4-BE49-F238E27FC236}">
                <a16:creationId xmlns:a16="http://schemas.microsoft.com/office/drawing/2014/main" id="{D3937B79-0238-43E9-AF01-5A03E2CB7C94}"/>
              </a:ext>
            </a:extLst>
          </p:cNvPr>
          <p:cNvSpPr/>
          <p:nvPr/>
        </p:nvSpPr>
        <p:spPr>
          <a:xfrm>
            <a:off x="1341727" y="2398610"/>
            <a:ext cx="8966055" cy="114903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spcBef>
                <a:spcPts val="800"/>
              </a:spcBef>
            </a:pPr>
            <a:r>
              <a:rPr lang="en-US" sz="2200" b="1" dirty="0">
                <a:solidFill>
                  <a:schemeClr val="accent1"/>
                </a:solidFill>
                <a:latin typeface="Open Sans"/>
              </a:rPr>
              <a:t>Definition 8 </a:t>
            </a:r>
          </a:p>
          <a:p>
            <a:pPr>
              <a:spcBef>
                <a:spcPts val="800"/>
              </a:spcBef>
            </a:pPr>
            <a:r>
              <a:rPr lang="en-US" sz="2000" dirty="0">
                <a:solidFill>
                  <a:srgbClr val="000000"/>
                </a:solidFill>
                <a:latin typeface="Open Sans"/>
              </a:rPr>
              <a:t>The function </a:t>
            </a:r>
            <a:r>
              <a:rPr lang="en-US" sz="2000" i="1" dirty="0">
                <a:solidFill>
                  <a:srgbClr val="000000"/>
                </a:solidFill>
                <a:latin typeface="Open Sans"/>
              </a:rPr>
              <a:t>f </a:t>
            </a:r>
            <a:r>
              <a:rPr lang="en-US" sz="2000" dirty="0">
                <a:solidFill>
                  <a:srgbClr val="000000"/>
                </a:solidFill>
                <a:latin typeface="Open Sans"/>
              </a:rPr>
              <a:t>is a </a:t>
            </a:r>
            <a:r>
              <a:rPr lang="en-US" sz="2000" b="1" i="1" dirty="0">
                <a:solidFill>
                  <a:srgbClr val="FF0000"/>
                </a:solidFill>
                <a:latin typeface="Open Sans"/>
              </a:rPr>
              <a:t>one-to-one correspondence</a:t>
            </a:r>
            <a:r>
              <a:rPr lang="en-US" sz="2000" i="1" dirty="0">
                <a:solidFill>
                  <a:srgbClr val="000000"/>
                </a:solidFill>
                <a:latin typeface="Open Sans"/>
              </a:rPr>
              <a:t>, </a:t>
            </a:r>
            <a:r>
              <a:rPr lang="en-US" sz="2000" dirty="0">
                <a:solidFill>
                  <a:srgbClr val="000000"/>
                </a:solidFill>
                <a:latin typeface="Open Sans"/>
              </a:rPr>
              <a:t>or a </a:t>
            </a:r>
            <a:r>
              <a:rPr lang="en-US" sz="2000" b="1" i="1" dirty="0">
                <a:solidFill>
                  <a:srgbClr val="FF0000"/>
                </a:solidFill>
                <a:latin typeface="Open Sans"/>
              </a:rPr>
              <a:t>bijection</a:t>
            </a:r>
            <a:r>
              <a:rPr lang="en-US" sz="2000" i="1" dirty="0">
                <a:solidFill>
                  <a:srgbClr val="000000"/>
                </a:solidFill>
                <a:latin typeface="Open Sans"/>
              </a:rPr>
              <a:t>, </a:t>
            </a:r>
            <a:r>
              <a:rPr lang="en-US" sz="2000" dirty="0">
                <a:solidFill>
                  <a:srgbClr val="000000"/>
                </a:solidFill>
                <a:latin typeface="Open Sans"/>
              </a:rPr>
              <a:t>if it is both one-to-one and onto. We also say that such a function is </a:t>
            </a:r>
            <a:r>
              <a:rPr lang="en-US" sz="2000" b="1" i="1" dirty="0">
                <a:solidFill>
                  <a:srgbClr val="FF0000"/>
                </a:solidFill>
                <a:latin typeface="Open Sans"/>
              </a:rPr>
              <a:t>bijective</a:t>
            </a:r>
            <a:endParaRPr lang="en-US" sz="2000" b="1" dirty="0">
              <a:solidFill>
                <a:srgbClr val="FF0000"/>
              </a:solidFill>
              <a:latin typeface="Open Sans"/>
            </a:endParaRPr>
          </a:p>
        </p:txBody>
      </p:sp>
      <p:sp>
        <p:nvSpPr>
          <p:cNvPr id="6" name="Rectangle 5">
            <a:extLst>
              <a:ext uri="{FF2B5EF4-FFF2-40B4-BE49-F238E27FC236}">
                <a16:creationId xmlns:a16="http://schemas.microsoft.com/office/drawing/2014/main" id="{670318C1-C6C1-4A56-8920-DDA86A6B6561}"/>
              </a:ext>
            </a:extLst>
          </p:cNvPr>
          <p:cNvSpPr/>
          <p:nvPr/>
        </p:nvSpPr>
        <p:spPr>
          <a:xfrm>
            <a:off x="5344319" y="1040149"/>
            <a:ext cx="5277663" cy="553998"/>
          </a:xfrm>
          <a:prstGeom prst="rect">
            <a:avLst/>
          </a:prstGeom>
        </p:spPr>
        <p:txBody>
          <a:bodyPr wrap="none">
            <a:spAutoFit/>
          </a:bodyPr>
          <a:lstStyle/>
          <a:p>
            <a:r>
              <a:rPr lang="en-US" sz="3000" b="1" dirty="0">
                <a:solidFill>
                  <a:schemeClr val="accent1"/>
                </a:solidFill>
                <a:latin typeface="Open Sans"/>
              </a:rPr>
              <a:t>One-to-one correspondence</a:t>
            </a:r>
          </a:p>
        </p:txBody>
      </p:sp>
      <p:sp>
        <p:nvSpPr>
          <p:cNvPr id="7" name="Rectangle 6">
            <a:extLst>
              <a:ext uri="{FF2B5EF4-FFF2-40B4-BE49-F238E27FC236}">
                <a16:creationId xmlns:a16="http://schemas.microsoft.com/office/drawing/2014/main" id="{9F588284-D22C-4967-83DE-D20C1EE2AD47}"/>
              </a:ext>
            </a:extLst>
          </p:cNvPr>
          <p:cNvSpPr/>
          <p:nvPr/>
        </p:nvSpPr>
        <p:spPr>
          <a:xfrm>
            <a:off x="1341727" y="3733344"/>
            <a:ext cx="8966055" cy="3170099"/>
          </a:xfrm>
          <a:prstGeom prst="rect">
            <a:avLst/>
          </a:prstGeom>
        </p:spPr>
        <p:txBody>
          <a:bodyPr wrap="square">
            <a:spAutoFit/>
          </a:bodyPr>
          <a:lstStyle/>
          <a:p>
            <a:r>
              <a:rPr lang="en-US" sz="2000" b="1" dirty="0">
                <a:solidFill>
                  <a:schemeClr val="accent1"/>
                </a:solidFill>
                <a:latin typeface="Open Sans"/>
              </a:rPr>
              <a:t>Example :</a:t>
            </a:r>
          </a:p>
          <a:p>
            <a:r>
              <a:rPr lang="en-US" sz="2000" dirty="0">
                <a:solidFill>
                  <a:srgbClr val="000000"/>
                </a:solidFill>
                <a:latin typeface="Open Sans"/>
              </a:rPr>
              <a:t>Let </a:t>
            </a:r>
            <a:r>
              <a:rPr lang="en-US" sz="2000" i="1" dirty="0">
                <a:solidFill>
                  <a:srgbClr val="000000"/>
                </a:solidFill>
                <a:latin typeface="Open Sans"/>
              </a:rPr>
              <a:t>f </a:t>
            </a:r>
            <a:r>
              <a:rPr lang="en-US" sz="2000" dirty="0">
                <a:solidFill>
                  <a:srgbClr val="000000"/>
                </a:solidFill>
                <a:latin typeface="Open Sans"/>
              </a:rPr>
              <a:t>be the function from {</a:t>
            </a:r>
            <a:r>
              <a:rPr lang="en-US" sz="2000" i="1" dirty="0">
                <a:solidFill>
                  <a:srgbClr val="000000"/>
                </a:solidFill>
                <a:latin typeface="Open Sans"/>
              </a:rPr>
              <a:t>a, b, c, d</a:t>
            </a:r>
            <a:r>
              <a:rPr lang="en-US" sz="2000" dirty="0">
                <a:solidFill>
                  <a:srgbClr val="000000"/>
                </a:solidFill>
                <a:latin typeface="Open Sans"/>
              </a:rPr>
              <a:t>} to {1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3</a:t>
            </a:r>
            <a:r>
              <a:rPr lang="en-US" sz="2000" i="1" dirty="0">
                <a:solidFill>
                  <a:srgbClr val="000000"/>
                </a:solidFill>
                <a:latin typeface="Open Sans"/>
              </a:rPr>
              <a:t>, </a:t>
            </a:r>
            <a:r>
              <a:rPr lang="en-US" sz="2000" dirty="0">
                <a:solidFill>
                  <a:srgbClr val="000000"/>
                </a:solidFill>
                <a:latin typeface="Open Sans"/>
              </a:rPr>
              <a:t>4} with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a</a:t>
            </a:r>
            <a:r>
              <a:rPr lang="en-US" sz="2000" dirty="0">
                <a:solidFill>
                  <a:srgbClr val="000000"/>
                </a:solidFill>
                <a:latin typeface="Open Sans"/>
              </a:rPr>
              <a:t>) = 4,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b</a:t>
            </a:r>
            <a:r>
              <a:rPr lang="en-US" sz="2000" dirty="0">
                <a:solidFill>
                  <a:srgbClr val="000000"/>
                </a:solidFill>
                <a:latin typeface="Open Sans"/>
              </a:rPr>
              <a:t>) = 2,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c</a:t>
            </a:r>
            <a:r>
              <a:rPr lang="en-US" sz="2000" dirty="0">
                <a:solidFill>
                  <a:srgbClr val="000000"/>
                </a:solidFill>
                <a:latin typeface="Open Sans"/>
              </a:rPr>
              <a:t>) = 1, and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d</a:t>
            </a:r>
            <a:r>
              <a:rPr lang="en-US" sz="2000" dirty="0">
                <a:solidFill>
                  <a:srgbClr val="000000"/>
                </a:solidFill>
                <a:latin typeface="Open Sans"/>
              </a:rPr>
              <a:t>) =3. Is </a:t>
            </a:r>
            <a:r>
              <a:rPr lang="en-US" sz="2000" i="1" dirty="0">
                <a:solidFill>
                  <a:srgbClr val="000000"/>
                </a:solidFill>
                <a:latin typeface="Open Sans"/>
              </a:rPr>
              <a:t>f </a:t>
            </a:r>
            <a:r>
              <a:rPr lang="en-US" sz="2000" dirty="0">
                <a:solidFill>
                  <a:srgbClr val="000000"/>
                </a:solidFill>
                <a:latin typeface="Open Sans"/>
              </a:rPr>
              <a:t>a bijection?</a:t>
            </a:r>
          </a:p>
          <a:p>
            <a:endParaRPr lang="en-US" sz="2000" dirty="0">
              <a:solidFill>
                <a:srgbClr val="000000"/>
              </a:solidFill>
              <a:latin typeface="Open Sans"/>
            </a:endParaRPr>
          </a:p>
          <a:p>
            <a:r>
              <a:rPr lang="en-US" sz="2000" b="1" i="1" dirty="0">
                <a:solidFill>
                  <a:schemeClr val="accent1"/>
                </a:solidFill>
                <a:latin typeface="Open Sans"/>
              </a:rPr>
              <a:t>Solution: </a:t>
            </a:r>
            <a:endParaRPr lang="en-US" sz="2000" dirty="0">
              <a:solidFill>
                <a:srgbClr val="000000"/>
              </a:solidFill>
              <a:latin typeface="Open Sans"/>
            </a:endParaRPr>
          </a:p>
          <a:p>
            <a:r>
              <a:rPr lang="en-US" sz="2000" dirty="0">
                <a:solidFill>
                  <a:srgbClr val="000000"/>
                </a:solidFill>
                <a:latin typeface="Open Sans"/>
              </a:rPr>
              <a:t>f is one-to-one because no two values in the domain are assigned the same function value. </a:t>
            </a:r>
          </a:p>
          <a:p>
            <a:r>
              <a:rPr lang="en-US" sz="2000" dirty="0">
                <a:solidFill>
                  <a:srgbClr val="000000"/>
                </a:solidFill>
                <a:latin typeface="Open Sans"/>
              </a:rPr>
              <a:t>f is onto because all four elements of the codomain are images of elements in the domain. </a:t>
            </a:r>
          </a:p>
          <a:p>
            <a:r>
              <a:rPr lang="en-US" sz="2000" dirty="0">
                <a:solidFill>
                  <a:srgbClr val="000000"/>
                </a:solidFill>
                <a:latin typeface="Open Sans"/>
              </a:rPr>
              <a:t>Hence, </a:t>
            </a:r>
            <a:r>
              <a:rPr lang="en-US" sz="2000" i="1" dirty="0">
                <a:solidFill>
                  <a:srgbClr val="000000"/>
                </a:solidFill>
                <a:latin typeface="Open Sans"/>
              </a:rPr>
              <a:t>f </a:t>
            </a:r>
            <a:r>
              <a:rPr lang="en-US" sz="2000" dirty="0">
                <a:solidFill>
                  <a:srgbClr val="000000"/>
                </a:solidFill>
                <a:latin typeface="Open Sans"/>
              </a:rPr>
              <a:t>is a bijection.</a:t>
            </a:r>
            <a:endParaRPr lang="en-US" sz="2000" dirty="0">
              <a:latin typeface="Open Sans"/>
            </a:endParaRPr>
          </a:p>
        </p:txBody>
      </p:sp>
    </p:spTree>
    <p:extLst>
      <p:ext uri="{BB962C8B-B14F-4D97-AF65-F5344CB8AC3E}">
        <p14:creationId xmlns:p14="http://schemas.microsoft.com/office/powerpoint/2010/main" val="1623355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0E23A8-2972-4383-BC5A-F80307E74C84}"/>
              </a:ext>
            </a:extLst>
          </p:cNvPr>
          <p:cNvSpPr>
            <a:spLocks noGrp="1"/>
          </p:cNvSpPr>
          <p:nvPr>
            <p:ph type="sldNum" sz="quarter" idx="12"/>
          </p:nvPr>
        </p:nvSpPr>
        <p:spPr/>
        <p:txBody>
          <a:bodyPr/>
          <a:lstStyle/>
          <a:p>
            <a:pPr>
              <a:defRPr/>
            </a:pPr>
            <a:fld id="{D8837AC9-722F-4E00-AA4A-3E2FB5243369}" type="slidenum">
              <a:rPr lang="en-US" altLang="en-US" smtClean="0"/>
              <a:pPr>
                <a:defRPr/>
              </a:pPr>
              <a:t>39</a:t>
            </a:fld>
            <a:endParaRPr lang="en-US" altLang="en-US"/>
          </a:p>
        </p:txBody>
      </p:sp>
      <p:pic>
        <p:nvPicPr>
          <p:cNvPr id="5" name="Picture 4">
            <a:extLst>
              <a:ext uri="{FF2B5EF4-FFF2-40B4-BE49-F238E27FC236}">
                <a16:creationId xmlns:a16="http://schemas.microsoft.com/office/drawing/2014/main" id="{2378BEC8-A6C6-4972-B302-63788D84B0C3}"/>
              </a:ext>
            </a:extLst>
          </p:cNvPr>
          <p:cNvPicPr>
            <a:picLocks noChangeAspect="1"/>
          </p:cNvPicPr>
          <p:nvPr/>
        </p:nvPicPr>
        <p:blipFill>
          <a:blip r:embed="rId2"/>
          <a:stretch>
            <a:fillRect/>
          </a:stretch>
        </p:blipFill>
        <p:spPr>
          <a:xfrm>
            <a:off x="1415893" y="2375059"/>
            <a:ext cx="4652398" cy="2369299"/>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a:extLst>
              <a:ext uri="{FF2B5EF4-FFF2-40B4-BE49-F238E27FC236}">
                <a16:creationId xmlns:a16="http://schemas.microsoft.com/office/drawing/2014/main" id="{759C2C27-A0D9-435F-8F3C-DA33F784C62F}"/>
              </a:ext>
            </a:extLst>
          </p:cNvPr>
          <p:cNvPicPr>
            <a:picLocks noChangeAspect="1"/>
          </p:cNvPicPr>
          <p:nvPr/>
        </p:nvPicPr>
        <p:blipFill>
          <a:blip r:embed="rId3"/>
          <a:stretch>
            <a:fillRect/>
          </a:stretch>
        </p:blipFill>
        <p:spPr>
          <a:xfrm>
            <a:off x="2971454" y="4855632"/>
            <a:ext cx="7182196" cy="2369299"/>
          </a:xfrm>
          <a:prstGeom prst="rect">
            <a:avLst/>
          </a:prstGeom>
        </p:spPr>
        <p:style>
          <a:lnRef idx="2">
            <a:schemeClr val="accent1"/>
          </a:lnRef>
          <a:fillRef idx="1">
            <a:schemeClr val="lt1"/>
          </a:fillRef>
          <a:effectRef idx="0">
            <a:schemeClr val="accent1"/>
          </a:effectRef>
          <a:fontRef idx="minor">
            <a:schemeClr val="dk1"/>
          </a:fontRef>
        </p:style>
      </p:pic>
      <p:sp>
        <p:nvSpPr>
          <p:cNvPr id="7" name="Rectangle 6">
            <a:extLst>
              <a:ext uri="{FF2B5EF4-FFF2-40B4-BE49-F238E27FC236}">
                <a16:creationId xmlns:a16="http://schemas.microsoft.com/office/drawing/2014/main" id="{5A7EFD55-80AF-46EE-B840-47CED817729C}"/>
              </a:ext>
            </a:extLst>
          </p:cNvPr>
          <p:cNvSpPr/>
          <p:nvPr/>
        </p:nvSpPr>
        <p:spPr>
          <a:xfrm>
            <a:off x="4987925" y="730315"/>
            <a:ext cx="5343525" cy="1015663"/>
          </a:xfrm>
          <a:prstGeom prst="rect">
            <a:avLst/>
          </a:prstGeom>
        </p:spPr>
        <p:txBody>
          <a:bodyPr>
            <a:spAutoFit/>
          </a:bodyPr>
          <a:lstStyle/>
          <a:p>
            <a:pPr algn="r"/>
            <a:r>
              <a:rPr lang="en-US" sz="3000" b="1" dirty="0">
                <a:solidFill>
                  <a:schemeClr val="accent1"/>
                </a:solidFill>
                <a:latin typeface="Open Sans"/>
              </a:rPr>
              <a:t>Examples of different types of correspondences</a:t>
            </a:r>
            <a:endParaRPr lang="en-US" sz="3000" dirty="0">
              <a:solidFill>
                <a:schemeClr val="accent1"/>
              </a:solidFill>
              <a:latin typeface="Open Sans"/>
            </a:endParaRPr>
          </a:p>
        </p:txBody>
      </p:sp>
    </p:spTree>
    <p:extLst>
      <p:ext uri="{BB962C8B-B14F-4D97-AF65-F5344CB8AC3E}">
        <p14:creationId xmlns:p14="http://schemas.microsoft.com/office/powerpoint/2010/main" val="88211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EAF71D-4C32-497D-95D2-FB2151D6370A}"/>
                  </a:ext>
                </a:extLst>
              </p:cNvPr>
              <p:cNvSpPr>
                <a:spLocks noGrp="1"/>
              </p:cNvSpPr>
              <p:nvPr>
                <p:ph idx="1"/>
              </p:nvPr>
            </p:nvSpPr>
            <p:spPr>
              <a:xfrm>
                <a:off x="1529542" y="2410690"/>
                <a:ext cx="8844742" cy="4039985"/>
              </a:xfrm>
            </p:spPr>
            <p:style>
              <a:lnRef idx="2">
                <a:schemeClr val="accent4"/>
              </a:lnRef>
              <a:fillRef idx="1">
                <a:schemeClr val="lt1"/>
              </a:fillRef>
              <a:effectRef idx="0">
                <a:schemeClr val="accent4"/>
              </a:effectRef>
              <a:fontRef idx="minor">
                <a:schemeClr val="dk1"/>
              </a:fontRef>
            </p:style>
            <p:txBody>
              <a:bodyPr/>
              <a:lstStyle/>
              <a:p>
                <a:pPr marL="0" indent="0">
                  <a:spcBef>
                    <a:spcPts val="1200"/>
                  </a:spcBef>
                  <a:buNone/>
                </a:pPr>
                <a:r>
                  <a:rPr lang="en-US" sz="2000" dirty="0">
                    <a:latin typeface="Open Sans"/>
                  </a:rPr>
                  <a:t>These sets, each denoted using a </a:t>
                </a:r>
                <a:r>
                  <a:rPr lang="en-US" sz="2000" b="1" dirty="0">
                    <a:solidFill>
                      <a:srgbClr val="FF0000"/>
                    </a:solidFill>
                    <a:latin typeface="Open Sans"/>
                  </a:rPr>
                  <a:t>boldface letter</a:t>
                </a:r>
                <a:r>
                  <a:rPr lang="en-US" sz="2000" dirty="0">
                    <a:latin typeface="Open Sans"/>
                  </a:rPr>
                  <a:t>, play an important role in discrete mathematics:</a:t>
                </a:r>
              </a:p>
              <a:p>
                <a:pPr marL="0" indent="0">
                  <a:spcBef>
                    <a:spcPts val="1200"/>
                  </a:spcBef>
                  <a:buNone/>
                </a:pPr>
                <a:r>
                  <a:rPr lang="en-US" sz="2000" b="1" dirty="0">
                    <a:latin typeface="Open Sans"/>
                  </a:rPr>
                  <a:t>     N </a:t>
                </a:r>
                <a:r>
                  <a:rPr lang="en-US" sz="2000" dirty="0">
                    <a:latin typeface="Open Sans"/>
                  </a:rPr>
                  <a:t>= {0</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a:t>
                </a:r>
                <a:r>
                  <a:rPr lang="en-US" sz="2000" dirty="0">
                    <a:latin typeface="Open Sans"/>
                  </a:rPr>
                  <a:t>…}</a:t>
                </a:r>
                <a:r>
                  <a:rPr lang="en-US" sz="2000" i="1" dirty="0">
                    <a:latin typeface="Open Sans"/>
                  </a:rPr>
                  <a:t>, </a:t>
                </a:r>
                <a:r>
                  <a:rPr lang="en-US" sz="2000" dirty="0">
                    <a:latin typeface="Open Sans"/>
                  </a:rPr>
                  <a:t>the set of all </a:t>
                </a:r>
                <a:r>
                  <a:rPr lang="en-US" sz="2000" b="1" dirty="0">
                    <a:latin typeface="Open Sans"/>
                  </a:rPr>
                  <a:t>natural numbers</a:t>
                </a:r>
              </a:p>
              <a:p>
                <a:pPr marL="0" indent="0">
                  <a:spcBef>
                    <a:spcPts val="1200"/>
                  </a:spcBef>
                  <a:buNone/>
                </a:pPr>
                <a:r>
                  <a:rPr lang="en-US" sz="2000" b="1" dirty="0">
                    <a:latin typeface="Open Sans"/>
                  </a:rPr>
                  <a:t>     Z </a:t>
                </a:r>
                <a:r>
                  <a:rPr lang="en-US" sz="2000" dirty="0">
                    <a:latin typeface="Open Sans"/>
                  </a:rPr>
                  <a:t>= {…</a:t>
                </a:r>
                <a:r>
                  <a:rPr lang="en-US" sz="2000" i="1" dirty="0">
                    <a:latin typeface="Open Sans"/>
                  </a:rPr>
                  <a:t>,</a:t>
                </a:r>
                <a:r>
                  <a:rPr lang="en-US" sz="2000" dirty="0">
                    <a:latin typeface="Open Sans"/>
                  </a:rPr>
                  <a:t>−2</a:t>
                </a:r>
                <a:r>
                  <a:rPr lang="en-US" sz="2000" i="1" dirty="0">
                    <a:latin typeface="Open Sans"/>
                  </a:rPr>
                  <a:t>,</a:t>
                </a:r>
                <a:r>
                  <a:rPr lang="en-US" sz="2000" dirty="0">
                    <a:latin typeface="Open Sans"/>
                  </a:rPr>
                  <a:t>−1</a:t>
                </a:r>
                <a:r>
                  <a:rPr lang="en-US" sz="2000" i="1" dirty="0">
                    <a:latin typeface="Open Sans"/>
                  </a:rPr>
                  <a:t>, </a:t>
                </a:r>
                <a:r>
                  <a:rPr lang="en-US" sz="2000" dirty="0">
                    <a:latin typeface="Open Sans"/>
                  </a:rPr>
                  <a:t>0</a:t>
                </a:r>
                <a:r>
                  <a:rPr lang="en-US" sz="2000" i="1" dirty="0">
                    <a:latin typeface="Open Sans"/>
                  </a:rPr>
                  <a:t>, </a:t>
                </a:r>
                <a:r>
                  <a:rPr lang="en-US" sz="2000" dirty="0">
                    <a:latin typeface="Open Sans"/>
                  </a:rPr>
                  <a:t>1</a:t>
                </a:r>
                <a:r>
                  <a:rPr lang="en-US" sz="2000" i="1" dirty="0">
                    <a:latin typeface="Open Sans"/>
                  </a:rPr>
                  <a:t>, </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a:t>
                </a:r>
                <a:r>
                  <a:rPr lang="en-US" sz="2000" dirty="0">
                    <a:latin typeface="Open Sans"/>
                  </a:rPr>
                  <a:t>the set of all </a:t>
                </a:r>
                <a:r>
                  <a:rPr lang="en-US" sz="2000" b="1" dirty="0">
                    <a:latin typeface="Open Sans"/>
                  </a:rPr>
                  <a:t>integers</a:t>
                </a:r>
              </a:p>
              <a:p>
                <a:pPr marL="0" indent="0">
                  <a:spcBef>
                    <a:spcPts val="1200"/>
                  </a:spcBef>
                  <a:buNone/>
                </a:pPr>
                <a:r>
                  <a:rPr lang="en-US" sz="2000" b="1" dirty="0">
                    <a:latin typeface="Open Sans"/>
                  </a:rPr>
                  <a:t>     </a:t>
                </a:r>
                <a14:m>
                  <m:oMath xmlns:m="http://schemas.openxmlformats.org/officeDocument/2006/math">
                    <m:sSup>
                      <m:sSupPr>
                        <m:ctrlPr>
                          <a:rPr lang="en-US" sz="2000" i="1" dirty="0">
                            <a:latin typeface="Cambria Math" panose="02040503050406030204" pitchFamily="18" charset="0"/>
                          </a:rPr>
                        </m:ctrlPr>
                      </m:sSupPr>
                      <m:e>
                        <m:r>
                          <m:rPr>
                            <m:nor/>
                          </m:rPr>
                          <a:rPr lang="en-US" sz="2000" b="1" dirty="0">
                            <a:latin typeface="Open Sans"/>
                          </a:rPr>
                          <m:t>Z</m:t>
                        </m:r>
                      </m:e>
                      <m:sup>
                        <m:r>
                          <a:rPr lang="en-US" sz="2000" i="1" dirty="0">
                            <a:latin typeface="Cambria Math" panose="02040503050406030204" pitchFamily="18" charset="0"/>
                          </a:rPr>
                          <m:t>+</m:t>
                        </m:r>
                      </m:sup>
                    </m:sSup>
                  </m:oMath>
                </a14:m>
                <a:r>
                  <a:rPr lang="en-US" sz="2000" dirty="0">
                    <a:latin typeface="Open Sans"/>
                  </a:rPr>
                  <a:t> = {1</a:t>
                </a:r>
                <a:r>
                  <a:rPr lang="en-US" sz="2000" i="1" dirty="0">
                    <a:latin typeface="Open Sans"/>
                  </a:rPr>
                  <a:t>, </a:t>
                </a:r>
                <a:r>
                  <a:rPr lang="en-US" sz="2000" dirty="0">
                    <a:latin typeface="Open Sans"/>
                  </a:rPr>
                  <a:t>2</a:t>
                </a:r>
                <a:r>
                  <a:rPr lang="en-US" sz="2000" i="1" dirty="0">
                    <a:latin typeface="Open Sans"/>
                  </a:rPr>
                  <a:t>, </a:t>
                </a:r>
                <a:r>
                  <a:rPr lang="en-US" sz="2000" dirty="0">
                    <a:latin typeface="Open Sans"/>
                  </a:rPr>
                  <a:t>3</a:t>
                </a:r>
                <a:r>
                  <a:rPr lang="en-US" sz="2000" i="1" dirty="0">
                    <a:latin typeface="Open Sans"/>
                  </a:rPr>
                  <a:t>,</a:t>
                </a:r>
                <a:r>
                  <a:rPr lang="en-US" sz="2000" dirty="0">
                    <a:latin typeface="Open Sans"/>
                  </a:rPr>
                  <a:t>…}</a:t>
                </a:r>
                <a:r>
                  <a:rPr lang="en-US" sz="2000" i="1" dirty="0">
                    <a:latin typeface="Open Sans"/>
                  </a:rPr>
                  <a:t>, </a:t>
                </a:r>
                <a:r>
                  <a:rPr lang="en-US" sz="2000" dirty="0">
                    <a:latin typeface="Open Sans"/>
                  </a:rPr>
                  <a:t>the set of all </a:t>
                </a:r>
                <a:r>
                  <a:rPr lang="en-US" sz="2000" b="1" dirty="0">
                    <a:latin typeface="Open Sans"/>
                  </a:rPr>
                  <a:t>positive integers</a:t>
                </a:r>
              </a:p>
              <a:p>
                <a:pPr marL="0" indent="0">
                  <a:spcBef>
                    <a:spcPts val="1200"/>
                  </a:spcBef>
                  <a:buNone/>
                </a:pPr>
                <a:r>
                  <a:rPr lang="en-US" sz="2000" b="1" dirty="0">
                    <a:latin typeface="Open Sans"/>
                  </a:rPr>
                  <a:t>     Q </a:t>
                </a:r>
                <a:r>
                  <a:rPr lang="en-US" sz="2000" dirty="0">
                    <a:latin typeface="Open Sans"/>
                  </a:rPr>
                  <a:t>= {</a:t>
                </a:r>
                <a:r>
                  <a:rPr lang="en-US" sz="2000" i="1" dirty="0" err="1">
                    <a:latin typeface="Open Sans"/>
                  </a:rPr>
                  <a:t>p</a:t>
                </a:r>
                <a:r>
                  <a:rPr lang="en-US" sz="2000" dirty="0" err="1">
                    <a:latin typeface="Open Sans"/>
                  </a:rPr>
                  <a:t>∕</a:t>
                </a:r>
                <a:r>
                  <a:rPr lang="en-US" sz="2000" i="1" dirty="0" err="1">
                    <a:latin typeface="Open Sans"/>
                  </a:rPr>
                  <a:t>q</a:t>
                </a:r>
                <a:r>
                  <a:rPr lang="en-US" sz="2000" i="1" dirty="0">
                    <a:latin typeface="Open Sans"/>
                  </a:rPr>
                  <a:t> </a:t>
                </a:r>
                <a:r>
                  <a:rPr lang="en-US" sz="2000" dirty="0">
                    <a:latin typeface="Open Sans"/>
                  </a:rPr>
                  <a:t>∣ </a:t>
                </a:r>
                <a:r>
                  <a:rPr lang="en-US" sz="2000" i="1" dirty="0">
                    <a:latin typeface="Open Sans"/>
                  </a:rPr>
                  <a:t>p </a:t>
                </a:r>
                <a:r>
                  <a:rPr lang="en-US" sz="2000" dirty="0">
                    <a:latin typeface="Open Sans"/>
                  </a:rPr>
                  <a:t>∈ </a:t>
                </a:r>
                <a:r>
                  <a:rPr lang="en-US" sz="2000" b="1" dirty="0">
                    <a:latin typeface="Open Sans"/>
                  </a:rPr>
                  <a:t>Z</a:t>
                </a:r>
                <a:r>
                  <a:rPr lang="en-US" sz="2000" i="1" dirty="0">
                    <a:latin typeface="Open Sans"/>
                  </a:rPr>
                  <a:t>, q </a:t>
                </a:r>
                <a:r>
                  <a:rPr lang="en-US" sz="2000" dirty="0">
                    <a:latin typeface="Open Sans"/>
                  </a:rPr>
                  <a:t>∈ </a:t>
                </a:r>
                <a:r>
                  <a:rPr lang="en-US" sz="2000" b="1" dirty="0">
                    <a:latin typeface="Open Sans"/>
                  </a:rPr>
                  <a:t>Z</a:t>
                </a:r>
                <a:r>
                  <a:rPr lang="en-US" sz="2000" i="1" dirty="0">
                    <a:latin typeface="Open Sans"/>
                  </a:rPr>
                  <a:t>, </a:t>
                </a:r>
                <a:r>
                  <a:rPr lang="en-US" sz="2000" dirty="0">
                    <a:latin typeface="Open Sans"/>
                  </a:rPr>
                  <a:t>and </a:t>
                </a:r>
                <a:r>
                  <a:rPr lang="en-US" sz="2000" i="1" dirty="0">
                    <a:latin typeface="Open Sans"/>
                  </a:rPr>
                  <a:t>q </a:t>
                </a:r>
                <a:r>
                  <a:rPr lang="en-US" sz="2000" dirty="0">
                    <a:latin typeface="Open Sans"/>
                  </a:rPr>
                  <a:t>≠ 0}, the set of all </a:t>
                </a:r>
                <a:r>
                  <a:rPr lang="en-US" sz="2000" b="1" dirty="0">
                    <a:latin typeface="Open Sans"/>
                  </a:rPr>
                  <a:t>rational numbers</a:t>
                </a:r>
              </a:p>
              <a:p>
                <a:pPr marL="0" indent="0">
                  <a:spcBef>
                    <a:spcPts val="1200"/>
                  </a:spcBef>
                  <a:buNone/>
                </a:pPr>
                <a:r>
                  <a:rPr lang="en-US" sz="2000" b="1" dirty="0">
                    <a:latin typeface="Open Sans"/>
                  </a:rPr>
                  <a:t>     R</a:t>
                </a:r>
                <a:r>
                  <a:rPr lang="en-US" sz="2000" i="1" dirty="0">
                    <a:latin typeface="Open Sans"/>
                  </a:rPr>
                  <a:t>, </a:t>
                </a:r>
                <a:r>
                  <a:rPr lang="en-US" sz="2000" dirty="0">
                    <a:latin typeface="Open Sans"/>
                  </a:rPr>
                  <a:t>the set of all </a:t>
                </a:r>
                <a:r>
                  <a:rPr lang="en-US" sz="2000" b="1" dirty="0">
                    <a:latin typeface="Open Sans"/>
                  </a:rPr>
                  <a:t>real numbers</a:t>
                </a:r>
              </a:p>
              <a:p>
                <a:pPr marL="0" indent="0">
                  <a:spcBef>
                    <a:spcPts val="1200"/>
                  </a:spcBef>
                  <a:buNone/>
                </a:pPr>
                <a:r>
                  <a:rPr lang="en-US" sz="2000" b="1" dirty="0">
                    <a:latin typeface="Open Sans"/>
                  </a:rPr>
                  <a:t>     </a:t>
                </a:r>
                <a14:m>
                  <m:oMath xmlns:m="http://schemas.openxmlformats.org/officeDocument/2006/math">
                    <m:sSup>
                      <m:sSupPr>
                        <m:ctrlPr>
                          <a:rPr lang="en-US" sz="2000" i="1" dirty="0">
                            <a:latin typeface="Cambria Math" panose="02040503050406030204" pitchFamily="18" charset="0"/>
                          </a:rPr>
                        </m:ctrlPr>
                      </m:sSupPr>
                      <m:e>
                        <m:r>
                          <m:rPr>
                            <m:nor/>
                          </m:rPr>
                          <a:rPr lang="en-US" sz="2000" b="1" i="0" dirty="0" smtClean="0">
                            <a:latin typeface="Open Sans"/>
                          </a:rPr>
                          <m:t>R</m:t>
                        </m:r>
                      </m:e>
                      <m:sup>
                        <m:r>
                          <a:rPr lang="en-US" sz="2000" i="1" dirty="0">
                            <a:latin typeface="Cambria Math" panose="02040503050406030204" pitchFamily="18" charset="0"/>
                          </a:rPr>
                          <m:t>+</m:t>
                        </m:r>
                      </m:sup>
                    </m:sSup>
                  </m:oMath>
                </a14:m>
                <a:r>
                  <a:rPr lang="en-US" sz="2000" dirty="0">
                    <a:latin typeface="Open Sans"/>
                  </a:rPr>
                  <a:t>, the set of all </a:t>
                </a:r>
                <a:r>
                  <a:rPr lang="en-US" sz="2000" b="1" dirty="0">
                    <a:latin typeface="Open Sans"/>
                  </a:rPr>
                  <a:t>positive real numbers</a:t>
                </a:r>
              </a:p>
              <a:p>
                <a:pPr marL="0" indent="0">
                  <a:spcBef>
                    <a:spcPts val="1200"/>
                  </a:spcBef>
                  <a:buNone/>
                </a:pPr>
                <a:r>
                  <a:rPr lang="en-US" sz="2000" b="1" dirty="0">
                    <a:latin typeface="Open Sans"/>
                  </a:rPr>
                  <a:t>     C</a:t>
                </a:r>
                <a:r>
                  <a:rPr lang="en-US" sz="2000" i="1" dirty="0">
                    <a:latin typeface="Open Sans"/>
                  </a:rPr>
                  <a:t>, </a:t>
                </a:r>
                <a:r>
                  <a:rPr lang="en-US" sz="2000" dirty="0">
                    <a:latin typeface="Open Sans"/>
                  </a:rPr>
                  <a:t>the set of all </a:t>
                </a:r>
                <a:r>
                  <a:rPr lang="en-US" sz="2000" b="1" dirty="0">
                    <a:latin typeface="Open Sans"/>
                  </a:rPr>
                  <a:t>complex numbers</a:t>
                </a:r>
                <a:r>
                  <a:rPr lang="en-US" sz="2000" dirty="0">
                    <a:latin typeface="Open Sans"/>
                  </a:rPr>
                  <a:t>.</a:t>
                </a:r>
              </a:p>
            </p:txBody>
          </p:sp>
        </mc:Choice>
        <mc:Fallback xmlns="">
          <p:sp>
            <p:nvSpPr>
              <p:cNvPr id="3" name="Content Placeholder 2">
                <a:extLst>
                  <a:ext uri="{FF2B5EF4-FFF2-40B4-BE49-F238E27FC236}">
                    <a16:creationId xmlns:a16="http://schemas.microsoft.com/office/drawing/2014/main" id="{A0EAF71D-4C32-497D-95D2-FB2151D6370A}"/>
                  </a:ext>
                </a:extLst>
              </p:cNvPr>
              <p:cNvSpPr>
                <a:spLocks noGrp="1" noRot="1" noChangeAspect="1" noMove="1" noResize="1" noEditPoints="1" noAdjustHandles="1" noChangeArrowheads="1" noChangeShapeType="1" noTextEdit="1"/>
              </p:cNvSpPr>
              <p:nvPr>
                <p:ph idx="1"/>
              </p:nvPr>
            </p:nvSpPr>
            <p:spPr>
              <a:xfrm>
                <a:off x="1529542" y="2410690"/>
                <a:ext cx="8844742" cy="4039985"/>
              </a:xfrm>
              <a:blipFill>
                <a:blip r:embed="rId2"/>
                <a:stretch>
                  <a:fillRect l="-412" t="-1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1DC3DB-CF7E-4CFC-A991-D252C112CDCE}"/>
              </a:ext>
            </a:extLst>
          </p:cNvPr>
          <p:cNvSpPr>
            <a:spLocks noGrp="1"/>
          </p:cNvSpPr>
          <p:nvPr>
            <p:ph type="sldNum" sz="quarter" idx="12"/>
          </p:nvPr>
        </p:nvSpPr>
        <p:spPr/>
        <p:txBody>
          <a:bodyPr/>
          <a:lstStyle/>
          <a:p>
            <a:pPr>
              <a:defRPr/>
            </a:pPr>
            <a:fld id="{D8837AC9-722F-4E00-AA4A-3E2FB5243369}" type="slidenum">
              <a:rPr lang="en-US" altLang="en-US" smtClean="0"/>
              <a:pPr>
                <a:defRPr/>
              </a:pPr>
              <a:t>4</a:t>
            </a:fld>
            <a:endParaRPr lang="en-US" altLang="en-US"/>
          </a:p>
        </p:txBody>
      </p:sp>
      <p:sp>
        <p:nvSpPr>
          <p:cNvPr id="5" name="Title 1">
            <a:extLst>
              <a:ext uri="{FF2B5EF4-FFF2-40B4-BE49-F238E27FC236}">
                <a16:creationId xmlns:a16="http://schemas.microsoft.com/office/drawing/2014/main" id="{CBA05B1A-8FAB-46A8-A580-FF3ECAD12DE4}"/>
              </a:ext>
            </a:extLst>
          </p:cNvPr>
          <p:cNvSpPr>
            <a:spLocks noGrp="1"/>
          </p:cNvSpPr>
          <p:nvPr>
            <p:ph type="title"/>
          </p:nvPr>
        </p:nvSpPr>
        <p:spPr>
          <a:xfrm>
            <a:off x="3562350" y="723384"/>
            <a:ext cx="6591300" cy="1260475"/>
          </a:xfrm>
        </p:spPr>
        <p:txBody>
          <a:bodyPr/>
          <a:lstStyle/>
          <a:p>
            <a:r>
              <a:rPr lang="en-US" sz="3000" dirty="0">
                <a:solidFill>
                  <a:srgbClr val="0070C0"/>
                </a:solidFill>
                <a:latin typeface="Open Sans"/>
              </a:rPr>
              <a:t>Sets</a:t>
            </a:r>
          </a:p>
        </p:txBody>
      </p:sp>
    </p:spTree>
    <p:extLst>
      <p:ext uri="{BB962C8B-B14F-4D97-AF65-F5344CB8AC3E}">
        <p14:creationId xmlns:p14="http://schemas.microsoft.com/office/powerpoint/2010/main" val="659260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769630" y="3181350"/>
            <a:ext cx="7481888" cy="212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a:r>
              <a:rPr lang="en-US" sz="3000" b="1" dirty="0">
                <a:solidFill>
                  <a:schemeClr val="bg1"/>
                </a:solidFill>
                <a:latin typeface="Open Sans"/>
              </a:rPr>
              <a:t>Inverse Functions and Compositions of Functions</a:t>
            </a:r>
          </a:p>
          <a:p>
            <a:pPr algn="ctr"/>
            <a:r>
              <a:rPr lang="en-US" sz="3000" b="1" dirty="0">
                <a:solidFill>
                  <a:schemeClr val="bg1"/>
                </a:solidFill>
                <a:latin typeface="Open Sans"/>
              </a:rPr>
              <a:t>Floor and ceiling functions</a:t>
            </a:r>
          </a:p>
          <a:p>
            <a:pPr algn="ctr"/>
            <a:endParaRPr lang="en-US" sz="3000" b="1" dirty="0">
              <a:solidFill>
                <a:schemeClr val="bg1"/>
              </a:solidFill>
              <a:latin typeface="Open Sans"/>
            </a:endParaRPr>
          </a:p>
        </p:txBody>
      </p:sp>
      <p:sp>
        <p:nvSpPr>
          <p:cNvPr id="2" name="Slide Number Placeholder 1">
            <a:extLst>
              <a:ext uri="{FF2B5EF4-FFF2-40B4-BE49-F238E27FC236}">
                <a16:creationId xmlns:a16="http://schemas.microsoft.com/office/drawing/2014/main" id="{D84B223F-0EDC-4BB2-AB5B-214C744E9C6C}"/>
              </a:ext>
            </a:extLst>
          </p:cNvPr>
          <p:cNvSpPr>
            <a:spLocks noGrp="1"/>
          </p:cNvSpPr>
          <p:nvPr>
            <p:ph type="sldNum" sz="quarter" idx="12"/>
          </p:nvPr>
        </p:nvSpPr>
        <p:spPr/>
        <p:txBody>
          <a:bodyPr/>
          <a:lstStyle/>
          <a:p>
            <a:pPr>
              <a:defRPr/>
            </a:pPr>
            <a:fld id="{D8837AC9-722F-4E00-AA4A-3E2FB5243369}" type="slidenum">
              <a:rPr lang="en-US" altLang="en-US" smtClean="0"/>
              <a:pPr>
                <a:defRPr/>
              </a:pPr>
              <a:t>40</a:t>
            </a:fld>
            <a:endParaRPr lang="en-US" altLang="en-US"/>
          </a:p>
        </p:txBody>
      </p:sp>
    </p:spTree>
    <p:extLst>
      <p:ext uri="{BB962C8B-B14F-4D97-AF65-F5344CB8AC3E}">
        <p14:creationId xmlns:p14="http://schemas.microsoft.com/office/powerpoint/2010/main" val="3264366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C5214E-938D-447D-A4A0-9C600A16926B}"/>
              </a:ext>
            </a:extLst>
          </p:cNvPr>
          <p:cNvSpPr>
            <a:spLocks noGrp="1"/>
          </p:cNvSpPr>
          <p:nvPr>
            <p:ph type="sldNum" sz="quarter" idx="12"/>
          </p:nvPr>
        </p:nvSpPr>
        <p:spPr/>
        <p:txBody>
          <a:bodyPr/>
          <a:lstStyle/>
          <a:p>
            <a:pPr>
              <a:defRPr/>
            </a:pPr>
            <a:fld id="{D8837AC9-722F-4E00-AA4A-3E2FB5243369}" type="slidenum">
              <a:rPr lang="en-US" altLang="en-US" smtClean="0"/>
              <a:pPr>
                <a:defRPr/>
              </a:pPr>
              <a:t>41</a:t>
            </a:fld>
            <a:endParaRPr lang="en-US" altLang="en-US"/>
          </a:p>
        </p:txBody>
      </p:sp>
      <p:sp>
        <p:nvSpPr>
          <p:cNvPr id="5" name="Rectangle 4">
            <a:extLst>
              <a:ext uri="{FF2B5EF4-FFF2-40B4-BE49-F238E27FC236}">
                <a16:creationId xmlns:a16="http://schemas.microsoft.com/office/drawing/2014/main" id="{EE467508-4524-4E9E-B6E1-FC82C5DD63F1}"/>
              </a:ext>
            </a:extLst>
          </p:cNvPr>
          <p:cNvSpPr/>
          <p:nvPr/>
        </p:nvSpPr>
        <p:spPr>
          <a:xfrm>
            <a:off x="5120928" y="748201"/>
            <a:ext cx="5343525" cy="1015663"/>
          </a:xfrm>
          <a:prstGeom prst="rect">
            <a:avLst/>
          </a:prstGeom>
        </p:spPr>
        <p:txBody>
          <a:bodyPr>
            <a:spAutoFit/>
          </a:bodyPr>
          <a:lstStyle/>
          <a:p>
            <a:pPr algn="r"/>
            <a:r>
              <a:rPr lang="en-US" sz="3000" b="1" dirty="0">
                <a:solidFill>
                  <a:schemeClr val="accent1"/>
                </a:solidFill>
                <a:latin typeface="Open Sans"/>
              </a:rPr>
              <a:t>Inverse Functions and Compositions of Functions</a:t>
            </a:r>
            <a:endParaRPr lang="en-US" sz="3000" dirty="0">
              <a:solidFill>
                <a:schemeClr val="accent1"/>
              </a:solidFill>
              <a:latin typeface="Open Sans"/>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8E0ADCA-1DD9-4873-9521-C0EE69B5911C}"/>
                  </a:ext>
                </a:extLst>
              </p:cNvPr>
              <p:cNvSpPr/>
              <p:nvPr/>
            </p:nvSpPr>
            <p:spPr>
              <a:xfrm>
                <a:off x="1396538" y="2256145"/>
                <a:ext cx="8877993" cy="16312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b="1" dirty="0">
                    <a:solidFill>
                      <a:schemeClr val="accent1"/>
                    </a:solidFill>
                    <a:latin typeface="Open Sans"/>
                  </a:rPr>
                  <a:t>Definition :</a:t>
                </a:r>
              </a:p>
              <a:p>
                <a:pPr algn="just"/>
                <a:r>
                  <a:rPr lang="en-US" sz="2000" dirty="0">
                    <a:latin typeface="Open Sans"/>
                  </a:rPr>
                  <a:t>Let </a:t>
                </a:r>
                <a:r>
                  <a:rPr lang="en-US" sz="2000" i="1" dirty="0">
                    <a:latin typeface="Open Sans"/>
                  </a:rPr>
                  <a:t>f </a:t>
                </a:r>
                <a:r>
                  <a:rPr lang="en-US" sz="2000" dirty="0">
                    <a:latin typeface="Open Sans"/>
                  </a:rPr>
                  <a:t>be a </a:t>
                </a:r>
                <a:r>
                  <a:rPr lang="en-US" sz="2000" dirty="0">
                    <a:solidFill>
                      <a:srgbClr val="FF0000"/>
                    </a:solidFill>
                    <a:latin typeface="Open Sans"/>
                  </a:rPr>
                  <a:t>one-to-one correspondence </a:t>
                </a:r>
                <a:r>
                  <a:rPr lang="en-US" sz="2000" dirty="0">
                    <a:latin typeface="Open Sans"/>
                  </a:rPr>
                  <a:t>from the set </a:t>
                </a:r>
                <a:r>
                  <a:rPr lang="en-US" sz="2000" i="1" dirty="0">
                    <a:latin typeface="Open Sans"/>
                  </a:rPr>
                  <a:t>A </a:t>
                </a:r>
                <a:r>
                  <a:rPr lang="en-US" sz="2000" dirty="0">
                    <a:latin typeface="Open Sans"/>
                  </a:rPr>
                  <a:t>to the set </a:t>
                </a:r>
                <a:r>
                  <a:rPr lang="en-US" sz="2000" i="1" dirty="0">
                    <a:latin typeface="Open Sans"/>
                  </a:rPr>
                  <a:t>B</a:t>
                </a:r>
                <a:r>
                  <a:rPr lang="en-US" sz="2000" dirty="0">
                    <a:latin typeface="Open Sans"/>
                  </a:rPr>
                  <a:t>. </a:t>
                </a:r>
                <a:r>
                  <a:rPr lang="en-US" sz="2000" dirty="0">
                    <a:solidFill>
                      <a:srgbClr val="FF0000"/>
                    </a:solidFill>
                    <a:latin typeface="Open Sans"/>
                  </a:rPr>
                  <a:t>The </a:t>
                </a:r>
                <a:r>
                  <a:rPr lang="en-US" sz="2000" i="1" dirty="0">
                    <a:solidFill>
                      <a:srgbClr val="FF0000"/>
                    </a:solidFill>
                    <a:latin typeface="Open Sans"/>
                  </a:rPr>
                  <a:t>inverse function</a:t>
                </a:r>
                <a:r>
                  <a:rPr lang="en-US" sz="2000" i="1" dirty="0">
                    <a:latin typeface="Open Sans"/>
                  </a:rPr>
                  <a:t> </a:t>
                </a:r>
                <a:r>
                  <a:rPr lang="en-US" sz="2000" dirty="0">
                    <a:latin typeface="Open Sans"/>
                  </a:rPr>
                  <a:t>of </a:t>
                </a:r>
                <a:r>
                  <a:rPr lang="en-US" sz="2000" i="1" dirty="0">
                    <a:latin typeface="Open Sans"/>
                  </a:rPr>
                  <a:t>f </a:t>
                </a:r>
                <a:r>
                  <a:rPr lang="en-US" sz="2000" dirty="0">
                    <a:latin typeface="Open Sans"/>
                  </a:rPr>
                  <a:t>is the function that assigns to an element </a:t>
                </a:r>
                <a:r>
                  <a:rPr lang="en-US" sz="2000" i="1" dirty="0">
                    <a:latin typeface="Open Sans"/>
                  </a:rPr>
                  <a:t>b </a:t>
                </a:r>
                <a:r>
                  <a:rPr lang="en-US" sz="2000" dirty="0">
                    <a:latin typeface="Open Sans"/>
                  </a:rPr>
                  <a:t>belonging to </a:t>
                </a:r>
                <a:r>
                  <a:rPr lang="en-US" sz="2000" i="1" dirty="0">
                    <a:latin typeface="Open Sans"/>
                  </a:rPr>
                  <a:t>B </a:t>
                </a:r>
                <a:r>
                  <a:rPr lang="en-US" sz="2000" dirty="0">
                    <a:latin typeface="Open Sans"/>
                  </a:rPr>
                  <a:t>the unique element </a:t>
                </a:r>
                <a:r>
                  <a:rPr lang="en-US" sz="2000" i="1" dirty="0">
                    <a:latin typeface="Open Sans"/>
                  </a:rPr>
                  <a:t>a </a:t>
                </a:r>
                <a:r>
                  <a:rPr lang="en-US" sz="2000" dirty="0">
                    <a:latin typeface="Open Sans"/>
                  </a:rPr>
                  <a:t>in </a:t>
                </a:r>
                <a:r>
                  <a:rPr lang="en-US" sz="2000" i="1" dirty="0">
                    <a:latin typeface="Open Sans"/>
                  </a:rPr>
                  <a:t>A </a:t>
                </a:r>
                <a:r>
                  <a:rPr lang="en-US" sz="2000" dirty="0">
                    <a:latin typeface="Open Sans"/>
                  </a:rPr>
                  <a:t>such that </a:t>
                </a:r>
                <a:r>
                  <a:rPr lang="en-US" sz="2000" i="1" dirty="0">
                    <a:latin typeface="Open Sans"/>
                  </a:rPr>
                  <a:t>f </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b</a:t>
                </a:r>
                <a:r>
                  <a:rPr lang="en-US" sz="2000" dirty="0">
                    <a:latin typeface="Open Sans"/>
                  </a:rPr>
                  <a:t>. The inverse function of </a:t>
                </a:r>
                <a:r>
                  <a:rPr lang="en-US" sz="2000" i="1" dirty="0">
                    <a:latin typeface="Open Sans"/>
                  </a:rPr>
                  <a:t>f </a:t>
                </a:r>
                <a:r>
                  <a:rPr lang="en-US" sz="2000" dirty="0">
                    <a:latin typeface="Open Sans"/>
                  </a:rPr>
                  <a:t>is denoted by </a:t>
                </a:r>
                <a:r>
                  <a:rPr lang="en-US" sz="2000" i="1" dirty="0">
                    <a:latin typeface="Open Sans"/>
                  </a:rPr>
                  <a:t> </a:t>
                </a:r>
                <a14:m>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𝑓</m:t>
                        </m:r>
                      </m:e>
                      <m:sup>
                        <m:r>
                          <a:rPr lang="en-US" sz="2000" b="0" i="1" dirty="0" smtClean="0">
                            <a:latin typeface="Cambria Math" panose="02040503050406030204" pitchFamily="18" charset="0"/>
                          </a:rPr>
                          <m:t>−1</m:t>
                        </m:r>
                      </m:sup>
                    </m:sSup>
                  </m:oMath>
                </a14:m>
                <a:r>
                  <a:rPr lang="en-US" sz="2000" dirty="0">
                    <a:latin typeface="Open Sans"/>
                  </a:rPr>
                  <a:t>. Hence,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𝑓</m:t>
                        </m:r>
                      </m:e>
                      <m:sup>
                        <m:r>
                          <a:rPr lang="en-US" sz="2000" i="1" dirty="0">
                            <a:latin typeface="Cambria Math" panose="02040503050406030204" pitchFamily="18" charset="0"/>
                          </a:rPr>
                          <m:t>−1</m:t>
                        </m:r>
                      </m:sup>
                    </m:sSup>
                  </m:oMath>
                </a14:m>
                <a:r>
                  <a:rPr lang="en-US" sz="2000" dirty="0">
                    <a:latin typeface="Open Sans"/>
                  </a:rPr>
                  <a:t>(</a:t>
                </a:r>
                <a:r>
                  <a:rPr lang="en-US" sz="2000" i="1" dirty="0">
                    <a:latin typeface="Open Sans"/>
                  </a:rPr>
                  <a:t>b</a:t>
                </a:r>
                <a:r>
                  <a:rPr lang="en-US" sz="2000" dirty="0">
                    <a:latin typeface="Open Sans"/>
                  </a:rPr>
                  <a:t>) = </a:t>
                </a:r>
                <a:r>
                  <a:rPr lang="en-US" sz="2000" i="1" dirty="0">
                    <a:latin typeface="Open Sans"/>
                  </a:rPr>
                  <a:t>a </a:t>
                </a:r>
                <a:r>
                  <a:rPr lang="en-US" sz="2000" dirty="0">
                    <a:latin typeface="Open Sans"/>
                  </a:rPr>
                  <a:t>when </a:t>
                </a:r>
                <a:r>
                  <a:rPr lang="en-US" sz="2000" i="1" dirty="0">
                    <a:latin typeface="Open Sans"/>
                  </a:rPr>
                  <a:t>f </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b</a:t>
                </a:r>
                <a:r>
                  <a:rPr lang="en-US" sz="2000" dirty="0">
                    <a:latin typeface="Open Sans"/>
                  </a:rPr>
                  <a:t>.</a:t>
                </a:r>
              </a:p>
            </p:txBody>
          </p:sp>
        </mc:Choice>
        <mc:Fallback xmlns="">
          <p:sp>
            <p:nvSpPr>
              <p:cNvPr id="6" name="Rectangle 5">
                <a:extLst>
                  <a:ext uri="{FF2B5EF4-FFF2-40B4-BE49-F238E27FC236}">
                    <a16:creationId xmlns:a16="http://schemas.microsoft.com/office/drawing/2014/main" id="{88E0ADCA-1DD9-4873-9521-C0EE69B5911C}"/>
                  </a:ext>
                </a:extLst>
              </p:cNvPr>
              <p:cNvSpPr>
                <a:spLocks noRot="1" noChangeAspect="1" noMove="1" noResize="1" noEditPoints="1" noAdjustHandles="1" noChangeArrowheads="1" noChangeShapeType="1" noTextEdit="1"/>
              </p:cNvSpPr>
              <p:nvPr/>
            </p:nvSpPr>
            <p:spPr>
              <a:xfrm>
                <a:off x="1396538" y="2256145"/>
                <a:ext cx="8877993" cy="1631216"/>
              </a:xfrm>
              <a:prstGeom prst="rect">
                <a:avLst/>
              </a:prstGeo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0C813E8-E4ED-465D-B402-7569711276F8}"/>
              </a:ext>
            </a:extLst>
          </p:cNvPr>
          <p:cNvPicPr>
            <a:picLocks noChangeAspect="1"/>
          </p:cNvPicPr>
          <p:nvPr/>
        </p:nvPicPr>
        <p:blipFill>
          <a:blip r:embed="rId3"/>
          <a:stretch>
            <a:fillRect/>
          </a:stretch>
        </p:blipFill>
        <p:spPr>
          <a:xfrm>
            <a:off x="2377440" y="4103865"/>
            <a:ext cx="6932815" cy="310735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352214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66334-154D-489C-BD62-F431CA4A7E3F}"/>
              </a:ext>
            </a:extLst>
          </p:cNvPr>
          <p:cNvSpPr>
            <a:spLocks noGrp="1"/>
          </p:cNvSpPr>
          <p:nvPr>
            <p:ph type="sldNum" sz="quarter" idx="12"/>
          </p:nvPr>
        </p:nvSpPr>
        <p:spPr/>
        <p:txBody>
          <a:bodyPr/>
          <a:lstStyle/>
          <a:p>
            <a:pPr>
              <a:defRPr/>
            </a:pPr>
            <a:fld id="{D8837AC9-722F-4E00-AA4A-3E2FB5243369}" type="slidenum">
              <a:rPr lang="en-US" altLang="en-US" smtClean="0"/>
              <a:pPr>
                <a:defRPr/>
              </a:pPr>
              <a:t>42</a:t>
            </a:fld>
            <a:endParaRPr lang="en-US" alt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4C06DF2-ABF7-4A80-8D3C-E1A91B40E539}"/>
                  </a:ext>
                </a:extLst>
              </p:cNvPr>
              <p:cNvSpPr/>
              <p:nvPr/>
            </p:nvSpPr>
            <p:spPr>
              <a:xfrm>
                <a:off x="1423989" y="2415600"/>
                <a:ext cx="8917044" cy="4801058"/>
              </a:xfrm>
              <a:prstGeom prst="rect">
                <a:avLst/>
              </a:prstGeom>
            </p:spPr>
            <p:txBody>
              <a:bodyPr wrap="square">
                <a:spAutoFit/>
              </a:bodyPr>
              <a:lstStyle/>
              <a:p>
                <a:pPr algn="just">
                  <a:spcBef>
                    <a:spcPts val="700"/>
                  </a:spcBef>
                </a:pPr>
                <a:r>
                  <a:rPr lang="en-US" sz="2000" b="1" dirty="0">
                    <a:solidFill>
                      <a:srgbClr val="0070C0"/>
                    </a:solidFill>
                    <a:latin typeface="Open Sans"/>
                  </a:rPr>
                  <a:t>Example 01 :</a:t>
                </a:r>
              </a:p>
              <a:p>
                <a:pPr algn="just">
                  <a:spcBef>
                    <a:spcPts val="700"/>
                  </a:spcBef>
                </a:pPr>
                <a:r>
                  <a:rPr lang="en-US" sz="2000" dirty="0">
                    <a:solidFill>
                      <a:srgbClr val="000000"/>
                    </a:solidFill>
                    <a:latin typeface="Open Sans"/>
                  </a:rPr>
                  <a:t>Let </a:t>
                </a:r>
                <a:r>
                  <a:rPr lang="en-US" sz="2000" i="1" dirty="0">
                    <a:solidFill>
                      <a:srgbClr val="000000"/>
                    </a:solidFill>
                    <a:latin typeface="Open Sans"/>
                  </a:rPr>
                  <a:t>f </a:t>
                </a:r>
                <a:r>
                  <a:rPr lang="en-US" sz="2000" dirty="0">
                    <a:solidFill>
                      <a:srgbClr val="000000"/>
                    </a:solidFill>
                    <a:latin typeface="Open Sans"/>
                  </a:rPr>
                  <a:t>be the function from {</a:t>
                </a:r>
                <a:r>
                  <a:rPr lang="en-US" sz="2000" i="1" dirty="0">
                    <a:solidFill>
                      <a:srgbClr val="000000"/>
                    </a:solidFill>
                    <a:latin typeface="Open Sans"/>
                  </a:rPr>
                  <a:t>a, b, c</a:t>
                </a:r>
                <a:r>
                  <a:rPr lang="en-US" sz="2000" dirty="0">
                    <a:solidFill>
                      <a:srgbClr val="000000"/>
                    </a:solidFill>
                    <a:latin typeface="Open Sans"/>
                  </a:rPr>
                  <a:t>} to {1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3} such that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a</a:t>
                </a:r>
                <a:r>
                  <a:rPr lang="en-US" sz="2000" dirty="0">
                    <a:solidFill>
                      <a:srgbClr val="000000"/>
                    </a:solidFill>
                    <a:latin typeface="Open Sans"/>
                  </a:rPr>
                  <a:t>) = 2,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b</a:t>
                </a:r>
                <a:r>
                  <a:rPr lang="en-US" sz="2000" dirty="0">
                    <a:solidFill>
                      <a:srgbClr val="000000"/>
                    </a:solidFill>
                    <a:latin typeface="Open Sans"/>
                  </a:rPr>
                  <a:t>) = 3, and </a:t>
                </a:r>
              </a:p>
              <a:p>
                <a:pPr algn="just">
                  <a:spcBef>
                    <a:spcPts val="700"/>
                  </a:spcBef>
                </a:pP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c</a:t>
                </a:r>
                <a:r>
                  <a:rPr lang="en-US" sz="2000" dirty="0">
                    <a:solidFill>
                      <a:srgbClr val="000000"/>
                    </a:solidFill>
                    <a:latin typeface="Open Sans"/>
                  </a:rPr>
                  <a:t>) = 1. </a:t>
                </a:r>
              </a:p>
              <a:p>
                <a:pPr marL="457200" indent="-457200" algn="just">
                  <a:spcBef>
                    <a:spcPts val="700"/>
                  </a:spcBef>
                  <a:buAutoNum type="alphaLcPeriod"/>
                </a:pPr>
                <a:r>
                  <a:rPr lang="en-US" sz="2000" dirty="0">
                    <a:solidFill>
                      <a:srgbClr val="000000"/>
                    </a:solidFill>
                    <a:latin typeface="Open Sans"/>
                  </a:rPr>
                  <a:t>Is </a:t>
                </a:r>
                <a:r>
                  <a:rPr lang="en-US" sz="2000" i="1" dirty="0">
                    <a:solidFill>
                      <a:srgbClr val="000000"/>
                    </a:solidFill>
                    <a:latin typeface="Open Sans"/>
                  </a:rPr>
                  <a:t>f </a:t>
                </a:r>
                <a:r>
                  <a:rPr lang="en-US" sz="2000" dirty="0">
                    <a:solidFill>
                      <a:srgbClr val="000000"/>
                    </a:solidFill>
                    <a:latin typeface="Open Sans"/>
                  </a:rPr>
                  <a:t>invertible, and</a:t>
                </a:r>
              </a:p>
              <a:p>
                <a:pPr marL="457200" indent="-457200" algn="just">
                  <a:spcBef>
                    <a:spcPts val="700"/>
                  </a:spcBef>
                  <a:buAutoNum type="alphaLcPeriod"/>
                </a:pPr>
                <a:r>
                  <a:rPr lang="en-US" sz="2000" dirty="0">
                    <a:solidFill>
                      <a:srgbClr val="000000"/>
                    </a:solidFill>
                    <a:latin typeface="Open Sans"/>
                  </a:rPr>
                  <a:t>if it is, what is its inverse?</a:t>
                </a:r>
              </a:p>
              <a:p>
                <a:pPr algn="just">
                  <a:spcBef>
                    <a:spcPts val="700"/>
                  </a:spcBef>
                </a:pPr>
                <a:endParaRPr lang="en-US" sz="2000" dirty="0">
                  <a:solidFill>
                    <a:srgbClr val="000000"/>
                  </a:solidFill>
                  <a:latin typeface="Open Sans"/>
                </a:endParaRPr>
              </a:p>
              <a:p>
                <a:pPr algn="just">
                  <a:spcBef>
                    <a:spcPts val="700"/>
                  </a:spcBef>
                </a:pPr>
                <a:r>
                  <a:rPr lang="en-US" sz="2000" b="1" i="1" dirty="0">
                    <a:solidFill>
                      <a:srgbClr val="0070C0"/>
                    </a:solidFill>
                    <a:latin typeface="Open Sans"/>
                  </a:rPr>
                  <a:t>Solution: </a:t>
                </a:r>
              </a:p>
              <a:p>
                <a:pPr algn="just">
                  <a:spcBef>
                    <a:spcPts val="700"/>
                  </a:spcBef>
                </a:pPr>
                <a:r>
                  <a:rPr lang="en-US" sz="2000" dirty="0">
                    <a:solidFill>
                      <a:srgbClr val="000000"/>
                    </a:solidFill>
                    <a:latin typeface="Open Sans"/>
                  </a:rPr>
                  <a:t>a. The function </a:t>
                </a:r>
                <a:r>
                  <a:rPr lang="en-US" sz="2000" i="1" dirty="0">
                    <a:solidFill>
                      <a:srgbClr val="000000"/>
                    </a:solidFill>
                    <a:latin typeface="Open Sans"/>
                  </a:rPr>
                  <a:t>f </a:t>
                </a:r>
                <a:r>
                  <a:rPr lang="en-US" sz="2000" dirty="0">
                    <a:solidFill>
                      <a:srgbClr val="000000"/>
                    </a:solidFill>
                    <a:latin typeface="Open Sans"/>
                  </a:rPr>
                  <a:t>is invertible because it is a one-to-one correspondence. </a:t>
                </a:r>
              </a:p>
              <a:p>
                <a:pPr algn="just">
                  <a:spcBef>
                    <a:spcPts val="700"/>
                  </a:spcBef>
                </a:pPr>
                <a:r>
                  <a:rPr lang="en-US" sz="2000" dirty="0">
                    <a:solidFill>
                      <a:srgbClr val="000000"/>
                    </a:solidFill>
                    <a:latin typeface="Open Sans"/>
                  </a:rPr>
                  <a:t>b. The inverse function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𝑓</m:t>
                        </m:r>
                      </m:e>
                      <m:sup>
                        <m:r>
                          <a:rPr lang="en-US" sz="2000" i="1" dirty="0">
                            <a:latin typeface="Cambria Math" panose="02040503050406030204" pitchFamily="18" charset="0"/>
                          </a:rPr>
                          <m:t>−1</m:t>
                        </m:r>
                      </m:sup>
                    </m:sSup>
                  </m:oMath>
                </a14:m>
                <a:r>
                  <a:rPr lang="en-US" sz="2000" dirty="0">
                    <a:solidFill>
                      <a:srgbClr val="000000"/>
                    </a:solidFill>
                    <a:latin typeface="Open Sans"/>
                  </a:rPr>
                  <a:t> reverses the correspondence given by </a:t>
                </a:r>
                <a:r>
                  <a:rPr lang="en-US" sz="2000" i="1" dirty="0">
                    <a:solidFill>
                      <a:srgbClr val="000000"/>
                    </a:solidFill>
                    <a:latin typeface="Open Sans"/>
                  </a:rPr>
                  <a:t>f</a:t>
                </a:r>
                <a:r>
                  <a:rPr lang="en-US" sz="2000" dirty="0">
                    <a:solidFill>
                      <a:srgbClr val="000000"/>
                    </a:solidFill>
                    <a:latin typeface="Open Sans"/>
                  </a:rPr>
                  <a:t>, so</a:t>
                </a:r>
              </a:p>
              <a:p>
                <a:pPr algn="just">
                  <a:spcBef>
                    <a:spcPts val="700"/>
                  </a:spcBef>
                </a:pPr>
                <a:r>
                  <a:rPr lang="en-US" sz="2000" dirty="0">
                    <a:solidFill>
                      <a:srgbClr val="000000"/>
                    </a:solidFill>
                    <a:latin typeface="Open Sans"/>
                  </a:rPr>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𝑓</m:t>
                        </m:r>
                      </m:e>
                      <m:sup>
                        <m:r>
                          <a:rPr lang="en-US" sz="2000" i="1" dirty="0">
                            <a:latin typeface="Cambria Math" panose="02040503050406030204" pitchFamily="18" charset="0"/>
                          </a:rPr>
                          <m:t>−1</m:t>
                        </m:r>
                      </m:sup>
                    </m:sSup>
                  </m:oMath>
                </a14:m>
                <a:r>
                  <a:rPr lang="en-US" sz="2000" dirty="0">
                    <a:solidFill>
                      <a:srgbClr val="000000"/>
                    </a:solidFill>
                    <a:latin typeface="Open Sans"/>
                  </a:rPr>
                  <a:t>(1) = </a:t>
                </a:r>
                <a:r>
                  <a:rPr lang="en-US" sz="2000" i="1" dirty="0">
                    <a:solidFill>
                      <a:srgbClr val="000000"/>
                    </a:solidFill>
                    <a:latin typeface="Open Sans"/>
                  </a:rPr>
                  <a:t>c</a:t>
                </a:r>
                <a:r>
                  <a:rPr lang="en-US" sz="2000" dirty="0">
                    <a:solidFill>
                      <a:srgbClr val="000000"/>
                    </a:solidFill>
                    <a:latin typeface="Open Sans"/>
                  </a:rPr>
                  <a:t>,</a:t>
                </a:r>
              </a:p>
              <a:p>
                <a:pPr algn="just">
                  <a:spcBef>
                    <a:spcPts val="700"/>
                  </a:spcBef>
                </a:pPr>
                <a:r>
                  <a:rPr lang="en-US" sz="2000" dirty="0">
                    <a:solidFill>
                      <a:srgbClr val="000000"/>
                    </a:solidFill>
                    <a:latin typeface="Open Sans"/>
                  </a:rPr>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𝑓</m:t>
                        </m:r>
                      </m:e>
                      <m:sup>
                        <m:r>
                          <a:rPr lang="en-US" sz="2000" i="1" dirty="0">
                            <a:latin typeface="Cambria Math" panose="02040503050406030204" pitchFamily="18" charset="0"/>
                          </a:rPr>
                          <m:t>−1</m:t>
                        </m:r>
                      </m:sup>
                    </m:sSup>
                  </m:oMath>
                </a14:m>
                <a:r>
                  <a:rPr lang="en-US" sz="2000" dirty="0">
                    <a:solidFill>
                      <a:srgbClr val="000000"/>
                    </a:solidFill>
                    <a:latin typeface="Open Sans"/>
                  </a:rPr>
                  <a:t>(2) = </a:t>
                </a:r>
                <a:r>
                  <a:rPr lang="en-US" sz="2000" i="1" dirty="0">
                    <a:solidFill>
                      <a:srgbClr val="000000"/>
                    </a:solidFill>
                    <a:latin typeface="Open Sans"/>
                  </a:rPr>
                  <a:t>a</a:t>
                </a:r>
                <a:r>
                  <a:rPr lang="en-US" sz="2000" dirty="0">
                    <a:solidFill>
                      <a:srgbClr val="000000"/>
                    </a:solidFill>
                    <a:latin typeface="Open Sans"/>
                  </a:rPr>
                  <a:t>, and </a:t>
                </a:r>
              </a:p>
              <a:p>
                <a:pPr algn="just">
                  <a:spcBef>
                    <a:spcPts val="700"/>
                  </a:spcBef>
                </a:pPr>
                <a14:m>
                  <m:oMath xmlns:m="http://schemas.openxmlformats.org/officeDocument/2006/math">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                                           </m:t>
                        </m:r>
                        <m:r>
                          <a:rPr lang="en-US" sz="2000" i="1" dirty="0">
                            <a:latin typeface="Cambria Math" panose="02040503050406030204" pitchFamily="18" charset="0"/>
                          </a:rPr>
                          <m:t>𝑓</m:t>
                        </m:r>
                      </m:e>
                      <m:sup>
                        <m:r>
                          <a:rPr lang="en-US" sz="2000" i="1" dirty="0">
                            <a:latin typeface="Cambria Math" panose="02040503050406030204" pitchFamily="18" charset="0"/>
                          </a:rPr>
                          <m:t>−1</m:t>
                        </m:r>
                      </m:sup>
                    </m:sSup>
                  </m:oMath>
                </a14:m>
                <a:r>
                  <a:rPr lang="en-US" sz="2000" dirty="0">
                    <a:solidFill>
                      <a:srgbClr val="000000"/>
                    </a:solidFill>
                    <a:latin typeface="Open Sans"/>
                  </a:rPr>
                  <a:t>(3) = </a:t>
                </a:r>
                <a:r>
                  <a:rPr lang="en-US" sz="2000" i="1" dirty="0">
                    <a:solidFill>
                      <a:srgbClr val="000000"/>
                    </a:solidFill>
                    <a:latin typeface="Open Sans"/>
                  </a:rPr>
                  <a:t>b</a:t>
                </a:r>
                <a:r>
                  <a:rPr lang="en-US" sz="2000" dirty="0">
                    <a:solidFill>
                      <a:srgbClr val="000000"/>
                    </a:solidFill>
                    <a:latin typeface="Open Sans"/>
                  </a:rPr>
                  <a:t>.</a:t>
                </a:r>
                <a:endParaRPr lang="en-US" sz="2000" dirty="0">
                  <a:latin typeface="Open Sans"/>
                </a:endParaRPr>
              </a:p>
            </p:txBody>
          </p:sp>
        </mc:Choice>
        <mc:Fallback xmlns="">
          <p:sp>
            <p:nvSpPr>
              <p:cNvPr id="5" name="Rectangle 4">
                <a:extLst>
                  <a:ext uri="{FF2B5EF4-FFF2-40B4-BE49-F238E27FC236}">
                    <a16:creationId xmlns:a16="http://schemas.microsoft.com/office/drawing/2014/main" id="{04C06DF2-ABF7-4A80-8D3C-E1A91B40E539}"/>
                  </a:ext>
                </a:extLst>
              </p:cNvPr>
              <p:cNvSpPr>
                <a:spLocks noRot="1" noChangeAspect="1" noMove="1" noResize="1" noEditPoints="1" noAdjustHandles="1" noChangeArrowheads="1" noChangeShapeType="1" noTextEdit="1"/>
              </p:cNvSpPr>
              <p:nvPr/>
            </p:nvSpPr>
            <p:spPr>
              <a:xfrm>
                <a:off x="1423989" y="2415600"/>
                <a:ext cx="8917044" cy="4801058"/>
              </a:xfrm>
              <a:prstGeom prst="rect">
                <a:avLst/>
              </a:prstGeom>
              <a:blipFill>
                <a:blip r:embed="rId2"/>
                <a:stretch>
                  <a:fillRect l="-958" t="-508" b="-1396"/>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BDF75B4-72D6-4586-AB44-3ED6D051A095}"/>
              </a:ext>
            </a:extLst>
          </p:cNvPr>
          <p:cNvSpPr/>
          <p:nvPr/>
        </p:nvSpPr>
        <p:spPr>
          <a:xfrm>
            <a:off x="5120928" y="748201"/>
            <a:ext cx="5343525" cy="1015663"/>
          </a:xfrm>
          <a:prstGeom prst="rect">
            <a:avLst/>
          </a:prstGeom>
        </p:spPr>
        <p:txBody>
          <a:bodyPr>
            <a:spAutoFit/>
          </a:bodyPr>
          <a:lstStyle/>
          <a:p>
            <a:pPr algn="r"/>
            <a:r>
              <a:rPr lang="en-US" sz="3000" b="1" dirty="0">
                <a:solidFill>
                  <a:schemeClr val="accent1"/>
                </a:solidFill>
                <a:latin typeface="Open Sans"/>
              </a:rPr>
              <a:t>Inverse Functions and Compositions of Functions</a:t>
            </a:r>
            <a:endParaRPr lang="en-US" sz="3000" dirty="0">
              <a:solidFill>
                <a:schemeClr val="accent1"/>
              </a:solidFill>
              <a:latin typeface="Open Sans"/>
            </a:endParaRPr>
          </a:p>
        </p:txBody>
      </p:sp>
    </p:spTree>
    <p:extLst>
      <p:ext uri="{BB962C8B-B14F-4D97-AF65-F5344CB8AC3E}">
        <p14:creationId xmlns:p14="http://schemas.microsoft.com/office/powerpoint/2010/main" val="4203018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4D7AF-4034-4A08-9D86-9FF37D54D5FE}"/>
              </a:ext>
            </a:extLst>
          </p:cNvPr>
          <p:cNvSpPr>
            <a:spLocks noGrp="1"/>
          </p:cNvSpPr>
          <p:nvPr>
            <p:ph type="sldNum" sz="quarter" idx="12"/>
          </p:nvPr>
        </p:nvSpPr>
        <p:spPr/>
        <p:txBody>
          <a:bodyPr/>
          <a:lstStyle/>
          <a:p>
            <a:pPr>
              <a:defRPr/>
            </a:pPr>
            <a:fld id="{D8837AC9-722F-4E00-AA4A-3E2FB5243369}" type="slidenum">
              <a:rPr lang="en-US" altLang="en-US" smtClean="0"/>
              <a:pPr>
                <a:defRPr/>
              </a:pPr>
              <a:t>43</a:t>
            </a:fld>
            <a:endParaRPr lang="en-US" alt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1EAC438-C9ED-423C-9AD9-C4B92ED78F6B}"/>
                  </a:ext>
                </a:extLst>
              </p:cNvPr>
              <p:cNvSpPr/>
              <p:nvPr/>
            </p:nvSpPr>
            <p:spPr>
              <a:xfrm>
                <a:off x="1316962" y="2138800"/>
                <a:ext cx="9147491" cy="5273238"/>
              </a:xfrm>
              <a:prstGeom prst="rect">
                <a:avLst/>
              </a:prstGeom>
            </p:spPr>
            <p:txBody>
              <a:bodyPr wrap="square">
                <a:spAutoFit/>
              </a:bodyPr>
              <a:lstStyle/>
              <a:p>
                <a:pPr algn="just">
                  <a:spcBef>
                    <a:spcPts val="400"/>
                  </a:spcBef>
                </a:pPr>
                <a:r>
                  <a:rPr lang="en-US" sz="2000" b="1" dirty="0">
                    <a:solidFill>
                      <a:srgbClr val="0070C0"/>
                    </a:solidFill>
                    <a:latin typeface="Open Sans"/>
                  </a:rPr>
                  <a:t>Example 02 :</a:t>
                </a:r>
              </a:p>
              <a:p>
                <a:pPr algn="just">
                  <a:spcBef>
                    <a:spcPts val="400"/>
                  </a:spcBef>
                </a:pPr>
                <a:r>
                  <a:rPr lang="en-US" sz="2000" dirty="0">
                    <a:solidFill>
                      <a:srgbClr val="000000"/>
                    </a:solidFill>
                    <a:latin typeface="Open Sans"/>
                  </a:rPr>
                  <a:t>Let </a:t>
                </a:r>
                <a:r>
                  <a:rPr lang="en-US" sz="2000" i="1" dirty="0">
                    <a:solidFill>
                      <a:srgbClr val="000000"/>
                    </a:solidFill>
                    <a:latin typeface="Open Sans"/>
                  </a:rPr>
                  <a:t>f </a:t>
                </a:r>
                <a:r>
                  <a:rPr lang="en-US" sz="2000" dirty="0">
                    <a:solidFill>
                      <a:srgbClr val="000000"/>
                    </a:solidFill>
                    <a:latin typeface="Open Sans"/>
                  </a:rPr>
                  <a:t>: </a:t>
                </a:r>
                <a:r>
                  <a:rPr lang="en-US" sz="2000" b="1" dirty="0">
                    <a:solidFill>
                      <a:srgbClr val="000000"/>
                    </a:solidFill>
                    <a:latin typeface="Open Sans"/>
                  </a:rPr>
                  <a:t>Z </a:t>
                </a:r>
                <a:r>
                  <a:rPr lang="en-US" sz="2000" dirty="0">
                    <a:solidFill>
                      <a:srgbClr val="000000"/>
                    </a:solidFill>
                    <a:latin typeface="Open Sans"/>
                  </a:rPr>
                  <a:t>→ </a:t>
                </a:r>
                <a:r>
                  <a:rPr lang="en-US" sz="2000" b="1" dirty="0">
                    <a:solidFill>
                      <a:srgbClr val="000000"/>
                    </a:solidFill>
                    <a:latin typeface="Open Sans"/>
                  </a:rPr>
                  <a:t>Z </a:t>
                </a:r>
                <a:r>
                  <a:rPr lang="en-US" sz="2000" dirty="0">
                    <a:solidFill>
                      <a:srgbClr val="000000"/>
                    </a:solidFill>
                    <a:latin typeface="Open Sans"/>
                  </a:rPr>
                  <a:t>be such that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+ 1. Is </a:t>
                </a:r>
                <a:r>
                  <a:rPr lang="en-US" sz="2000" i="1" dirty="0">
                    <a:solidFill>
                      <a:srgbClr val="000000"/>
                    </a:solidFill>
                    <a:latin typeface="Open Sans"/>
                  </a:rPr>
                  <a:t>f </a:t>
                </a:r>
                <a:r>
                  <a:rPr lang="en-US" sz="2000" dirty="0">
                    <a:solidFill>
                      <a:srgbClr val="000000"/>
                    </a:solidFill>
                    <a:latin typeface="Open Sans"/>
                  </a:rPr>
                  <a:t>invertible, and if it is, what is its inverse?</a:t>
                </a:r>
              </a:p>
              <a:p>
                <a:pPr algn="just">
                  <a:spcBef>
                    <a:spcPts val="400"/>
                  </a:spcBef>
                </a:pPr>
                <a:r>
                  <a:rPr lang="en-US" sz="2000" b="1" i="1" dirty="0">
                    <a:solidFill>
                      <a:srgbClr val="0070C0"/>
                    </a:solidFill>
                    <a:latin typeface="Open Sans"/>
                  </a:rPr>
                  <a:t>Solution: </a:t>
                </a:r>
              </a:p>
              <a:p>
                <a:pPr algn="just">
                  <a:spcBef>
                    <a:spcPts val="400"/>
                  </a:spcBef>
                </a:pPr>
                <a:r>
                  <a:rPr lang="en-US" sz="2000" dirty="0">
                    <a:solidFill>
                      <a:srgbClr val="000000"/>
                    </a:solidFill>
                    <a:latin typeface="Open Sans"/>
                  </a:rPr>
                  <a:t>The function </a:t>
                </a:r>
                <a:r>
                  <a:rPr lang="en-US" sz="2000" i="1" dirty="0">
                    <a:solidFill>
                      <a:srgbClr val="000000"/>
                    </a:solidFill>
                    <a:latin typeface="Open Sans"/>
                  </a:rPr>
                  <a:t>f </a:t>
                </a:r>
                <a:r>
                  <a:rPr lang="en-US" sz="2000" dirty="0">
                    <a:solidFill>
                      <a:srgbClr val="000000"/>
                    </a:solidFill>
                    <a:latin typeface="Open Sans"/>
                  </a:rPr>
                  <a:t>has an inverse because it is a one-to-one correspondence,</a:t>
                </a:r>
              </a:p>
              <a:p>
                <a:pPr algn="just">
                  <a:spcBef>
                    <a:spcPts val="400"/>
                  </a:spcBef>
                </a:pPr>
                <a:r>
                  <a:rPr lang="en-US" sz="2000" dirty="0">
                    <a:solidFill>
                      <a:srgbClr val="000000"/>
                    </a:solidFill>
                    <a:latin typeface="Open Sans"/>
                  </a:rPr>
                  <a:t>Suppose that </a:t>
                </a:r>
                <a:r>
                  <a:rPr lang="en-US" sz="2000" i="1" dirty="0">
                    <a:solidFill>
                      <a:srgbClr val="000000"/>
                    </a:solidFill>
                    <a:latin typeface="Open Sans"/>
                  </a:rPr>
                  <a:t>y </a:t>
                </a:r>
                <a:r>
                  <a:rPr lang="en-US" sz="2000" dirty="0">
                    <a:solidFill>
                      <a:srgbClr val="000000"/>
                    </a:solidFill>
                    <a:latin typeface="Open Sans"/>
                  </a:rPr>
                  <a:t>is the image of </a:t>
                </a:r>
                <a:r>
                  <a:rPr lang="en-US" sz="2000" i="1" dirty="0">
                    <a:solidFill>
                      <a:srgbClr val="000000"/>
                    </a:solidFill>
                    <a:latin typeface="Open Sans"/>
                  </a:rPr>
                  <a:t>x</a:t>
                </a:r>
                <a:r>
                  <a:rPr lang="en-US" sz="2000" dirty="0">
                    <a:solidFill>
                      <a:srgbClr val="000000"/>
                    </a:solidFill>
                    <a:latin typeface="Open Sans"/>
                  </a:rPr>
                  <a:t>, so that    </a:t>
                </a:r>
                <a:r>
                  <a:rPr lang="en-US" sz="2000" i="1" dirty="0">
                    <a:solidFill>
                      <a:srgbClr val="000000"/>
                    </a:solidFill>
                    <a:latin typeface="Open Sans"/>
                  </a:rPr>
                  <a:t>  y </a:t>
                </a:r>
                <a:r>
                  <a:rPr lang="en-US" sz="2000" dirty="0">
                    <a:solidFill>
                      <a:srgbClr val="000000"/>
                    </a:solidFill>
                    <a:latin typeface="Open Sans"/>
                  </a:rPr>
                  <a:t>= </a:t>
                </a:r>
                <a:r>
                  <a:rPr lang="en-US" sz="2000" i="1" dirty="0">
                    <a:solidFill>
                      <a:srgbClr val="000000"/>
                    </a:solidFill>
                    <a:latin typeface="Open Sans"/>
                  </a:rPr>
                  <a:t>x </a:t>
                </a:r>
                <a:r>
                  <a:rPr lang="en-US" sz="2000" dirty="0">
                    <a:solidFill>
                      <a:srgbClr val="000000"/>
                    </a:solidFill>
                    <a:latin typeface="Open Sans"/>
                  </a:rPr>
                  <a:t>+ 1. </a:t>
                </a:r>
              </a:p>
              <a:p>
                <a:pPr algn="just">
                  <a:spcBef>
                    <a:spcPts val="400"/>
                  </a:spcBef>
                </a:pPr>
                <a:r>
                  <a:rPr lang="en-US" sz="2000" dirty="0">
                    <a:solidFill>
                      <a:srgbClr val="000000"/>
                    </a:solidFill>
                    <a:latin typeface="Open Sans"/>
                  </a:rPr>
                  <a:t>Then                                                              </a:t>
                </a:r>
                <a:r>
                  <a:rPr lang="en-US" sz="2000" i="1" dirty="0">
                    <a:solidFill>
                      <a:srgbClr val="000000"/>
                    </a:solidFill>
                    <a:latin typeface="Open Sans"/>
                  </a:rPr>
                  <a:t>x </a:t>
                </a:r>
                <a:r>
                  <a:rPr lang="en-US" sz="2000" dirty="0">
                    <a:solidFill>
                      <a:srgbClr val="000000"/>
                    </a:solidFill>
                    <a:latin typeface="Open Sans"/>
                  </a:rPr>
                  <a:t>= </a:t>
                </a:r>
                <a:r>
                  <a:rPr lang="en-US" sz="2000" i="1" dirty="0">
                    <a:solidFill>
                      <a:srgbClr val="000000"/>
                    </a:solidFill>
                    <a:latin typeface="Open Sans"/>
                  </a:rPr>
                  <a:t>y </a:t>
                </a:r>
                <a:r>
                  <a:rPr lang="en-US" sz="2000" dirty="0">
                    <a:solidFill>
                      <a:srgbClr val="000000"/>
                    </a:solidFill>
                    <a:latin typeface="Open Sans"/>
                  </a:rPr>
                  <a:t>− 1. </a:t>
                </a:r>
              </a:p>
              <a:p>
                <a:pPr algn="just">
                  <a:spcBef>
                    <a:spcPts val="400"/>
                  </a:spcBef>
                </a:pPr>
                <a:r>
                  <a:rPr lang="en-US" sz="2000" dirty="0">
                    <a:solidFill>
                      <a:srgbClr val="000000"/>
                    </a:solidFill>
                    <a:latin typeface="Open Sans"/>
                  </a:rPr>
                  <a:t>This means that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𝑓</m:t>
                        </m:r>
                      </m:e>
                      <m:sup>
                        <m:r>
                          <a:rPr lang="en-US" sz="2000" i="1" dirty="0">
                            <a:latin typeface="Cambria Math" panose="02040503050406030204" pitchFamily="18" charset="0"/>
                          </a:rPr>
                          <m:t>−1</m:t>
                        </m:r>
                      </m:sup>
                    </m:sSup>
                    <m:r>
                      <a:rPr lang="en-US" sz="2000" i="1" dirty="0">
                        <a:latin typeface="Cambria Math" panose="02040503050406030204" pitchFamily="18" charset="0"/>
                      </a:rPr>
                      <m:t> </m:t>
                    </m:r>
                  </m:oMath>
                </a14:m>
                <a:r>
                  <a:rPr lang="en-US" sz="2000" dirty="0">
                    <a:solidFill>
                      <a:srgbClr val="000000"/>
                    </a:solidFill>
                    <a:latin typeface="Open Sans"/>
                  </a:rPr>
                  <a:t>is the unique element of </a:t>
                </a:r>
                <a:r>
                  <a:rPr lang="en-US" sz="2000" b="1" dirty="0">
                    <a:solidFill>
                      <a:srgbClr val="000000"/>
                    </a:solidFill>
                    <a:latin typeface="Open Sans"/>
                  </a:rPr>
                  <a:t>Z </a:t>
                </a:r>
                <a:r>
                  <a:rPr lang="en-US" sz="2000" dirty="0">
                    <a:solidFill>
                      <a:srgbClr val="000000"/>
                    </a:solidFill>
                    <a:latin typeface="Open Sans"/>
                  </a:rPr>
                  <a:t>that is sent to </a:t>
                </a:r>
                <a:r>
                  <a:rPr lang="es-ES" sz="2000" i="1" dirty="0">
                    <a:solidFill>
                      <a:srgbClr val="000000"/>
                    </a:solidFill>
                    <a:latin typeface="Open Sans"/>
                  </a:rPr>
                  <a:t>y </a:t>
                </a:r>
                <a:r>
                  <a:rPr lang="es-ES" sz="2000" dirty="0" err="1">
                    <a:solidFill>
                      <a:srgbClr val="000000"/>
                    </a:solidFill>
                    <a:latin typeface="Open Sans"/>
                  </a:rPr>
                  <a:t>by</a:t>
                </a:r>
                <a:r>
                  <a:rPr lang="es-ES" sz="2000" dirty="0">
                    <a:solidFill>
                      <a:srgbClr val="000000"/>
                    </a:solidFill>
                    <a:latin typeface="Open Sans"/>
                  </a:rPr>
                  <a:t> </a:t>
                </a:r>
                <a:r>
                  <a:rPr lang="es-ES" sz="2000" i="1" dirty="0">
                    <a:solidFill>
                      <a:srgbClr val="000000"/>
                    </a:solidFill>
                    <a:latin typeface="Open Sans"/>
                  </a:rPr>
                  <a:t>f </a:t>
                </a:r>
                <a:r>
                  <a:rPr lang="es-ES" sz="2000" dirty="0">
                    <a:solidFill>
                      <a:srgbClr val="000000"/>
                    </a:solidFill>
                    <a:latin typeface="Open Sans"/>
                  </a:rPr>
                  <a:t>. </a:t>
                </a:r>
                <a:r>
                  <a:rPr lang="es-ES" sz="2000" dirty="0" err="1">
                    <a:solidFill>
                      <a:srgbClr val="000000"/>
                    </a:solidFill>
                    <a:latin typeface="Open Sans"/>
                  </a:rPr>
                  <a:t>Consequently</a:t>
                </a:r>
                <a:r>
                  <a:rPr lang="es-ES" sz="2000" dirty="0">
                    <a:solidFill>
                      <a:srgbClr val="000000"/>
                    </a:solidFill>
                    <a:latin typeface="Open Sans"/>
                  </a:rPr>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𝑓</m:t>
                        </m:r>
                      </m:e>
                      <m:sup>
                        <m:r>
                          <a:rPr lang="en-US" sz="2000" i="1" dirty="0">
                            <a:latin typeface="Cambria Math" panose="02040503050406030204" pitchFamily="18" charset="0"/>
                          </a:rPr>
                          <m:t>−1</m:t>
                        </m:r>
                      </m:sup>
                    </m:sSup>
                  </m:oMath>
                </a14:m>
                <a:r>
                  <a:rPr lang="es-ES" sz="2000" dirty="0">
                    <a:solidFill>
                      <a:srgbClr val="000000"/>
                    </a:solidFill>
                    <a:latin typeface="Open Sans"/>
                  </a:rPr>
                  <a:t>(</a:t>
                </a:r>
                <a:r>
                  <a:rPr lang="es-ES" sz="2000" i="1" dirty="0">
                    <a:solidFill>
                      <a:srgbClr val="000000"/>
                    </a:solidFill>
                    <a:latin typeface="Open Sans"/>
                  </a:rPr>
                  <a:t>y</a:t>
                </a:r>
                <a:r>
                  <a:rPr lang="es-ES" sz="2000" dirty="0">
                    <a:solidFill>
                      <a:srgbClr val="000000"/>
                    </a:solidFill>
                    <a:latin typeface="Open Sans"/>
                  </a:rPr>
                  <a:t>) = </a:t>
                </a:r>
                <a:r>
                  <a:rPr lang="es-ES" sz="2000" i="1" dirty="0">
                    <a:solidFill>
                      <a:srgbClr val="000000"/>
                    </a:solidFill>
                    <a:latin typeface="Open Sans"/>
                  </a:rPr>
                  <a:t>y </a:t>
                </a:r>
                <a:r>
                  <a:rPr lang="es-ES" sz="2000" dirty="0">
                    <a:solidFill>
                      <a:srgbClr val="000000"/>
                    </a:solidFill>
                    <a:latin typeface="Open Sans"/>
                  </a:rPr>
                  <a:t>− 1. </a:t>
                </a:r>
                <a:endParaRPr lang="es-ES" sz="2000" dirty="0">
                  <a:solidFill>
                    <a:srgbClr val="00FFFF"/>
                  </a:solidFill>
                  <a:latin typeface="Open Sans"/>
                </a:endParaRPr>
              </a:p>
              <a:p>
                <a:pPr algn="just">
                  <a:spcBef>
                    <a:spcPts val="400"/>
                  </a:spcBef>
                </a:pPr>
                <a:endParaRPr lang="es-ES" sz="2000" dirty="0">
                  <a:solidFill>
                    <a:srgbClr val="00FFFF"/>
                  </a:solidFill>
                  <a:latin typeface="Open Sans"/>
                </a:endParaRPr>
              </a:p>
              <a:p>
                <a:pPr algn="just">
                  <a:spcBef>
                    <a:spcPts val="400"/>
                  </a:spcBef>
                </a:pPr>
                <a:r>
                  <a:rPr lang="es-ES" sz="2000" b="1" dirty="0" err="1">
                    <a:solidFill>
                      <a:srgbClr val="0070C0"/>
                    </a:solidFill>
                    <a:latin typeface="Open Sans"/>
                  </a:rPr>
                  <a:t>Example</a:t>
                </a:r>
                <a:r>
                  <a:rPr lang="es-ES" sz="2000" b="1" dirty="0">
                    <a:solidFill>
                      <a:srgbClr val="0070C0"/>
                    </a:solidFill>
                    <a:latin typeface="Open Sans"/>
                  </a:rPr>
                  <a:t> 03 :</a:t>
                </a:r>
              </a:p>
              <a:p>
                <a:pPr algn="just">
                  <a:spcBef>
                    <a:spcPts val="400"/>
                  </a:spcBef>
                </a:pPr>
                <a:r>
                  <a:rPr lang="en-US" sz="2000" dirty="0">
                    <a:solidFill>
                      <a:srgbClr val="000000"/>
                    </a:solidFill>
                    <a:latin typeface="Open Sans"/>
                  </a:rPr>
                  <a:t>Let </a:t>
                </a:r>
                <a:r>
                  <a:rPr lang="en-US" sz="2000" i="1" dirty="0">
                    <a:solidFill>
                      <a:srgbClr val="000000"/>
                    </a:solidFill>
                    <a:latin typeface="Open Sans"/>
                  </a:rPr>
                  <a:t>f </a:t>
                </a:r>
                <a:r>
                  <a:rPr lang="en-US" sz="2000" dirty="0">
                    <a:solidFill>
                      <a:srgbClr val="000000"/>
                    </a:solidFill>
                    <a:latin typeface="Open Sans"/>
                  </a:rPr>
                  <a:t>be the function from </a:t>
                </a:r>
                <a:r>
                  <a:rPr lang="en-US" sz="2000" b="1" dirty="0">
                    <a:solidFill>
                      <a:srgbClr val="000000"/>
                    </a:solidFill>
                    <a:latin typeface="Open Sans"/>
                  </a:rPr>
                  <a:t>R </a:t>
                </a:r>
                <a:r>
                  <a:rPr lang="en-US" sz="2000" dirty="0">
                    <a:solidFill>
                      <a:srgbClr val="000000"/>
                    </a:solidFill>
                    <a:latin typeface="Open Sans"/>
                  </a:rPr>
                  <a:t>to </a:t>
                </a:r>
                <a:r>
                  <a:rPr lang="en-US" sz="2000" b="1" dirty="0">
                    <a:solidFill>
                      <a:srgbClr val="000000"/>
                    </a:solidFill>
                    <a:latin typeface="Open Sans"/>
                  </a:rPr>
                  <a:t>R </a:t>
                </a:r>
                <a:r>
                  <a:rPr lang="en-US" sz="2000" dirty="0">
                    <a:solidFill>
                      <a:srgbClr val="000000"/>
                    </a:solidFill>
                    <a:latin typeface="Open Sans"/>
                  </a:rPr>
                  <a:t>with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oMath>
                </a14:m>
                <a:r>
                  <a:rPr lang="en-US" sz="2000" dirty="0">
                    <a:solidFill>
                      <a:srgbClr val="000000"/>
                    </a:solidFill>
                    <a:latin typeface="Open Sans"/>
                  </a:rPr>
                  <a:t> Is </a:t>
                </a:r>
                <a:r>
                  <a:rPr lang="en-US" sz="2000" i="1" dirty="0">
                    <a:solidFill>
                      <a:srgbClr val="000000"/>
                    </a:solidFill>
                    <a:latin typeface="Open Sans"/>
                  </a:rPr>
                  <a:t>f </a:t>
                </a:r>
                <a:r>
                  <a:rPr lang="en-US" sz="2000" dirty="0">
                    <a:solidFill>
                      <a:srgbClr val="000000"/>
                    </a:solidFill>
                    <a:latin typeface="Open Sans"/>
                  </a:rPr>
                  <a:t>invertible?</a:t>
                </a:r>
              </a:p>
              <a:p>
                <a:pPr algn="just">
                  <a:spcBef>
                    <a:spcPts val="400"/>
                  </a:spcBef>
                </a:pPr>
                <a:r>
                  <a:rPr lang="en-US" sz="2000" b="1" i="1" dirty="0">
                    <a:solidFill>
                      <a:srgbClr val="0070C0"/>
                    </a:solidFill>
                    <a:latin typeface="Open Sans"/>
                  </a:rPr>
                  <a:t>Solution: </a:t>
                </a:r>
              </a:p>
              <a:p>
                <a:pPr algn="just">
                  <a:spcBef>
                    <a:spcPts val="400"/>
                  </a:spcBef>
                </a:pPr>
                <a:r>
                  <a:rPr lang="en-US" sz="2000" dirty="0">
                    <a:solidFill>
                      <a:srgbClr val="000000"/>
                    </a:solidFill>
                    <a:latin typeface="Open Sans"/>
                  </a:rPr>
                  <a:t>Because </a:t>
                </a:r>
                <a:r>
                  <a:rPr lang="en-US" sz="2000" i="1" dirty="0">
                    <a:solidFill>
                      <a:srgbClr val="000000"/>
                    </a:solidFill>
                    <a:latin typeface="Open Sans"/>
                  </a:rPr>
                  <a:t>f </a:t>
                </a:r>
                <a:r>
                  <a:rPr lang="en-US" sz="2000" dirty="0">
                    <a:solidFill>
                      <a:srgbClr val="000000"/>
                    </a:solidFill>
                    <a:latin typeface="Open Sans"/>
                  </a:rPr>
                  <a:t>(−2) = </a:t>
                </a:r>
                <a:r>
                  <a:rPr lang="en-US" sz="2000" i="1" dirty="0">
                    <a:solidFill>
                      <a:srgbClr val="000000"/>
                    </a:solidFill>
                    <a:latin typeface="Open Sans"/>
                  </a:rPr>
                  <a:t>f </a:t>
                </a:r>
                <a:r>
                  <a:rPr lang="en-US" sz="2000" dirty="0">
                    <a:solidFill>
                      <a:srgbClr val="000000"/>
                    </a:solidFill>
                    <a:latin typeface="Open Sans"/>
                  </a:rPr>
                  <a:t>(2) = 4, </a:t>
                </a:r>
                <a:r>
                  <a:rPr lang="en-US" sz="2000" i="1" dirty="0">
                    <a:solidFill>
                      <a:srgbClr val="000000"/>
                    </a:solidFill>
                    <a:latin typeface="Open Sans"/>
                  </a:rPr>
                  <a:t>f </a:t>
                </a:r>
                <a:r>
                  <a:rPr lang="en-US" sz="2000" dirty="0">
                    <a:solidFill>
                      <a:srgbClr val="000000"/>
                    </a:solidFill>
                    <a:latin typeface="Open Sans"/>
                  </a:rPr>
                  <a:t>is not one-to-one, so that f not </a:t>
                </a:r>
                <a:r>
                  <a:rPr lang="en-US" sz="2000" dirty="0">
                    <a:latin typeface="Open Sans"/>
                  </a:rPr>
                  <a:t>be a one-to-one correspondence</a:t>
                </a:r>
                <a:r>
                  <a:rPr lang="en-US" sz="2000" dirty="0">
                    <a:solidFill>
                      <a:srgbClr val="FF0000"/>
                    </a:solidFill>
                    <a:latin typeface="Open Sans"/>
                  </a:rPr>
                  <a:t>. </a:t>
                </a:r>
                <a:r>
                  <a:rPr lang="en-US" sz="2000" dirty="0">
                    <a:solidFill>
                      <a:srgbClr val="000000"/>
                    </a:solidFill>
                    <a:latin typeface="Open Sans"/>
                  </a:rPr>
                  <a:t>Hence, </a:t>
                </a:r>
                <a:r>
                  <a:rPr lang="en-US" sz="2000" i="1" dirty="0">
                    <a:solidFill>
                      <a:srgbClr val="000000"/>
                    </a:solidFill>
                    <a:latin typeface="Open Sans"/>
                  </a:rPr>
                  <a:t>f </a:t>
                </a:r>
                <a:r>
                  <a:rPr lang="en-US" sz="2000" dirty="0">
                    <a:solidFill>
                      <a:srgbClr val="000000"/>
                    </a:solidFill>
                    <a:latin typeface="Open Sans"/>
                  </a:rPr>
                  <a:t>is not invertible. </a:t>
                </a:r>
              </a:p>
            </p:txBody>
          </p:sp>
        </mc:Choice>
        <mc:Fallback xmlns="">
          <p:sp>
            <p:nvSpPr>
              <p:cNvPr id="5" name="Rectangle 4">
                <a:extLst>
                  <a:ext uri="{FF2B5EF4-FFF2-40B4-BE49-F238E27FC236}">
                    <a16:creationId xmlns:a16="http://schemas.microsoft.com/office/drawing/2014/main" id="{A1EAC438-C9ED-423C-9AD9-C4B92ED78F6B}"/>
                  </a:ext>
                </a:extLst>
              </p:cNvPr>
              <p:cNvSpPr>
                <a:spLocks noRot="1" noChangeAspect="1" noMove="1" noResize="1" noEditPoints="1" noAdjustHandles="1" noChangeArrowheads="1" noChangeShapeType="1" noTextEdit="1"/>
              </p:cNvSpPr>
              <p:nvPr/>
            </p:nvSpPr>
            <p:spPr>
              <a:xfrm>
                <a:off x="1316962" y="2138800"/>
                <a:ext cx="9147491" cy="5273238"/>
              </a:xfrm>
              <a:prstGeom prst="rect">
                <a:avLst/>
              </a:prstGeom>
              <a:blipFill>
                <a:blip r:embed="rId2"/>
                <a:stretch>
                  <a:fillRect l="-666" t="-578" r="-666" b="-1156"/>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04BBD9A-0A2F-426E-889B-DBA3E765E4AE}"/>
              </a:ext>
            </a:extLst>
          </p:cNvPr>
          <p:cNvSpPr/>
          <p:nvPr/>
        </p:nvSpPr>
        <p:spPr>
          <a:xfrm>
            <a:off x="5120928" y="748201"/>
            <a:ext cx="5343525" cy="1015663"/>
          </a:xfrm>
          <a:prstGeom prst="rect">
            <a:avLst/>
          </a:prstGeom>
        </p:spPr>
        <p:txBody>
          <a:bodyPr>
            <a:spAutoFit/>
          </a:bodyPr>
          <a:lstStyle/>
          <a:p>
            <a:pPr algn="r"/>
            <a:r>
              <a:rPr lang="en-US" sz="3000" b="1" dirty="0">
                <a:solidFill>
                  <a:schemeClr val="accent1"/>
                </a:solidFill>
                <a:latin typeface="Open Sans"/>
              </a:rPr>
              <a:t>Inverse Functions and Compositions of Functions</a:t>
            </a:r>
            <a:endParaRPr lang="en-US" sz="3000" dirty="0">
              <a:solidFill>
                <a:schemeClr val="accent1"/>
              </a:solidFill>
              <a:latin typeface="Open Sans"/>
            </a:endParaRPr>
          </a:p>
        </p:txBody>
      </p:sp>
    </p:spTree>
    <p:extLst>
      <p:ext uri="{BB962C8B-B14F-4D97-AF65-F5344CB8AC3E}">
        <p14:creationId xmlns:p14="http://schemas.microsoft.com/office/powerpoint/2010/main" val="368757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89A989-E813-46F4-A2A9-1B118C5D5776}"/>
              </a:ext>
            </a:extLst>
          </p:cNvPr>
          <p:cNvSpPr>
            <a:spLocks noGrp="1"/>
          </p:cNvSpPr>
          <p:nvPr>
            <p:ph type="sldNum" sz="quarter" idx="12"/>
          </p:nvPr>
        </p:nvSpPr>
        <p:spPr/>
        <p:txBody>
          <a:bodyPr/>
          <a:lstStyle/>
          <a:p>
            <a:pPr>
              <a:defRPr/>
            </a:pPr>
            <a:fld id="{D8837AC9-722F-4E00-AA4A-3E2FB5243369}" type="slidenum">
              <a:rPr lang="en-US" altLang="en-US" smtClean="0"/>
              <a:pPr>
                <a:defRPr/>
              </a:pPr>
              <a:t>44</a:t>
            </a:fld>
            <a:endParaRPr lang="en-US" altLang="en-US"/>
          </a:p>
        </p:txBody>
      </p:sp>
      <p:sp>
        <p:nvSpPr>
          <p:cNvPr id="5" name="Rectangle 4">
            <a:extLst>
              <a:ext uri="{FF2B5EF4-FFF2-40B4-BE49-F238E27FC236}">
                <a16:creationId xmlns:a16="http://schemas.microsoft.com/office/drawing/2014/main" id="{8ED240C6-72D7-40DC-BF66-E08853F9B845}"/>
              </a:ext>
            </a:extLst>
          </p:cNvPr>
          <p:cNvSpPr/>
          <p:nvPr/>
        </p:nvSpPr>
        <p:spPr>
          <a:xfrm>
            <a:off x="5684874" y="1117587"/>
            <a:ext cx="4657622" cy="553998"/>
          </a:xfrm>
          <a:prstGeom prst="rect">
            <a:avLst/>
          </a:prstGeom>
        </p:spPr>
        <p:txBody>
          <a:bodyPr wrap="none">
            <a:spAutoFit/>
          </a:bodyPr>
          <a:lstStyle/>
          <a:p>
            <a:r>
              <a:rPr lang="en-US" sz="3000" b="1" dirty="0">
                <a:solidFill>
                  <a:schemeClr val="accent1"/>
                </a:solidFill>
                <a:latin typeface="Open Sans"/>
              </a:rPr>
              <a:t>Composition of Function</a:t>
            </a:r>
          </a:p>
        </p:txBody>
      </p:sp>
      <p:sp>
        <p:nvSpPr>
          <p:cNvPr id="6" name="Rectangle 5">
            <a:extLst>
              <a:ext uri="{FF2B5EF4-FFF2-40B4-BE49-F238E27FC236}">
                <a16:creationId xmlns:a16="http://schemas.microsoft.com/office/drawing/2014/main" id="{E48B94DD-3EEB-4C3E-BE7B-656E089F8138}"/>
              </a:ext>
            </a:extLst>
          </p:cNvPr>
          <p:cNvSpPr/>
          <p:nvPr/>
        </p:nvSpPr>
        <p:spPr>
          <a:xfrm>
            <a:off x="1379913" y="2257931"/>
            <a:ext cx="8962583" cy="166199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200" b="1" dirty="0">
                <a:solidFill>
                  <a:schemeClr val="accent1"/>
                </a:solidFill>
                <a:latin typeface="Open Sans"/>
              </a:rPr>
              <a:t>Definition :</a:t>
            </a:r>
          </a:p>
          <a:p>
            <a:pPr algn="just"/>
            <a:r>
              <a:rPr lang="en-US" sz="2000" dirty="0">
                <a:latin typeface="Open Sans"/>
              </a:rPr>
              <a:t>Let </a:t>
            </a:r>
            <a:r>
              <a:rPr lang="en-US" sz="2000" i="1" dirty="0">
                <a:latin typeface="Open Sans"/>
              </a:rPr>
              <a:t>g </a:t>
            </a:r>
            <a:r>
              <a:rPr lang="en-US" sz="2000" dirty="0">
                <a:latin typeface="Open Sans"/>
              </a:rPr>
              <a:t>be a function from the set </a:t>
            </a:r>
            <a:r>
              <a:rPr lang="en-US" sz="2000" i="1" dirty="0">
                <a:latin typeface="Open Sans"/>
              </a:rPr>
              <a:t>A </a:t>
            </a:r>
            <a:r>
              <a:rPr lang="en-US" sz="2000" dirty="0">
                <a:latin typeface="Open Sans"/>
              </a:rPr>
              <a:t>to the set </a:t>
            </a:r>
            <a:r>
              <a:rPr lang="en-US" sz="2000" i="1" dirty="0">
                <a:latin typeface="Open Sans"/>
              </a:rPr>
              <a:t>B </a:t>
            </a:r>
            <a:r>
              <a:rPr lang="en-US" sz="2000" dirty="0">
                <a:latin typeface="Open Sans"/>
              </a:rPr>
              <a:t>and let </a:t>
            </a:r>
            <a:r>
              <a:rPr lang="en-US" sz="2000" i="1" dirty="0">
                <a:latin typeface="Open Sans"/>
              </a:rPr>
              <a:t>f </a:t>
            </a:r>
            <a:r>
              <a:rPr lang="en-US" sz="2000" dirty="0">
                <a:latin typeface="Open Sans"/>
              </a:rPr>
              <a:t>be a function from the set </a:t>
            </a:r>
            <a:r>
              <a:rPr lang="en-US" sz="2000" i="1" dirty="0">
                <a:latin typeface="Open Sans"/>
              </a:rPr>
              <a:t>B </a:t>
            </a:r>
            <a:r>
              <a:rPr lang="en-US" sz="2000" dirty="0">
                <a:latin typeface="Open Sans"/>
              </a:rPr>
              <a:t>to the set </a:t>
            </a:r>
            <a:r>
              <a:rPr lang="en-US" sz="2000" i="1" dirty="0">
                <a:latin typeface="Open Sans"/>
              </a:rPr>
              <a:t>C</a:t>
            </a:r>
            <a:r>
              <a:rPr lang="en-US" sz="2000" dirty="0">
                <a:latin typeface="Open Sans"/>
              </a:rPr>
              <a:t>. The </a:t>
            </a:r>
            <a:r>
              <a:rPr lang="en-US" sz="2000" b="1" i="1" dirty="0">
                <a:solidFill>
                  <a:srgbClr val="FF0000"/>
                </a:solidFill>
                <a:latin typeface="Open Sans"/>
              </a:rPr>
              <a:t>composition </a:t>
            </a:r>
            <a:r>
              <a:rPr lang="en-US" sz="2000" dirty="0">
                <a:latin typeface="Open Sans"/>
              </a:rPr>
              <a:t>of the functions </a:t>
            </a:r>
            <a:r>
              <a:rPr lang="en-US" sz="2000" i="1" dirty="0">
                <a:latin typeface="Open Sans"/>
              </a:rPr>
              <a:t>f </a:t>
            </a:r>
            <a:r>
              <a:rPr lang="en-US" sz="2000" dirty="0">
                <a:latin typeface="Open Sans"/>
              </a:rPr>
              <a:t>and </a:t>
            </a:r>
            <a:r>
              <a:rPr lang="en-US" sz="2000" i="1" dirty="0">
                <a:latin typeface="Open Sans"/>
              </a:rPr>
              <a:t>g</a:t>
            </a:r>
            <a:r>
              <a:rPr lang="en-US" sz="2000" dirty="0">
                <a:latin typeface="Open Sans"/>
              </a:rPr>
              <a:t>, denoted for all </a:t>
            </a:r>
            <a:r>
              <a:rPr lang="en-US" sz="2000" i="1" dirty="0">
                <a:latin typeface="Open Sans"/>
              </a:rPr>
              <a:t>a </a:t>
            </a:r>
            <a:r>
              <a:rPr lang="en-US" sz="2000" dirty="0">
                <a:latin typeface="Open Sans"/>
              </a:rPr>
              <a:t>∈ </a:t>
            </a:r>
            <a:r>
              <a:rPr lang="en-US" sz="2000" i="1" dirty="0">
                <a:latin typeface="Open Sans"/>
              </a:rPr>
              <a:t>A </a:t>
            </a:r>
            <a:r>
              <a:rPr lang="en-US" sz="2000" dirty="0">
                <a:latin typeface="Open Sans"/>
              </a:rPr>
              <a:t>by </a:t>
            </a:r>
            <a:r>
              <a:rPr lang="en-US" sz="2000" i="1" dirty="0">
                <a:latin typeface="Open Sans"/>
              </a:rPr>
              <a:t>f </a:t>
            </a:r>
            <a:r>
              <a:rPr lang="en-US" sz="2000" dirty="0">
                <a:latin typeface="Open Sans"/>
              </a:rPr>
              <a:t>o </a:t>
            </a:r>
            <a:r>
              <a:rPr lang="en-US" sz="2000" i="1" dirty="0">
                <a:latin typeface="Open Sans"/>
              </a:rPr>
              <a:t>g</a:t>
            </a:r>
            <a:r>
              <a:rPr lang="en-US" sz="2000" dirty="0">
                <a:latin typeface="Open Sans"/>
              </a:rPr>
              <a:t>, is the function from </a:t>
            </a:r>
            <a:r>
              <a:rPr lang="en-US" sz="2000" i="1" dirty="0">
                <a:latin typeface="Open Sans"/>
              </a:rPr>
              <a:t>A </a:t>
            </a:r>
            <a:r>
              <a:rPr lang="en-US" sz="2000" dirty="0">
                <a:latin typeface="Open Sans"/>
              </a:rPr>
              <a:t>to </a:t>
            </a:r>
            <a:r>
              <a:rPr lang="en-US" sz="2000" i="1" dirty="0">
                <a:latin typeface="Open Sans"/>
              </a:rPr>
              <a:t>C </a:t>
            </a:r>
            <a:r>
              <a:rPr lang="en-US" sz="2000" dirty="0">
                <a:latin typeface="Open Sans"/>
              </a:rPr>
              <a:t>defined by</a:t>
            </a:r>
          </a:p>
          <a:p>
            <a:pPr algn="just"/>
            <a:r>
              <a:rPr lang="en-US" sz="2000" dirty="0">
                <a:latin typeface="Open Sans"/>
              </a:rPr>
              <a:t>                                        ( </a:t>
            </a:r>
            <a:r>
              <a:rPr lang="en-US" sz="2000" i="1" dirty="0">
                <a:latin typeface="Open Sans"/>
              </a:rPr>
              <a:t>f </a:t>
            </a:r>
            <a:r>
              <a:rPr lang="en-US" sz="2000" dirty="0" err="1">
                <a:latin typeface="Open Sans"/>
              </a:rPr>
              <a:t>o</a:t>
            </a:r>
            <a:r>
              <a:rPr lang="en-US" sz="2000" i="1" dirty="0" err="1">
                <a:latin typeface="Open Sans"/>
              </a:rPr>
              <a:t>g</a:t>
            </a:r>
            <a:r>
              <a:rPr lang="en-US" sz="2000" dirty="0">
                <a:latin typeface="Open Sans"/>
              </a:rPr>
              <a:t>)(</a:t>
            </a:r>
            <a:r>
              <a:rPr lang="en-US" sz="2000" i="1" dirty="0">
                <a:latin typeface="Open Sans"/>
              </a:rPr>
              <a:t>a</a:t>
            </a:r>
            <a:r>
              <a:rPr lang="en-US" sz="2000" dirty="0">
                <a:latin typeface="Open Sans"/>
              </a:rPr>
              <a:t>) = </a:t>
            </a:r>
            <a:r>
              <a:rPr lang="en-US" sz="2000" i="1" dirty="0">
                <a:latin typeface="Open Sans"/>
              </a:rPr>
              <a:t>f </a:t>
            </a:r>
            <a:r>
              <a:rPr lang="en-US" sz="2000" dirty="0">
                <a:latin typeface="Open Sans"/>
              </a:rPr>
              <a:t>(</a:t>
            </a:r>
            <a:r>
              <a:rPr lang="en-US" sz="2000" i="1" dirty="0">
                <a:latin typeface="Open Sans"/>
              </a:rPr>
              <a:t>g</a:t>
            </a:r>
            <a:r>
              <a:rPr lang="en-US" sz="2000" dirty="0">
                <a:latin typeface="Open Sans"/>
              </a:rPr>
              <a:t>(</a:t>
            </a:r>
            <a:r>
              <a:rPr lang="en-US" sz="2000" i="1" dirty="0">
                <a:latin typeface="Open Sans"/>
              </a:rPr>
              <a:t>a</a:t>
            </a:r>
            <a:r>
              <a:rPr lang="en-US" sz="2000" dirty="0">
                <a:latin typeface="Open Sans"/>
              </a:rPr>
              <a:t>))</a:t>
            </a:r>
            <a:r>
              <a:rPr lang="en-US" sz="2000" i="1" dirty="0">
                <a:latin typeface="Open Sans"/>
              </a:rPr>
              <a:t>.</a:t>
            </a:r>
            <a:endParaRPr lang="en-US" sz="2000" dirty="0">
              <a:latin typeface="Open Sans"/>
            </a:endParaRPr>
          </a:p>
        </p:txBody>
      </p:sp>
      <p:pic>
        <p:nvPicPr>
          <p:cNvPr id="7" name="Picture 6">
            <a:extLst>
              <a:ext uri="{FF2B5EF4-FFF2-40B4-BE49-F238E27FC236}">
                <a16:creationId xmlns:a16="http://schemas.microsoft.com/office/drawing/2014/main" id="{EBF1F14F-57BE-4F85-99D5-A3D0FAA26935}"/>
              </a:ext>
            </a:extLst>
          </p:cNvPr>
          <p:cNvPicPr>
            <a:picLocks noChangeAspect="1"/>
          </p:cNvPicPr>
          <p:nvPr/>
        </p:nvPicPr>
        <p:blipFill>
          <a:blip r:embed="rId2"/>
          <a:stretch>
            <a:fillRect/>
          </a:stretch>
        </p:blipFill>
        <p:spPr>
          <a:xfrm>
            <a:off x="2560320" y="4160252"/>
            <a:ext cx="6517178" cy="3179583"/>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547670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378F8A-51F7-4760-8814-47841AA1123F}"/>
              </a:ext>
            </a:extLst>
          </p:cNvPr>
          <p:cNvSpPr>
            <a:spLocks noGrp="1"/>
          </p:cNvSpPr>
          <p:nvPr>
            <p:ph type="sldNum" sz="quarter" idx="12"/>
          </p:nvPr>
        </p:nvSpPr>
        <p:spPr/>
        <p:txBody>
          <a:bodyPr/>
          <a:lstStyle/>
          <a:p>
            <a:pPr>
              <a:defRPr/>
            </a:pPr>
            <a:fld id="{D8837AC9-722F-4E00-AA4A-3E2FB5243369}" type="slidenum">
              <a:rPr lang="en-US" altLang="en-US" smtClean="0"/>
              <a:pPr>
                <a:defRPr/>
              </a:pPr>
              <a:t>45</a:t>
            </a:fld>
            <a:endParaRPr lang="en-US" altLang="en-US"/>
          </a:p>
        </p:txBody>
      </p:sp>
      <p:sp>
        <p:nvSpPr>
          <p:cNvPr id="5" name="Rectangle 4">
            <a:extLst>
              <a:ext uri="{FF2B5EF4-FFF2-40B4-BE49-F238E27FC236}">
                <a16:creationId xmlns:a16="http://schemas.microsoft.com/office/drawing/2014/main" id="{1CFD655E-DF5D-4FDB-90CA-46584D6FEAA2}"/>
              </a:ext>
            </a:extLst>
          </p:cNvPr>
          <p:cNvSpPr/>
          <p:nvPr/>
        </p:nvSpPr>
        <p:spPr>
          <a:xfrm>
            <a:off x="5684874" y="1117587"/>
            <a:ext cx="4657622" cy="553998"/>
          </a:xfrm>
          <a:prstGeom prst="rect">
            <a:avLst/>
          </a:prstGeom>
        </p:spPr>
        <p:txBody>
          <a:bodyPr wrap="none">
            <a:spAutoFit/>
          </a:bodyPr>
          <a:lstStyle/>
          <a:p>
            <a:r>
              <a:rPr lang="en-US" sz="3000" b="1" dirty="0">
                <a:solidFill>
                  <a:schemeClr val="accent1"/>
                </a:solidFill>
                <a:latin typeface="Open Sans"/>
              </a:rPr>
              <a:t>Composition of Function</a:t>
            </a:r>
          </a:p>
        </p:txBody>
      </p:sp>
      <p:sp>
        <p:nvSpPr>
          <p:cNvPr id="6" name="Rectangle 5">
            <a:extLst>
              <a:ext uri="{FF2B5EF4-FFF2-40B4-BE49-F238E27FC236}">
                <a16:creationId xmlns:a16="http://schemas.microsoft.com/office/drawing/2014/main" id="{F6FDF726-FE7F-4343-9A6B-043FB390C8A3}"/>
              </a:ext>
            </a:extLst>
          </p:cNvPr>
          <p:cNvSpPr/>
          <p:nvPr/>
        </p:nvSpPr>
        <p:spPr>
          <a:xfrm>
            <a:off x="1479665" y="2211765"/>
            <a:ext cx="8862831" cy="1569660"/>
          </a:xfrm>
          <a:prstGeom prst="rect">
            <a:avLst/>
          </a:prstGeom>
        </p:spPr>
        <p:txBody>
          <a:bodyPr wrap="square">
            <a:spAutoFit/>
          </a:bodyPr>
          <a:lstStyle/>
          <a:p>
            <a:pPr algn="just"/>
            <a:r>
              <a:rPr lang="en-US" sz="2400" b="1" dirty="0">
                <a:solidFill>
                  <a:schemeClr val="accent1"/>
                </a:solidFill>
                <a:latin typeface="STIXGeneral-Regular"/>
              </a:rPr>
              <a:t>Example 01 :</a:t>
            </a:r>
          </a:p>
          <a:p>
            <a:pPr algn="just"/>
            <a:r>
              <a:rPr lang="en-US" sz="2400" dirty="0">
                <a:latin typeface="STIXGeneral-Regular"/>
              </a:rPr>
              <a:t>Let </a:t>
            </a:r>
            <a:r>
              <a:rPr lang="en-US" sz="2400" i="1" dirty="0">
                <a:latin typeface="STIXGeneral-Italic"/>
              </a:rPr>
              <a:t>f </a:t>
            </a:r>
            <a:r>
              <a:rPr lang="en-US" sz="2400" dirty="0">
                <a:latin typeface="STIXGeneral-Regular"/>
              </a:rPr>
              <a:t>and </a:t>
            </a:r>
            <a:r>
              <a:rPr lang="en-US" sz="2400" i="1" dirty="0">
                <a:latin typeface="STIXGeneral-Italic"/>
              </a:rPr>
              <a:t>g </a:t>
            </a:r>
            <a:r>
              <a:rPr lang="en-US" sz="2400" dirty="0">
                <a:latin typeface="STIXGeneral-Regular"/>
              </a:rPr>
              <a:t>be the functions from the set of integers to the set of integers defined by </a:t>
            </a:r>
            <a:r>
              <a:rPr lang="en-US" sz="2400" i="1" dirty="0">
                <a:latin typeface="STIXGeneral-Italic"/>
              </a:rPr>
              <a:t>f </a:t>
            </a:r>
            <a:r>
              <a:rPr lang="en-US" sz="2400" dirty="0">
                <a:latin typeface="STIXGeneral-Regular"/>
              </a:rPr>
              <a:t>(</a:t>
            </a:r>
            <a:r>
              <a:rPr lang="en-US" sz="2400" i="1" dirty="0">
                <a:latin typeface="STIXGeneral-Italic"/>
              </a:rPr>
              <a:t>x</a:t>
            </a:r>
            <a:r>
              <a:rPr lang="en-US" sz="2400" dirty="0">
                <a:latin typeface="STIXGeneral-Regular"/>
              </a:rPr>
              <a:t>) </a:t>
            </a:r>
            <a:r>
              <a:rPr lang="en-US" sz="2400" dirty="0">
                <a:latin typeface="STIXMath-Regular"/>
              </a:rPr>
              <a:t>= </a:t>
            </a:r>
            <a:r>
              <a:rPr lang="en-US" sz="2400" dirty="0">
                <a:latin typeface="STIXGeneral-Regular"/>
              </a:rPr>
              <a:t>2</a:t>
            </a:r>
            <a:r>
              <a:rPr lang="en-US" sz="2400" i="1" dirty="0">
                <a:latin typeface="STIXGeneral-Italic"/>
              </a:rPr>
              <a:t>x </a:t>
            </a:r>
            <a:r>
              <a:rPr lang="en-US" sz="2400" dirty="0">
                <a:latin typeface="STIXMath-Regular"/>
              </a:rPr>
              <a:t>+ </a:t>
            </a:r>
            <a:r>
              <a:rPr lang="en-US" sz="2400" dirty="0">
                <a:latin typeface="STIXGeneral-Regular"/>
              </a:rPr>
              <a:t>3 and </a:t>
            </a:r>
            <a:r>
              <a:rPr lang="en-US" sz="2400" i="1" dirty="0">
                <a:latin typeface="STIXGeneral-Italic"/>
              </a:rPr>
              <a:t>g</a:t>
            </a:r>
            <a:r>
              <a:rPr lang="en-US" sz="2400" dirty="0">
                <a:latin typeface="STIXGeneral-Regular"/>
              </a:rPr>
              <a:t>(</a:t>
            </a:r>
            <a:r>
              <a:rPr lang="en-US" sz="2400" i="1" dirty="0">
                <a:latin typeface="STIXGeneral-Italic"/>
              </a:rPr>
              <a:t>x</a:t>
            </a:r>
            <a:r>
              <a:rPr lang="en-US" sz="2400" dirty="0">
                <a:latin typeface="STIXGeneral-Regular"/>
              </a:rPr>
              <a:t>) </a:t>
            </a:r>
            <a:r>
              <a:rPr lang="en-US" sz="2400" dirty="0">
                <a:latin typeface="STIXMath-Regular"/>
              </a:rPr>
              <a:t>= </a:t>
            </a:r>
            <a:r>
              <a:rPr lang="en-US" sz="2400" dirty="0">
                <a:latin typeface="STIXGeneral-Regular"/>
              </a:rPr>
              <a:t>3</a:t>
            </a:r>
            <a:r>
              <a:rPr lang="en-US" sz="2400" i="1" dirty="0">
                <a:latin typeface="STIXGeneral-Italic"/>
              </a:rPr>
              <a:t>x </a:t>
            </a:r>
            <a:r>
              <a:rPr lang="en-US" sz="2400" dirty="0">
                <a:latin typeface="STIXMath-Regular"/>
              </a:rPr>
              <a:t>+ </a:t>
            </a:r>
            <a:r>
              <a:rPr lang="en-US" sz="2400" dirty="0">
                <a:latin typeface="STIXGeneral-Regular"/>
              </a:rPr>
              <a:t>2. What is the composition of </a:t>
            </a:r>
            <a:r>
              <a:rPr lang="en-US" sz="2400" i="1" dirty="0">
                <a:latin typeface="STIXGeneral-Italic"/>
              </a:rPr>
              <a:t>f </a:t>
            </a:r>
            <a:r>
              <a:rPr lang="en-US" sz="2400" dirty="0">
                <a:latin typeface="STIXGeneral-Regular"/>
              </a:rPr>
              <a:t>and </a:t>
            </a:r>
            <a:r>
              <a:rPr lang="en-US" sz="2400" i="1" dirty="0">
                <a:latin typeface="STIXGeneral-Italic"/>
              </a:rPr>
              <a:t>g</a:t>
            </a:r>
            <a:r>
              <a:rPr lang="en-US" sz="2400" dirty="0">
                <a:latin typeface="STIXGeneral-Regular"/>
              </a:rPr>
              <a:t>? What is the composition of </a:t>
            </a:r>
            <a:r>
              <a:rPr lang="en-US" sz="2400" i="1" dirty="0">
                <a:latin typeface="STIXGeneral-Italic"/>
              </a:rPr>
              <a:t>g </a:t>
            </a:r>
            <a:r>
              <a:rPr lang="en-US" sz="2400" dirty="0">
                <a:latin typeface="STIXGeneral-Regular"/>
              </a:rPr>
              <a:t>and </a:t>
            </a:r>
            <a:r>
              <a:rPr lang="en-US" sz="2400" i="1" dirty="0">
                <a:latin typeface="STIXGeneral-Italic"/>
              </a:rPr>
              <a:t>f </a:t>
            </a:r>
            <a:r>
              <a:rPr lang="en-US" sz="2400" dirty="0">
                <a:latin typeface="STIXGeneral-Regular"/>
              </a:rPr>
              <a:t>?</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4CF4C03-9CD9-4AF5-B4FC-D739B13D8C76}"/>
                  </a:ext>
                </a:extLst>
              </p:cNvPr>
              <p:cNvSpPr/>
              <p:nvPr/>
            </p:nvSpPr>
            <p:spPr>
              <a:xfrm>
                <a:off x="1479665" y="3905637"/>
                <a:ext cx="3574473" cy="3185487"/>
              </a:xfrm>
              <a:prstGeom prst="rect">
                <a:avLst/>
              </a:prstGeom>
            </p:spPr>
            <p:txBody>
              <a:bodyPr wrap="square">
                <a:spAutoFit/>
              </a:bodyPr>
              <a:lstStyle/>
              <a:p>
                <a:r>
                  <a:rPr lang="en-US" sz="2000" b="1" i="1" dirty="0">
                    <a:solidFill>
                      <a:schemeClr val="accent1"/>
                    </a:solidFill>
                    <a:latin typeface="Open Sans"/>
                  </a:rPr>
                  <a:t>Solution: </a:t>
                </a:r>
              </a:p>
              <a:p>
                <a:pPr marL="1030288" indent="-1030288"/>
                <a:r>
                  <a:rPr lang="en-US" sz="2000" dirty="0">
                    <a:solidFill>
                      <a:srgbClr val="000000"/>
                    </a:solidFill>
                    <a:latin typeface="Open Sans"/>
                  </a:rPr>
                  <a:t>( </a:t>
                </a:r>
                <a:r>
                  <a:rPr lang="en-US" sz="2000" i="1" dirty="0">
                    <a:solidFill>
                      <a:srgbClr val="000000"/>
                    </a:solidFill>
                    <a:latin typeface="Open Sans"/>
                  </a:rPr>
                  <a:t>f o g</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g</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f </a:t>
                </a:r>
                <a:r>
                  <a:rPr lang="en-US" sz="2000" dirty="0">
                    <a:solidFill>
                      <a:srgbClr val="000000"/>
                    </a:solidFill>
                    <a:latin typeface="Open Sans"/>
                  </a:rPr>
                  <a:t>(3</a:t>
                </a:r>
                <a:r>
                  <a:rPr lang="en-US" sz="2000" i="1" dirty="0">
                    <a:solidFill>
                      <a:srgbClr val="000000"/>
                    </a:solidFill>
                    <a:latin typeface="Open Sans"/>
                  </a:rPr>
                  <a:t>x </a:t>
                </a:r>
                <a:r>
                  <a:rPr lang="en-US" sz="2000" dirty="0">
                    <a:solidFill>
                      <a:srgbClr val="000000"/>
                    </a:solidFill>
                    <a:latin typeface="Open Sans"/>
                  </a:rPr>
                  <a:t>+ 2)         = 2(3</a:t>
                </a:r>
                <a:r>
                  <a:rPr lang="en-US" sz="2000" i="1" dirty="0">
                    <a:solidFill>
                      <a:srgbClr val="000000"/>
                    </a:solidFill>
                    <a:latin typeface="Open Sans"/>
                  </a:rPr>
                  <a:t>x </a:t>
                </a:r>
                <a:r>
                  <a:rPr lang="en-US" sz="2000" dirty="0">
                    <a:solidFill>
                      <a:srgbClr val="000000"/>
                    </a:solidFill>
                    <a:latin typeface="Open Sans"/>
                  </a:rPr>
                  <a:t>+ 2) + 3 </a:t>
                </a:r>
              </a:p>
              <a:p>
                <a:pPr marL="963613" indent="-963613"/>
                <a:r>
                  <a:rPr lang="en-US" sz="2000" dirty="0">
                    <a:solidFill>
                      <a:srgbClr val="000000"/>
                    </a:solidFill>
                    <a:latin typeface="Open Sans"/>
                  </a:rPr>
                  <a:t>               = 6</a:t>
                </a:r>
                <a:r>
                  <a:rPr lang="en-US" sz="2000" i="1" dirty="0">
                    <a:solidFill>
                      <a:srgbClr val="000000"/>
                    </a:solidFill>
                    <a:latin typeface="Open Sans"/>
                  </a:rPr>
                  <a:t>x </a:t>
                </a:r>
                <a:r>
                  <a:rPr lang="en-US" sz="2000" dirty="0">
                    <a:solidFill>
                      <a:srgbClr val="000000"/>
                    </a:solidFill>
                    <a:latin typeface="Open Sans"/>
                  </a:rPr>
                  <a:t>+ 7</a:t>
                </a:r>
              </a:p>
              <a:p>
                <a:r>
                  <a:rPr lang="en-US" sz="2000" dirty="0">
                    <a:solidFill>
                      <a:srgbClr val="000000"/>
                    </a:solidFill>
                    <a:latin typeface="Open Sans"/>
                  </a:rPr>
                  <a:t>and</a:t>
                </a:r>
              </a:p>
              <a:p>
                <a:r>
                  <a:rPr lang="en-US" sz="2000" dirty="0">
                    <a:solidFill>
                      <a:srgbClr val="000000"/>
                    </a:solidFill>
                    <a:latin typeface="Open Sans"/>
                  </a:rPr>
                  <a:t>(</a:t>
                </a:r>
                <a:r>
                  <a:rPr lang="en-US" sz="2000" i="1" dirty="0">
                    <a:solidFill>
                      <a:srgbClr val="000000"/>
                    </a:solidFill>
                    <a:latin typeface="Open Sans"/>
                  </a:rPr>
                  <a:t>g o f </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g</a:t>
                </a:r>
                <a:r>
                  <a:rPr lang="en-US" sz="2000" dirty="0">
                    <a:solidFill>
                      <a:srgbClr val="000000"/>
                    </a:solidFill>
                    <a:latin typeface="Open Sans"/>
                  </a:rPr>
                  <a:t>(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a:t>
                </a:r>
              </a:p>
              <a:p>
                <a:r>
                  <a:rPr lang="en-US" sz="2000" dirty="0">
                    <a:solidFill>
                      <a:srgbClr val="000000"/>
                    </a:solidFill>
                    <a:latin typeface="Open Sans"/>
                  </a:rPr>
                  <a:t>               = </a:t>
                </a:r>
                <a:r>
                  <a:rPr lang="en-US" sz="2000" i="1" dirty="0">
                    <a:solidFill>
                      <a:srgbClr val="000000"/>
                    </a:solidFill>
                    <a:latin typeface="Open Sans"/>
                  </a:rPr>
                  <a:t>g</a:t>
                </a:r>
                <a:r>
                  <a:rPr lang="en-US" sz="2000" dirty="0">
                    <a:solidFill>
                      <a:srgbClr val="000000"/>
                    </a:solidFill>
                    <a:latin typeface="Open Sans"/>
                  </a:rPr>
                  <a:t>(2</a:t>
                </a:r>
                <a:r>
                  <a:rPr lang="en-US" sz="2000" i="1" dirty="0">
                    <a:solidFill>
                      <a:srgbClr val="000000"/>
                    </a:solidFill>
                    <a:latin typeface="Open Sans"/>
                  </a:rPr>
                  <a:t>x </a:t>
                </a:r>
                <a:r>
                  <a:rPr lang="en-US" sz="2000" dirty="0">
                    <a:solidFill>
                      <a:srgbClr val="000000"/>
                    </a:solidFill>
                    <a:latin typeface="Open Sans"/>
                  </a:rPr>
                  <a:t>+ 3) </a:t>
                </a:r>
              </a:p>
              <a:p>
                <a:r>
                  <a:rPr lang="en-US" sz="2000" dirty="0">
                    <a:solidFill>
                      <a:srgbClr val="000000"/>
                    </a:solidFill>
                    <a:latin typeface="Open Sans"/>
                  </a:rPr>
                  <a:t>               = 3(2</a:t>
                </a:r>
                <a:r>
                  <a:rPr lang="en-US" sz="2000" i="1" dirty="0">
                    <a:solidFill>
                      <a:srgbClr val="000000"/>
                    </a:solidFill>
                    <a:latin typeface="Open Sans"/>
                  </a:rPr>
                  <a:t>x </a:t>
                </a:r>
                <a:r>
                  <a:rPr lang="en-US" sz="2000" dirty="0">
                    <a:solidFill>
                      <a:srgbClr val="000000"/>
                    </a:solidFill>
                    <a:latin typeface="Open Sans"/>
                  </a:rPr>
                  <a:t>+ 3) + 2 </a:t>
                </a:r>
              </a:p>
              <a:p>
                <a:r>
                  <a:rPr lang="en-US" sz="2000" dirty="0">
                    <a:solidFill>
                      <a:srgbClr val="000000"/>
                    </a:solidFill>
                    <a:latin typeface="Open Sans"/>
                  </a:rPr>
                  <a:t>               = 6</a:t>
                </a:r>
                <a:r>
                  <a:rPr lang="en-US" sz="2000" i="1" dirty="0">
                    <a:solidFill>
                      <a:srgbClr val="000000"/>
                    </a:solidFill>
                    <a:latin typeface="Open Sans"/>
                  </a:rPr>
                  <a:t>x </a:t>
                </a:r>
                <a:r>
                  <a:rPr lang="en-US" sz="2000" dirty="0">
                    <a:solidFill>
                      <a:srgbClr val="000000"/>
                    </a:solidFill>
                    <a:latin typeface="Open Sans"/>
                  </a:rPr>
                  <a:t>+ 11</a:t>
                </a:r>
                <a:r>
                  <a:rPr lang="en-US" sz="2000" i="1" dirty="0">
                    <a:solidFill>
                      <a:srgbClr val="000000"/>
                    </a:solidFill>
                    <a:latin typeface="Open Sans"/>
                  </a:rPr>
                  <a:t>.</a:t>
                </a:r>
              </a:p>
              <a:p>
                <a:r>
                  <a:rPr lang="en-US" dirty="0"/>
                  <a:t>So that  </a:t>
                </a:r>
                <a:r>
                  <a:rPr lang="en-US" i="1" dirty="0"/>
                  <a:t>f  o g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i="1" dirty="0"/>
                  <a:t>g o f </a:t>
                </a:r>
                <a:endParaRPr lang="en-US" sz="2000" dirty="0">
                  <a:latin typeface="Open Sans"/>
                </a:endParaRPr>
              </a:p>
            </p:txBody>
          </p:sp>
        </mc:Choice>
        <mc:Fallback xmlns="">
          <p:sp>
            <p:nvSpPr>
              <p:cNvPr id="7" name="Rectangle 6">
                <a:extLst>
                  <a:ext uri="{FF2B5EF4-FFF2-40B4-BE49-F238E27FC236}">
                    <a16:creationId xmlns:a16="http://schemas.microsoft.com/office/drawing/2014/main" id="{24CF4C03-9CD9-4AF5-B4FC-D739B13D8C76}"/>
                  </a:ext>
                </a:extLst>
              </p:cNvPr>
              <p:cNvSpPr>
                <a:spLocks noRot="1" noChangeAspect="1" noMove="1" noResize="1" noEditPoints="1" noAdjustHandles="1" noChangeArrowheads="1" noChangeShapeType="1" noTextEdit="1"/>
              </p:cNvSpPr>
              <p:nvPr/>
            </p:nvSpPr>
            <p:spPr>
              <a:xfrm>
                <a:off x="1479665" y="3905637"/>
                <a:ext cx="3574473" cy="3185487"/>
              </a:xfrm>
              <a:prstGeom prst="rect">
                <a:avLst/>
              </a:prstGeom>
              <a:blipFill>
                <a:blip r:embed="rId2"/>
                <a:stretch>
                  <a:fillRect l="-2048" t="-958" r="-1365" b="-2874"/>
                </a:stretch>
              </a:blipFill>
            </p:spPr>
            <p:txBody>
              <a:bodyPr/>
              <a:lstStyle/>
              <a:p>
                <a:r>
                  <a:rPr lang="en-US">
                    <a:noFill/>
                  </a:rPr>
                  <a:t> </a:t>
                </a:r>
              </a:p>
            </p:txBody>
          </p:sp>
        </mc:Fallback>
      </mc:AlternateContent>
    </p:spTree>
    <p:extLst>
      <p:ext uri="{BB962C8B-B14F-4D97-AF65-F5344CB8AC3E}">
        <p14:creationId xmlns:p14="http://schemas.microsoft.com/office/powerpoint/2010/main" val="2270595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B86EB0-312F-4659-949A-17FA6F3B0165}"/>
              </a:ext>
            </a:extLst>
          </p:cNvPr>
          <p:cNvSpPr>
            <a:spLocks noGrp="1"/>
          </p:cNvSpPr>
          <p:nvPr>
            <p:ph type="sldNum" sz="quarter" idx="12"/>
          </p:nvPr>
        </p:nvSpPr>
        <p:spPr/>
        <p:txBody>
          <a:bodyPr/>
          <a:lstStyle/>
          <a:p>
            <a:pPr>
              <a:defRPr/>
            </a:pPr>
            <a:fld id="{D8837AC9-722F-4E00-AA4A-3E2FB5243369}" type="slidenum">
              <a:rPr lang="en-US" altLang="en-US" smtClean="0"/>
              <a:pPr>
                <a:defRPr/>
              </a:pPr>
              <a:t>46</a:t>
            </a:fld>
            <a:endParaRPr lang="en-US" altLang="en-US"/>
          </a:p>
        </p:txBody>
      </p:sp>
      <p:sp>
        <p:nvSpPr>
          <p:cNvPr id="5" name="Rectangle 4">
            <a:extLst>
              <a:ext uri="{FF2B5EF4-FFF2-40B4-BE49-F238E27FC236}">
                <a16:creationId xmlns:a16="http://schemas.microsoft.com/office/drawing/2014/main" id="{FDC41FB8-A9BA-4950-9B92-2160D3439885}"/>
              </a:ext>
            </a:extLst>
          </p:cNvPr>
          <p:cNvSpPr/>
          <p:nvPr/>
        </p:nvSpPr>
        <p:spPr>
          <a:xfrm>
            <a:off x="5684874" y="1117587"/>
            <a:ext cx="4657622" cy="553998"/>
          </a:xfrm>
          <a:prstGeom prst="rect">
            <a:avLst/>
          </a:prstGeom>
        </p:spPr>
        <p:txBody>
          <a:bodyPr wrap="none">
            <a:spAutoFit/>
          </a:bodyPr>
          <a:lstStyle/>
          <a:p>
            <a:r>
              <a:rPr lang="en-US" sz="3000" b="1" dirty="0">
                <a:solidFill>
                  <a:schemeClr val="accent1"/>
                </a:solidFill>
                <a:latin typeface="Open Sans"/>
              </a:rPr>
              <a:t>Composition of Function</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56A3499-C833-4B54-99C5-046E79BC429A}"/>
                  </a:ext>
                </a:extLst>
              </p:cNvPr>
              <p:cNvSpPr/>
              <p:nvPr/>
            </p:nvSpPr>
            <p:spPr>
              <a:xfrm>
                <a:off x="1379912" y="2306022"/>
                <a:ext cx="8962584" cy="1176541"/>
              </a:xfrm>
              <a:prstGeom prst="rect">
                <a:avLst/>
              </a:prstGeom>
            </p:spPr>
            <p:txBody>
              <a:bodyPr wrap="square">
                <a:spAutoFit/>
              </a:bodyPr>
              <a:lstStyle/>
              <a:p>
                <a:pPr algn="just">
                  <a:spcBef>
                    <a:spcPts val="600"/>
                  </a:spcBef>
                </a:pPr>
                <a:r>
                  <a:rPr lang="en-US" sz="2000" b="1" dirty="0">
                    <a:solidFill>
                      <a:schemeClr val="accent1"/>
                    </a:solidFill>
                    <a:latin typeface="Open Sans"/>
                  </a:rPr>
                  <a:t>Example 02 :</a:t>
                </a:r>
              </a:p>
              <a:p>
                <a:pPr algn="just">
                  <a:spcBef>
                    <a:spcPts val="600"/>
                  </a:spcBef>
                </a:pPr>
                <a:r>
                  <a:rPr lang="en-US" sz="2000" dirty="0">
                    <a:latin typeface="Open Sans"/>
                  </a:rPr>
                  <a:t>Let </a:t>
                </a:r>
                <a:r>
                  <a:rPr lang="en-US" sz="2000" i="1" dirty="0">
                    <a:latin typeface="Open Sans"/>
                  </a:rPr>
                  <a:t>f </a:t>
                </a:r>
                <a:r>
                  <a:rPr lang="en-US" sz="2000" dirty="0">
                    <a:latin typeface="Open Sans"/>
                  </a:rPr>
                  <a:t>and </a:t>
                </a:r>
                <a:r>
                  <a:rPr lang="en-US" sz="2000" i="1" dirty="0">
                    <a:latin typeface="Open Sans"/>
                  </a:rPr>
                  <a:t>g </a:t>
                </a:r>
                <a:r>
                  <a:rPr lang="en-US" sz="2000" dirty="0">
                    <a:latin typeface="Open Sans"/>
                  </a:rPr>
                  <a:t>be the functions defined by </a:t>
                </a:r>
                <a:r>
                  <a:rPr lang="en-US" sz="2000" i="1" dirty="0">
                    <a:latin typeface="Open Sans"/>
                  </a:rPr>
                  <a:t>f </a:t>
                </a:r>
                <a:r>
                  <a:rPr lang="en-US" sz="2000" dirty="0">
                    <a:latin typeface="Open Sans"/>
                  </a:rPr>
                  <a:t>: </a:t>
                </a:r>
                <a:r>
                  <a:rPr lang="en-US" sz="2000" b="1" dirty="0">
                    <a:latin typeface="Open Sans"/>
                  </a:rPr>
                  <a:t>R </a:t>
                </a:r>
                <a:r>
                  <a:rPr lang="en-US" sz="2000" dirty="0">
                    <a:latin typeface="Open Sans"/>
                  </a:rPr>
                  <a:t>→ </a:t>
                </a:r>
                <a14:m>
                  <m:oMath xmlns:m="http://schemas.openxmlformats.org/officeDocument/2006/math">
                    <m:sSup>
                      <m:sSupPr>
                        <m:ctrlPr>
                          <a:rPr lang="en-US" sz="2000" i="1" smtClean="0">
                            <a:latin typeface="Cambria Math" panose="02040503050406030204" pitchFamily="18" charset="0"/>
                          </a:rPr>
                        </m:ctrlPr>
                      </m:sSupPr>
                      <m:e>
                        <m:r>
                          <a:rPr lang="en-US" sz="2000" b="1" i="0" smtClean="0">
                            <a:latin typeface="Cambria Math" panose="02040503050406030204" pitchFamily="18" charset="0"/>
                          </a:rPr>
                          <m:t>𝐑</m:t>
                        </m:r>
                      </m:e>
                      <m:sup>
                        <m:r>
                          <a:rPr lang="en-US" sz="2000" b="0" i="1" smtClean="0">
                            <a:latin typeface="Cambria Math" panose="02040503050406030204" pitchFamily="18" charset="0"/>
                          </a:rPr>
                          <m:t>+</m:t>
                        </m:r>
                      </m:sup>
                    </m:sSup>
                  </m:oMath>
                </a14:m>
                <a:r>
                  <a:rPr lang="en-US" sz="2000" dirty="0">
                    <a:latin typeface="Open Sans"/>
                  </a:rPr>
                  <a:t>∪ {0} with </a:t>
                </a:r>
                <a:r>
                  <a:rPr lang="en-US" sz="2000" i="1" dirty="0">
                    <a:latin typeface="Open Sans"/>
                  </a:rPr>
                  <a:t>f </a:t>
                </a:r>
                <a:r>
                  <a:rPr lang="en-US" sz="2000" dirty="0">
                    <a:latin typeface="Open Sans"/>
                  </a:rPr>
                  <a:t>(</a:t>
                </a:r>
                <a:r>
                  <a:rPr lang="en-US" sz="2000" i="1" dirty="0">
                    <a:latin typeface="Open Sans"/>
                  </a:rPr>
                  <a:t>x</a:t>
                </a:r>
                <a:r>
                  <a:rPr lang="en-US" sz="2000" dirty="0">
                    <a:latin typeface="Open Sans"/>
                  </a:rPr>
                  <a:t>) =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 </m:t>
                    </m:r>
                  </m:oMath>
                </a14:m>
                <a:r>
                  <a:rPr lang="en-US" sz="2000" dirty="0">
                    <a:latin typeface="Open Sans"/>
                  </a:rPr>
                  <a:t>and </a:t>
                </a:r>
              </a:p>
              <a:p>
                <a:pPr algn="just">
                  <a:spcBef>
                    <a:spcPts val="600"/>
                  </a:spcBef>
                </a:pPr>
                <a:r>
                  <a:rPr lang="en-US" sz="2000" i="1" dirty="0">
                    <a:latin typeface="Open Sans"/>
                  </a:rPr>
                  <a:t>g </a:t>
                </a:r>
                <a:r>
                  <a:rPr lang="en-US" sz="2000" dirty="0">
                    <a:latin typeface="Open Sans"/>
                  </a:rPr>
                  <a:t>: </a:t>
                </a:r>
                <a14:m>
                  <m:oMath xmlns:m="http://schemas.openxmlformats.org/officeDocument/2006/math">
                    <m:sSup>
                      <m:sSupPr>
                        <m:ctrlPr>
                          <a:rPr lang="en-US" sz="2000" i="1">
                            <a:latin typeface="Cambria Math" panose="02040503050406030204" pitchFamily="18" charset="0"/>
                          </a:rPr>
                        </m:ctrlPr>
                      </m:sSupPr>
                      <m:e>
                        <m:r>
                          <a:rPr lang="en-US" sz="2000" b="1">
                            <a:latin typeface="Cambria Math" panose="02040503050406030204" pitchFamily="18" charset="0"/>
                          </a:rPr>
                          <m:t>𝐑</m:t>
                        </m:r>
                      </m:e>
                      <m:sup>
                        <m:r>
                          <a:rPr lang="en-US" sz="2000" i="1">
                            <a:latin typeface="Cambria Math" panose="02040503050406030204" pitchFamily="18" charset="0"/>
                          </a:rPr>
                          <m:t>+</m:t>
                        </m:r>
                      </m:sup>
                    </m:sSup>
                  </m:oMath>
                </a14:m>
                <a:r>
                  <a:rPr lang="en-US" sz="2000" dirty="0">
                    <a:latin typeface="Open Sans"/>
                  </a:rPr>
                  <a:t>∪ {0} → </a:t>
                </a:r>
                <a:r>
                  <a:rPr lang="en-US" sz="2000" b="1" dirty="0">
                    <a:latin typeface="Open Sans"/>
                  </a:rPr>
                  <a:t>R </a:t>
                </a:r>
                <a:r>
                  <a:rPr lang="en-US" sz="2000" dirty="0">
                    <a:latin typeface="Open Sans"/>
                  </a:rPr>
                  <a:t>with </a:t>
                </a:r>
                <a:r>
                  <a:rPr lang="en-US" sz="2000" i="1" dirty="0">
                    <a:latin typeface="Open Sans"/>
                  </a:rPr>
                  <a:t>g</a:t>
                </a:r>
                <a:r>
                  <a:rPr lang="en-US" sz="2000" dirty="0">
                    <a:latin typeface="Open Sans"/>
                  </a:rPr>
                  <a:t>(</a:t>
                </a:r>
                <a:r>
                  <a:rPr lang="en-US" sz="2000" i="1" dirty="0">
                    <a:latin typeface="Open Sans"/>
                  </a:rPr>
                  <a:t>x</a:t>
                </a:r>
                <a:r>
                  <a:rPr lang="en-US" sz="2000" dirty="0">
                    <a:latin typeface="Open Sans"/>
                  </a:rPr>
                  <a:t>) =√</a:t>
                </a:r>
                <a:r>
                  <a:rPr lang="en-US" sz="2000" i="1" dirty="0">
                    <a:latin typeface="Open Sans"/>
                  </a:rPr>
                  <a:t>x . </a:t>
                </a:r>
                <a:r>
                  <a:rPr lang="en-US" sz="2000" dirty="0">
                    <a:latin typeface="Open Sans"/>
                  </a:rPr>
                  <a:t>What is the function ( </a:t>
                </a:r>
                <a:r>
                  <a:rPr lang="en-US" sz="2000" i="1" dirty="0">
                    <a:latin typeface="Open Sans"/>
                  </a:rPr>
                  <a:t>f </a:t>
                </a:r>
                <a:r>
                  <a:rPr lang="en-US" sz="2000" dirty="0" err="1">
                    <a:latin typeface="Open Sans"/>
                  </a:rPr>
                  <a:t>o</a:t>
                </a:r>
                <a:r>
                  <a:rPr lang="en-US" sz="2000" i="1" dirty="0" err="1">
                    <a:latin typeface="Open Sans"/>
                  </a:rPr>
                  <a:t>g</a:t>
                </a:r>
                <a:r>
                  <a:rPr lang="en-US" sz="2000" dirty="0">
                    <a:latin typeface="Open Sans"/>
                  </a:rPr>
                  <a:t>)(</a:t>
                </a:r>
                <a:r>
                  <a:rPr lang="en-US" sz="2000" i="1" dirty="0">
                    <a:latin typeface="Open Sans"/>
                  </a:rPr>
                  <a:t>x</a:t>
                </a:r>
                <a:r>
                  <a:rPr lang="en-US" sz="2000" dirty="0">
                    <a:latin typeface="Open Sans"/>
                  </a:rPr>
                  <a:t>)?</a:t>
                </a:r>
              </a:p>
            </p:txBody>
          </p:sp>
        </mc:Choice>
        <mc:Fallback xmlns="">
          <p:sp>
            <p:nvSpPr>
              <p:cNvPr id="6" name="Rectangle 5">
                <a:extLst>
                  <a:ext uri="{FF2B5EF4-FFF2-40B4-BE49-F238E27FC236}">
                    <a16:creationId xmlns:a16="http://schemas.microsoft.com/office/drawing/2014/main" id="{C56A3499-C833-4B54-99C5-046E79BC429A}"/>
                  </a:ext>
                </a:extLst>
              </p:cNvPr>
              <p:cNvSpPr>
                <a:spLocks noRot="1" noChangeAspect="1" noMove="1" noResize="1" noEditPoints="1" noAdjustHandles="1" noChangeArrowheads="1" noChangeShapeType="1" noTextEdit="1"/>
              </p:cNvSpPr>
              <p:nvPr/>
            </p:nvSpPr>
            <p:spPr>
              <a:xfrm>
                <a:off x="1379912" y="2306022"/>
                <a:ext cx="8962584" cy="1176541"/>
              </a:xfrm>
              <a:prstGeom prst="rect">
                <a:avLst/>
              </a:prstGeom>
              <a:blipFill>
                <a:blip r:embed="rId2"/>
                <a:stretch>
                  <a:fillRect l="-680" t="-2073" b="-8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D891709-D9EF-451F-99A3-B946D77E7149}"/>
                  </a:ext>
                </a:extLst>
              </p:cNvPr>
              <p:cNvSpPr/>
              <p:nvPr/>
            </p:nvSpPr>
            <p:spPr>
              <a:xfrm>
                <a:off x="1298005" y="3909019"/>
                <a:ext cx="8773738" cy="2759730"/>
              </a:xfrm>
              <a:prstGeom prst="rect">
                <a:avLst/>
              </a:prstGeom>
            </p:spPr>
            <p:txBody>
              <a:bodyPr wrap="square">
                <a:spAutoFit/>
              </a:bodyPr>
              <a:lstStyle/>
              <a:p>
                <a:pPr algn="just">
                  <a:spcBef>
                    <a:spcPts val="800"/>
                  </a:spcBef>
                </a:pPr>
                <a:r>
                  <a:rPr lang="en-US" sz="2000" b="1" i="1" dirty="0">
                    <a:solidFill>
                      <a:schemeClr val="accent1"/>
                    </a:solidFill>
                    <a:latin typeface="Open Sans"/>
                  </a:rPr>
                  <a:t>Solution: </a:t>
                </a:r>
              </a:p>
              <a:p>
                <a:pPr algn="just">
                  <a:spcBef>
                    <a:spcPts val="800"/>
                  </a:spcBef>
                </a:pPr>
                <a:r>
                  <a:rPr lang="en-US" sz="2000" dirty="0">
                    <a:solidFill>
                      <a:srgbClr val="000000"/>
                    </a:solidFill>
                    <a:latin typeface="Open Sans"/>
                  </a:rPr>
                  <a:t>The domain of ( </a:t>
                </a:r>
                <a:r>
                  <a:rPr lang="en-US" sz="2000" i="1" dirty="0">
                    <a:solidFill>
                      <a:srgbClr val="000000"/>
                    </a:solidFill>
                    <a:latin typeface="Open Sans"/>
                  </a:rPr>
                  <a:t>f </a:t>
                </a:r>
                <a:r>
                  <a:rPr lang="en-US" sz="2000" i="1" dirty="0" err="1">
                    <a:solidFill>
                      <a:srgbClr val="000000"/>
                    </a:solidFill>
                    <a:latin typeface="Open Sans"/>
                  </a:rPr>
                  <a:t>og</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g</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is the domain of </a:t>
                </a:r>
                <a:r>
                  <a:rPr lang="en-US" sz="2000" i="1" dirty="0">
                    <a:solidFill>
                      <a:srgbClr val="000000"/>
                    </a:solidFill>
                    <a:latin typeface="Open Sans"/>
                  </a:rPr>
                  <a:t>g</a:t>
                </a:r>
                <a:r>
                  <a:rPr lang="en-US" sz="2000" dirty="0">
                    <a:solidFill>
                      <a:srgbClr val="000000"/>
                    </a:solidFill>
                    <a:latin typeface="Open Sans"/>
                  </a:rPr>
                  <a:t>, which is </a:t>
                </a:r>
                <a14:m>
                  <m:oMath xmlns:m="http://schemas.openxmlformats.org/officeDocument/2006/math">
                    <m:sSup>
                      <m:sSupPr>
                        <m:ctrlPr>
                          <a:rPr lang="en-US" sz="2000" i="1">
                            <a:latin typeface="Cambria Math" panose="02040503050406030204" pitchFamily="18" charset="0"/>
                          </a:rPr>
                        </m:ctrlPr>
                      </m:sSupPr>
                      <m:e>
                        <m:r>
                          <a:rPr lang="en-US" sz="2000" b="1">
                            <a:latin typeface="Cambria Math" panose="02040503050406030204" pitchFamily="18" charset="0"/>
                          </a:rPr>
                          <m:t>𝐑</m:t>
                        </m:r>
                      </m:e>
                      <m:sup>
                        <m:r>
                          <a:rPr lang="en-US" sz="2000" i="1">
                            <a:latin typeface="Cambria Math" panose="02040503050406030204" pitchFamily="18" charset="0"/>
                          </a:rPr>
                          <m:t>+</m:t>
                        </m:r>
                      </m:sup>
                    </m:sSup>
                  </m:oMath>
                </a14:m>
                <a:r>
                  <a:rPr lang="en-US" sz="2000" dirty="0">
                    <a:solidFill>
                      <a:srgbClr val="000000"/>
                    </a:solidFill>
                    <a:latin typeface="Open Sans"/>
                  </a:rPr>
                  <a:t>∪ {0}, </a:t>
                </a:r>
              </a:p>
              <a:p>
                <a:pPr algn="just">
                  <a:spcBef>
                    <a:spcPts val="800"/>
                  </a:spcBef>
                </a:pPr>
                <a:r>
                  <a:rPr lang="en-US" sz="2000" dirty="0">
                    <a:solidFill>
                      <a:srgbClr val="000000"/>
                    </a:solidFill>
                    <a:latin typeface="Open Sans"/>
                  </a:rPr>
                  <a:t>If </a:t>
                </a:r>
                <a:r>
                  <a:rPr lang="en-US" sz="2000" i="1" dirty="0">
                    <a:solidFill>
                      <a:srgbClr val="000000"/>
                    </a:solidFill>
                    <a:latin typeface="Open Sans"/>
                  </a:rPr>
                  <a:t>x </a:t>
                </a:r>
                <a:r>
                  <a:rPr lang="en-US" sz="2000" dirty="0">
                    <a:solidFill>
                      <a:srgbClr val="000000"/>
                    </a:solidFill>
                    <a:latin typeface="Open Sans"/>
                  </a:rPr>
                  <a:t>is a nonnegative real number, we have </a:t>
                </a:r>
              </a:p>
              <a:p>
                <a:pPr algn="just">
                  <a:spcBef>
                    <a:spcPts val="800"/>
                  </a:spcBef>
                </a:pPr>
                <a:r>
                  <a:rPr lang="en-US" sz="2000" dirty="0">
                    <a:solidFill>
                      <a:srgbClr val="000000"/>
                    </a:solidFill>
                    <a:latin typeface="Open Sans"/>
                  </a:rPr>
                  <a:t>                         ( </a:t>
                </a:r>
                <a:r>
                  <a:rPr lang="en-US" sz="2000" i="1" dirty="0">
                    <a:solidFill>
                      <a:srgbClr val="000000"/>
                    </a:solidFill>
                    <a:latin typeface="Open Sans"/>
                  </a:rPr>
                  <a:t>f </a:t>
                </a:r>
                <a:r>
                  <a:rPr lang="en-US" sz="2000" i="1" dirty="0" err="1">
                    <a:solidFill>
                      <a:srgbClr val="000000"/>
                    </a:solidFill>
                    <a:latin typeface="Open Sans"/>
                  </a:rPr>
                  <a:t>og</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g</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a:t>
                </a:r>
                <a14:m>
                  <m:oMath xmlns:m="http://schemas.openxmlformats.org/officeDocument/2006/math">
                    <m:sSup>
                      <m:sSupPr>
                        <m:ctrlPr>
                          <a:rPr lang="en-US" sz="2000" i="1" smtClean="0">
                            <a:solidFill>
                              <a:srgbClr val="000000"/>
                            </a:solidFill>
                            <a:latin typeface="Cambria Math" panose="02040503050406030204" pitchFamily="18" charset="0"/>
                          </a:rPr>
                        </m:ctrlPr>
                      </m:sSupPr>
                      <m:e>
                        <m:r>
                          <m:rPr>
                            <m:nor/>
                          </m:rPr>
                          <a:rPr lang="en-US" sz="2000" dirty="0">
                            <a:solidFill>
                              <a:srgbClr val="000000"/>
                            </a:solidFill>
                            <a:latin typeface="Open Sans"/>
                          </a:rPr>
                          <m:t>(√</m:t>
                        </m:r>
                        <m:r>
                          <m:rPr>
                            <m:nor/>
                          </m:rPr>
                          <a:rPr lang="en-US" sz="2000" i="1" dirty="0">
                            <a:solidFill>
                              <a:srgbClr val="000000"/>
                            </a:solidFill>
                            <a:latin typeface="Open Sans"/>
                          </a:rPr>
                          <m:t>x</m:t>
                        </m:r>
                        <m:r>
                          <m:rPr>
                            <m:nor/>
                          </m:rPr>
                          <a:rPr lang="en-US" sz="2000" dirty="0">
                            <a:solidFill>
                              <a:srgbClr val="000000"/>
                            </a:solidFill>
                            <a:latin typeface="Open Sans"/>
                          </a:rPr>
                          <m:t>)</m:t>
                        </m:r>
                      </m:e>
                      <m:sup>
                        <m:r>
                          <a:rPr lang="en-US" sz="2000" b="0" i="1" smtClean="0">
                            <a:solidFill>
                              <a:srgbClr val="000000"/>
                            </a:solidFill>
                            <a:latin typeface="Cambria Math" panose="02040503050406030204" pitchFamily="18" charset="0"/>
                          </a:rPr>
                          <m:t>2</m:t>
                        </m:r>
                      </m:sup>
                    </m:sSup>
                  </m:oMath>
                </a14:m>
                <a:r>
                  <a:rPr lang="en-US" sz="2000" dirty="0">
                    <a:solidFill>
                      <a:srgbClr val="000000"/>
                    </a:solidFill>
                    <a:latin typeface="Open Sans"/>
                  </a:rPr>
                  <a:t>= </a:t>
                </a:r>
                <a:r>
                  <a:rPr lang="en-US" sz="2000" i="1" dirty="0">
                    <a:solidFill>
                      <a:srgbClr val="000000"/>
                    </a:solidFill>
                    <a:latin typeface="Open Sans"/>
                  </a:rPr>
                  <a:t>x</a:t>
                </a:r>
                <a:r>
                  <a:rPr lang="en-US" sz="2000" dirty="0">
                    <a:solidFill>
                      <a:srgbClr val="000000"/>
                    </a:solidFill>
                    <a:latin typeface="Open Sans"/>
                  </a:rPr>
                  <a:t>. </a:t>
                </a:r>
              </a:p>
              <a:p>
                <a:pPr algn="just">
                  <a:spcBef>
                    <a:spcPts val="800"/>
                  </a:spcBef>
                </a:pPr>
                <a:r>
                  <a:rPr lang="en-US" sz="2000" dirty="0">
                    <a:solidFill>
                      <a:srgbClr val="000000"/>
                    </a:solidFill>
                    <a:latin typeface="Open Sans"/>
                  </a:rPr>
                  <a:t>The range of </a:t>
                </a:r>
                <a:r>
                  <a:rPr lang="en-US" sz="2000" i="1" dirty="0">
                    <a:solidFill>
                      <a:srgbClr val="000000"/>
                    </a:solidFill>
                    <a:latin typeface="Open Sans"/>
                  </a:rPr>
                  <a:t>f o g </a:t>
                </a:r>
                <a:r>
                  <a:rPr lang="en-US" sz="2000" dirty="0">
                    <a:solidFill>
                      <a:srgbClr val="000000"/>
                    </a:solidFill>
                    <a:latin typeface="Open Sans"/>
                  </a:rPr>
                  <a:t>is the image of the range of </a:t>
                </a:r>
                <a:r>
                  <a:rPr lang="en-US" sz="2000" i="1" dirty="0">
                    <a:solidFill>
                      <a:srgbClr val="000000"/>
                    </a:solidFill>
                    <a:latin typeface="Open Sans"/>
                  </a:rPr>
                  <a:t>g </a:t>
                </a:r>
                <a:r>
                  <a:rPr lang="en-US" sz="2000" dirty="0">
                    <a:solidFill>
                      <a:srgbClr val="000000"/>
                    </a:solidFill>
                    <a:latin typeface="Open Sans"/>
                  </a:rPr>
                  <a:t>with respect to the function </a:t>
                </a:r>
                <a:r>
                  <a:rPr lang="en-US" sz="2000" i="1" dirty="0">
                    <a:solidFill>
                      <a:srgbClr val="000000"/>
                    </a:solidFill>
                    <a:latin typeface="Open Sans"/>
                  </a:rPr>
                  <a:t>f </a:t>
                </a:r>
                <a:r>
                  <a:rPr lang="en-US" sz="2000" dirty="0">
                    <a:solidFill>
                      <a:srgbClr val="000000"/>
                    </a:solidFill>
                    <a:latin typeface="Open Sans"/>
                  </a:rPr>
                  <a:t>. This is the set </a:t>
                </a:r>
                <a14:m>
                  <m:oMath xmlns:m="http://schemas.openxmlformats.org/officeDocument/2006/math">
                    <m:sSup>
                      <m:sSupPr>
                        <m:ctrlPr>
                          <a:rPr lang="en-US" sz="2000" i="1">
                            <a:latin typeface="Cambria Math" panose="02040503050406030204" pitchFamily="18" charset="0"/>
                          </a:rPr>
                        </m:ctrlPr>
                      </m:sSupPr>
                      <m:e>
                        <m:r>
                          <a:rPr lang="en-US" sz="2000" b="1">
                            <a:latin typeface="Cambria Math" panose="02040503050406030204" pitchFamily="18" charset="0"/>
                          </a:rPr>
                          <m:t>𝐑</m:t>
                        </m:r>
                      </m:e>
                      <m:sup>
                        <m:r>
                          <a:rPr lang="en-US" sz="2000" i="1">
                            <a:latin typeface="Cambria Math" panose="02040503050406030204" pitchFamily="18" charset="0"/>
                          </a:rPr>
                          <m:t>+</m:t>
                        </m:r>
                      </m:sup>
                    </m:sSup>
                  </m:oMath>
                </a14:m>
                <a:r>
                  <a:rPr lang="en-US" sz="2000" dirty="0">
                    <a:solidFill>
                      <a:srgbClr val="000000"/>
                    </a:solidFill>
                    <a:latin typeface="Open Sans"/>
                  </a:rPr>
                  <a:t>∪ {0}, </a:t>
                </a:r>
              </a:p>
              <a:p>
                <a:pPr algn="just">
                  <a:spcBef>
                    <a:spcPts val="800"/>
                  </a:spcBef>
                </a:pPr>
                <a:r>
                  <a:rPr lang="en-US" sz="2000" dirty="0">
                    <a:solidFill>
                      <a:srgbClr val="000000"/>
                    </a:solidFill>
                    <a:latin typeface="Open Sans"/>
                  </a:rPr>
                  <a:t> Summarizing, </a:t>
                </a:r>
                <a:r>
                  <a:rPr lang="en-US" sz="2000" i="1" dirty="0">
                    <a:solidFill>
                      <a:srgbClr val="000000"/>
                    </a:solidFill>
                    <a:latin typeface="Open Sans"/>
                  </a:rPr>
                  <a:t>f </a:t>
                </a:r>
                <a:r>
                  <a:rPr lang="en-US" sz="2000" dirty="0">
                    <a:solidFill>
                      <a:srgbClr val="000000"/>
                    </a:solidFill>
                    <a:latin typeface="Open Sans"/>
                  </a:rPr>
                  <a:t>: </a:t>
                </a:r>
                <a14:m>
                  <m:oMath xmlns:m="http://schemas.openxmlformats.org/officeDocument/2006/math">
                    <m:sSup>
                      <m:sSupPr>
                        <m:ctrlPr>
                          <a:rPr lang="en-US" sz="2000" i="1">
                            <a:latin typeface="Cambria Math" panose="02040503050406030204" pitchFamily="18" charset="0"/>
                          </a:rPr>
                        </m:ctrlPr>
                      </m:sSupPr>
                      <m:e>
                        <m:r>
                          <a:rPr lang="en-US" sz="2000" b="1">
                            <a:latin typeface="Cambria Math" panose="02040503050406030204" pitchFamily="18" charset="0"/>
                          </a:rPr>
                          <m:t>𝐑</m:t>
                        </m:r>
                      </m:e>
                      <m:sup>
                        <m:r>
                          <a:rPr lang="en-US" sz="2000" i="1">
                            <a:latin typeface="Cambria Math" panose="02040503050406030204" pitchFamily="18" charset="0"/>
                          </a:rPr>
                          <m:t>+</m:t>
                        </m:r>
                      </m:sup>
                    </m:sSup>
                  </m:oMath>
                </a14:m>
                <a:r>
                  <a:rPr lang="en-US" sz="2000" dirty="0">
                    <a:solidFill>
                      <a:srgbClr val="000000"/>
                    </a:solidFill>
                    <a:latin typeface="Open Sans"/>
                  </a:rPr>
                  <a:t>∪ {0} → </a:t>
                </a:r>
                <a14:m>
                  <m:oMath xmlns:m="http://schemas.openxmlformats.org/officeDocument/2006/math">
                    <m:sSup>
                      <m:sSupPr>
                        <m:ctrlPr>
                          <a:rPr lang="en-US" sz="2000" i="1">
                            <a:latin typeface="Cambria Math" panose="02040503050406030204" pitchFamily="18" charset="0"/>
                          </a:rPr>
                        </m:ctrlPr>
                      </m:sSupPr>
                      <m:e>
                        <m:r>
                          <a:rPr lang="en-US" sz="2000" b="1">
                            <a:latin typeface="Cambria Math" panose="02040503050406030204" pitchFamily="18" charset="0"/>
                          </a:rPr>
                          <m:t>𝐑</m:t>
                        </m:r>
                      </m:e>
                      <m:sup>
                        <m:r>
                          <a:rPr lang="en-US" sz="2000" i="1">
                            <a:latin typeface="Cambria Math" panose="02040503050406030204" pitchFamily="18" charset="0"/>
                          </a:rPr>
                          <m:t>+</m:t>
                        </m:r>
                      </m:sup>
                    </m:sSup>
                  </m:oMath>
                </a14:m>
                <a:r>
                  <a:rPr lang="en-US" sz="2000" dirty="0">
                    <a:solidFill>
                      <a:srgbClr val="000000"/>
                    </a:solidFill>
                    <a:latin typeface="Open Sans"/>
                  </a:rPr>
                  <a:t>∪ {0} and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g</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x </a:t>
                </a:r>
                <a:r>
                  <a:rPr lang="en-US" sz="2000" dirty="0">
                    <a:solidFill>
                      <a:srgbClr val="000000"/>
                    </a:solidFill>
                    <a:latin typeface="Open Sans"/>
                  </a:rPr>
                  <a:t>for all </a:t>
                </a:r>
                <a:r>
                  <a:rPr lang="en-US" sz="2000" i="1" dirty="0">
                    <a:solidFill>
                      <a:srgbClr val="000000"/>
                    </a:solidFill>
                    <a:latin typeface="Open Sans"/>
                  </a:rPr>
                  <a:t>x</a:t>
                </a:r>
                <a:r>
                  <a:rPr lang="en-US" sz="2000" dirty="0">
                    <a:solidFill>
                      <a:srgbClr val="000000"/>
                    </a:solidFill>
                    <a:latin typeface="Open Sans"/>
                  </a:rPr>
                  <a:t>.</a:t>
                </a:r>
                <a:endParaRPr lang="en-US" sz="2000" dirty="0">
                  <a:latin typeface="Open Sans"/>
                </a:endParaRPr>
              </a:p>
            </p:txBody>
          </p:sp>
        </mc:Choice>
        <mc:Fallback xmlns="">
          <p:sp>
            <p:nvSpPr>
              <p:cNvPr id="2" name="Rectangle 1">
                <a:extLst>
                  <a:ext uri="{FF2B5EF4-FFF2-40B4-BE49-F238E27FC236}">
                    <a16:creationId xmlns:a16="http://schemas.microsoft.com/office/drawing/2014/main" id="{0D891709-D9EF-451F-99A3-B946D77E7149}"/>
                  </a:ext>
                </a:extLst>
              </p:cNvPr>
              <p:cNvSpPr>
                <a:spLocks noRot="1" noChangeAspect="1" noMove="1" noResize="1" noEditPoints="1" noAdjustHandles="1" noChangeArrowheads="1" noChangeShapeType="1" noTextEdit="1"/>
              </p:cNvSpPr>
              <p:nvPr/>
            </p:nvSpPr>
            <p:spPr>
              <a:xfrm>
                <a:off x="1298005" y="3909019"/>
                <a:ext cx="8773738" cy="2759730"/>
              </a:xfrm>
              <a:prstGeom prst="rect">
                <a:avLst/>
              </a:prstGeom>
              <a:blipFill>
                <a:blip r:embed="rId3"/>
                <a:stretch>
                  <a:fillRect l="-764" t="-883" r="-695" b="-3091"/>
                </a:stretch>
              </a:blipFill>
            </p:spPr>
            <p:txBody>
              <a:bodyPr/>
              <a:lstStyle/>
              <a:p>
                <a:r>
                  <a:rPr lang="en-US">
                    <a:noFill/>
                  </a:rPr>
                  <a:t> </a:t>
                </a:r>
              </a:p>
            </p:txBody>
          </p:sp>
        </mc:Fallback>
      </mc:AlternateContent>
    </p:spTree>
    <p:extLst>
      <p:ext uri="{BB962C8B-B14F-4D97-AF65-F5344CB8AC3E}">
        <p14:creationId xmlns:p14="http://schemas.microsoft.com/office/powerpoint/2010/main" val="549967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B27F91-ACC2-4795-9FD0-A7657A1544FC}"/>
              </a:ext>
            </a:extLst>
          </p:cNvPr>
          <p:cNvSpPr>
            <a:spLocks noGrp="1"/>
          </p:cNvSpPr>
          <p:nvPr>
            <p:ph type="sldNum" sz="quarter" idx="12"/>
          </p:nvPr>
        </p:nvSpPr>
        <p:spPr/>
        <p:txBody>
          <a:bodyPr/>
          <a:lstStyle/>
          <a:p>
            <a:pPr>
              <a:defRPr/>
            </a:pPr>
            <a:fld id="{D8837AC9-722F-4E00-AA4A-3E2FB5243369}" type="slidenum">
              <a:rPr lang="en-US" altLang="en-US" smtClean="0"/>
              <a:pPr>
                <a:defRPr/>
              </a:pPr>
              <a:t>47</a:t>
            </a:fld>
            <a:endParaRPr lang="en-US" altLang="en-US"/>
          </a:p>
        </p:txBody>
      </p:sp>
      <p:sp>
        <p:nvSpPr>
          <p:cNvPr id="5" name="Rectangle 4">
            <a:extLst>
              <a:ext uri="{FF2B5EF4-FFF2-40B4-BE49-F238E27FC236}">
                <a16:creationId xmlns:a16="http://schemas.microsoft.com/office/drawing/2014/main" id="{E3C05E75-0746-497F-9461-FB7AD1372ABE}"/>
              </a:ext>
            </a:extLst>
          </p:cNvPr>
          <p:cNvSpPr/>
          <p:nvPr/>
        </p:nvSpPr>
        <p:spPr>
          <a:xfrm>
            <a:off x="1380344" y="2205127"/>
            <a:ext cx="8993505"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b="1" dirty="0">
                <a:solidFill>
                  <a:schemeClr val="accent1"/>
                </a:solidFill>
                <a:latin typeface="Open Sans"/>
              </a:rPr>
              <a:t>Definition :</a:t>
            </a:r>
          </a:p>
          <a:p>
            <a:pPr algn="just"/>
            <a:r>
              <a:rPr lang="en-US" sz="2000" dirty="0">
                <a:latin typeface="Open Sans"/>
              </a:rPr>
              <a:t>The </a:t>
            </a:r>
            <a:r>
              <a:rPr lang="en-US" sz="2000" b="1" i="1" dirty="0">
                <a:solidFill>
                  <a:srgbClr val="FF0000"/>
                </a:solidFill>
                <a:latin typeface="Open Sans"/>
              </a:rPr>
              <a:t>floor function </a:t>
            </a:r>
            <a:r>
              <a:rPr lang="en-US" sz="2000" dirty="0">
                <a:latin typeface="Open Sans"/>
              </a:rPr>
              <a:t>assigns to the real number </a:t>
            </a:r>
            <a:r>
              <a:rPr lang="en-US" sz="2000" i="1" dirty="0">
                <a:latin typeface="Open Sans"/>
              </a:rPr>
              <a:t>x </a:t>
            </a:r>
            <a:r>
              <a:rPr lang="en-US" sz="2000" dirty="0">
                <a:latin typeface="Open Sans"/>
              </a:rPr>
              <a:t>the largest integer that is less than or equal to </a:t>
            </a:r>
            <a:r>
              <a:rPr lang="en-US" sz="2000" i="1" dirty="0">
                <a:latin typeface="Open Sans"/>
              </a:rPr>
              <a:t>x</a:t>
            </a:r>
            <a:r>
              <a:rPr lang="en-US" sz="2000" dirty="0">
                <a:latin typeface="Open Sans"/>
              </a:rPr>
              <a:t>. The value of the floor function at </a:t>
            </a:r>
            <a:r>
              <a:rPr lang="en-US" sz="2000" i="1" dirty="0">
                <a:latin typeface="Open Sans"/>
              </a:rPr>
              <a:t>x </a:t>
            </a:r>
            <a:r>
              <a:rPr lang="en-US" sz="2000" dirty="0">
                <a:latin typeface="Open Sans"/>
              </a:rPr>
              <a:t>is denoted by ⌊</a:t>
            </a:r>
            <a:r>
              <a:rPr lang="en-US" sz="2000" i="1" dirty="0">
                <a:latin typeface="Open Sans"/>
              </a:rPr>
              <a:t>x</a:t>
            </a:r>
            <a:r>
              <a:rPr lang="en-US" sz="2000" dirty="0">
                <a:latin typeface="Open Sans"/>
              </a:rPr>
              <a:t>⌋. The </a:t>
            </a:r>
            <a:r>
              <a:rPr lang="en-US" sz="2000" b="1" i="1" dirty="0">
                <a:solidFill>
                  <a:srgbClr val="FF0000"/>
                </a:solidFill>
                <a:latin typeface="Open Sans"/>
              </a:rPr>
              <a:t>ceiling function </a:t>
            </a:r>
            <a:r>
              <a:rPr lang="en-US" sz="2000" dirty="0">
                <a:latin typeface="Open Sans"/>
              </a:rPr>
              <a:t>assigns to the real number </a:t>
            </a:r>
            <a:r>
              <a:rPr lang="en-US" sz="2000" i="1" dirty="0">
                <a:latin typeface="Open Sans"/>
              </a:rPr>
              <a:t>x </a:t>
            </a:r>
            <a:r>
              <a:rPr lang="en-US" sz="2000" dirty="0">
                <a:latin typeface="Open Sans"/>
              </a:rPr>
              <a:t>the smallest integer that is greater than or equal to </a:t>
            </a:r>
            <a:r>
              <a:rPr lang="en-US" sz="2000" i="1" dirty="0">
                <a:latin typeface="Open Sans"/>
              </a:rPr>
              <a:t>x</a:t>
            </a:r>
            <a:r>
              <a:rPr lang="en-US" sz="2000" dirty="0">
                <a:latin typeface="Open Sans"/>
              </a:rPr>
              <a:t>. The value of the ceiling function at </a:t>
            </a:r>
            <a:r>
              <a:rPr lang="en-US" sz="2000" i="1" dirty="0">
                <a:latin typeface="Open Sans"/>
              </a:rPr>
              <a:t>x </a:t>
            </a:r>
            <a:r>
              <a:rPr lang="en-US" sz="2000" dirty="0">
                <a:latin typeface="Open Sans"/>
              </a:rPr>
              <a:t>is denoted by ⌈</a:t>
            </a:r>
            <a:r>
              <a:rPr lang="en-US" sz="2000" i="1" dirty="0">
                <a:latin typeface="Open Sans"/>
              </a:rPr>
              <a:t>x</a:t>
            </a:r>
            <a:r>
              <a:rPr lang="en-US" sz="2000" dirty="0">
                <a:latin typeface="Open Sans"/>
              </a:rPr>
              <a:t>⌉.</a:t>
            </a:r>
          </a:p>
        </p:txBody>
      </p:sp>
      <p:sp>
        <p:nvSpPr>
          <p:cNvPr id="6" name="Rectangle 5">
            <a:extLst>
              <a:ext uri="{FF2B5EF4-FFF2-40B4-BE49-F238E27FC236}">
                <a16:creationId xmlns:a16="http://schemas.microsoft.com/office/drawing/2014/main" id="{E9AF402C-F4BB-4ADB-9D39-62FA0BCB4A53}"/>
              </a:ext>
            </a:extLst>
          </p:cNvPr>
          <p:cNvSpPr/>
          <p:nvPr/>
        </p:nvSpPr>
        <p:spPr>
          <a:xfrm>
            <a:off x="1379913" y="802587"/>
            <a:ext cx="8977745" cy="553998"/>
          </a:xfrm>
          <a:prstGeom prst="rect">
            <a:avLst/>
          </a:prstGeom>
        </p:spPr>
        <p:txBody>
          <a:bodyPr wrap="square">
            <a:spAutoFit/>
          </a:bodyPr>
          <a:lstStyle/>
          <a:p>
            <a:pPr algn="r"/>
            <a:r>
              <a:rPr lang="en-US" sz="3000" b="1" dirty="0">
                <a:solidFill>
                  <a:schemeClr val="accent1"/>
                </a:solidFill>
                <a:latin typeface="Open Sans"/>
              </a:rPr>
              <a:t>Floor and Ceiling Functions</a:t>
            </a:r>
          </a:p>
        </p:txBody>
      </p:sp>
      <p:pic>
        <p:nvPicPr>
          <p:cNvPr id="7" name="Picture 6">
            <a:extLst>
              <a:ext uri="{FF2B5EF4-FFF2-40B4-BE49-F238E27FC236}">
                <a16:creationId xmlns:a16="http://schemas.microsoft.com/office/drawing/2014/main" id="{5EF4C095-4B38-4D5E-A182-6FF998FA0A91}"/>
              </a:ext>
            </a:extLst>
          </p:cNvPr>
          <p:cNvPicPr>
            <a:picLocks noChangeAspect="1"/>
          </p:cNvPicPr>
          <p:nvPr/>
        </p:nvPicPr>
        <p:blipFill>
          <a:blip r:embed="rId2"/>
          <a:stretch>
            <a:fillRect/>
          </a:stretch>
        </p:blipFill>
        <p:spPr>
          <a:xfrm>
            <a:off x="2576945" y="4351778"/>
            <a:ext cx="6600305" cy="2658621"/>
          </a:xfrm>
          <a:prstGeom prst="rect">
            <a:avLst/>
          </a:prstGeom>
        </p:spPr>
        <p:style>
          <a:lnRef idx="2">
            <a:schemeClr val="accent1"/>
          </a:lnRef>
          <a:fillRef idx="1">
            <a:schemeClr val="lt1"/>
          </a:fillRef>
          <a:effectRef idx="0">
            <a:schemeClr val="accent1"/>
          </a:effectRef>
          <a:fontRef idx="minor">
            <a:schemeClr val="dk1"/>
          </a:fontRef>
        </p:style>
      </p:pic>
      <p:sp>
        <p:nvSpPr>
          <p:cNvPr id="8" name="TextBox 7">
            <a:extLst>
              <a:ext uri="{FF2B5EF4-FFF2-40B4-BE49-F238E27FC236}">
                <a16:creationId xmlns:a16="http://schemas.microsoft.com/office/drawing/2014/main" id="{18ADD00D-B721-4976-B455-ED4C197F4041}"/>
              </a:ext>
            </a:extLst>
          </p:cNvPr>
          <p:cNvSpPr txBox="1"/>
          <p:nvPr/>
        </p:nvSpPr>
        <p:spPr>
          <a:xfrm rot="20218432">
            <a:off x="1329964" y="4913911"/>
            <a:ext cx="2493962" cy="415498"/>
          </a:xfrm>
          <a:prstGeom prst="rect">
            <a:avLst/>
          </a:prstGeom>
          <a:noFill/>
        </p:spPr>
        <p:txBody>
          <a:bodyPr wrap="square" rtlCol="0">
            <a:spAutoFit/>
          </a:bodyPr>
          <a:lstStyle/>
          <a:p>
            <a:r>
              <a:rPr lang="en-US" b="1" dirty="0">
                <a:solidFill>
                  <a:schemeClr val="accent1"/>
                </a:solidFill>
              </a:rPr>
              <a:t>Floor Function</a:t>
            </a:r>
          </a:p>
        </p:txBody>
      </p:sp>
      <p:sp>
        <p:nvSpPr>
          <p:cNvPr id="9" name="TextBox 8">
            <a:extLst>
              <a:ext uri="{FF2B5EF4-FFF2-40B4-BE49-F238E27FC236}">
                <a16:creationId xmlns:a16="http://schemas.microsoft.com/office/drawing/2014/main" id="{9A14F1BD-DED4-44F0-981F-1DF61FE06ED2}"/>
              </a:ext>
            </a:extLst>
          </p:cNvPr>
          <p:cNvSpPr txBox="1"/>
          <p:nvPr/>
        </p:nvSpPr>
        <p:spPr>
          <a:xfrm rot="20162368">
            <a:off x="8417334" y="5656515"/>
            <a:ext cx="2493962" cy="415498"/>
          </a:xfrm>
          <a:prstGeom prst="rect">
            <a:avLst/>
          </a:prstGeom>
          <a:noFill/>
        </p:spPr>
        <p:txBody>
          <a:bodyPr wrap="square" rtlCol="0">
            <a:spAutoFit/>
          </a:bodyPr>
          <a:lstStyle/>
          <a:p>
            <a:r>
              <a:rPr lang="en-US" b="1" dirty="0">
                <a:solidFill>
                  <a:schemeClr val="accent1"/>
                </a:solidFill>
              </a:rPr>
              <a:t>Ceiling Function</a:t>
            </a:r>
          </a:p>
        </p:txBody>
      </p:sp>
    </p:spTree>
    <p:extLst>
      <p:ext uri="{BB962C8B-B14F-4D97-AF65-F5344CB8AC3E}">
        <p14:creationId xmlns:p14="http://schemas.microsoft.com/office/powerpoint/2010/main" val="1699539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C55A14-8E14-4BE2-8A3A-E5D173563561}"/>
              </a:ext>
            </a:extLst>
          </p:cNvPr>
          <p:cNvSpPr>
            <a:spLocks noGrp="1"/>
          </p:cNvSpPr>
          <p:nvPr>
            <p:ph type="sldNum" sz="quarter" idx="12"/>
          </p:nvPr>
        </p:nvSpPr>
        <p:spPr/>
        <p:txBody>
          <a:bodyPr/>
          <a:lstStyle/>
          <a:p>
            <a:pPr>
              <a:defRPr/>
            </a:pPr>
            <a:fld id="{D8837AC9-722F-4E00-AA4A-3E2FB5243369}" type="slidenum">
              <a:rPr lang="en-US" altLang="en-US" smtClean="0"/>
              <a:pPr>
                <a:defRPr/>
              </a:pPr>
              <a:t>48</a:t>
            </a:fld>
            <a:endParaRPr lang="en-US" altLang="en-US"/>
          </a:p>
        </p:txBody>
      </p:sp>
      <p:sp>
        <p:nvSpPr>
          <p:cNvPr id="6" name="Rectangle 5">
            <a:extLst>
              <a:ext uri="{FF2B5EF4-FFF2-40B4-BE49-F238E27FC236}">
                <a16:creationId xmlns:a16="http://schemas.microsoft.com/office/drawing/2014/main" id="{878B26FC-0CCD-4257-A5B8-7ACAC2DF22EA}"/>
              </a:ext>
            </a:extLst>
          </p:cNvPr>
          <p:cNvSpPr/>
          <p:nvPr/>
        </p:nvSpPr>
        <p:spPr>
          <a:xfrm>
            <a:off x="1379913" y="802587"/>
            <a:ext cx="8977745" cy="553998"/>
          </a:xfrm>
          <a:prstGeom prst="rect">
            <a:avLst/>
          </a:prstGeom>
        </p:spPr>
        <p:txBody>
          <a:bodyPr wrap="square">
            <a:spAutoFit/>
          </a:bodyPr>
          <a:lstStyle/>
          <a:p>
            <a:pPr algn="r"/>
            <a:r>
              <a:rPr lang="en-US" sz="3000" b="1" dirty="0">
                <a:solidFill>
                  <a:schemeClr val="accent1"/>
                </a:solidFill>
                <a:latin typeface="Open Sans"/>
              </a:rPr>
              <a:t>Floor and Ceiling Functions</a:t>
            </a:r>
          </a:p>
        </p:txBody>
      </p:sp>
      <p:sp>
        <p:nvSpPr>
          <p:cNvPr id="7" name="Rectangle 6">
            <a:extLst>
              <a:ext uri="{FF2B5EF4-FFF2-40B4-BE49-F238E27FC236}">
                <a16:creationId xmlns:a16="http://schemas.microsoft.com/office/drawing/2014/main" id="{63D7C08A-11A6-4DB2-AE27-B3B76E3C0A7E}"/>
              </a:ext>
            </a:extLst>
          </p:cNvPr>
          <p:cNvSpPr/>
          <p:nvPr/>
        </p:nvSpPr>
        <p:spPr>
          <a:xfrm>
            <a:off x="1379913" y="2290666"/>
            <a:ext cx="8773737" cy="4739759"/>
          </a:xfrm>
          <a:prstGeom prst="rect">
            <a:avLst/>
          </a:prstGeom>
        </p:spPr>
        <p:txBody>
          <a:bodyPr wrap="square">
            <a:spAutoFit/>
          </a:bodyPr>
          <a:lstStyle/>
          <a:p>
            <a:pPr algn="just">
              <a:spcBef>
                <a:spcPts val="600"/>
              </a:spcBef>
            </a:pPr>
            <a:r>
              <a:rPr lang="en-US" sz="2000" b="1" dirty="0">
                <a:solidFill>
                  <a:schemeClr val="accent1"/>
                </a:solidFill>
                <a:latin typeface="Open Sans"/>
              </a:rPr>
              <a:t>Example 01:</a:t>
            </a:r>
          </a:p>
          <a:p>
            <a:pPr>
              <a:spcBef>
                <a:spcPts val="600"/>
              </a:spcBef>
            </a:pPr>
            <a:r>
              <a:rPr lang="en-US" dirty="0"/>
              <a:t>These are some values of the floor and ceiling functions:</a:t>
            </a:r>
          </a:p>
          <a:p>
            <a:pPr>
              <a:spcBef>
                <a:spcPts val="600"/>
              </a:spcBef>
            </a:pPr>
            <a:r>
              <a:rPr lang="en-US" dirty="0"/>
              <a:t>⌊1/2⌋ = 0</a:t>
            </a:r>
            <a:r>
              <a:rPr lang="en-US" i="1" dirty="0"/>
              <a:t>, </a:t>
            </a:r>
            <a:r>
              <a:rPr lang="en-US" dirty="0"/>
              <a:t>⌈1/2⌉ = 1</a:t>
            </a:r>
            <a:r>
              <a:rPr lang="en-US" i="1" dirty="0"/>
              <a:t>, </a:t>
            </a:r>
            <a:r>
              <a:rPr lang="en-US" dirty="0"/>
              <a:t>⌊−1/2⌋ = −1</a:t>
            </a:r>
            <a:r>
              <a:rPr lang="en-US" i="1" dirty="0"/>
              <a:t>, </a:t>
            </a:r>
            <a:r>
              <a:rPr lang="en-US" dirty="0"/>
              <a:t>⌈−1/2⌉ = 0</a:t>
            </a:r>
            <a:r>
              <a:rPr lang="en-US" i="1" dirty="0"/>
              <a:t>, </a:t>
            </a:r>
            <a:r>
              <a:rPr lang="en-US" dirty="0"/>
              <a:t>⌊3</a:t>
            </a:r>
            <a:r>
              <a:rPr lang="en-US" i="1" dirty="0"/>
              <a:t>.</a:t>
            </a:r>
            <a:r>
              <a:rPr lang="en-US" dirty="0"/>
              <a:t>1⌋ = 3</a:t>
            </a:r>
            <a:r>
              <a:rPr lang="en-US" i="1" dirty="0"/>
              <a:t>, </a:t>
            </a:r>
            <a:r>
              <a:rPr lang="en-US" dirty="0"/>
              <a:t>⌈3</a:t>
            </a:r>
            <a:r>
              <a:rPr lang="en-US" i="1" dirty="0"/>
              <a:t>.</a:t>
            </a:r>
            <a:r>
              <a:rPr lang="en-US" dirty="0"/>
              <a:t>1⌉ = 4</a:t>
            </a:r>
            <a:r>
              <a:rPr lang="en-US" i="1" dirty="0"/>
              <a:t>, </a:t>
            </a:r>
            <a:r>
              <a:rPr lang="en-US" dirty="0"/>
              <a:t>⌊7⌋ = 7</a:t>
            </a:r>
            <a:r>
              <a:rPr lang="en-US" i="1" dirty="0"/>
              <a:t>, </a:t>
            </a:r>
            <a:r>
              <a:rPr lang="en-US" dirty="0"/>
              <a:t>⌈7⌉ = 7</a:t>
            </a:r>
            <a:r>
              <a:rPr lang="en-US" i="1" dirty="0"/>
              <a:t>.</a:t>
            </a:r>
            <a:endParaRPr lang="en-US" sz="2000" b="1" dirty="0">
              <a:solidFill>
                <a:schemeClr val="accent1"/>
              </a:solidFill>
              <a:latin typeface="Open Sans"/>
            </a:endParaRPr>
          </a:p>
          <a:p>
            <a:pPr algn="just">
              <a:spcBef>
                <a:spcPts val="600"/>
              </a:spcBef>
            </a:pPr>
            <a:endParaRPr lang="en-US" sz="2000" b="1" dirty="0">
              <a:solidFill>
                <a:schemeClr val="accent1"/>
              </a:solidFill>
              <a:latin typeface="Open Sans"/>
            </a:endParaRPr>
          </a:p>
          <a:p>
            <a:pPr algn="just">
              <a:spcBef>
                <a:spcPts val="600"/>
              </a:spcBef>
            </a:pPr>
            <a:r>
              <a:rPr lang="en-US" sz="2000" b="1" dirty="0">
                <a:solidFill>
                  <a:schemeClr val="accent1"/>
                </a:solidFill>
                <a:latin typeface="Open Sans"/>
              </a:rPr>
              <a:t>Example 02:</a:t>
            </a:r>
          </a:p>
          <a:p>
            <a:pPr algn="just">
              <a:spcBef>
                <a:spcPts val="600"/>
              </a:spcBef>
            </a:pPr>
            <a:r>
              <a:rPr lang="en-US" sz="2000" dirty="0">
                <a:solidFill>
                  <a:srgbClr val="000000"/>
                </a:solidFill>
                <a:latin typeface="Open Sans"/>
              </a:rPr>
              <a:t>Data stored on a computer disk or transmitted over a data network are usually represented as a string of bytes. Each byte is made up of 8 bits. How many bytes are required to encode 100 bits of data?</a:t>
            </a:r>
          </a:p>
          <a:p>
            <a:pPr algn="just">
              <a:spcBef>
                <a:spcPts val="600"/>
              </a:spcBef>
            </a:pPr>
            <a:r>
              <a:rPr lang="en-US" sz="2000" b="1" i="1" dirty="0">
                <a:solidFill>
                  <a:srgbClr val="00B050"/>
                </a:solidFill>
                <a:latin typeface="Open Sans"/>
              </a:rPr>
              <a:t>Solution: </a:t>
            </a:r>
          </a:p>
          <a:p>
            <a:pPr algn="just">
              <a:spcBef>
                <a:spcPts val="600"/>
              </a:spcBef>
            </a:pPr>
            <a:r>
              <a:rPr lang="en-US" sz="2000" dirty="0">
                <a:solidFill>
                  <a:srgbClr val="000000"/>
                </a:solidFill>
                <a:latin typeface="Open Sans"/>
              </a:rPr>
              <a:t>To determine the number of bytes needed, we determine the smallest integer that is at least as large as the quotient when 100 is divided by 8, the number of bits in a byte. </a:t>
            </a:r>
          </a:p>
          <a:p>
            <a:pPr algn="just">
              <a:spcBef>
                <a:spcPts val="600"/>
              </a:spcBef>
            </a:pPr>
            <a:r>
              <a:rPr lang="en-US" sz="2000" dirty="0">
                <a:solidFill>
                  <a:srgbClr val="000000"/>
                </a:solidFill>
                <a:latin typeface="Open Sans"/>
              </a:rPr>
              <a:t>Consequently, ⌈100 ∕8⌉ = ⌈12</a:t>
            </a:r>
            <a:r>
              <a:rPr lang="en-US" sz="2000" i="1" dirty="0">
                <a:solidFill>
                  <a:srgbClr val="000000"/>
                </a:solidFill>
                <a:latin typeface="Open Sans"/>
              </a:rPr>
              <a:t>.</a:t>
            </a:r>
            <a:r>
              <a:rPr lang="en-US" sz="2000" dirty="0">
                <a:solidFill>
                  <a:srgbClr val="000000"/>
                </a:solidFill>
                <a:latin typeface="Open Sans"/>
              </a:rPr>
              <a:t>5⌉ = 13 bytes are required</a:t>
            </a:r>
            <a:endParaRPr lang="en-US" sz="2000" dirty="0">
              <a:latin typeface="Open Sans"/>
            </a:endParaRPr>
          </a:p>
        </p:txBody>
      </p:sp>
    </p:spTree>
    <p:extLst>
      <p:ext uri="{BB962C8B-B14F-4D97-AF65-F5344CB8AC3E}">
        <p14:creationId xmlns:p14="http://schemas.microsoft.com/office/powerpoint/2010/main" val="631565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765E-FAEF-4679-8227-F86F8E2E7C90}"/>
              </a:ext>
            </a:extLst>
          </p:cNvPr>
          <p:cNvSpPr>
            <a:spLocks noGrp="1"/>
          </p:cNvSpPr>
          <p:nvPr>
            <p:ph type="title"/>
          </p:nvPr>
        </p:nvSpPr>
        <p:spPr>
          <a:xfrm>
            <a:off x="1512916" y="3335489"/>
            <a:ext cx="7481455" cy="1502066"/>
          </a:xfrm>
        </p:spPr>
        <p:txBody>
          <a:bodyPr rtlCol="0">
            <a:noAutofit/>
          </a:bodyPr>
          <a:lstStyle/>
          <a:p>
            <a:pPr marL="266106" indent="-266106" algn="ctr" eaLnBrk="1" fontAlgn="auto" hangingPunct="1">
              <a:spcAft>
                <a:spcPts val="0"/>
              </a:spcAft>
              <a:defRPr/>
            </a:pPr>
            <a:r>
              <a:rPr lang="en-AU" sz="4000" dirty="0">
                <a:latin typeface="Open Sans"/>
              </a:rPr>
              <a:t>Definition of fuzzy set</a:t>
            </a:r>
            <a:endParaRPr lang="en-US" sz="4000" dirty="0">
              <a:latin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B8E870-7FAF-4BF6-9249-AB480FAD38FF}"/>
              </a:ext>
            </a:extLst>
          </p:cNvPr>
          <p:cNvSpPr>
            <a:spLocks noGrp="1"/>
          </p:cNvSpPr>
          <p:nvPr>
            <p:ph type="sldNum" sz="quarter" idx="12"/>
          </p:nvPr>
        </p:nvSpPr>
        <p:spPr/>
        <p:txBody>
          <a:bodyPr/>
          <a:lstStyle/>
          <a:p>
            <a:pPr>
              <a:defRPr/>
            </a:pPr>
            <a:fld id="{D8837AC9-722F-4E00-AA4A-3E2FB5243369}" type="slidenum">
              <a:rPr lang="en-US" altLang="en-US" smtClean="0"/>
              <a:pPr>
                <a:defRPr/>
              </a:pPr>
              <a:t>5</a:t>
            </a:fld>
            <a:endParaRPr lang="en-US" altLang="en-US"/>
          </a:p>
        </p:txBody>
      </p:sp>
      <p:sp>
        <p:nvSpPr>
          <p:cNvPr id="5" name="Content Placeholder 2">
            <a:extLst>
              <a:ext uri="{FF2B5EF4-FFF2-40B4-BE49-F238E27FC236}">
                <a16:creationId xmlns:a16="http://schemas.microsoft.com/office/drawing/2014/main" id="{DC0B0DD1-8441-4930-88B7-271EA83BB8AE}"/>
              </a:ext>
            </a:extLst>
          </p:cNvPr>
          <p:cNvSpPr>
            <a:spLocks noGrp="1"/>
          </p:cNvSpPr>
          <p:nvPr>
            <p:ph idx="1"/>
          </p:nvPr>
        </p:nvSpPr>
        <p:spPr>
          <a:xfrm>
            <a:off x="1529542" y="2410692"/>
            <a:ext cx="8844742" cy="1529542"/>
          </a:xfrm>
        </p:spPr>
        <p:style>
          <a:lnRef idx="2">
            <a:schemeClr val="accent1"/>
          </a:lnRef>
          <a:fillRef idx="1">
            <a:schemeClr val="lt1"/>
          </a:fillRef>
          <a:effectRef idx="0">
            <a:schemeClr val="accent1"/>
          </a:effectRef>
          <a:fontRef idx="minor">
            <a:schemeClr val="dk1"/>
          </a:fontRef>
        </p:style>
        <p:txBody>
          <a:bodyPr/>
          <a:lstStyle/>
          <a:p>
            <a:pPr marL="0" indent="0" algn="just">
              <a:buNone/>
            </a:pPr>
            <a:r>
              <a:rPr lang="en-US" sz="2200" b="1" dirty="0">
                <a:solidFill>
                  <a:srgbClr val="0079B8"/>
                </a:solidFill>
                <a:latin typeface="Open Sans"/>
              </a:rPr>
              <a:t>Definition :</a:t>
            </a:r>
          </a:p>
          <a:p>
            <a:pPr marL="0" indent="0" algn="just">
              <a:buNone/>
            </a:pPr>
            <a:r>
              <a:rPr lang="en-US" sz="2000" dirty="0">
                <a:latin typeface="Open Sans"/>
              </a:rPr>
              <a:t>Two sets are </a:t>
            </a:r>
            <a:r>
              <a:rPr lang="en-US" sz="2000" b="1" i="1" dirty="0">
                <a:solidFill>
                  <a:srgbClr val="FF0000"/>
                </a:solidFill>
                <a:latin typeface="Open Sans"/>
              </a:rPr>
              <a:t>equal </a:t>
            </a:r>
            <a:r>
              <a:rPr lang="en-US" sz="2000" dirty="0">
                <a:latin typeface="Open Sans"/>
              </a:rPr>
              <a:t>if and only if they have the same elements. Therefore, if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are sets, then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are equal if and only if ∀</a:t>
            </a:r>
            <a:r>
              <a:rPr lang="en-US" sz="2000" i="1" dirty="0">
                <a:latin typeface="Open Sans"/>
              </a:rPr>
              <a:t>x</a:t>
            </a:r>
            <a:r>
              <a:rPr lang="en-US" sz="2000" dirty="0">
                <a:latin typeface="Open Sans"/>
              </a:rPr>
              <a:t>(</a:t>
            </a:r>
            <a:r>
              <a:rPr lang="en-US" sz="2000" i="1" dirty="0">
                <a:latin typeface="Open Sans"/>
              </a:rPr>
              <a:t>x </a:t>
            </a:r>
            <a:r>
              <a:rPr lang="en-US" sz="2000" dirty="0">
                <a:latin typeface="Open Sans"/>
              </a:rPr>
              <a:t>∈ </a:t>
            </a:r>
            <a:r>
              <a:rPr lang="en-US" sz="2000" i="1" dirty="0">
                <a:latin typeface="Open Sans"/>
              </a:rPr>
              <a:t>A </a:t>
            </a:r>
            <a:r>
              <a:rPr lang="en-US" sz="2000" dirty="0">
                <a:latin typeface="Open Sans"/>
              </a:rPr>
              <a:t>↔ </a:t>
            </a:r>
            <a:r>
              <a:rPr lang="en-US" sz="2000" i="1" dirty="0">
                <a:latin typeface="Open Sans"/>
              </a:rPr>
              <a:t>x </a:t>
            </a:r>
            <a:r>
              <a:rPr lang="en-US" sz="2000" dirty="0">
                <a:latin typeface="Open Sans"/>
              </a:rPr>
              <a:t>∈ </a:t>
            </a:r>
            <a:r>
              <a:rPr lang="en-US" sz="2000" i="1" dirty="0">
                <a:latin typeface="Open Sans"/>
              </a:rPr>
              <a:t>B</a:t>
            </a:r>
            <a:r>
              <a:rPr lang="en-US" sz="2000" dirty="0">
                <a:latin typeface="Open Sans"/>
              </a:rPr>
              <a:t>). We write </a:t>
            </a:r>
            <a:r>
              <a:rPr lang="en-US" sz="2000" i="1" dirty="0">
                <a:latin typeface="Open Sans"/>
              </a:rPr>
              <a:t>A </a:t>
            </a:r>
            <a:r>
              <a:rPr lang="en-US" sz="2000" dirty="0">
                <a:latin typeface="Open Sans"/>
              </a:rPr>
              <a:t>= </a:t>
            </a:r>
            <a:r>
              <a:rPr lang="en-US" sz="2000" i="1" dirty="0">
                <a:latin typeface="Open Sans"/>
              </a:rPr>
              <a:t>B </a:t>
            </a:r>
            <a:r>
              <a:rPr lang="en-US" sz="2000" dirty="0">
                <a:latin typeface="Open Sans"/>
              </a:rPr>
              <a:t>if </a:t>
            </a:r>
            <a:r>
              <a:rPr lang="en-US" sz="2000" i="1" dirty="0">
                <a:latin typeface="Open Sans"/>
              </a:rPr>
              <a:t>A </a:t>
            </a:r>
            <a:r>
              <a:rPr lang="en-US" sz="2000" dirty="0">
                <a:latin typeface="Open Sans"/>
              </a:rPr>
              <a:t>and </a:t>
            </a:r>
            <a:r>
              <a:rPr lang="en-US" sz="2000" i="1" dirty="0">
                <a:latin typeface="Open Sans"/>
              </a:rPr>
              <a:t>B </a:t>
            </a:r>
            <a:r>
              <a:rPr lang="en-US" sz="2000" dirty="0">
                <a:latin typeface="Open Sans"/>
              </a:rPr>
              <a:t>are equal sets.</a:t>
            </a:r>
          </a:p>
        </p:txBody>
      </p:sp>
      <p:sp>
        <p:nvSpPr>
          <p:cNvPr id="6" name="Title 1">
            <a:extLst>
              <a:ext uri="{FF2B5EF4-FFF2-40B4-BE49-F238E27FC236}">
                <a16:creationId xmlns:a16="http://schemas.microsoft.com/office/drawing/2014/main" id="{4AD70219-4C2F-47B1-B79D-73718032BE69}"/>
              </a:ext>
            </a:extLst>
          </p:cNvPr>
          <p:cNvSpPr>
            <a:spLocks noGrp="1"/>
          </p:cNvSpPr>
          <p:nvPr>
            <p:ph type="title"/>
          </p:nvPr>
        </p:nvSpPr>
        <p:spPr>
          <a:xfrm>
            <a:off x="3782984" y="678938"/>
            <a:ext cx="6591300" cy="1260475"/>
          </a:xfrm>
        </p:spPr>
        <p:txBody>
          <a:bodyPr/>
          <a:lstStyle/>
          <a:p>
            <a:r>
              <a:rPr lang="en-US" sz="3000" dirty="0">
                <a:solidFill>
                  <a:srgbClr val="0070C0"/>
                </a:solidFill>
                <a:latin typeface="Open Sans"/>
              </a:rPr>
              <a:t>Equality of 2 Sets</a:t>
            </a:r>
          </a:p>
        </p:txBody>
      </p:sp>
      <p:sp>
        <p:nvSpPr>
          <p:cNvPr id="7" name="Rectangle 6">
            <a:extLst>
              <a:ext uri="{FF2B5EF4-FFF2-40B4-BE49-F238E27FC236}">
                <a16:creationId xmlns:a16="http://schemas.microsoft.com/office/drawing/2014/main" id="{01153B51-2FFF-4EC5-9746-D0AE007E7352}"/>
              </a:ext>
            </a:extLst>
          </p:cNvPr>
          <p:cNvSpPr/>
          <p:nvPr/>
        </p:nvSpPr>
        <p:spPr>
          <a:xfrm>
            <a:off x="1529542" y="4206256"/>
            <a:ext cx="8844742" cy="836126"/>
          </a:xfrm>
          <a:prstGeom prst="rect">
            <a:avLst/>
          </a:prstGeom>
        </p:spPr>
        <p:txBody>
          <a:bodyPr wrap="square">
            <a:spAutoFit/>
          </a:bodyPr>
          <a:lstStyle/>
          <a:p>
            <a:pPr algn="just">
              <a:spcBef>
                <a:spcPts val="1000"/>
              </a:spcBef>
            </a:pPr>
            <a:r>
              <a:rPr lang="en-US" sz="2000" b="1" dirty="0">
                <a:solidFill>
                  <a:schemeClr val="accent1"/>
                </a:solidFill>
                <a:latin typeface="Open Sans"/>
              </a:rPr>
              <a:t>Example :</a:t>
            </a:r>
          </a:p>
          <a:p>
            <a:pPr algn="just">
              <a:spcBef>
                <a:spcPts val="1000"/>
              </a:spcBef>
            </a:pPr>
            <a:r>
              <a:rPr lang="en-US" sz="2000" dirty="0">
                <a:latin typeface="Open Sans"/>
              </a:rPr>
              <a:t>The sets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 = {3</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1} = {1</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3</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5</a:t>
            </a:r>
            <a:r>
              <a:rPr lang="en-US" sz="2000" i="1" dirty="0">
                <a:latin typeface="Open Sans"/>
              </a:rPr>
              <a:t>, </a:t>
            </a:r>
            <a:r>
              <a:rPr lang="en-US" sz="2000" dirty="0">
                <a:latin typeface="Open Sans"/>
              </a:rPr>
              <a:t>5}</a:t>
            </a:r>
          </a:p>
        </p:txBody>
      </p:sp>
    </p:spTree>
    <p:extLst>
      <p:ext uri="{BB962C8B-B14F-4D97-AF65-F5344CB8AC3E}">
        <p14:creationId xmlns:p14="http://schemas.microsoft.com/office/powerpoint/2010/main" val="2234143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4F39B37-B6C3-4A61-B94A-956B62199991}"/>
              </a:ext>
            </a:extLst>
          </p:cNvPr>
          <p:cNvSpPr>
            <a:spLocks noGrp="1"/>
          </p:cNvSpPr>
          <p:nvPr>
            <p:ph type="title"/>
          </p:nvPr>
        </p:nvSpPr>
        <p:spPr>
          <a:xfrm>
            <a:off x="806609" y="1102916"/>
            <a:ext cx="9075420" cy="1260475"/>
          </a:xfrm>
        </p:spPr>
        <p:txBody>
          <a:bodyPr/>
          <a:lstStyle/>
          <a:p>
            <a:pPr eaLnBrk="1" hangingPunct="1"/>
            <a:r>
              <a:rPr lang="en-US" altLang="en-US" sz="3000" dirty="0">
                <a:solidFill>
                  <a:srgbClr val="3366CC"/>
                </a:solidFill>
                <a:latin typeface="Open Sans"/>
              </a:rPr>
              <a:t>Fuzzy Set</a:t>
            </a:r>
          </a:p>
        </p:txBody>
      </p:sp>
      <p:sp>
        <p:nvSpPr>
          <p:cNvPr id="43011" name="Slide Number Placeholder 4">
            <a:extLst>
              <a:ext uri="{FF2B5EF4-FFF2-40B4-BE49-F238E27FC236}">
                <a16:creationId xmlns:a16="http://schemas.microsoft.com/office/drawing/2014/main" id="{1B81C6BD-AF45-405F-95DB-8E55C5EE34DC}"/>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B83BCF-3756-44EF-9078-05CAA70D08E5}" type="slidenum">
              <a:rPr lang="en-US" altLang="en-US" sz="1544">
                <a:latin typeface="Open Sans"/>
              </a:rPr>
              <a:pPr eaLnBrk="1" hangingPunct="1"/>
              <a:t>50</a:t>
            </a:fld>
            <a:endParaRPr lang="en-US" altLang="en-US" sz="1544">
              <a:latin typeface="Open Sans"/>
            </a:endParaRPr>
          </a:p>
        </p:txBody>
      </p:sp>
      <p:sp>
        <p:nvSpPr>
          <p:cNvPr id="6" name="Rectangle 5">
            <a:extLst>
              <a:ext uri="{FF2B5EF4-FFF2-40B4-BE49-F238E27FC236}">
                <a16:creationId xmlns:a16="http://schemas.microsoft.com/office/drawing/2014/main" id="{CDDD04F1-E793-4B83-83E0-D58D50BF3FE6}"/>
              </a:ext>
            </a:extLst>
          </p:cNvPr>
          <p:cNvSpPr/>
          <p:nvPr/>
        </p:nvSpPr>
        <p:spPr>
          <a:xfrm>
            <a:off x="3025102" y="3160304"/>
            <a:ext cx="4638433"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fontAlgn="auto">
              <a:spcBef>
                <a:spcPts val="0"/>
              </a:spcBef>
              <a:spcAft>
                <a:spcPts val="0"/>
              </a:spcAft>
              <a:buFont typeface="Wingdings" panose="05000000000000000000" pitchFamily="2" charset="2"/>
              <a:buChar char="q"/>
              <a:defRPr/>
            </a:pPr>
            <a:r>
              <a:rPr lang="en-US" sz="2000" dirty="0">
                <a:latin typeface="Open Sans"/>
              </a:rPr>
              <a:t>Fuzzy Set Theory was formalized by Professor </a:t>
            </a:r>
            <a:r>
              <a:rPr lang="en-US" sz="2000" dirty="0" err="1">
                <a:latin typeface="Open Sans"/>
              </a:rPr>
              <a:t>Lofti</a:t>
            </a:r>
            <a:r>
              <a:rPr lang="en-US" sz="2000" dirty="0">
                <a:latin typeface="Open Sans"/>
              </a:rPr>
              <a:t> Zadeh at the University of California in 1965. </a:t>
            </a:r>
          </a:p>
          <a:p>
            <a:pPr marL="342900" indent="-342900" algn="just" fontAlgn="auto">
              <a:spcBef>
                <a:spcPts val="0"/>
              </a:spcBef>
              <a:spcAft>
                <a:spcPts val="0"/>
              </a:spcAft>
              <a:buFont typeface="Wingdings" panose="05000000000000000000" pitchFamily="2" charset="2"/>
              <a:buChar char="q"/>
              <a:defRPr/>
            </a:pPr>
            <a:r>
              <a:rPr lang="en-US" sz="2000" dirty="0">
                <a:latin typeface="Open Sans"/>
              </a:rPr>
              <a:t>What Zadeh proposed is very much a paradigm shift that first gained acceptance in the Far East and its successful application has ensured its adoption around the world.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81ED3BA-4E05-40B9-B35B-A9589D449C11}"/>
              </a:ext>
            </a:extLst>
          </p:cNvPr>
          <p:cNvSpPr>
            <a:spLocks noGrp="1" noChangeArrowheads="1"/>
          </p:cNvSpPr>
          <p:nvPr>
            <p:ph type="title"/>
          </p:nvPr>
        </p:nvSpPr>
        <p:spPr>
          <a:xfrm>
            <a:off x="974672" y="952360"/>
            <a:ext cx="9075420" cy="1260475"/>
          </a:xfrm>
        </p:spPr>
        <p:txBody>
          <a:bodyPr/>
          <a:lstStyle/>
          <a:p>
            <a:pPr eaLnBrk="1" hangingPunct="1"/>
            <a:r>
              <a:rPr lang="en-US" altLang="zh-TW" sz="3000" dirty="0">
                <a:solidFill>
                  <a:srgbClr val="3366CC"/>
                </a:solidFill>
                <a:latin typeface="Open Sans"/>
              </a:rPr>
              <a:t>Fuzzy Sets</a:t>
            </a:r>
          </a:p>
        </p:txBody>
      </p:sp>
      <p:sp>
        <p:nvSpPr>
          <p:cNvPr id="8195" name="Rectangle 3">
            <a:extLst>
              <a:ext uri="{FF2B5EF4-FFF2-40B4-BE49-F238E27FC236}">
                <a16:creationId xmlns:a16="http://schemas.microsoft.com/office/drawing/2014/main" id="{04026293-B42B-41D6-9C8D-DB83BC7618C7}"/>
              </a:ext>
            </a:extLst>
          </p:cNvPr>
          <p:cNvSpPr>
            <a:spLocks noGrp="1" noChangeArrowheads="1"/>
          </p:cNvSpPr>
          <p:nvPr>
            <p:ph type="body" idx="1"/>
          </p:nvPr>
        </p:nvSpPr>
        <p:spPr>
          <a:xfrm>
            <a:off x="1462376" y="2372146"/>
            <a:ext cx="8665766" cy="1677132"/>
          </a:xfrm>
        </p:spPr>
        <p:style>
          <a:lnRef idx="1">
            <a:schemeClr val="accent5"/>
          </a:lnRef>
          <a:fillRef idx="2">
            <a:schemeClr val="accent5"/>
          </a:fillRef>
          <a:effectRef idx="1">
            <a:schemeClr val="accent5"/>
          </a:effectRef>
          <a:fontRef idx="minor">
            <a:schemeClr val="dk1"/>
          </a:fontRef>
        </p:style>
        <p:txBody>
          <a:bodyPr/>
          <a:lstStyle/>
          <a:p>
            <a:pPr eaLnBrk="1" hangingPunct="1">
              <a:spcBef>
                <a:spcPct val="0"/>
              </a:spcBef>
              <a:buFontTx/>
              <a:buNone/>
            </a:pPr>
            <a:r>
              <a:rPr lang="en-US" altLang="zh-TW" sz="2000" b="1" dirty="0">
                <a:solidFill>
                  <a:schemeClr val="accent1"/>
                </a:solidFill>
                <a:latin typeface="Open Sans"/>
              </a:rPr>
              <a:t>Formal definition:</a:t>
            </a:r>
          </a:p>
          <a:p>
            <a:pPr eaLnBrk="1" hangingPunct="1">
              <a:spcBef>
                <a:spcPct val="0"/>
              </a:spcBef>
              <a:buFontTx/>
              <a:buNone/>
            </a:pPr>
            <a:r>
              <a:rPr lang="en-US" altLang="zh-TW" sz="2000" dirty="0">
                <a:solidFill>
                  <a:schemeClr val="tx2"/>
                </a:solidFill>
                <a:latin typeface="Open Sans"/>
              </a:rPr>
              <a:t>A fuzzy set </a:t>
            </a:r>
            <a:r>
              <a:rPr lang="en-US" altLang="zh-TW" sz="2000" b="1" i="1" dirty="0">
                <a:solidFill>
                  <a:srgbClr val="FF0000"/>
                </a:solidFill>
                <a:latin typeface="Open Sans"/>
              </a:rPr>
              <a:t>A</a:t>
            </a:r>
            <a:r>
              <a:rPr lang="en-US" altLang="zh-TW" sz="2000" dirty="0">
                <a:solidFill>
                  <a:schemeClr val="tx2"/>
                </a:solidFill>
                <a:latin typeface="Open Sans"/>
              </a:rPr>
              <a:t> in </a:t>
            </a:r>
            <a:r>
              <a:rPr lang="en-US" altLang="zh-TW" sz="2000" b="1" i="1" dirty="0">
                <a:solidFill>
                  <a:srgbClr val="FF0000"/>
                </a:solidFill>
                <a:latin typeface="Open Sans"/>
              </a:rPr>
              <a:t>X</a:t>
            </a:r>
            <a:r>
              <a:rPr lang="en-US" altLang="zh-TW" sz="2000" dirty="0">
                <a:solidFill>
                  <a:schemeClr val="tx2"/>
                </a:solidFill>
                <a:latin typeface="Open Sans"/>
              </a:rPr>
              <a:t> is expressed as a set of ordered pairs</a:t>
            </a:r>
            <a:r>
              <a:rPr lang="en-US" altLang="zh-TW" sz="2000" dirty="0">
                <a:latin typeface="Open Sans"/>
              </a:rPr>
              <a:t>:</a:t>
            </a:r>
          </a:p>
        </p:txBody>
      </p:sp>
      <p:grpSp>
        <p:nvGrpSpPr>
          <p:cNvPr id="2" name="Group 15">
            <a:extLst>
              <a:ext uri="{FF2B5EF4-FFF2-40B4-BE49-F238E27FC236}">
                <a16:creationId xmlns:a16="http://schemas.microsoft.com/office/drawing/2014/main" id="{4B97FF90-F8E6-4E20-A076-682F6DA8D52C}"/>
              </a:ext>
            </a:extLst>
          </p:cNvPr>
          <p:cNvGrpSpPr>
            <a:grpSpLocks/>
          </p:cNvGrpSpPr>
          <p:nvPr/>
        </p:nvGrpSpPr>
        <p:grpSpPr bwMode="auto">
          <a:xfrm>
            <a:off x="985178" y="4266359"/>
            <a:ext cx="3968746" cy="2710021"/>
            <a:chOff x="390" y="2064"/>
            <a:chExt cx="2267" cy="1548"/>
          </a:xfrm>
        </p:grpSpPr>
        <p:sp>
          <p:nvSpPr>
            <p:cNvPr id="42009" name="Line 5">
              <a:extLst>
                <a:ext uri="{FF2B5EF4-FFF2-40B4-BE49-F238E27FC236}">
                  <a16:creationId xmlns:a16="http://schemas.microsoft.com/office/drawing/2014/main" id="{2B6687F3-FF55-46D1-963C-99563099EDBD}"/>
                </a:ext>
              </a:extLst>
            </p:cNvPr>
            <p:cNvSpPr>
              <a:spLocks noChangeShapeType="1"/>
            </p:cNvSpPr>
            <p:nvPr/>
          </p:nvSpPr>
          <p:spPr bwMode="auto">
            <a:xfrm>
              <a:off x="720" y="3264"/>
              <a:ext cx="1776" cy="0"/>
            </a:xfrm>
            <a:prstGeom prst="line">
              <a:avLst/>
            </a:prstGeom>
            <a:noFill/>
            <a:ln w="254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10" name="Line 6">
              <a:extLst>
                <a:ext uri="{FF2B5EF4-FFF2-40B4-BE49-F238E27FC236}">
                  <a16:creationId xmlns:a16="http://schemas.microsoft.com/office/drawing/2014/main" id="{8D10CDF8-14A9-40EF-ADAA-383ABD29D2F7}"/>
                </a:ext>
              </a:extLst>
            </p:cNvPr>
            <p:cNvSpPr>
              <a:spLocks noChangeShapeType="1"/>
            </p:cNvSpPr>
            <p:nvPr/>
          </p:nvSpPr>
          <p:spPr bwMode="auto">
            <a:xfrm flipV="1">
              <a:off x="720" y="2064"/>
              <a:ext cx="0" cy="1185"/>
            </a:xfrm>
            <a:prstGeom prst="line">
              <a:avLst/>
            </a:prstGeom>
            <a:noFill/>
            <a:ln w="254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11" name="Rectangle 7">
              <a:extLst>
                <a:ext uri="{FF2B5EF4-FFF2-40B4-BE49-F238E27FC236}">
                  <a16:creationId xmlns:a16="http://schemas.microsoft.com/office/drawing/2014/main" id="{5B734E9C-A83A-49FB-94F9-D385A2A019FC}"/>
                </a:ext>
              </a:extLst>
            </p:cNvPr>
            <p:cNvSpPr>
              <a:spLocks noChangeArrowheads="1"/>
            </p:cNvSpPr>
            <p:nvPr/>
          </p:nvSpPr>
          <p:spPr bwMode="auto">
            <a:xfrm>
              <a:off x="2070" y="3381"/>
              <a:ext cx="5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Heights</a:t>
              </a:r>
            </a:p>
          </p:txBody>
        </p:sp>
        <p:sp>
          <p:nvSpPr>
            <p:cNvPr id="42012" name="Line 8">
              <a:extLst>
                <a:ext uri="{FF2B5EF4-FFF2-40B4-BE49-F238E27FC236}">
                  <a16:creationId xmlns:a16="http://schemas.microsoft.com/office/drawing/2014/main" id="{551130AB-9D51-4696-B4F7-BF628E4005B3}"/>
                </a:ext>
              </a:extLst>
            </p:cNvPr>
            <p:cNvSpPr>
              <a:spLocks noChangeShapeType="1"/>
            </p:cNvSpPr>
            <p:nvPr/>
          </p:nvSpPr>
          <p:spPr bwMode="auto">
            <a:xfrm>
              <a:off x="720" y="2400"/>
              <a:ext cx="864"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13" name="Rectangle 9">
              <a:extLst>
                <a:ext uri="{FF2B5EF4-FFF2-40B4-BE49-F238E27FC236}">
                  <a16:creationId xmlns:a16="http://schemas.microsoft.com/office/drawing/2014/main" id="{ABC0EA9F-C757-4DF3-A7F0-36EC3B89FACD}"/>
                </a:ext>
              </a:extLst>
            </p:cNvPr>
            <p:cNvSpPr>
              <a:spLocks noChangeArrowheads="1"/>
            </p:cNvSpPr>
            <p:nvPr/>
          </p:nvSpPr>
          <p:spPr bwMode="auto">
            <a:xfrm>
              <a:off x="1378" y="3333"/>
              <a:ext cx="44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5’10’’</a:t>
              </a:r>
            </a:p>
          </p:txBody>
        </p:sp>
        <p:sp>
          <p:nvSpPr>
            <p:cNvPr id="42014" name="Rectangle 10">
              <a:extLst>
                <a:ext uri="{FF2B5EF4-FFF2-40B4-BE49-F238E27FC236}">
                  <a16:creationId xmlns:a16="http://schemas.microsoft.com/office/drawing/2014/main" id="{6AE2428A-58EC-4C49-99F2-ABE314A061C1}"/>
                </a:ext>
              </a:extLst>
            </p:cNvPr>
            <p:cNvSpPr>
              <a:spLocks noChangeArrowheads="1"/>
            </p:cNvSpPr>
            <p:nvPr/>
          </p:nvSpPr>
          <p:spPr bwMode="auto">
            <a:xfrm>
              <a:off x="390" y="2325"/>
              <a:ext cx="30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1.0</a:t>
              </a:r>
            </a:p>
          </p:txBody>
        </p:sp>
        <p:sp>
          <p:nvSpPr>
            <p:cNvPr id="42015" name="Line 11">
              <a:extLst>
                <a:ext uri="{FF2B5EF4-FFF2-40B4-BE49-F238E27FC236}">
                  <a16:creationId xmlns:a16="http://schemas.microsoft.com/office/drawing/2014/main" id="{4FEF1B40-895D-46A3-A2A9-00118D29752F}"/>
                </a:ext>
              </a:extLst>
            </p:cNvPr>
            <p:cNvSpPr>
              <a:spLocks noChangeShapeType="1"/>
            </p:cNvSpPr>
            <p:nvPr/>
          </p:nvSpPr>
          <p:spPr bwMode="auto">
            <a:xfrm flipV="1">
              <a:off x="1584" y="2400"/>
              <a:ext cx="0" cy="864"/>
            </a:xfrm>
            <a:prstGeom prst="line">
              <a:avLst/>
            </a:prstGeom>
            <a:noFill/>
            <a:ln w="508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16" name="Line 12">
              <a:extLst>
                <a:ext uri="{FF2B5EF4-FFF2-40B4-BE49-F238E27FC236}">
                  <a16:creationId xmlns:a16="http://schemas.microsoft.com/office/drawing/2014/main" id="{EB29AFF2-FF59-4BA7-8612-1C8272F7DE7C}"/>
                </a:ext>
              </a:extLst>
            </p:cNvPr>
            <p:cNvSpPr>
              <a:spLocks noChangeShapeType="1"/>
            </p:cNvSpPr>
            <p:nvPr/>
          </p:nvSpPr>
          <p:spPr bwMode="auto">
            <a:xfrm flipH="1">
              <a:off x="1584" y="2400"/>
              <a:ext cx="768" cy="0"/>
            </a:xfrm>
            <a:prstGeom prst="line">
              <a:avLst/>
            </a:prstGeom>
            <a:noFill/>
            <a:ln w="508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17" name="Line 13">
              <a:extLst>
                <a:ext uri="{FF2B5EF4-FFF2-40B4-BE49-F238E27FC236}">
                  <a16:creationId xmlns:a16="http://schemas.microsoft.com/office/drawing/2014/main" id="{D7AA07D8-ACCB-4542-88E4-8FCB65B20975}"/>
                </a:ext>
              </a:extLst>
            </p:cNvPr>
            <p:cNvSpPr>
              <a:spLocks noChangeShapeType="1"/>
            </p:cNvSpPr>
            <p:nvPr/>
          </p:nvSpPr>
          <p:spPr bwMode="auto">
            <a:xfrm flipH="1">
              <a:off x="720" y="3264"/>
              <a:ext cx="864" cy="0"/>
            </a:xfrm>
            <a:prstGeom prst="line">
              <a:avLst/>
            </a:prstGeom>
            <a:noFill/>
            <a:ln w="508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18" name="Rectangle 14">
              <a:extLst>
                <a:ext uri="{FF2B5EF4-FFF2-40B4-BE49-F238E27FC236}">
                  <a16:creationId xmlns:a16="http://schemas.microsoft.com/office/drawing/2014/main" id="{D76CDFBE-892E-469D-924B-8CA3E9F91632}"/>
                </a:ext>
              </a:extLst>
            </p:cNvPr>
            <p:cNvSpPr>
              <a:spLocks noChangeArrowheads="1"/>
            </p:cNvSpPr>
            <p:nvPr/>
          </p:nvSpPr>
          <p:spPr bwMode="auto">
            <a:xfrm>
              <a:off x="1096" y="3386"/>
              <a:ext cx="84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5000"/>
                </a:lnSpc>
                <a:spcBef>
                  <a:spcPct val="30000"/>
                </a:spcBef>
                <a:buFontTx/>
                <a:buNone/>
              </a:pPr>
              <a:r>
                <a:rPr lang="en-US" altLang="zh-TW" sz="2000" b="1" dirty="0">
                  <a:solidFill>
                    <a:srgbClr val="00B050"/>
                  </a:solidFill>
                  <a:latin typeface="Open Sans"/>
                </a:rPr>
                <a:t>Crisp set A</a:t>
              </a:r>
            </a:p>
          </p:txBody>
        </p:sp>
      </p:grpSp>
      <p:sp>
        <p:nvSpPr>
          <p:cNvPr id="41989" name="Line 16">
            <a:extLst>
              <a:ext uri="{FF2B5EF4-FFF2-40B4-BE49-F238E27FC236}">
                <a16:creationId xmlns:a16="http://schemas.microsoft.com/office/drawing/2014/main" id="{4CBE1AA8-98C5-4D51-9DE8-ED49FA6533E3}"/>
              </a:ext>
            </a:extLst>
          </p:cNvPr>
          <p:cNvSpPr>
            <a:spLocks noChangeShapeType="1"/>
          </p:cNvSpPr>
          <p:nvPr/>
        </p:nvSpPr>
        <p:spPr bwMode="auto">
          <a:xfrm>
            <a:off x="5512382" y="6367150"/>
            <a:ext cx="3361267" cy="0"/>
          </a:xfrm>
          <a:prstGeom prst="line">
            <a:avLst/>
          </a:prstGeom>
          <a:noFill/>
          <a:ln w="254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1990" name="Line 17">
            <a:extLst>
              <a:ext uri="{FF2B5EF4-FFF2-40B4-BE49-F238E27FC236}">
                <a16:creationId xmlns:a16="http://schemas.microsoft.com/office/drawing/2014/main" id="{ABCFDAFD-62A7-4EB4-A2BC-0E8F1F976E73}"/>
              </a:ext>
            </a:extLst>
          </p:cNvPr>
          <p:cNvSpPr>
            <a:spLocks noChangeShapeType="1"/>
          </p:cNvSpPr>
          <p:nvPr/>
        </p:nvSpPr>
        <p:spPr bwMode="auto">
          <a:xfrm flipV="1">
            <a:off x="5512382" y="4266359"/>
            <a:ext cx="0" cy="2074531"/>
          </a:xfrm>
          <a:prstGeom prst="line">
            <a:avLst/>
          </a:prstGeom>
          <a:noFill/>
          <a:ln w="254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1991" name="Rectangle 19">
            <a:extLst>
              <a:ext uri="{FF2B5EF4-FFF2-40B4-BE49-F238E27FC236}">
                <a16:creationId xmlns:a16="http://schemas.microsoft.com/office/drawing/2014/main" id="{281170C7-97C2-406E-92BA-9000B7076533}"/>
              </a:ext>
            </a:extLst>
          </p:cNvPr>
          <p:cNvSpPr>
            <a:spLocks noChangeArrowheads="1"/>
          </p:cNvSpPr>
          <p:nvPr/>
        </p:nvSpPr>
        <p:spPr bwMode="auto">
          <a:xfrm>
            <a:off x="8462363" y="6571977"/>
            <a:ext cx="1027400" cy="28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Heights</a:t>
            </a:r>
          </a:p>
        </p:txBody>
      </p:sp>
      <p:sp>
        <p:nvSpPr>
          <p:cNvPr id="41992" name="Line 20">
            <a:extLst>
              <a:ext uri="{FF2B5EF4-FFF2-40B4-BE49-F238E27FC236}">
                <a16:creationId xmlns:a16="http://schemas.microsoft.com/office/drawing/2014/main" id="{5D65395D-044A-4C3B-9438-5C37F16D8BB9}"/>
              </a:ext>
            </a:extLst>
          </p:cNvPr>
          <p:cNvSpPr>
            <a:spLocks noChangeShapeType="1"/>
          </p:cNvSpPr>
          <p:nvPr/>
        </p:nvSpPr>
        <p:spPr bwMode="auto">
          <a:xfrm>
            <a:off x="6940921" y="5610865"/>
            <a:ext cx="0" cy="756285"/>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1993" name="Line 21">
            <a:extLst>
              <a:ext uri="{FF2B5EF4-FFF2-40B4-BE49-F238E27FC236}">
                <a16:creationId xmlns:a16="http://schemas.microsoft.com/office/drawing/2014/main" id="{12B4BA90-510E-4931-B3DA-D3133F5FC08D}"/>
              </a:ext>
            </a:extLst>
          </p:cNvPr>
          <p:cNvSpPr>
            <a:spLocks noChangeShapeType="1"/>
          </p:cNvSpPr>
          <p:nvPr/>
        </p:nvSpPr>
        <p:spPr bwMode="auto">
          <a:xfrm>
            <a:off x="5512383" y="5610865"/>
            <a:ext cx="142853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1994" name="Line 22">
            <a:extLst>
              <a:ext uri="{FF2B5EF4-FFF2-40B4-BE49-F238E27FC236}">
                <a16:creationId xmlns:a16="http://schemas.microsoft.com/office/drawing/2014/main" id="{E49E317E-8E60-46C8-9EAD-56BE24F7F41F}"/>
              </a:ext>
            </a:extLst>
          </p:cNvPr>
          <p:cNvSpPr>
            <a:spLocks noChangeShapeType="1"/>
          </p:cNvSpPr>
          <p:nvPr/>
        </p:nvSpPr>
        <p:spPr bwMode="auto">
          <a:xfrm>
            <a:off x="5512383" y="4985879"/>
            <a:ext cx="19327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1995" name="Line 23">
            <a:extLst>
              <a:ext uri="{FF2B5EF4-FFF2-40B4-BE49-F238E27FC236}">
                <a16:creationId xmlns:a16="http://schemas.microsoft.com/office/drawing/2014/main" id="{CC15D9E0-8136-4271-97EA-ADD5A08D5170}"/>
              </a:ext>
            </a:extLst>
          </p:cNvPr>
          <p:cNvSpPr>
            <a:spLocks noChangeShapeType="1"/>
          </p:cNvSpPr>
          <p:nvPr/>
        </p:nvSpPr>
        <p:spPr bwMode="auto">
          <a:xfrm>
            <a:off x="7397843" y="5022643"/>
            <a:ext cx="0" cy="1344507"/>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1996" name="Rectangle 24">
            <a:extLst>
              <a:ext uri="{FF2B5EF4-FFF2-40B4-BE49-F238E27FC236}">
                <a16:creationId xmlns:a16="http://schemas.microsoft.com/office/drawing/2014/main" id="{0736150B-A133-42A6-B5CC-6FD2AA7F9B6B}"/>
              </a:ext>
            </a:extLst>
          </p:cNvPr>
          <p:cNvSpPr>
            <a:spLocks noChangeArrowheads="1"/>
          </p:cNvSpPr>
          <p:nvPr/>
        </p:nvSpPr>
        <p:spPr bwMode="auto">
          <a:xfrm>
            <a:off x="6548203" y="6493198"/>
            <a:ext cx="771433" cy="28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5’10’’</a:t>
            </a:r>
          </a:p>
        </p:txBody>
      </p:sp>
      <p:sp>
        <p:nvSpPr>
          <p:cNvPr id="41997" name="Rectangle 25">
            <a:extLst>
              <a:ext uri="{FF2B5EF4-FFF2-40B4-BE49-F238E27FC236}">
                <a16:creationId xmlns:a16="http://schemas.microsoft.com/office/drawing/2014/main" id="{8F21D211-2E5B-4C4F-B1D0-52737F0DDF11}"/>
              </a:ext>
            </a:extLst>
          </p:cNvPr>
          <p:cNvSpPr>
            <a:spLocks noChangeArrowheads="1"/>
          </p:cNvSpPr>
          <p:nvPr/>
        </p:nvSpPr>
        <p:spPr bwMode="auto">
          <a:xfrm>
            <a:off x="7289754" y="6493198"/>
            <a:ext cx="641589" cy="28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6’2’’</a:t>
            </a:r>
          </a:p>
        </p:txBody>
      </p:sp>
      <p:sp>
        <p:nvSpPr>
          <p:cNvPr id="41998" name="Rectangle 26">
            <a:extLst>
              <a:ext uri="{FF2B5EF4-FFF2-40B4-BE49-F238E27FC236}">
                <a16:creationId xmlns:a16="http://schemas.microsoft.com/office/drawing/2014/main" id="{21F804F4-FB7D-4E79-9B84-E9A3F11028E2}"/>
              </a:ext>
            </a:extLst>
          </p:cNvPr>
          <p:cNvSpPr>
            <a:spLocks noChangeArrowheads="1"/>
          </p:cNvSpPr>
          <p:nvPr/>
        </p:nvSpPr>
        <p:spPr bwMode="auto">
          <a:xfrm>
            <a:off x="5080762" y="5395534"/>
            <a:ext cx="395817" cy="28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.5</a:t>
            </a:r>
          </a:p>
        </p:txBody>
      </p:sp>
      <p:sp>
        <p:nvSpPr>
          <p:cNvPr id="41999" name="Rectangle 27">
            <a:extLst>
              <a:ext uri="{FF2B5EF4-FFF2-40B4-BE49-F238E27FC236}">
                <a16:creationId xmlns:a16="http://schemas.microsoft.com/office/drawing/2014/main" id="{74BE43FB-BB6D-4B2F-A54F-C799F9D9A210}"/>
              </a:ext>
            </a:extLst>
          </p:cNvPr>
          <p:cNvSpPr>
            <a:spLocks noChangeArrowheads="1"/>
          </p:cNvSpPr>
          <p:nvPr/>
        </p:nvSpPr>
        <p:spPr bwMode="auto">
          <a:xfrm>
            <a:off x="5080762" y="4975376"/>
            <a:ext cx="395817" cy="28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.9</a:t>
            </a:r>
          </a:p>
        </p:txBody>
      </p:sp>
      <p:sp>
        <p:nvSpPr>
          <p:cNvPr id="42000" name="Line 28">
            <a:extLst>
              <a:ext uri="{FF2B5EF4-FFF2-40B4-BE49-F238E27FC236}">
                <a16:creationId xmlns:a16="http://schemas.microsoft.com/office/drawing/2014/main" id="{261A6289-5CBD-467C-9105-A6712489FC4C}"/>
              </a:ext>
            </a:extLst>
          </p:cNvPr>
          <p:cNvSpPr>
            <a:spLocks noChangeShapeType="1"/>
          </p:cNvSpPr>
          <p:nvPr/>
        </p:nvSpPr>
        <p:spPr bwMode="auto">
          <a:xfrm>
            <a:off x="5512382" y="4854580"/>
            <a:ext cx="2604982"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01" name="Rectangle 29">
            <a:extLst>
              <a:ext uri="{FF2B5EF4-FFF2-40B4-BE49-F238E27FC236}">
                <a16:creationId xmlns:a16="http://schemas.microsoft.com/office/drawing/2014/main" id="{3EA9A221-6C47-4D1B-ABF4-7A260823489D}"/>
              </a:ext>
            </a:extLst>
          </p:cNvPr>
          <p:cNvSpPr>
            <a:spLocks noChangeArrowheads="1"/>
          </p:cNvSpPr>
          <p:nvPr/>
        </p:nvSpPr>
        <p:spPr bwMode="auto">
          <a:xfrm>
            <a:off x="6207145" y="6499931"/>
            <a:ext cx="1551582" cy="394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5000"/>
              </a:lnSpc>
              <a:spcBef>
                <a:spcPct val="30000"/>
              </a:spcBef>
              <a:buFontTx/>
              <a:buNone/>
            </a:pPr>
            <a:r>
              <a:rPr lang="en-US" altLang="zh-TW" sz="2000" b="1" dirty="0">
                <a:solidFill>
                  <a:srgbClr val="FF0000"/>
                </a:solidFill>
                <a:latin typeface="Open Sans"/>
              </a:rPr>
              <a:t>Fuzzy set A</a:t>
            </a:r>
          </a:p>
        </p:txBody>
      </p:sp>
      <p:sp>
        <p:nvSpPr>
          <p:cNvPr id="42002" name="Rectangle 30">
            <a:extLst>
              <a:ext uri="{FF2B5EF4-FFF2-40B4-BE49-F238E27FC236}">
                <a16:creationId xmlns:a16="http://schemas.microsoft.com/office/drawing/2014/main" id="{47F8420D-5AD6-4B5B-A1B7-414AD53B52B3}"/>
              </a:ext>
            </a:extLst>
          </p:cNvPr>
          <p:cNvSpPr>
            <a:spLocks noChangeArrowheads="1"/>
          </p:cNvSpPr>
          <p:nvPr/>
        </p:nvSpPr>
        <p:spPr bwMode="auto">
          <a:xfrm>
            <a:off x="4932683" y="4723281"/>
            <a:ext cx="525661" cy="28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65000"/>
              </a:lnSpc>
              <a:spcBef>
                <a:spcPct val="30000"/>
              </a:spcBef>
              <a:buFontTx/>
              <a:buNone/>
            </a:pPr>
            <a:r>
              <a:rPr lang="en-US" altLang="zh-TW" sz="1764" b="1">
                <a:solidFill>
                  <a:srgbClr val="FFFFFF"/>
                </a:solidFill>
                <a:latin typeface="Open Sans"/>
              </a:rPr>
              <a:t>1.0</a:t>
            </a:r>
          </a:p>
        </p:txBody>
      </p:sp>
      <p:sp>
        <p:nvSpPr>
          <p:cNvPr id="42003" name="Arc 31">
            <a:extLst>
              <a:ext uri="{FF2B5EF4-FFF2-40B4-BE49-F238E27FC236}">
                <a16:creationId xmlns:a16="http://schemas.microsoft.com/office/drawing/2014/main" id="{095F63CE-8151-4A9A-8745-3A91CA94CF5F}"/>
              </a:ext>
            </a:extLst>
          </p:cNvPr>
          <p:cNvSpPr>
            <a:spLocks/>
          </p:cNvSpPr>
          <p:nvPr/>
        </p:nvSpPr>
        <p:spPr bwMode="auto">
          <a:xfrm>
            <a:off x="7278798" y="5190707"/>
            <a:ext cx="840317" cy="420158"/>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FFFFFF"/>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2316">
              <a:latin typeface="Open Sans"/>
            </a:endParaRPr>
          </a:p>
        </p:txBody>
      </p:sp>
      <p:sp>
        <p:nvSpPr>
          <p:cNvPr id="42004" name="Arc 32">
            <a:extLst>
              <a:ext uri="{FF2B5EF4-FFF2-40B4-BE49-F238E27FC236}">
                <a16:creationId xmlns:a16="http://schemas.microsoft.com/office/drawing/2014/main" id="{E27B4793-3125-495F-9ADB-3ABC02A124A6}"/>
              </a:ext>
            </a:extLst>
          </p:cNvPr>
          <p:cNvSpPr>
            <a:spLocks/>
          </p:cNvSpPr>
          <p:nvPr/>
        </p:nvSpPr>
        <p:spPr bwMode="auto">
          <a:xfrm>
            <a:off x="5895777" y="5621369"/>
            <a:ext cx="1008380" cy="75628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2316">
              <a:latin typeface="Open Sans"/>
            </a:endParaRPr>
          </a:p>
        </p:txBody>
      </p:sp>
      <p:sp>
        <p:nvSpPr>
          <p:cNvPr id="42005" name="Line 33">
            <a:extLst>
              <a:ext uri="{FF2B5EF4-FFF2-40B4-BE49-F238E27FC236}">
                <a16:creationId xmlns:a16="http://schemas.microsoft.com/office/drawing/2014/main" id="{27553F1A-CFE3-44CF-862D-B3BB2AE2D256}"/>
              </a:ext>
            </a:extLst>
          </p:cNvPr>
          <p:cNvSpPr>
            <a:spLocks noChangeShapeType="1"/>
          </p:cNvSpPr>
          <p:nvPr/>
        </p:nvSpPr>
        <p:spPr bwMode="auto">
          <a:xfrm>
            <a:off x="5517635" y="6382905"/>
            <a:ext cx="420158"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sp>
        <p:nvSpPr>
          <p:cNvPr id="42006" name="Arc 34">
            <a:extLst>
              <a:ext uri="{FF2B5EF4-FFF2-40B4-BE49-F238E27FC236}">
                <a16:creationId xmlns:a16="http://schemas.microsoft.com/office/drawing/2014/main" id="{AB48AFA4-E5D0-490D-801B-335274A6FAA7}"/>
              </a:ext>
            </a:extLst>
          </p:cNvPr>
          <p:cNvSpPr>
            <a:spLocks/>
          </p:cNvSpPr>
          <p:nvPr/>
        </p:nvSpPr>
        <p:spPr bwMode="auto">
          <a:xfrm rot="10800000">
            <a:off x="6914661" y="4838823"/>
            <a:ext cx="1008380" cy="75628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2316">
              <a:latin typeface="Open Sans"/>
            </a:endParaRPr>
          </a:p>
        </p:txBody>
      </p:sp>
      <p:sp>
        <p:nvSpPr>
          <p:cNvPr id="42007" name="Line 35">
            <a:extLst>
              <a:ext uri="{FF2B5EF4-FFF2-40B4-BE49-F238E27FC236}">
                <a16:creationId xmlns:a16="http://schemas.microsoft.com/office/drawing/2014/main" id="{25A8C76F-D3E9-4739-A55C-C9DB170B2157}"/>
              </a:ext>
            </a:extLst>
          </p:cNvPr>
          <p:cNvSpPr>
            <a:spLocks noChangeShapeType="1"/>
          </p:cNvSpPr>
          <p:nvPr/>
        </p:nvSpPr>
        <p:spPr bwMode="auto">
          <a:xfrm flipH="1">
            <a:off x="7923041" y="4859831"/>
            <a:ext cx="420158"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316">
              <a:latin typeface="Open Sans"/>
            </a:endParaRPr>
          </a:p>
        </p:txBody>
      </p:sp>
      <p:graphicFrame>
        <p:nvGraphicFramePr>
          <p:cNvPr id="42008" name="Object 40">
            <a:extLst>
              <a:ext uri="{FF2B5EF4-FFF2-40B4-BE49-F238E27FC236}">
                <a16:creationId xmlns:a16="http://schemas.microsoft.com/office/drawing/2014/main" id="{3E6A0D1B-46E5-4CD4-B053-02B34CB6A13F}"/>
              </a:ext>
            </a:extLst>
          </p:cNvPr>
          <p:cNvGraphicFramePr>
            <a:graphicFrameLocks/>
          </p:cNvGraphicFramePr>
          <p:nvPr>
            <p:extLst>
              <p:ext uri="{D42A27DB-BD31-4B8C-83A1-F6EECF244321}">
                <p14:modId xmlns:p14="http://schemas.microsoft.com/office/powerpoint/2010/main" val="1047156247"/>
              </p:ext>
            </p:extLst>
          </p:nvPr>
        </p:nvGraphicFramePr>
        <p:xfrm>
          <a:off x="3341716" y="3229968"/>
          <a:ext cx="4180424" cy="411406"/>
        </p:xfrm>
        <a:graphic>
          <a:graphicData uri="http://schemas.openxmlformats.org/presentationml/2006/ole">
            <mc:AlternateContent xmlns:mc="http://schemas.openxmlformats.org/markup-compatibility/2006">
              <mc:Choice xmlns:v="urn:schemas-microsoft-com:vml" Requires="v">
                <p:oleObj spid="_x0000_s61444" name="Equation" r:id="rId4" imgW="1447172" imgH="203112" progId="">
                  <p:embed/>
                </p:oleObj>
              </mc:Choice>
              <mc:Fallback>
                <p:oleObj name="Equation" r:id="rId4" imgW="1447172" imgH="203112" progId="">
                  <p:embed/>
                  <p:pic>
                    <p:nvPicPr>
                      <p:cNvPr id="42008" name="Object 40">
                        <a:extLst>
                          <a:ext uri="{FF2B5EF4-FFF2-40B4-BE49-F238E27FC236}">
                            <a16:creationId xmlns:a16="http://schemas.microsoft.com/office/drawing/2014/main" id="{3E6A0D1B-46E5-4CD4-B053-02B34CB6A13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1716" y="3229968"/>
                        <a:ext cx="4180424" cy="411406"/>
                      </a:xfrm>
                      <a:prstGeom prst="rect">
                        <a:avLst/>
                      </a:prstGeom>
                      <a:solidFill>
                        <a:srgbClr val="FFFFFF"/>
                      </a:solidFill>
                      <a:ln w="12700">
                        <a:solidFill>
                          <a:srgbClr val="FFFFFF"/>
                        </a:solidFill>
                        <a:miter lim="800000"/>
                        <a:headEnd/>
                        <a:tailEnd/>
                      </a:ln>
                      <a:effec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088FB0C-C2AE-4E3C-B444-A6400ED5E08A}"/>
              </a:ext>
            </a:extLst>
          </p:cNvPr>
          <p:cNvSpPr>
            <a:spLocks noGrp="1" noChangeArrowheads="1"/>
          </p:cNvSpPr>
          <p:nvPr>
            <p:ph type="title"/>
          </p:nvPr>
        </p:nvSpPr>
        <p:spPr>
          <a:xfrm>
            <a:off x="806609" y="756285"/>
            <a:ext cx="9075420" cy="1260475"/>
          </a:xfrm>
        </p:spPr>
        <p:txBody>
          <a:bodyPr/>
          <a:lstStyle/>
          <a:p>
            <a:pPr eaLnBrk="1" hangingPunct="1"/>
            <a:r>
              <a:rPr lang="en-US" altLang="zh-TW" sz="3000" dirty="0">
                <a:solidFill>
                  <a:srgbClr val="3366CC"/>
                </a:solidFill>
                <a:latin typeface="Open Sans"/>
              </a:rPr>
              <a:t>Alternative Notation</a:t>
            </a:r>
          </a:p>
        </p:txBody>
      </p:sp>
      <p:sp>
        <p:nvSpPr>
          <p:cNvPr id="43011" name="Rectangle 3">
            <a:extLst>
              <a:ext uri="{FF2B5EF4-FFF2-40B4-BE49-F238E27FC236}">
                <a16:creationId xmlns:a16="http://schemas.microsoft.com/office/drawing/2014/main" id="{9AFD245A-15E5-48D5-8170-7039B29ADD98}"/>
              </a:ext>
            </a:extLst>
          </p:cNvPr>
          <p:cNvSpPr>
            <a:spLocks noGrp="1" noChangeArrowheads="1"/>
          </p:cNvSpPr>
          <p:nvPr>
            <p:ph type="body" idx="1"/>
          </p:nvPr>
        </p:nvSpPr>
        <p:spPr>
          <a:xfrm>
            <a:off x="1436846" y="2584849"/>
            <a:ext cx="8445183" cy="1078406"/>
          </a:xfrm>
        </p:spPr>
        <p:txBody>
          <a:bodyPr/>
          <a:lstStyle/>
          <a:p>
            <a:pPr eaLnBrk="1" hangingPunct="1">
              <a:buFontTx/>
              <a:buNone/>
            </a:pPr>
            <a:r>
              <a:rPr lang="en-US" altLang="zh-TW" sz="2000" dirty="0">
                <a:latin typeface="Open Sans"/>
              </a:rPr>
              <a:t>A fuzzy set A can be alternatively denoted as follows:</a:t>
            </a:r>
          </a:p>
        </p:txBody>
      </p:sp>
      <p:graphicFrame>
        <p:nvGraphicFramePr>
          <p:cNvPr id="43012" name="Object 78">
            <a:extLst>
              <a:ext uri="{FF2B5EF4-FFF2-40B4-BE49-F238E27FC236}">
                <a16:creationId xmlns:a16="http://schemas.microsoft.com/office/drawing/2014/main" id="{5D8D1313-ADA7-4BB5-A3CA-752F933C144E}"/>
              </a:ext>
            </a:extLst>
          </p:cNvPr>
          <p:cNvGraphicFramePr>
            <a:graphicFrameLocks/>
          </p:cNvGraphicFramePr>
          <p:nvPr>
            <p:extLst>
              <p:ext uri="{D42A27DB-BD31-4B8C-83A1-F6EECF244321}">
                <p14:modId xmlns:p14="http://schemas.microsoft.com/office/powerpoint/2010/main" val="1079725597"/>
              </p:ext>
            </p:extLst>
          </p:nvPr>
        </p:nvGraphicFramePr>
        <p:xfrm>
          <a:off x="5797741" y="3156125"/>
          <a:ext cx="2897372" cy="718085"/>
        </p:xfrm>
        <a:graphic>
          <a:graphicData uri="http://schemas.openxmlformats.org/presentationml/2006/ole">
            <mc:AlternateContent xmlns:mc="http://schemas.openxmlformats.org/markup-compatibility/2006">
              <mc:Choice xmlns:v="urn:schemas-microsoft-com:vml" Requires="v">
                <p:oleObj spid="_x0000_s63495" name="Equation" r:id="rId3" imgW="1130300" imgH="368300" progId="Equation.2">
                  <p:embed/>
                </p:oleObj>
              </mc:Choice>
              <mc:Fallback>
                <p:oleObj name="Equation" r:id="rId3" imgW="1130300" imgH="368300" progId="Equation.2">
                  <p:embed/>
                  <p:pic>
                    <p:nvPicPr>
                      <p:cNvPr id="43012" name="Object 78">
                        <a:extLst>
                          <a:ext uri="{FF2B5EF4-FFF2-40B4-BE49-F238E27FC236}">
                            <a16:creationId xmlns:a16="http://schemas.microsoft.com/office/drawing/2014/main" id="{5D8D1313-ADA7-4BB5-A3CA-752F933C144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7741" y="3156125"/>
                        <a:ext cx="2897372" cy="718085"/>
                      </a:xfrm>
                      <a:prstGeom prst="rect">
                        <a:avLst/>
                      </a:prstGeom>
                      <a:solidFill>
                        <a:srgbClr val="FFFFFF"/>
                      </a:solidFill>
                      <a:ln w="12700">
                        <a:solidFill>
                          <a:srgbClr val="FFFFFF"/>
                        </a:solidFill>
                        <a:miter lim="800000"/>
                        <a:headEnd/>
                        <a:tailEnd/>
                      </a:ln>
                      <a:effectLst/>
                    </p:spPr>
                  </p:pic>
                </p:oleObj>
              </mc:Fallback>
            </mc:AlternateContent>
          </a:graphicData>
        </a:graphic>
      </p:graphicFrame>
      <p:graphicFrame>
        <p:nvGraphicFramePr>
          <p:cNvPr id="43013" name="Object 79">
            <a:extLst>
              <a:ext uri="{FF2B5EF4-FFF2-40B4-BE49-F238E27FC236}">
                <a16:creationId xmlns:a16="http://schemas.microsoft.com/office/drawing/2014/main" id="{76B3F23F-4435-4065-94DC-9816D2F742C0}"/>
              </a:ext>
            </a:extLst>
          </p:cNvPr>
          <p:cNvGraphicFramePr>
            <a:graphicFrameLocks/>
          </p:cNvGraphicFramePr>
          <p:nvPr>
            <p:extLst>
              <p:ext uri="{D42A27DB-BD31-4B8C-83A1-F6EECF244321}">
                <p14:modId xmlns:p14="http://schemas.microsoft.com/office/powerpoint/2010/main" val="461895130"/>
              </p:ext>
            </p:extLst>
          </p:nvPr>
        </p:nvGraphicFramePr>
        <p:xfrm>
          <a:off x="5815248" y="4073786"/>
          <a:ext cx="2405406" cy="968114"/>
        </p:xfrm>
        <a:graphic>
          <a:graphicData uri="http://schemas.openxmlformats.org/presentationml/2006/ole">
            <mc:AlternateContent xmlns:mc="http://schemas.openxmlformats.org/markup-compatibility/2006">
              <mc:Choice xmlns:v="urn:schemas-microsoft-com:vml" Requires="v">
                <p:oleObj spid="_x0000_s63496" name="Equation" r:id="rId5" imgW="965200" imgH="393700" progId="Equation.2">
                  <p:embed/>
                </p:oleObj>
              </mc:Choice>
              <mc:Fallback>
                <p:oleObj name="Equation" r:id="rId5" imgW="965200" imgH="393700" progId="Equation.2">
                  <p:embed/>
                  <p:pic>
                    <p:nvPicPr>
                      <p:cNvPr id="43013" name="Object 79">
                        <a:extLst>
                          <a:ext uri="{FF2B5EF4-FFF2-40B4-BE49-F238E27FC236}">
                            <a16:creationId xmlns:a16="http://schemas.microsoft.com/office/drawing/2014/main" id="{76B3F23F-4435-4065-94DC-9816D2F742C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5248" y="4073786"/>
                        <a:ext cx="2405406" cy="968114"/>
                      </a:xfrm>
                      <a:prstGeom prst="rect">
                        <a:avLst/>
                      </a:prstGeom>
                      <a:solidFill>
                        <a:srgbClr val="FFFFFF"/>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4" name="Rectangle 6">
            <a:extLst>
              <a:ext uri="{FF2B5EF4-FFF2-40B4-BE49-F238E27FC236}">
                <a16:creationId xmlns:a16="http://schemas.microsoft.com/office/drawing/2014/main" id="{8C86743B-CA98-4CE4-9480-6792E5DDFE18}"/>
              </a:ext>
            </a:extLst>
          </p:cNvPr>
          <p:cNvSpPr>
            <a:spLocks noChangeArrowheads="1"/>
          </p:cNvSpPr>
          <p:nvPr/>
        </p:nvSpPr>
        <p:spPr bwMode="auto">
          <a:xfrm>
            <a:off x="2140612" y="3299994"/>
            <a:ext cx="1644107" cy="41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2000" b="1" dirty="0">
                <a:solidFill>
                  <a:srgbClr val="3366CC"/>
                </a:solidFill>
                <a:latin typeface="Open Sans"/>
              </a:rPr>
              <a:t>X is discrete</a:t>
            </a:r>
          </a:p>
        </p:txBody>
      </p:sp>
      <p:sp>
        <p:nvSpPr>
          <p:cNvPr id="43015" name="Rectangle 7">
            <a:extLst>
              <a:ext uri="{FF2B5EF4-FFF2-40B4-BE49-F238E27FC236}">
                <a16:creationId xmlns:a16="http://schemas.microsoft.com/office/drawing/2014/main" id="{2077FDD4-CB39-4673-8DB2-B030D4D41A00}"/>
              </a:ext>
            </a:extLst>
          </p:cNvPr>
          <p:cNvSpPr>
            <a:spLocks noChangeArrowheads="1"/>
          </p:cNvSpPr>
          <p:nvPr/>
        </p:nvSpPr>
        <p:spPr bwMode="auto">
          <a:xfrm>
            <a:off x="1720454" y="4308374"/>
            <a:ext cx="2042101" cy="41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2000" b="1" dirty="0">
                <a:solidFill>
                  <a:srgbClr val="3366CC"/>
                </a:solidFill>
                <a:latin typeface="Open Sans"/>
              </a:rPr>
              <a:t>X is continuous</a:t>
            </a:r>
          </a:p>
        </p:txBody>
      </p:sp>
      <p:sp>
        <p:nvSpPr>
          <p:cNvPr id="43016" name="AutoShape 8">
            <a:extLst>
              <a:ext uri="{FF2B5EF4-FFF2-40B4-BE49-F238E27FC236}">
                <a16:creationId xmlns:a16="http://schemas.microsoft.com/office/drawing/2014/main" id="{E987B952-B31D-41ED-A59F-5F6CEA1DB18C}"/>
              </a:ext>
            </a:extLst>
          </p:cNvPr>
          <p:cNvSpPr>
            <a:spLocks noChangeArrowheads="1"/>
          </p:cNvSpPr>
          <p:nvPr/>
        </p:nvSpPr>
        <p:spPr bwMode="auto">
          <a:xfrm>
            <a:off x="4453234" y="4299620"/>
            <a:ext cx="910343" cy="406153"/>
          </a:xfrm>
          <a:prstGeom prst="rightArrow">
            <a:avLst>
              <a:gd name="adj1" fmla="val 50000"/>
              <a:gd name="adj2" fmla="val 112079"/>
            </a:avLst>
          </a:prstGeom>
          <a:gradFill rotWithShape="0">
            <a:gsLst>
              <a:gs pos="0">
                <a:srgbClr val="0082AD"/>
              </a:gs>
              <a:gs pos="100000">
                <a:srgbClr val="FFFFFF"/>
              </a:gs>
            </a:gsLst>
            <a:lin ang="0" scaled="1"/>
          </a:gradFill>
          <a:ln w="1270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latin typeface="Open Sans"/>
            </a:endParaRPr>
          </a:p>
        </p:txBody>
      </p:sp>
      <p:sp>
        <p:nvSpPr>
          <p:cNvPr id="43017" name="AutoShape 9">
            <a:extLst>
              <a:ext uri="{FF2B5EF4-FFF2-40B4-BE49-F238E27FC236}">
                <a16:creationId xmlns:a16="http://schemas.microsoft.com/office/drawing/2014/main" id="{F5CA4257-0613-4259-B672-0AC8F3978E7A}"/>
              </a:ext>
            </a:extLst>
          </p:cNvPr>
          <p:cNvSpPr>
            <a:spLocks noChangeArrowheads="1"/>
          </p:cNvSpPr>
          <p:nvPr/>
        </p:nvSpPr>
        <p:spPr bwMode="auto">
          <a:xfrm>
            <a:off x="4453234" y="3291240"/>
            <a:ext cx="910343" cy="406153"/>
          </a:xfrm>
          <a:prstGeom prst="rightArrow">
            <a:avLst>
              <a:gd name="adj1" fmla="val 50000"/>
              <a:gd name="adj2" fmla="val 112079"/>
            </a:avLst>
          </a:prstGeom>
          <a:gradFill rotWithShape="0">
            <a:gsLst>
              <a:gs pos="0">
                <a:srgbClr val="0082AD"/>
              </a:gs>
              <a:gs pos="100000">
                <a:srgbClr val="FFFFFF"/>
              </a:gs>
            </a:gsLst>
            <a:lin ang="0" scaled="1"/>
          </a:gradFill>
          <a:ln w="1270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latin typeface="Open Sans"/>
            </a:endParaRPr>
          </a:p>
        </p:txBody>
      </p:sp>
      <p:sp>
        <p:nvSpPr>
          <p:cNvPr id="43018" name="Rectangle 10">
            <a:extLst>
              <a:ext uri="{FF2B5EF4-FFF2-40B4-BE49-F238E27FC236}">
                <a16:creationId xmlns:a16="http://schemas.microsoft.com/office/drawing/2014/main" id="{47179C23-D01C-4BB3-B424-498368848524}"/>
              </a:ext>
            </a:extLst>
          </p:cNvPr>
          <p:cNvSpPr>
            <a:spLocks noChangeArrowheads="1"/>
          </p:cNvSpPr>
          <p:nvPr/>
        </p:nvSpPr>
        <p:spPr bwMode="auto">
          <a:xfrm>
            <a:off x="1575150" y="5393784"/>
            <a:ext cx="8474943" cy="71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38" tIns="50770" rIns="101538" bIns="5077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TW" sz="2000" dirty="0">
                <a:solidFill>
                  <a:srgbClr val="00B050"/>
                </a:solidFill>
                <a:latin typeface="Open Sans"/>
              </a:rPr>
              <a:t>Note that S and integral signs stand for the union of membership grades; “/” stands for a marker and does not imply division.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3D2D-A04A-4010-956E-FD91A2B651D8}"/>
              </a:ext>
            </a:extLst>
          </p:cNvPr>
          <p:cNvSpPr>
            <a:spLocks noGrp="1"/>
          </p:cNvSpPr>
          <p:nvPr>
            <p:ph type="title"/>
          </p:nvPr>
        </p:nvSpPr>
        <p:spPr>
          <a:xfrm>
            <a:off x="2689755" y="3197286"/>
            <a:ext cx="5240587" cy="1502066"/>
          </a:xfrm>
        </p:spPr>
        <p:txBody>
          <a:bodyPr rtlCol="0">
            <a:noAutofit/>
          </a:bodyPr>
          <a:lstStyle/>
          <a:p>
            <a:pPr marL="266106" indent="-266106" eaLnBrk="1" fontAlgn="auto" hangingPunct="1">
              <a:spcAft>
                <a:spcPts val="0"/>
              </a:spcAft>
              <a:defRPr/>
            </a:pPr>
            <a:r>
              <a:rPr lang="en-AU" sz="3000" dirty="0">
                <a:latin typeface="Open Sans"/>
              </a:rPr>
              <a:t>PROPERTIES fuzzy set</a:t>
            </a:r>
            <a:endParaRPr lang="en-US" sz="3000" dirty="0">
              <a:latin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AA43410-7860-4055-8B11-CEC4EB819BAE}"/>
              </a:ext>
            </a:extLst>
          </p:cNvPr>
          <p:cNvSpPr>
            <a:spLocks noGrp="1"/>
          </p:cNvSpPr>
          <p:nvPr>
            <p:ph type="title"/>
          </p:nvPr>
        </p:nvSpPr>
        <p:spPr>
          <a:xfrm>
            <a:off x="1310799" y="504190"/>
            <a:ext cx="9075420" cy="1260475"/>
          </a:xfrm>
        </p:spPr>
        <p:txBody>
          <a:bodyPr/>
          <a:lstStyle/>
          <a:p>
            <a:pPr eaLnBrk="1" hangingPunct="1"/>
            <a:r>
              <a:rPr lang="en-US" altLang="en-US" sz="3000" dirty="0">
                <a:solidFill>
                  <a:srgbClr val="3366CC"/>
                </a:solidFill>
                <a:latin typeface="Open Sans"/>
              </a:rPr>
              <a:t>Operations of Fuzzy Set (1/2)</a:t>
            </a:r>
          </a:p>
        </p:txBody>
      </p:sp>
      <p:sp>
        <p:nvSpPr>
          <p:cNvPr id="45059" name="Content Placeholder 2">
            <a:extLst>
              <a:ext uri="{FF2B5EF4-FFF2-40B4-BE49-F238E27FC236}">
                <a16:creationId xmlns:a16="http://schemas.microsoft.com/office/drawing/2014/main" id="{610ABF6C-656D-4E9B-A667-50E6115A403D}"/>
              </a:ext>
            </a:extLst>
          </p:cNvPr>
          <p:cNvSpPr>
            <a:spLocks noGrp="1"/>
          </p:cNvSpPr>
          <p:nvPr>
            <p:ph idx="1"/>
          </p:nvPr>
        </p:nvSpPr>
        <p:spPr>
          <a:xfrm>
            <a:off x="1418053" y="2267697"/>
            <a:ext cx="5372775" cy="2447864"/>
          </a:xfrm>
        </p:spPr>
        <p:txBody>
          <a:bodyPr/>
          <a:lstStyle/>
          <a:p>
            <a:pPr eaLnBrk="1" hangingPunct="1">
              <a:spcBef>
                <a:spcPts val="600"/>
              </a:spcBef>
            </a:pPr>
            <a:r>
              <a:rPr lang="en-US" altLang="en-US" sz="2000" b="1" dirty="0">
                <a:solidFill>
                  <a:srgbClr val="00B050"/>
                </a:solidFill>
                <a:latin typeface="Open Sans"/>
              </a:rPr>
              <a:t>Union :</a:t>
            </a:r>
          </a:p>
          <a:p>
            <a:pPr eaLnBrk="1" hangingPunct="1">
              <a:spcBef>
                <a:spcPts val="600"/>
              </a:spcBef>
              <a:buFontTx/>
              <a:buNone/>
            </a:pPr>
            <a:r>
              <a:rPr lang="en-US" altLang="en-US" sz="2000" dirty="0">
                <a:latin typeface="Open Sans"/>
              </a:rPr>
              <a:t>    </a:t>
            </a:r>
            <a:r>
              <a:rPr lang="el-GR" altLang="en-US" sz="2000" dirty="0">
                <a:latin typeface="Open Sans"/>
              </a:rPr>
              <a:t>μ</a:t>
            </a:r>
            <a:r>
              <a:rPr lang="en-US" altLang="en-US" sz="2000" baseline="-25000" dirty="0">
                <a:latin typeface="Open Sans"/>
              </a:rPr>
              <a:t>A∪B</a:t>
            </a:r>
            <a:r>
              <a:rPr lang="en-US" altLang="en-US" sz="2000" dirty="0">
                <a:latin typeface="Open Sans"/>
              </a:rPr>
              <a:t>(x) = max(</a:t>
            </a:r>
            <a:r>
              <a:rPr lang="el-GR" altLang="en-US" sz="2000" dirty="0">
                <a:latin typeface="Open Sans"/>
              </a:rPr>
              <a:t>μ</a:t>
            </a:r>
            <a:r>
              <a:rPr lang="en-US" altLang="en-US" sz="2000" baseline="-25000" dirty="0">
                <a:latin typeface="Open Sans"/>
              </a:rPr>
              <a:t>A</a:t>
            </a:r>
            <a:r>
              <a:rPr lang="en-US" altLang="en-US" sz="2000" dirty="0">
                <a:latin typeface="Open Sans"/>
              </a:rPr>
              <a:t>(x),</a:t>
            </a:r>
            <a:r>
              <a:rPr lang="el-GR" altLang="en-US" sz="2000" dirty="0">
                <a:latin typeface="Open Sans"/>
              </a:rPr>
              <a:t>μ</a:t>
            </a:r>
            <a:r>
              <a:rPr lang="en-US" altLang="en-US" sz="2000" baseline="-25000" dirty="0">
                <a:latin typeface="Open Sans"/>
              </a:rPr>
              <a:t>B</a:t>
            </a:r>
            <a:r>
              <a:rPr lang="en-US" altLang="en-US" sz="2000" dirty="0">
                <a:latin typeface="Open Sans"/>
              </a:rPr>
              <a:t>(x))</a:t>
            </a:r>
          </a:p>
          <a:p>
            <a:pPr eaLnBrk="1" hangingPunct="1">
              <a:spcBef>
                <a:spcPts val="600"/>
              </a:spcBef>
            </a:pPr>
            <a:r>
              <a:rPr lang="en-US" altLang="en-US" sz="2000" b="1" dirty="0">
                <a:solidFill>
                  <a:srgbClr val="00B050"/>
                </a:solidFill>
                <a:latin typeface="Open Sans"/>
              </a:rPr>
              <a:t>Intersection: </a:t>
            </a:r>
          </a:p>
          <a:p>
            <a:pPr eaLnBrk="1" hangingPunct="1">
              <a:spcBef>
                <a:spcPts val="600"/>
              </a:spcBef>
              <a:buFontTx/>
              <a:buNone/>
            </a:pPr>
            <a:r>
              <a:rPr lang="en-US" altLang="en-US" sz="2000" dirty="0">
                <a:latin typeface="Open Sans"/>
              </a:rPr>
              <a:t>    </a:t>
            </a:r>
            <a:r>
              <a:rPr lang="el-GR" altLang="en-US" sz="2000" dirty="0">
                <a:latin typeface="Open Sans"/>
              </a:rPr>
              <a:t>μ</a:t>
            </a:r>
            <a:r>
              <a:rPr lang="en-US" altLang="en-US" sz="2000" baseline="-25000" dirty="0">
                <a:latin typeface="Open Sans"/>
              </a:rPr>
              <a:t>A∩B</a:t>
            </a:r>
            <a:r>
              <a:rPr lang="en-US" altLang="en-US" sz="2000" dirty="0">
                <a:latin typeface="Open Sans"/>
              </a:rPr>
              <a:t>(x) = min(</a:t>
            </a:r>
            <a:r>
              <a:rPr lang="el-GR" altLang="en-US" sz="2000" dirty="0">
                <a:latin typeface="Open Sans"/>
              </a:rPr>
              <a:t>μ</a:t>
            </a:r>
            <a:r>
              <a:rPr lang="en-US" altLang="en-US" sz="2000" baseline="-25000" dirty="0">
                <a:latin typeface="Open Sans"/>
              </a:rPr>
              <a:t>A</a:t>
            </a:r>
            <a:r>
              <a:rPr lang="en-US" altLang="en-US" sz="2000" dirty="0">
                <a:latin typeface="Open Sans"/>
              </a:rPr>
              <a:t>(x),</a:t>
            </a:r>
            <a:r>
              <a:rPr lang="el-GR" altLang="en-US" sz="2000" dirty="0">
                <a:latin typeface="Open Sans"/>
              </a:rPr>
              <a:t>μ</a:t>
            </a:r>
            <a:r>
              <a:rPr lang="en-US" altLang="en-US" sz="2000" baseline="-25000" dirty="0">
                <a:latin typeface="Open Sans"/>
              </a:rPr>
              <a:t>B</a:t>
            </a:r>
            <a:r>
              <a:rPr lang="en-US" altLang="en-US" sz="2000" dirty="0">
                <a:latin typeface="Open Sans"/>
              </a:rPr>
              <a:t>(x)) </a:t>
            </a:r>
          </a:p>
          <a:p>
            <a:pPr eaLnBrk="1" hangingPunct="1">
              <a:spcBef>
                <a:spcPts val="600"/>
              </a:spcBef>
            </a:pPr>
            <a:r>
              <a:rPr lang="en-US" altLang="en-US" sz="2000" b="1" dirty="0">
                <a:solidFill>
                  <a:srgbClr val="00B050"/>
                </a:solidFill>
                <a:latin typeface="Open Sans"/>
              </a:rPr>
              <a:t>Complement: </a:t>
            </a:r>
          </a:p>
          <a:p>
            <a:pPr eaLnBrk="1" hangingPunct="1">
              <a:spcBef>
                <a:spcPts val="600"/>
              </a:spcBef>
              <a:buFontTx/>
              <a:buNone/>
            </a:pPr>
            <a:r>
              <a:rPr lang="en-US" altLang="en-US" sz="2000" dirty="0">
                <a:latin typeface="Open Sans"/>
              </a:rPr>
              <a:t>    </a:t>
            </a:r>
            <a:r>
              <a:rPr lang="el-GR" altLang="en-US" sz="2000" dirty="0">
                <a:latin typeface="Open Sans"/>
              </a:rPr>
              <a:t>μ</a:t>
            </a:r>
            <a:r>
              <a:rPr lang="en-US" altLang="en-US" sz="2000" baseline="-25000" dirty="0">
                <a:latin typeface="Open Sans"/>
              </a:rPr>
              <a:t>not A</a:t>
            </a:r>
            <a:r>
              <a:rPr lang="en-US" altLang="en-US" sz="2000" dirty="0">
                <a:latin typeface="Open Sans"/>
              </a:rPr>
              <a:t>(x) = 1-</a:t>
            </a:r>
            <a:r>
              <a:rPr lang="el-GR" altLang="en-US" sz="2000" dirty="0">
                <a:latin typeface="Open Sans"/>
              </a:rPr>
              <a:t>μ</a:t>
            </a:r>
            <a:r>
              <a:rPr lang="en-US" altLang="en-US" sz="2000" baseline="-25000" dirty="0">
                <a:latin typeface="Open Sans"/>
              </a:rPr>
              <a:t>A</a:t>
            </a:r>
            <a:r>
              <a:rPr lang="en-US" altLang="en-US" sz="2000" dirty="0">
                <a:latin typeface="Open Sans"/>
              </a:rPr>
              <a:t>(x)) </a:t>
            </a:r>
          </a:p>
          <a:p>
            <a:pPr eaLnBrk="1" hangingPunct="1">
              <a:spcBef>
                <a:spcPts val="600"/>
              </a:spcBef>
            </a:pPr>
            <a:endParaRPr lang="en-US" altLang="en-US" sz="2000" dirty="0">
              <a:latin typeface="Open Sans"/>
            </a:endParaRPr>
          </a:p>
          <a:p>
            <a:pPr eaLnBrk="1" hangingPunct="1">
              <a:spcBef>
                <a:spcPts val="600"/>
              </a:spcBef>
              <a:buFontTx/>
              <a:buNone/>
            </a:pPr>
            <a:endParaRPr lang="en-US" altLang="en-US" sz="2000" dirty="0">
              <a:latin typeface="Open Sans"/>
            </a:endParaRPr>
          </a:p>
          <a:p>
            <a:pPr eaLnBrk="1" hangingPunct="1">
              <a:spcBef>
                <a:spcPts val="600"/>
              </a:spcBef>
              <a:buFontTx/>
              <a:buNone/>
            </a:pPr>
            <a:endParaRPr lang="en-US" altLang="en-US" sz="2000" dirty="0">
              <a:latin typeface="Open Sans"/>
            </a:endParaRPr>
          </a:p>
          <a:p>
            <a:pPr eaLnBrk="1" hangingPunct="1">
              <a:spcBef>
                <a:spcPts val="600"/>
              </a:spcBef>
            </a:pPr>
            <a:endParaRPr lang="en-US" altLang="en-US" sz="2000" dirty="0">
              <a:latin typeface="Open Sans"/>
            </a:endParaRPr>
          </a:p>
          <a:p>
            <a:pPr eaLnBrk="1" hangingPunct="1">
              <a:spcBef>
                <a:spcPts val="600"/>
              </a:spcBef>
            </a:pPr>
            <a:endParaRPr lang="en-US" altLang="en-US" sz="2000" dirty="0">
              <a:latin typeface="Open Sans"/>
            </a:endParaRPr>
          </a:p>
        </p:txBody>
      </p:sp>
      <p:sp>
        <p:nvSpPr>
          <p:cNvPr id="45060" name="Slide Number Placeholder 4">
            <a:extLst>
              <a:ext uri="{FF2B5EF4-FFF2-40B4-BE49-F238E27FC236}">
                <a16:creationId xmlns:a16="http://schemas.microsoft.com/office/drawing/2014/main" id="{64570970-18CC-46E8-B308-DCDE5B4037B4}"/>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4EFC5B-D798-4E60-9A64-DB337208CF42}" type="slidenum">
              <a:rPr lang="en-US" altLang="en-US" sz="1544">
                <a:latin typeface="Interstate"/>
              </a:rPr>
              <a:pPr eaLnBrk="1" hangingPunct="1"/>
              <a:t>54</a:t>
            </a:fld>
            <a:endParaRPr lang="en-US" altLang="en-US" sz="1544">
              <a:latin typeface="Interstate"/>
            </a:endParaRPr>
          </a:p>
        </p:txBody>
      </p:sp>
      <p:pic>
        <p:nvPicPr>
          <p:cNvPr id="45061" name="Picture 3">
            <a:extLst>
              <a:ext uri="{FF2B5EF4-FFF2-40B4-BE49-F238E27FC236}">
                <a16:creationId xmlns:a16="http://schemas.microsoft.com/office/drawing/2014/main" id="{BC38E902-708A-4C02-91AC-42B901F55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808" y="1874958"/>
            <a:ext cx="4989380" cy="299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id="{63EC8C47-36DF-4F5C-8791-37473C423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879" y="4474687"/>
            <a:ext cx="4884341" cy="293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id="{A0766471-C4F7-4C50-9107-001DBD807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487" y="4561344"/>
            <a:ext cx="4595481" cy="275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D59495E6-2880-4E11-8706-A6B19FDC97A6}"/>
              </a:ext>
            </a:extLst>
          </p:cNvPr>
          <p:cNvSpPr>
            <a:spLocks noGrp="1"/>
          </p:cNvSpPr>
          <p:nvPr>
            <p:ph idx="1"/>
          </p:nvPr>
        </p:nvSpPr>
        <p:spPr>
          <a:xfrm>
            <a:off x="1562894" y="2405785"/>
            <a:ext cx="9075420" cy="3879462"/>
          </a:xfrm>
        </p:spPr>
        <p:txBody>
          <a:bodyPr/>
          <a:lstStyle/>
          <a:p>
            <a:pPr eaLnBrk="1" hangingPunct="1">
              <a:buFont typeface="Wingdings" panose="05000000000000000000" pitchFamily="2" charset="2"/>
              <a:buChar char="Ø"/>
            </a:pPr>
            <a:r>
              <a:rPr lang="en-US" altLang="en-US" sz="2200" dirty="0">
                <a:latin typeface="Open Sans"/>
              </a:rPr>
              <a:t>Fuzzy set A is equal to fuzzy set B if</a:t>
            </a:r>
          </a:p>
          <a:p>
            <a:pPr eaLnBrk="1" hangingPunct="1"/>
            <a:endParaRPr lang="en-US" altLang="en-US" sz="2200" dirty="0">
              <a:latin typeface="Open Sans"/>
            </a:endParaRPr>
          </a:p>
          <a:p>
            <a:pPr eaLnBrk="1" hangingPunct="1"/>
            <a:endParaRPr lang="en-US" altLang="en-US" sz="2200" dirty="0">
              <a:latin typeface="Open Sans"/>
            </a:endParaRPr>
          </a:p>
          <a:p>
            <a:pPr eaLnBrk="1" hangingPunct="1"/>
            <a:endParaRPr lang="en-US" altLang="en-US" sz="2200" dirty="0">
              <a:latin typeface="Open Sans"/>
            </a:endParaRPr>
          </a:p>
          <a:p>
            <a:pPr eaLnBrk="1" hangingPunct="1"/>
            <a:endParaRPr lang="en-US" altLang="en-US" sz="2200" dirty="0">
              <a:latin typeface="Open Sans"/>
            </a:endParaRPr>
          </a:p>
          <a:p>
            <a:pPr eaLnBrk="1" hangingPunct="1">
              <a:buFont typeface="Wingdings" panose="05000000000000000000" pitchFamily="2" charset="2"/>
              <a:buChar char="Ø"/>
            </a:pPr>
            <a:r>
              <a:rPr lang="en-US" altLang="en-US" sz="2200" dirty="0">
                <a:latin typeface="Open Sans"/>
              </a:rPr>
              <a:t>Fuzzy set A is subset of fuzzy set B</a:t>
            </a:r>
          </a:p>
        </p:txBody>
      </p:sp>
      <p:sp>
        <p:nvSpPr>
          <p:cNvPr id="46083" name="Slide Number Placeholder 4">
            <a:extLst>
              <a:ext uri="{FF2B5EF4-FFF2-40B4-BE49-F238E27FC236}">
                <a16:creationId xmlns:a16="http://schemas.microsoft.com/office/drawing/2014/main" id="{80784720-90AD-429F-9166-72F47C71DD89}"/>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C368C4-2136-44F6-A022-7E6008905E30}" type="slidenum">
              <a:rPr lang="en-US" altLang="en-US" sz="1544">
                <a:latin typeface="Open Sans"/>
              </a:rPr>
              <a:pPr eaLnBrk="1" hangingPunct="1"/>
              <a:t>55</a:t>
            </a:fld>
            <a:endParaRPr lang="en-US" altLang="en-US" sz="1544">
              <a:latin typeface="Open Sans"/>
            </a:endParaRPr>
          </a:p>
        </p:txBody>
      </p:sp>
      <p:sp>
        <p:nvSpPr>
          <p:cNvPr id="6" name="Title 1">
            <a:extLst>
              <a:ext uri="{FF2B5EF4-FFF2-40B4-BE49-F238E27FC236}">
                <a16:creationId xmlns:a16="http://schemas.microsoft.com/office/drawing/2014/main" id="{94E0F974-DB36-45AB-A09E-84E3760E64E0}"/>
              </a:ext>
            </a:extLst>
          </p:cNvPr>
          <p:cNvSpPr txBox="1">
            <a:spLocks/>
          </p:cNvSpPr>
          <p:nvPr/>
        </p:nvSpPr>
        <p:spPr bwMode="auto">
          <a:xfrm>
            <a:off x="1394831" y="420158"/>
            <a:ext cx="9075420" cy="1260475"/>
          </a:xfrm>
          <a:prstGeom prst="rect">
            <a:avLst/>
          </a:prstGeom>
          <a:noFill/>
          <a:ln w="9525">
            <a:noFill/>
            <a:miter lim="800000"/>
            <a:headEnd/>
            <a:tailEnd/>
          </a:ln>
        </p:spPr>
        <p:txBody>
          <a:bodyPr anchor="ctr"/>
          <a:lstStyle/>
          <a:p>
            <a:pPr algn="r" fontAlgn="auto">
              <a:spcBef>
                <a:spcPts val="0"/>
              </a:spcBef>
              <a:spcAft>
                <a:spcPts val="0"/>
              </a:spcAft>
              <a:defRPr/>
            </a:pPr>
            <a:r>
              <a:rPr lang="en-US" sz="3000" b="1" kern="0" dirty="0">
                <a:solidFill>
                  <a:srgbClr val="3366CC"/>
                </a:solidFill>
                <a:latin typeface="Open Sans"/>
                <a:ea typeface="+mj-ea"/>
                <a:cs typeface="+mj-cs"/>
              </a:rPr>
              <a:t>Operations of Fuzzy Set (2/2)</a:t>
            </a:r>
          </a:p>
        </p:txBody>
      </p:sp>
      <p:pic>
        <p:nvPicPr>
          <p:cNvPr id="22534" name="Picture 2">
            <a:extLst>
              <a:ext uri="{FF2B5EF4-FFF2-40B4-BE49-F238E27FC236}">
                <a16:creationId xmlns:a16="http://schemas.microsoft.com/office/drawing/2014/main" id="{59ED46E1-FF7D-4023-B893-0557D4FA5513}"/>
              </a:ext>
            </a:extLst>
          </p:cNvPr>
          <p:cNvPicPr>
            <a:picLocks noChangeAspect="1" noChangeArrowheads="1"/>
          </p:cNvPicPr>
          <p:nvPr/>
        </p:nvPicPr>
        <p:blipFill>
          <a:blip r:embed="rId2"/>
          <a:srcRect/>
          <a:stretch>
            <a:fillRect/>
          </a:stretch>
        </p:blipFill>
        <p:spPr bwMode="auto">
          <a:xfrm>
            <a:off x="3611167" y="3072409"/>
            <a:ext cx="3555590" cy="649494"/>
          </a:xfrm>
          <a:prstGeom prst="rect">
            <a:avLst/>
          </a:prstGeom>
          <a:ln/>
        </p:spPr>
        <p:style>
          <a:lnRef idx="2">
            <a:schemeClr val="accent1"/>
          </a:lnRef>
          <a:fillRef idx="1">
            <a:schemeClr val="lt1"/>
          </a:fillRef>
          <a:effectRef idx="0">
            <a:schemeClr val="accent1"/>
          </a:effectRef>
          <a:fontRef idx="minor">
            <a:schemeClr val="dk1"/>
          </a:fontRef>
        </p:style>
      </p:pic>
      <p:pic>
        <p:nvPicPr>
          <p:cNvPr id="22535" name="Picture 3">
            <a:extLst>
              <a:ext uri="{FF2B5EF4-FFF2-40B4-BE49-F238E27FC236}">
                <a16:creationId xmlns:a16="http://schemas.microsoft.com/office/drawing/2014/main" id="{FCAD2D24-7EE5-488A-A62E-C1CD181859C5}"/>
              </a:ext>
            </a:extLst>
          </p:cNvPr>
          <p:cNvPicPr>
            <a:picLocks noChangeAspect="1" noChangeArrowheads="1"/>
          </p:cNvPicPr>
          <p:nvPr/>
        </p:nvPicPr>
        <p:blipFill>
          <a:blip r:embed="rId3"/>
          <a:srcRect/>
          <a:stretch>
            <a:fillRect/>
          </a:stretch>
        </p:blipFill>
        <p:spPr bwMode="auto">
          <a:xfrm>
            <a:off x="4005065" y="5148691"/>
            <a:ext cx="2683761" cy="649494"/>
          </a:xfrm>
          <a:prstGeom prst="rect">
            <a:avLst/>
          </a:prstGeom>
          <a:ln/>
        </p:spPr>
        <p:style>
          <a:lnRef idx="2">
            <a:schemeClr val="accent4"/>
          </a:lnRef>
          <a:fillRef idx="1">
            <a:schemeClr val="lt1"/>
          </a:fillRef>
          <a:effectRef idx="0">
            <a:schemeClr val="accent4"/>
          </a:effectRef>
          <a:fontRef idx="minor">
            <a:schemeClr val="dk1"/>
          </a:fontRef>
        </p:style>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E208C5A-7B6C-466B-9104-A68DB068AE68}"/>
              </a:ext>
            </a:extLst>
          </p:cNvPr>
          <p:cNvSpPr>
            <a:spLocks noGrp="1"/>
          </p:cNvSpPr>
          <p:nvPr>
            <p:ph type="title"/>
          </p:nvPr>
        </p:nvSpPr>
        <p:spPr>
          <a:xfrm>
            <a:off x="927405" y="630237"/>
            <a:ext cx="9075420" cy="1260475"/>
          </a:xfrm>
        </p:spPr>
        <p:txBody>
          <a:bodyPr/>
          <a:lstStyle/>
          <a:p>
            <a:pPr eaLnBrk="1" hangingPunct="1"/>
            <a:r>
              <a:rPr lang="en-US" altLang="en-US" sz="3000" dirty="0">
                <a:solidFill>
                  <a:srgbClr val="0070C0"/>
                </a:solidFill>
                <a:latin typeface="Open Sans"/>
              </a:rPr>
              <a:t>Support</a:t>
            </a:r>
          </a:p>
        </p:txBody>
      </p:sp>
      <p:sp>
        <p:nvSpPr>
          <p:cNvPr id="3" name="Content Placeholder 2">
            <a:extLst>
              <a:ext uri="{FF2B5EF4-FFF2-40B4-BE49-F238E27FC236}">
                <a16:creationId xmlns:a16="http://schemas.microsoft.com/office/drawing/2014/main" id="{F3D93F0D-1ED7-4BF1-A6DA-0CC39472818A}"/>
              </a:ext>
            </a:extLst>
          </p:cNvPr>
          <p:cNvSpPr>
            <a:spLocks noGrp="1"/>
          </p:cNvSpPr>
          <p:nvPr>
            <p:ph idx="1"/>
          </p:nvPr>
        </p:nvSpPr>
        <p:spPr>
          <a:xfrm>
            <a:off x="1478862" y="2422913"/>
            <a:ext cx="8655262" cy="3879462"/>
          </a:xfrm>
          <a:noFill/>
          <a:ln>
            <a:noFill/>
          </a:ln>
        </p:spPr>
        <p:style>
          <a:lnRef idx="0">
            <a:scrgbClr r="0" g="0" b="0"/>
          </a:lnRef>
          <a:fillRef idx="0">
            <a:scrgbClr r="0" g="0" b="0"/>
          </a:fillRef>
          <a:effectRef idx="0">
            <a:scrgbClr r="0" g="0" b="0"/>
          </a:effectRef>
          <a:fontRef idx="minor">
            <a:schemeClr val="dk1"/>
          </a:fontRef>
        </p:style>
        <p:txBody>
          <a:bodyPr rtlCol="0">
            <a:normAutofit/>
          </a:bodyPr>
          <a:lstStyle/>
          <a:p>
            <a:pPr marL="0" indent="0" eaLnBrk="1" fontAlgn="auto" hangingPunct="1">
              <a:spcAft>
                <a:spcPts val="0"/>
              </a:spcAft>
              <a:buNone/>
              <a:defRPr/>
            </a:pPr>
            <a:r>
              <a:rPr lang="en-US" sz="2000" dirty="0">
                <a:latin typeface="Open Sans"/>
              </a:rPr>
              <a:t>The support of a fuzzy set A in the universe of discourse U is a crisp set that contains all the elements of U that have nonzero membership values in A</a:t>
            </a:r>
          </a:p>
          <a:p>
            <a:pPr eaLnBrk="1" fontAlgn="auto" hangingPunct="1">
              <a:spcAft>
                <a:spcPts val="0"/>
              </a:spcAft>
              <a:defRPr/>
            </a:pPr>
            <a:endParaRPr lang="en-US" sz="2000" dirty="0">
              <a:latin typeface="Open Sans"/>
            </a:endParaRPr>
          </a:p>
          <a:p>
            <a:pPr eaLnBrk="1" fontAlgn="auto" hangingPunct="1">
              <a:spcAft>
                <a:spcPts val="0"/>
              </a:spcAft>
              <a:buNone/>
              <a:defRPr/>
            </a:pPr>
            <a:endParaRPr lang="en-US" sz="2000" dirty="0">
              <a:latin typeface="Open Sans"/>
            </a:endParaRPr>
          </a:p>
          <a:p>
            <a:pPr marL="0" indent="0" eaLnBrk="1" fontAlgn="auto" hangingPunct="1">
              <a:spcAft>
                <a:spcPts val="0"/>
              </a:spcAft>
              <a:buNone/>
              <a:defRPr/>
            </a:pPr>
            <a:endParaRPr lang="en-US" sz="2000" dirty="0">
              <a:latin typeface="Open Sans"/>
            </a:endParaRPr>
          </a:p>
          <a:p>
            <a:pPr marL="0" indent="0" eaLnBrk="1" fontAlgn="auto" hangingPunct="1">
              <a:spcAft>
                <a:spcPts val="0"/>
              </a:spcAft>
              <a:buNone/>
              <a:defRPr/>
            </a:pPr>
            <a:r>
              <a:rPr lang="en-US" sz="2000" dirty="0">
                <a:latin typeface="Open Sans"/>
              </a:rPr>
              <a:t>If the support of a fuzzy set is empty it is called and empty fuzzy set</a:t>
            </a:r>
          </a:p>
        </p:txBody>
      </p:sp>
      <p:sp>
        <p:nvSpPr>
          <p:cNvPr id="47108" name="Slide Number Placeholder 4">
            <a:extLst>
              <a:ext uri="{FF2B5EF4-FFF2-40B4-BE49-F238E27FC236}">
                <a16:creationId xmlns:a16="http://schemas.microsoft.com/office/drawing/2014/main" id="{6AE91F67-38B8-46BE-A398-C0749939E840}"/>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3B5D46-8F1D-4892-835B-C34A3B141A8B}" type="slidenum">
              <a:rPr lang="en-US" altLang="en-US" sz="1544">
                <a:latin typeface="Open Sans"/>
              </a:rPr>
              <a:pPr eaLnBrk="1" hangingPunct="1"/>
              <a:t>56</a:t>
            </a:fld>
            <a:endParaRPr lang="en-US" altLang="en-US" sz="1544">
              <a:latin typeface="Open Sans"/>
            </a:endParaRPr>
          </a:p>
        </p:txBody>
      </p:sp>
      <p:pic>
        <p:nvPicPr>
          <p:cNvPr id="23558" name="Picture 2">
            <a:extLst>
              <a:ext uri="{FF2B5EF4-FFF2-40B4-BE49-F238E27FC236}">
                <a16:creationId xmlns:a16="http://schemas.microsoft.com/office/drawing/2014/main" id="{D757DF00-B0C8-431D-9D6B-FA37BF64727F}"/>
              </a:ext>
            </a:extLst>
          </p:cNvPr>
          <p:cNvPicPr>
            <a:picLocks noChangeAspect="1" noChangeArrowheads="1"/>
          </p:cNvPicPr>
          <p:nvPr/>
        </p:nvPicPr>
        <p:blipFill>
          <a:blip r:embed="rId2"/>
          <a:srcRect/>
          <a:stretch>
            <a:fillRect/>
          </a:stretch>
        </p:blipFill>
        <p:spPr bwMode="auto">
          <a:xfrm>
            <a:off x="3757352" y="3397868"/>
            <a:ext cx="3631483" cy="758496"/>
          </a:xfrm>
          <a:prstGeom prst="rect">
            <a:avLst/>
          </a:prstGeom>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06000EE-D97E-4943-A8CC-523ECE1E39CF}"/>
              </a:ext>
            </a:extLst>
          </p:cNvPr>
          <p:cNvSpPr>
            <a:spLocks noGrp="1"/>
          </p:cNvSpPr>
          <p:nvPr>
            <p:ph type="title"/>
          </p:nvPr>
        </p:nvSpPr>
        <p:spPr>
          <a:xfrm>
            <a:off x="890641" y="882331"/>
            <a:ext cx="9075420" cy="1260475"/>
          </a:xfrm>
        </p:spPr>
        <p:txBody>
          <a:bodyPr/>
          <a:lstStyle/>
          <a:p>
            <a:pPr eaLnBrk="1" hangingPunct="1"/>
            <a:r>
              <a:rPr lang="en-US" altLang="en-US" sz="3000" dirty="0">
                <a:solidFill>
                  <a:srgbClr val="0070C0"/>
                </a:solidFill>
                <a:latin typeface="Open Sans"/>
              </a:rPr>
              <a:t>Alpha - Cut</a:t>
            </a:r>
          </a:p>
        </p:txBody>
      </p:sp>
      <p:sp>
        <p:nvSpPr>
          <p:cNvPr id="24579" name="Content Placeholder 2">
            <a:extLst>
              <a:ext uri="{FF2B5EF4-FFF2-40B4-BE49-F238E27FC236}">
                <a16:creationId xmlns:a16="http://schemas.microsoft.com/office/drawing/2014/main" id="{14FA69F7-4C91-4EEF-A297-7845322D0260}"/>
              </a:ext>
            </a:extLst>
          </p:cNvPr>
          <p:cNvSpPr>
            <a:spLocks noGrp="1"/>
          </p:cNvSpPr>
          <p:nvPr>
            <p:ph idx="1"/>
          </p:nvPr>
        </p:nvSpPr>
        <p:spPr>
          <a:xfrm>
            <a:off x="1475120" y="2641283"/>
            <a:ext cx="8403167" cy="3616863"/>
          </a:xfrm>
          <a:noFill/>
          <a:ln>
            <a:noFill/>
          </a:ln>
        </p:spPr>
        <p:style>
          <a:lnRef idx="0">
            <a:scrgbClr r="0" g="0" b="0"/>
          </a:lnRef>
          <a:fillRef idx="0">
            <a:scrgbClr r="0" g="0" b="0"/>
          </a:fillRef>
          <a:effectRef idx="0">
            <a:scrgbClr r="0" g="0" b="0"/>
          </a:effectRef>
          <a:fontRef idx="minor">
            <a:schemeClr val="dk1"/>
          </a:fontRef>
        </p:style>
        <p:txBody>
          <a:bodyPr rtlCol="0">
            <a:normAutofit/>
          </a:bodyPr>
          <a:lstStyle/>
          <a:p>
            <a:pPr marL="0" indent="0" algn="just" eaLnBrk="1" fontAlgn="auto" hangingPunct="1">
              <a:spcAft>
                <a:spcPts val="0"/>
              </a:spcAft>
              <a:buNone/>
              <a:defRPr/>
            </a:pPr>
            <a:r>
              <a:rPr lang="en-US" sz="2000" dirty="0">
                <a:latin typeface="Open Sans"/>
              </a:rPr>
              <a:t>An α-cut of a fuzzy set A is a crisp set Aα that contains all the elements in U that have membership values in A greater than or equal to </a:t>
            </a:r>
            <a:r>
              <a:rPr lang="el-GR" sz="2000" dirty="0">
                <a:latin typeface="Open Sans"/>
              </a:rPr>
              <a:t>α</a:t>
            </a:r>
            <a:endParaRPr lang="en-US" sz="2000" dirty="0">
              <a:latin typeface="Open Sans"/>
            </a:endParaRPr>
          </a:p>
        </p:txBody>
      </p:sp>
      <p:sp>
        <p:nvSpPr>
          <p:cNvPr id="48132" name="Slide Number Placeholder 4">
            <a:extLst>
              <a:ext uri="{FF2B5EF4-FFF2-40B4-BE49-F238E27FC236}">
                <a16:creationId xmlns:a16="http://schemas.microsoft.com/office/drawing/2014/main" id="{072CD4D2-779A-4B09-9C99-8C3E33CEE84B}"/>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7BF0AC-7940-423C-BB1B-5E9E5FF75B48}" type="slidenum">
              <a:rPr lang="en-US" altLang="en-US" sz="1544">
                <a:latin typeface="Open Sans"/>
              </a:rPr>
              <a:pPr eaLnBrk="1" hangingPunct="1"/>
              <a:t>57</a:t>
            </a:fld>
            <a:endParaRPr lang="en-US" altLang="en-US" sz="1544">
              <a:latin typeface="Open Sans"/>
            </a:endParaRPr>
          </a:p>
        </p:txBody>
      </p:sp>
      <p:pic>
        <p:nvPicPr>
          <p:cNvPr id="24582" name="Picture 2">
            <a:extLst>
              <a:ext uri="{FF2B5EF4-FFF2-40B4-BE49-F238E27FC236}">
                <a16:creationId xmlns:a16="http://schemas.microsoft.com/office/drawing/2014/main" id="{AAF278B9-07F2-4F48-8E77-E4B2E3FAE9EF}"/>
              </a:ext>
            </a:extLst>
          </p:cNvPr>
          <p:cNvPicPr>
            <a:picLocks noChangeAspect="1" noChangeArrowheads="1"/>
          </p:cNvPicPr>
          <p:nvPr/>
        </p:nvPicPr>
        <p:blipFill>
          <a:blip r:embed="rId2"/>
          <a:srcRect/>
          <a:stretch>
            <a:fillRect/>
          </a:stretch>
        </p:blipFill>
        <p:spPr bwMode="auto">
          <a:xfrm>
            <a:off x="3685568" y="3699523"/>
            <a:ext cx="3097617" cy="87708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AB117867-BCFA-4E5D-943D-7C16F2CC244D}"/>
              </a:ext>
            </a:extLst>
          </p:cNvPr>
          <p:cNvSpPr>
            <a:spLocks noGrp="1"/>
          </p:cNvSpPr>
          <p:nvPr>
            <p:ph idx="1"/>
          </p:nvPr>
        </p:nvSpPr>
        <p:spPr>
          <a:xfrm>
            <a:off x="1478863" y="2689014"/>
            <a:ext cx="7678394" cy="3849700"/>
          </a:xfrm>
        </p:spPr>
        <p:txBody>
          <a:bodyPr/>
          <a:lstStyle/>
          <a:p>
            <a:pPr eaLnBrk="1" hangingPunct="1">
              <a:buFontTx/>
              <a:buNone/>
            </a:pPr>
            <a:r>
              <a:rPr lang="en-US" altLang="en-US" sz="2000" dirty="0">
                <a:latin typeface="Open Sans"/>
              </a:rPr>
              <a:t>A fuzzy set A in X has cardinality</a:t>
            </a:r>
          </a:p>
          <a:p>
            <a:pPr eaLnBrk="1" hangingPunct="1"/>
            <a:endParaRPr lang="en-US" altLang="en-US" sz="2000" dirty="0">
              <a:latin typeface="Open Sans"/>
            </a:endParaRPr>
          </a:p>
          <a:p>
            <a:pPr eaLnBrk="1" hangingPunct="1"/>
            <a:endParaRPr lang="en-US" altLang="en-US" sz="2000" dirty="0">
              <a:latin typeface="Open Sans"/>
              <a:cs typeface="Arial" panose="020B0604020202020204" pitchFamily="34" charset="0"/>
            </a:endParaRPr>
          </a:p>
          <a:p>
            <a:pPr eaLnBrk="1" hangingPunct="1"/>
            <a:endParaRPr lang="en-US" altLang="en-US" sz="2000" dirty="0">
              <a:latin typeface="Open Sans"/>
            </a:endParaRPr>
          </a:p>
        </p:txBody>
      </p:sp>
      <p:sp>
        <p:nvSpPr>
          <p:cNvPr id="49155" name="Slide Number Placeholder 4">
            <a:extLst>
              <a:ext uri="{FF2B5EF4-FFF2-40B4-BE49-F238E27FC236}">
                <a16:creationId xmlns:a16="http://schemas.microsoft.com/office/drawing/2014/main" id="{B8F8689E-55A6-4B70-B6AB-7C1263D6901E}"/>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A2071E-B15C-4F31-B096-C1F36030E158}" type="slidenum">
              <a:rPr lang="en-US" altLang="en-US" sz="1544">
                <a:latin typeface="Interstate"/>
              </a:rPr>
              <a:pPr eaLnBrk="1" hangingPunct="1"/>
              <a:t>58</a:t>
            </a:fld>
            <a:endParaRPr lang="en-US" altLang="en-US" sz="1544">
              <a:latin typeface="Interstate"/>
            </a:endParaRPr>
          </a:p>
        </p:txBody>
      </p:sp>
      <p:sp>
        <p:nvSpPr>
          <p:cNvPr id="7" name="Title 1">
            <a:extLst>
              <a:ext uri="{FF2B5EF4-FFF2-40B4-BE49-F238E27FC236}">
                <a16:creationId xmlns:a16="http://schemas.microsoft.com/office/drawing/2014/main" id="{47FCC2C8-3472-45B3-B069-548F3B2C4BA5}"/>
              </a:ext>
            </a:extLst>
          </p:cNvPr>
          <p:cNvSpPr txBox="1">
            <a:spLocks/>
          </p:cNvSpPr>
          <p:nvPr/>
        </p:nvSpPr>
        <p:spPr bwMode="auto">
          <a:xfrm>
            <a:off x="806609" y="1024136"/>
            <a:ext cx="9075420" cy="1260475"/>
          </a:xfrm>
          <a:prstGeom prst="rect">
            <a:avLst/>
          </a:prstGeom>
          <a:noFill/>
          <a:ln w="9525">
            <a:noFill/>
            <a:miter lim="800000"/>
            <a:headEnd/>
            <a:tailEnd/>
          </a:ln>
        </p:spPr>
        <p:txBody>
          <a:bodyPr anchor="ctr"/>
          <a:lstStyle/>
          <a:p>
            <a:pPr algn="r" fontAlgn="auto">
              <a:spcBef>
                <a:spcPts val="0"/>
              </a:spcBef>
              <a:spcAft>
                <a:spcPts val="0"/>
              </a:spcAft>
              <a:defRPr/>
            </a:pPr>
            <a:r>
              <a:rPr lang="en-US" sz="3000" b="1" kern="0" dirty="0">
                <a:solidFill>
                  <a:srgbClr val="3366CC"/>
                </a:solidFill>
                <a:latin typeface="Open Sans"/>
                <a:ea typeface="+mj-ea"/>
                <a:cs typeface="+mj-cs"/>
              </a:rPr>
              <a:t>Cardinality</a:t>
            </a:r>
          </a:p>
        </p:txBody>
      </p:sp>
      <p:pic>
        <p:nvPicPr>
          <p:cNvPr id="25606" name="Picture 4">
            <a:extLst>
              <a:ext uri="{FF2B5EF4-FFF2-40B4-BE49-F238E27FC236}">
                <a16:creationId xmlns:a16="http://schemas.microsoft.com/office/drawing/2014/main" id="{A8FFFF09-F9CF-4968-9FAC-84C92905A695}"/>
              </a:ext>
            </a:extLst>
          </p:cNvPr>
          <p:cNvPicPr>
            <a:picLocks noChangeAspect="1" noChangeArrowheads="1"/>
          </p:cNvPicPr>
          <p:nvPr/>
        </p:nvPicPr>
        <p:blipFill>
          <a:blip r:embed="rId2"/>
          <a:srcRect/>
          <a:stretch>
            <a:fillRect/>
          </a:stretch>
        </p:blipFill>
        <p:spPr bwMode="auto">
          <a:xfrm>
            <a:off x="3418825" y="3417127"/>
            <a:ext cx="2267080" cy="728595"/>
          </a:xfrm>
          <a:prstGeom prst="rect">
            <a:avLst/>
          </a:prstGeom>
          <a:ln/>
        </p:spPr>
        <p:style>
          <a:lnRef idx="2">
            <a:schemeClr val="accent4"/>
          </a:lnRef>
          <a:fillRef idx="1">
            <a:schemeClr val="lt1"/>
          </a:fillRef>
          <a:effectRef idx="0">
            <a:schemeClr val="accent4"/>
          </a:effectRef>
          <a:fontRef idx="minor">
            <a:schemeClr val="dk1"/>
          </a:fontRef>
        </p:style>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C85DC8E-AE30-4030-9957-7F20097BD2BA}"/>
              </a:ext>
            </a:extLst>
          </p:cNvPr>
          <p:cNvSpPr>
            <a:spLocks noGrp="1"/>
          </p:cNvSpPr>
          <p:nvPr>
            <p:ph type="title"/>
          </p:nvPr>
        </p:nvSpPr>
        <p:spPr>
          <a:xfrm>
            <a:off x="806609" y="504190"/>
            <a:ext cx="9075420" cy="1260475"/>
          </a:xfrm>
        </p:spPr>
        <p:txBody>
          <a:bodyPr/>
          <a:lstStyle/>
          <a:p>
            <a:pPr eaLnBrk="1" hangingPunct="1"/>
            <a:r>
              <a:rPr lang="en-US" altLang="en-US" sz="3000" dirty="0">
                <a:solidFill>
                  <a:srgbClr val="3366CC"/>
                </a:solidFill>
                <a:latin typeface="Open Sans"/>
              </a:rPr>
              <a:t>Example: Discrete Fuzzy Set (1/2)</a:t>
            </a:r>
          </a:p>
        </p:txBody>
      </p:sp>
      <p:sp>
        <p:nvSpPr>
          <p:cNvPr id="50179" name="Slide Number Placeholder 4">
            <a:extLst>
              <a:ext uri="{FF2B5EF4-FFF2-40B4-BE49-F238E27FC236}">
                <a16:creationId xmlns:a16="http://schemas.microsoft.com/office/drawing/2014/main" id="{0FF36D27-D33D-4924-A409-9EC4F458F771}"/>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2D5243-F032-4169-905D-130E46ECC482}" type="slidenum">
              <a:rPr lang="en-US" altLang="en-US" sz="1544">
                <a:latin typeface="Interstate"/>
              </a:rPr>
              <a:pPr eaLnBrk="1" hangingPunct="1"/>
              <a:t>59</a:t>
            </a:fld>
            <a:endParaRPr lang="en-US" altLang="en-US" sz="1544">
              <a:latin typeface="Interstate"/>
            </a:endParaRPr>
          </a:p>
        </p:txBody>
      </p:sp>
      <p:grpSp>
        <p:nvGrpSpPr>
          <p:cNvPr id="50180" name="Group 506">
            <a:extLst>
              <a:ext uri="{FF2B5EF4-FFF2-40B4-BE49-F238E27FC236}">
                <a16:creationId xmlns:a16="http://schemas.microsoft.com/office/drawing/2014/main" id="{898E48C2-F8AF-47A0-9647-9AFD60633A62}"/>
              </a:ext>
            </a:extLst>
          </p:cNvPr>
          <p:cNvGrpSpPr>
            <a:grpSpLocks/>
          </p:cNvGrpSpPr>
          <p:nvPr/>
        </p:nvGrpSpPr>
        <p:grpSpPr bwMode="auto">
          <a:xfrm>
            <a:off x="1983052" y="2205831"/>
            <a:ext cx="7688898" cy="4684765"/>
            <a:chOff x="-3" y="-3"/>
            <a:chExt cx="3112" cy="3733"/>
          </a:xfrm>
        </p:grpSpPr>
        <p:grpSp>
          <p:nvGrpSpPr>
            <p:cNvPr id="50185" name="Group 504">
              <a:extLst>
                <a:ext uri="{FF2B5EF4-FFF2-40B4-BE49-F238E27FC236}">
                  <a16:creationId xmlns:a16="http://schemas.microsoft.com/office/drawing/2014/main" id="{AB2B35C2-4946-4B31-A054-0EA9F5818CFE}"/>
                </a:ext>
              </a:extLst>
            </p:cNvPr>
            <p:cNvGrpSpPr>
              <a:grpSpLocks/>
            </p:cNvGrpSpPr>
            <p:nvPr/>
          </p:nvGrpSpPr>
          <p:grpSpPr bwMode="auto">
            <a:xfrm>
              <a:off x="0" y="0"/>
              <a:ext cx="3106" cy="3727"/>
              <a:chOff x="0" y="0"/>
              <a:chExt cx="3106" cy="3727"/>
            </a:xfrm>
          </p:grpSpPr>
          <p:grpSp>
            <p:nvGrpSpPr>
              <p:cNvPr id="50187" name="Group 397">
                <a:extLst>
                  <a:ext uri="{FF2B5EF4-FFF2-40B4-BE49-F238E27FC236}">
                    <a16:creationId xmlns:a16="http://schemas.microsoft.com/office/drawing/2014/main" id="{99AD0AE0-752A-4CEA-8238-729D68365B24}"/>
                  </a:ext>
                </a:extLst>
              </p:cNvPr>
              <p:cNvGrpSpPr>
                <a:grpSpLocks/>
              </p:cNvGrpSpPr>
              <p:nvPr/>
            </p:nvGrpSpPr>
            <p:grpSpPr bwMode="auto">
              <a:xfrm>
                <a:off x="0" y="0"/>
                <a:ext cx="626" cy="442"/>
                <a:chOff x="0" y="0"/>
                <a:chExt cx="626" cy="442"/>
              </a:xfrm>
            </p:grpSpPr>
            <p:sp>
              <p:nvSpPr>
                <p:cNvPr id="50343" name="Rectangle 396">
                  <a:extLst>
                    <a:ext uri="{FF2B5EF4-FFF2-40B4-BE49-F238E27FC236}">
                      <a16:creationId xmlns:a16="http://schemas.microsoft.com/office/drawing/2014/main" id="{521E8471-7D46-41AD-8B16-EFEE6278D209}"/>
                    </a:ext>
                  </a:extLst>
                </p:cNvPr>
                <p:cNvSpPr>
                  <a:spLocks noChangeArrowheads="1"/>
                </p:cNvSpPr>
                <p:nvPr/>
              </p:nvSpPr>
              <p:spPr bwMode="auto">
                <a:xfrm>
                  <a:off x="0" y="0"/>
                  <a:ext cx="626"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nvGrpSpPr>
                <p:cNvPr id="50344" name="Group 395">
                  <a:extLst>
                    <a:ext uri="{FF2B5EF4-FFF2-40B4-BE49-F238E27FC236}">
                      <a16:creationId xmlns:a16="http://schemas.microsoft.com/office/drawing/2014/main" id="{6ABC4016-A508-4B73-B4E4-987026967613}"/>
                    </a:ext>
                  </a:extLst>
                </p:cNvPr>
                <p:cNvGrpSpPr>
                  <a:grpSpLocks/>
                </p:cNvGrpSpPr>
                <p:nvPr/>
              </p:nvGrpSpPr>
              <p:grpSpPr bwMode="auto">
                <a:xfrm>
                  <a:off x="0" y="0"/>
                  <a:ext cx="626" cy="442"/>
                  <a:chOff x="0" y="0"/>
                  <a:chExt cx="626" cy="442"/>
                </a:xfrm>
              </p:grpSpPr>
              <p:sp>
                <p:nvSpPr>
                  <p:cNvPr id="50345" name="Rectangle 344">
                    <a:extLst>
                      <a:ext uri="{FF2B5EF4-FFF2-40B4-BE49-F238E27FC236}">
                        <a16:creationId xmlns:a16="http://schemas.microsoft.com/office/drawing/2014/main" id="{E722F3E3-11D6-4A4D-A31E-B12D960BA360}"/>
                      </a:ext>
                    </a:extLst>
                  </p:cNvPr>
                  <p:cNvSpPr>
                    <a:spLocks noChangeArrowheads="1"/>
                  </p:cNvSpPr>
                  <p:nvPr/>
                </p:nvSpPr>
                <p:spPr bwMode="auto">
                  <a:xfrm>
                    <a:off x="43" y="0"/>
                    <a:ext cx="540"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 (usia)</a:t>
                    </a:r>
                  </a:p>
                  <a:p>
                    <a:pPr algn="ctr">
                      <a:spcBef>
                        <a:spcPct val="0"/>
                      </a:spcBef>
                      <a:buFontTx/>
                      <a:buNone/>
                    </a:pPr>
                    <a:r>
                      <a:rPr lang="en-US" altLang="en-US" sz="1544" b="1">
                        <a:cs typeface="Times New Roman" panose="02020603050405020304" pitchFamily="18" charset="0"/>
                      </a:rPr>
                      <a:t>x</a:t>
                    </a:r>
                  </a:p>
                  <a:p>
                    <a:pPr algn="ctr">
                      <a:spcBef>
                        <a:spcPct val="0"/>
                      </a:spcBef>
                      <a:buFontTx/>
                      <a:buNone/>
                    </a:pPr>
                    <a:endParaRPr lang="en-US" altLang="en-US" sz="1544" b="1"/>
                  </a:p>
                </p:txBody>
              </p:sp>
              <p:sp>
                <p:nvSpPr>
                  <p:cNvPr id="50346" name="Rectangle 394">
                    <a:extLst>
                      <a:ext uri="{FF2B5EF4-FFF2-40B4-BE49-F238E27FC236}">
                        <a16:creationId xmlns:a16="http://schemas.microsoft.com/office/drawing/2014/main" id="{1407D744-AE6D-4175-8083-63162CD9F178}"/>
                      </a:ext>
                    </a:extLst>
                  </p:cNvPr>
                  <p:cNvSpPr>
                    <a:spLocks noChangeArrowheads="1"/>
                  </p:cNvSpPr>
                  <p:nvPr/>
                </p:nvSpPr>
                <p:spPr bwMode="auto">
                  <a:xfrm>
                    <a:off x="0" y="0"/>
                    <a:ext cx="6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grpSp>
            <p:nvGrpSpPr>
              <p:cNvPr id="50188" name="Group 401">
                <a:extLst>
                  <a:ext uri="{FF2B5EF4-FFF2-40B4-BE49-F238E27FC236}">
                    <a16:creationId xmlns:a16="http://schemas.microsoft.com/office/drawing/2014/main" id="{99103D9B-83C6-431F-BA0C-EA20787D390B}"/>
                  </a:ext>
                </a:extLst>
              </p:cNvPr>
              <p:cNvGrpSpPr>
                <a:grpSpLocks/>
              </p:cNvGrpSpPr>
              <p:nvPr/>
            </p:nvGrpSpPr>
            <p:grpSpPr bwMode="auto">
              <a:xfrm>
                <a:off x="626" y="0"/>
                <a:ext cx="614" cy="442"/>
                <a:chOff x="626" y="0"/>
                <a:chExt cx="614" cy="442"/>
              </a:xfrm>
            </p:grpSpPr>
            <p:sp>
              <p:nvSpPr>
                <p:cNvPr id="50339" name="Rectangle 400">
                  <a:extLst>
                    <a:ext uri="{FF2B5EF4-FFF2-40B4-BE49-F238E27FC236}">
                      <a16:creationId xmlns:a16="http://schemas.microsoft.com/office/drawing/2014/main" id="{FFEC4E74-279A-484B-864E-99E586BB53B6}"/>
                    </a:ext>
                  </a:extLst>
                </p:cNvPr>
                <p:cNvSpPr>
                  <a:spLocks noChangeArrowheads="1"/>
                </p:cNvSpPr>
                <p:nvPr/>
              </p:nvSpPr>
              <p:spPr bwMode="auto">
                <a:xfrm>
                  <a:off x="626" y="0"/>
                  <a:ext cx="614"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nvGrpSpPr>
                <p:cNvPr id="50340" name="Group 399">
                  <a:extLst>
                    <a:ext uri="{FF2B5EF4-FFF2-40B4-BE49-F238E27FC236}">
                      <a16:creationId xmlns:a16="http://schemas.microsoft.com/office/drawing/2014/main" id="{4856F2BF-2B9E-4BD7-AC89-A237348F4B05}"/>
                    </a:ext>
                  </a:extLst>
                </p:cNvPr>
                <p:cNvGrpSpPr>
                  <a:grpSpLocks/>
                </p:cNvGrpSpPr>
                <p:nvPr/>
              </p:nvGrpSpPr>
              <p:grpSpPr bwMode="auto">
                <a:xfrm>
                  <a:off x="626" y="0"/>
                  <a:ext cx="614" cy="442"/>
                  <a:chOff x="626" y="0"/>
                  <a:chExt cx="614" cy="442"/>
                </a:xfrm>
              </p:grpSpPr>
              <p:sp>
                <p:nvSpPr>
                  <p:cNvPr id="50341" name="Rectangle 345">
                    <a:extLst>
                      <a:ext uri="{FF2B5EF4-FFF2-40B4-BE49-F238E27FC236}">
                        <a16:creationId xmlns:a16="http://schemas.microsoft.com/office/drawing/2014/main" id="{E7FBBB3C-CEFA-4F7D-B511-9E121E8D7F28}"/>
                      </a:ext>
                    </a:extLst>
                  </p:cNvPr>
                  <p:cNvSpPr>
                    <a:spLocks noChangeArrowheads="1"/>
                  </p:cNvSpPr>
                  <p:nvPr/>
                </p:nvSpPr>
                <p:spPr bwMode="auto">
                  <a:xfrm>
                    <a:off x="669" y="0"/>
                    <a:ext cx="528"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(x)</a:t>
                    </a:r>
                  </a:p>
                  <a:p>
                    <a:pPr algn="ctr" eaLnBrk="1" hangingPunct="1">
                      <a:spcBef>
                        <a:spcPct val="0"/>
                      </a:spcBef>
                      <a:buFontTx/>
                      <a:buNone/>
                    </a:pPr>
                    <a:endParaRPr lang="en-US" altLang="en-US" sz="1544" b="1">
                      <a:cs typeface="Times New Roman" panose="02020603050405020304" pitchFamily="18" charset="0"/>
                    </a:endParaRPr>
                  </a:p>
                  <a:p>
                    <a:pPr algn="ctr" eaLnBrk="1" hangingPunct="1">
                      <a:spcBef>
                        <a:spcPct val="0"/>
                      </a:spcBef>
                      <a:buFontTx/>
                      <a:buNone/>
                    </a:pPr>
                    <a:endParaRPr lang="en-US" altLang="en-US" sz="1544" b="1">
                      <a:cs typeface="Times New Roman" panose="02020603050405020304" pitchFamily="18" charset="0"/>
                    </a:endParaRPr>
                  </a:p>
                  <a:p>
                    <a:pPr algn="ctr">
                      <a:spcBef>
                        <a:spcPct val="0"/>
                      </a:spcBef>
                      <a:buFontTx/>
                      <a:buNone/>
                    </a:pPr>
                    <a:endParaRPr lang="en-US" altLang="en-US" sz="1544" b="1"/>
                  </a:p>
                </p:txBody>
              </p:sp>
              <p:sp>
                <p:nvSpPr>
                  <p:cNvPr id="50342" name="Rectangle 398">
                    <a:extLst>
                      <a:ext uri="{FF2B5EF4-FFF2-40B4-BE49-F238E27FC236}">
                        <a16:creationId xmlns:a16="http://schemas.microsoft.com/office/drawing/2014/main" id="{901EE1DB-CB0F-42D4-A7A0-4A03D44CF92A}"/>
                      </a:ext>
                    </a:extLst>
                  </p:cNvPr>
                  <p:cNvSpPr>
                    <a:spLocks noChangeArrowheads="1"/>
                  </p:cNvSpPr>
                  <p:nvPr/>
                </p:nvSpPr>
                <p:spPr bwMode="auto">
                  <a:xfrm>
                    <a:off x="626" y="0"/>
                    <a:ext cx="614"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grpSp>
            <p:nvGrpSpPr>
              <p:cNvPr id="50189" name="Group 405">
                <a:extLst>
                  <a:ext uri="{FF2B5EF4-FFF2-40B4-BE49-F238E27FC236}">
                    <a16:creationId xmlns:a16="http://schemas.microsoft.com/office/drawing/2014/main" id="{42F0553F-FDE3-495B-B2F9-478690ADC4D0}"/>
                  </a:ext>
                </a:extLst>
              </p:cNvPr>
              <p:cNvGrpSpPr>
                <a:grpSpLocks/>
              </p:cNvGrpSpPr>
              <p:nvPr/>
            </p:nvGrpSpPr>
            <p:grpSpPr bwMode="auto">
              <a:xfrm>
                <a:off x="1240" y="0"/>
                <a:ext cx="634" cy="442"/>
                <a:chOff x="1240" y="0"/>
                <a:chExt cx="634" cy="442"/>
              </a:xfrm>
            </p:grpSpPr>
            <p:sp>
              <p:nvSpPr>
                <p:cNvPr id="50335" name="Rectangle 404">
                  <a:extLst>
                    <a:ext uri="{FF2B5EF4-FFF2-40B4-BE49-F238E27FC236}">
                      <a16:creationId xmlns:a16="http://schemas.microsoft.com/office/drawing/2014/main" id="{B77370FE-1774-485F-9C7C-1F04CDBD1095}"/>
                    </a:ext>
                  </a:extLst>
                </p:cNvPr>
                <p:cNvSpPr>
                  <a:spLocks noChangeArrowheads="1"/>
                </p:cNvSpPr>
                <p:nvPr/>
              </p:nvSpPr>
              <p:spPr bwMode="auto">
                <a:xfrm>
                  <a:off x="1240" y="0"/>
                  <a:ext cx="634"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nvGrpSpPr>
                <p:cNvPr id="50336" name="Group 403">
                  <a:extLst>
                    <a:ext uri="{FF2B5EF4-FFF2-40B4-BE49-F238E27FC236}">
                      <a16:creationId xmlns:a16="http://schemas.microsoft.com/office/drawing/2014/main" id="{174A76D2-7698-499A-8436-8385B00497C0}"/>
                    </a:ext>
                  </a:extLst>
                </p:cNvPr>
                <p:cNvGrpSpPr>
                  <a:grpSpLocks/>
                </p:cNvGrpSpPr>
                <p:nvPr/>
              </p:nvGrpSpPr>
              <p:grpSpPr bwMode="auto">
                <a:xfrm>
                  <a:off x="1240" y="0"/>
                  <a:ext cx="634" cy="442"/>
                  <a:chOff x="1240" y="0"/>
                  <a:chExt cx="634" cy="442"/>
                </a:xfrm>
              </p:grpSpPr>
              <p:sp>
                <p:nvSpPr>
                  <p:cNvPr id="50337" name="Rectangle 346">
                    <a:extLst>
                      <a:ext uri="{FF2B5EF4-FFF2-40B4-BE49-F238E27FC236}">
                        <a16:creationId xmlns:a16="http://schemas.microsoft.com/office/drawing/2014/main" id="{F747FB28-4AB1-4EE4-80D2-7BA307F39521}"/>
                      </a:ext>
                    </a:extLst>
                  </p:cNvPr>
                  <p:cNvSpPr>
                    <a:spLocks noChangeArrowheads="1"/>
                  </p:cNvSpPr>
                  <p:nvPr/>
                </p:nvSpPr>
                <p:spPr bwMode="auto">
                  <a:xfrm>
                    <a:off x="1283" y="0"/>
                    <a:ext cx="548"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(x)</a:t>
                    </a:r>
                  </a:p>
                  <a:p>
                    <a:pPr algn="ctr">
                      <a:spcBef>
                        <a:spcPct val="0"/>
                      </a:spcBef>
                      <a:buFontTx/>
                      <a:buNone/>
                    </a:pPr>
                    <a:endParaRPr lang="en-US" altLang="en-US" sz="1544" b="1"/>
                  </a:p>
                </p:txBody>
              </p:sp>
              <p:sp>
                <p:nvSpPr>
                  <p:cNvPr id="50338" name="Rectangle 402">
                    <a:extLst>
                      <a:ext uri="{FF2B5EF4-FFF2-40B4-BE49-F238E27FC236}">
                        <a16:creationId xmlns:a16="http://schemas.microsoft.com/office/drawing/2014/main" id="{B35D6739-3163-471B-BD2E-342C2EB00FBC}"/>
                      </a:ext>
                    </a:extLst>
                  </p:cNvPr>
                  <p:cNvSpPr>
                    <a:spLocks noChangeArrowheads="1"/>
                  </p:cNvSpPr>
                  <p:nvPr/>
                </p:nvSpPr>
                <p:spPr bwMode="auto">
                  <a:xfrm>
                    <a:off x="1240" y="0"/>
                    <a:ext cx="634"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grpSp>
            <p:nvGrpSpPr>
              <p:cNvPr id="50190" name="Group 409">
                <a:extLst>
                  <a:ext uri="{FF2B5EF4-FFF2-40B4-BE49-F238E27FC236}">
                    <a16:creationId xmlns:a16="http://schemas.microsoft.com/office/drawing/2014/main" id="{C02A5F6B-8BEB-4CE0-BCC7-E89E944C1D21}"/>
                  </a:ext>
                </a:extLst>
              </p:cNvPr>
              <p:cNvGrpSpPr>
                <a:grpSpLocks/>
              </p:cNvGrpSpPr>
              <p:nvPr/>
            </p:nvGrpSpPr>
            <p:grpSpPr bwMode="auto">
              <a:xfrm>
                <a:off x="1874" y="0"/>
                <a:ext cx="643" cy="442"/>
                <a:chOff x="1874" y="0"/>
                <a:chExt cx="643" cy="442"/>
              </a:xfrm>
            </p:grpSpPr>
            <p:sp>
              <p:nvSpPr>
                <p:cNvPr id="50331" name="Rectangle 408">
                  <a:extLst>
                    <a:ext uri="{FF2B5EF4-FFF2-40B4-BE49-F238E27FC236}">
                      <a16:creationId xmlns:a16="http://schemas.microsoft.com/office/drawing/2014/main" id="{E39D51B2-A7AC-467A-9D6A-5E330E6D1DE1}"/>
                    </a:ext>
                  </a:extLst>
                </p:cNvPr>
                <p:cNvSpPr>
                  <a:spLocks noChangeArrowheads="1"/>
                </p:cNvSpPr>
                <p:nvPr/>
              </p:nvSpPr>
              <p:spPr bwMode="auto">
                <a:xfrm>
                  <a:off x="1874" y="0"/>
                  <a:ext cx="643"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nvGrpSpPr>
                <p:cNvPr id="50332" name="Group 407">
                  <a:extLst>
                    <a:ext uri="{FF2B5EF4-FFF2-40B4-BE49-F238E27FC236}">
                      <a16:creationId xmlns:a16="http://schemas.microsoft.com/office/drawing/2014/main" id="{B5ED7E43-FB09-4A88-88DF-BAEA833090D9}"/>
                    </a:ext>
                  </a:extLst>
                </p:cNvPr>
                <p:cNvGrpSpPr>
                  <a:grpSpLocks/>
                </p:cNvGrpSpPr>
                <p:nvPr/>
              </p:nvGrpSpPr>
              <p:grpSpPr bwMode="auto">
                <a:xfrm>
                  <a:off x="1874" y="0"/>
                  <a:ext cx="643" cy="442"/>
                  <a:chOff x="1874" y="0"/>
                  <a:chExt cx="643" cy="442"/>
                </a:xfrm>
              </p:grpSpPr>
              <p:sp>
                <p:nvSpPr>
                  <p:cNvPr id="50333" name="Rectangle 347">
                    <a:extLst>
                      <a:ext uri="{FF2B5EF4-FFF2-40B4-BE49-F238E27FC236}">
                        <a16:creationId xmlns:a16="http://schemas.microsoft.com/office/drawing/2014/main" id="{47BB26B5-9177-4D71-9F84-858A7F6DEE67}"/>
                      </a:ext>
                    </a:extLst>
                  </p:cNvPr>
                  <p:cNvSpPr>
                    <a:spLocks noChangeArrowheads="1"/>
                  </p:cNvSpPr>
                  <p:nvPr/>
                </p:nvSpPr>
                <p:spPr bwMode="auto">
                  <a:xfrm>
                    <a:off x="1917" y="0"/>
                    <a:ext cx="557"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(x)</a:t>
                    </a:r>
                  </a:p>
                  <a:p>
                    <a:pPr algn="ctr" eaLnBrk="1" hangingPunct="1">
                      <a:spcBef>
                        <a:spcPct val="0"/>
                      </a:spcBef>
                      <a:buFontTx/>
                      <a:buNone/>
                    </a:pPr>
                    <a:endParaRPr lang="en-US" altLang="en-US" sz="1544" b="1">
                      <a:cs typeface="Times New Roman" panose="02020603050405020304" pitchFamily="18" charset="0"/>
                    </a:endParaRPr>
                  </a:p>
                  <a:p>
                    <a:pPr algn="ctr">
                      <a:spcBef>
                        <a:spcPct val="0"/>
                      </a:spcBef>
                      <a:buFontTx/>
                      <a:buNone/>
                    </a:pPr>
                    <a:endParaRPr lang="en-US" altLang="en-US" sz="1544" b="1"/>
                  </a:p>
                </p:txBody>
              </p:sp>
              <p:sp>
                <p:nvSpPr>
                  <p:cNvPr id="50334" name="Rectangle 406">
                    <a:extLst>
                      <a:ext uri="{FF2B5EF4-FFF2-40B4-BE49-F238E27FC236}">
                        <a16:creationId xmlns:a16="http://schemas.microsoft.com/office/drawing/2014/main" id="{49EBDF58-9AE7-4E14-90AB-4F6697BCDDB8}"/>
                      </a:ext>
                    </a:extLst>
                  </p:cNvPr>
                  <p:cNvSpPr>
                    <a:spLocks noChangeArrowheads="1"/>
                  </p:cNvSpPr>
                  <p:nvPr/>
                </p:nvSpPr>
                <p:spPr bwMode="auto">
                  <a:xfrm>
                    <a:off x="1874" y="0"/>
                    <a:ext cx="643"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grpSp>
            <p:nvGrpSpPr>
              <p:cNvPr id="50191" name="Group 413">
                <a:extLst>
                  <a:ext uri="{FF2B5EF4-FFF2-40B4-BE49-F238E27FC236}">
                    <a16:creationId xmlns:a16="http://schemas.microsoft.com/office/drawing/2014/main" id="{E4C16698-D63E-4CC5-84B2-2AFB24553C8C}"/>
                  </a:ext>
                </a:extLst>
              </p:cNvPr>
              <p:cNvGrpSpPr>
                <a:grpSpLocks/>
              </p:cNvGrpSpPr>
              <p:nvPr/>
            </p:nvGrpSpPr>
            <p:grpSpPr bwMode="auto">
              <a:xfrm>
                <a:off x="2517" y="0"/>
                <a:ext cx="589" cy="442"/>
                <a:chOff x="2517" y="0"/>
                <a:chExt cx="589" cy="442"/>
              </a:xfrm>
            </p:grpSpPr>
            <p:sp>
              <p:nvSpPr>
                <p:cNvPr id="50327" name="Rectangle 412">
                  <a:extLst>
                    <a:ext uri="{FF2B5EF4-FFF2-40B4-BE49-F238E27FC236}">
                      <a16:creationId xmlns:a16="http://schemas.microsoft.com/office/drawing/2014/main" id="{7F9818A7-B49E-4E11-8555-3DAC9FEB14D2}"/>
                    </a:ext>
                  </a:extLst>
                </p:cNvPr>
                <p:cNvSpPr>
                  <a:spLocks noChangeArrowheads="1"/>
                </p:cNvSpPr>
                <p:nvPr/>
              </p:nvSpPr>
              <p:spPr bwMode="auto">
                <a:xfrm>
                  <a:off x="2517" y="0"/>
                  <a:ext cx="589"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nvGrpSpPr>
                <p:cNvPr id="50328" name="Group 411">
                  <a:extLst>
                    <a:ext uri="{FF2B5EF4-FFF2-40B4-BE49-F238E27FC236}">
                      <a16:creationId xmlns:a16="http://schemas.microsoft.com/office/drawing/2014/main" id="{B1C1FC0A-CA47-440B-B3D3-D805B8EF6FC1}"/>
                    </a:ext>
                  </a:extLst>
                </p:cNvPr>
                <p:cNvGrpSpPr>
                  <a:grpSpLocks/>
                </p:cNvGrpSpPr>
                <p:nvPr/>
              </p:nvGrpSpPr>
              <p:grpSpPr bwMode="auto">
                <a:xfrm>
                  <a:off x="2517" y="0"/>
                  <a:ext cx="589" cy="442"/>
                  <a:chOff x="2517" y="0"/>
                  <a:chExt cx="589" cy="442"/>
                </a:xfrm>
              </p:grpSpPr>
              <p:sp>
                <p:nvSpPr>
                  <p:cNvPr id="50329" name="Rectangle 348">
                    <a:extLst>
                      <a:ext uri="{FF2B5EF4-FFF2-40B4-BE49-F238E27FC236}">
                        <a16:creationId xmlns:a16="http://schemas.microsoft.com/office/drawing/2014/main" id="{3CBD161C-23A8-4D98-A343-5B496B4E0C26}"/>
                      </a:ext>
                    </a:extLst>
                  </p:cNvPr>
                  <p:cNvSpPr>
                    <a:spLocks noChangeArrowheads="1"/>
                  </p:cNvSpPr>
                  <p:nvPr/>
                </p:nvSpPr>
                <p:spPr bwMode="auto">
                  <a:xfrm>
                    <a:off x="2560" y="0"/>
                    <a:ext cx="503" cy="442"/>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(x)</a:t>
                    </a:r>
                  </a:p>
                  <a:p>
                    <a:pPr algn="ctr" eaLnBrk="1" hangingPunct="1">
                      <a:spcBef>
                        <a:spcPct val="0"/>
                      </a:spcBef>
                      <a:buFontTx/>
                      <a:buNone/>
                    </a:pPr>
                    <a:endParaRPr lang="en-US" altLang="en-US" sz="1544" b="1">
                      <a:cs typeface="Times New Roman" panose="02020603050405020304" pitchFamily="18" charset="0"/>
                    </a:endParaRPr>
                  </a:p>
                  <a:p>
                    <a:pPr algn="ctr">
                      <a:spcBef>
                        <a:spcPct val="0"/>
                      </a:spcBef>
                      <a:buFontTx/>
                      <a:buNone/>
                    </a:pPr>
                    <a:endParaRPr lang="en-US" altLang="en-US" sz="1544" b="1"/>
                  </a:p>
                </p:txBody>
              </p:sp>
              <p:sp>
                <p:nvSpPr>
                  <p:cNvPr id="50330" name="Rectangle 410">
                    <a:extLst>
                      <a:ext uri="{FF2B5EF4-FFF2-40B4-BE49-F238E27FC236}">
                        <a16:creationId xmlns:a16="http://schemas.microsoft.com/office/drawing/2014/main" id="{E153EA26-CEC2-4DA7-8791-4EE6EA534D49}"/>
                      </a:ext>
                    </a:extLst>
                  </p:cNvPr>
                  <p:cNvSpPr>
                    <a:spLocks noChangeArrowheads="1"/>
                  </p:cNvSpPr>
                  <p:nvPr/>
                </p:nvSpPr>
                <p:spPr bwMode="auto">
                  <a:xfrm>
                    <a:off x="2517" y="0"/>
                    <a:ext cx="589"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grpSp>
            <p:nvGrpSpPr>
              <p:cNvPr id="50192" name="Group 415">
                <a:extLst>
                  <a:ext uri="{FF2B5EF4-FFF2-40B4-BE49-F238E27FC236}">
                    <a16:creationId xmlns:a16="http://schemas.microsoft.com/office/drawing/2014/main" id="{C559DD72-0F7E-413C-93E4-16E5CDD0E332}"/>
                  </a:ext>
                </a:extLst>
              </p:cNvPr>
              <p:cNvGrpSpPr>
                <a:grpSpLocks/>
              </p:cNvGrpSpPr>
              <p:nvPr/>
            </p:nvGrpSpPr>
            <p:grpSpPr bwMode="auto">
              <a:xfrm>
                <a:off x="0" y="442"/>
                <a:ext cx="626" cy="365"/>
                <a:chOff x="0" y="442"/>
                <a:chExt cx="626" cy="365"/>
              </a:xfrm>
            </p:grpSpPr>
            <p:sp>
              <p:nvSpPr>
                <p:cNvPr id="50325" name="Rectangle 349">
                  <a:extLst>
                    <a:ext uri="{FF2B5EF4-FFF2-40B4-BE49-F238E27FC236}">
                      <a16:creationId xmlns:a16="http://schemas.microsoft.com/office/drawing/2014/main" id="{01E80917-C66F-44AB-86EC-6E3FA8EEEDB6}"/>
                    </a:ext>
                  </a:extLst>
                </p:cNvPr>
                <p:cNvSpPr>
                  <a:spLocks noChangeArrowheads="1"/>
                </p:cNvSpPr>
                <p:nvPr/>
              </p:nvSpPr>
              <p:spPr bwMode="auto">
                <a:xfrm>
                  <a:off x="43" y="442"/>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5</a:t>
                  </a:r>
                </a:p>
                <a:p>
                  <a:pPr algn="ctr">
                    <a:spcBef>
                      <a:spcPct val="0"/>
                    </a:spcBef>
                    <a:buFontTx/>
                    <a:buNone/>
                  </a:pPr>
                  <a:endParaRPr lang="en-US" altLang="en-US" sz="1544" b="1"/>
                </a:p>
              </p:txBody>
            </p:sp>
            <p:sp>
              <p:nvSpPr>
                <p:cNvPr id="50326" name="Rectangle 414">
                  <a:extLst>
                    <a:ext uri="{FF2B5EF4-FFF2-40B4-BE49-F238E27FC236}">
                      <a16:creationId xmlns:a16="http://schemas.microsoft.com/office/drawing/2014/main" id="{07A115FF-2538-4371-A5AC-70598136EA06}"/>
                    </a:ext>
                  </a:extLst>
                </p:cNvPr>
                <p:cNvSpPr>
                  <a:spLocks noChangeArrowheads="1"/>
                </p:cNvSpPr>
                <p:nvPr/>
              </p:nvSpPr>
              <p:spPr bwMode="auto">
                <a:xfrm>
                  <a:off x="0" y="442"/>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193" name="Group 417">
                <a:extLst>
                  <a:ext uri="{FF2B5EF4-FFF2-40B4-BE49-F238E27FC236}">
                    <a16:creationId xmlns:a16="http://schemas.microsoft.com/office/drawing/2014/main" id="{BA018954-CBEF-4F86-B0E9-3BBAA83FAE09}"/>
                  </a:ext>
                </a:extLst>
              </p:cNvPr>
              <p:cNvGrpSpPr>
                <a:grpSpLocks/>
              </p:cNvGrpSpPr>
              <p:nvPr/>
            </p:nvGrpSpPr>
            <p:grpSpPr bwMode="auto">
              <a:xfrm>
                <a:off x="626" y="442"/>
                <a:ext cx="614" cy="365"/>
                <a:chOff x="626" y="442"/>
                <a:chExt cx="614" cy="365"/>
              </a:xfrm>
            </p:grpSpPr>
            <p:sp>
              <p:nvSpPr>
                <p:cNvPr id="50323" name="Rectangle 350">
                  <a:extLst>
                    <a:ext uri="{FF2B5EF4-FFF2-40B4-BE49-F238E27FC236}">
                      <a16:creationId xmlns:a16="http://schemas.microsoft.com/office/drawing/2014/main" id="{2B7B45FD-05C0-49BA-87D1-B4179880F5D6}"/>
                    </a:ext>
                  </a:extLst>
                </p:cNvPr>
                <p:cNvSpPr>
                  <a:spLocks noChangeArrowheads="1"/>
                </p:cNvSpPr>
                <p:nvPr/>
              </p:nvSpPr>
              <p:spPr bwMode="auto">
                <a:xfrm>
                  <a:off x="669" y="442"/>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324" name="Rectangle 416">
                  <a:extLst>
                    <a:ext uri="{FF2B5EF4-FFF2-40B4-BE49-F238E27FC236}">
                      <a16:creationId xmlns:a16="http://schemas.microsoft.com/office/drawing/2014/main" id="{B419EC1F-1549-4A99-A0D2-9B82931DC912}"/>
                    </a:ext>
                  </a:extLst>
                </p:cNvPr>
                <p:cNvSpPr>
                  <a:spLocks noChangeArrowheads="1"/>
                </p:cNvSpPr>
                <p:nvPr/>
              </p:nvSpPr>
              <p:spPr bwMode="auto">
                <a:xfrm>
                  <a:off x="626" y="442"/>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194" name="Group 419">
                <a:extLst>
                  <a:ext uri="{FF2B5EF4-FFF2-40B4-BE49-F238E27FC236}">
                    <a16:creationId xmlns:a16="http://schemas.microsoft.com/office/drawing/2014/main" id="{539ABAAB-BB8C-42EF-9E17-C27396B89037}"/>
                  </a:ext>
                </a:extLst>
              </p:cNvPr>
              <p:cNvGrpSpPr>
                <a:grpSpLocks/>
              </p:cNvGrpSpPr>
              <p:nvPr/>
            </p:nvGrpSpPr>
            <p:grpSpPr bwMode="auto">
              <a:xfrm>
                <a:off x="1240" y="442"/>
                <a:ext cx="634" cy="365"/>
                <a:chOff x="1240" y="442"/>
                <a:chExt cx="634" cy="365"/>
              </a:xfrm>
            </p:grpSpPr>
            <p:sp>
              <p:nvSpPr>
                <p:cNvPr id="50321" name="Rectangle 351">
                  <a:extLst>
                    <a:ext uri="{FF2B5EF4-FFF2-40B4-BE49-F238E27FC236}">
                      <a16:creationId xmlns:a16="http://schemas.microsoft.com/office/drawing/2014/main" id="{0E3FB06F-BE0D-4C25-A068-177F3DD617CB}"/>
                    </a:ext>
                  </a:extLst>
                </p:cNvPr>
                <p:cNvSpPr>
                  <a:spLocks noChangeArrowheads="1"/>
                </p:cNvSpPr>
                <p:nvPr/>
              </p:nvSpPr>
              <p:spPr bwMode="auto">
                <a:xfrm>
                  <a:off x="1283" y="442"/>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322" name="Rectangle 418">
                  <a:extLst>
                    <a:ext uri="{FF2B5EF4-FFF2-40B4-BE49-F238E27FC236}">
                      <a16:creationId xmlns:a16="http://schemas.microsoft.com/office/drawing/2014/main" id="{CF7CC5CC-D05B-4AC8-94C5-D6B967FD0738}"/>
                    </a:ext>
                  </a:extLst>
                </p:cNvPr>
                <p:cNvSpPr>
                  <a:spLocks noChangeArrowheads="1"/>
                </p:cNvSpPr>
                <p:nvPr/>
              </p:nvSpPr>
              <p:spPr bwMode="auto">
                <a:xfrm>
                  <a:off x="1240" y="442"/>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195" name="Group 421">
                <a:extLst>
                  <a:ext uri="{FF2B5EF4-FFF2-40B4-BE49-F238E27FC236}">
                    <a16:creationId xmlns:a16="http://schemas.microsoft.com/office/drawing/2014/main" id="{01840997-218D-4499-8C00-5C6382AFAC90}"/>
                  </a:ext>
                </a:extLst>
              </p:cNvPr>
              <p:cNvGrpSpPr>
                <a:grpSpLocks/>
              </p:cNvGrpSpPr>
              <p:nvPr/>
            </p:nvGrpSpPr>
            <p:grpSpPr bwMode="auto">
              <a:xfrm>
                <a:off x="1874" y="442"/>
                <a:ext cx="643" cy="365"/>
                <a:chOff x="1874" y="442"/>
                <a:chExt cx="643" cy="365"/>
              </a:xfrm>
            </p:grpSpPr>
            <p:sp>
              <p:nvSpPr>
                <p:cNvPr id="50319" name="Rectangle 352">
                  <a:extLst>
                    <a:ext uri="{FF2B5EF4-FFF2-40B4-BE49-F238E27FC236}">
                      <a16:creationId xmlns:a16="http://schemas.microsoft.com/office/drawing/2014/main" id="{8FDEC36F-49B4-4079-B688-5756DF1AC2B5}"/>
                    </a:ext>
                  </a:extLst>
                </p:cNvPr>
                <p:cNvSpPr>
                  <a:spLocks noChangeArrowheads="1"/>
                </p:cNvSpPr>
                <p:nvPr/>
              </p:nvSpPr>
              <p:spPr bwMode="auto">
                <a:xfrm>
                  <a:off x="1917" y="442"/>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320" name="Rectangle 420">
                  <a:extLst>
                    <a:ext uri="{FF2B5EF4-FFF2-40B4-BE49-F238E27FC236}">
                      <a16:creationId xmlns:a16="http://schemas.microsoft.com/office/drawing/2014/main" id="{D67D1369-95BE-4BBC-ADA5-DC27DE3E5E8B}"/>
                    </a:ext>
                  </a:extLst>
                </p:cNvPr>
                <p:cNvSpPr>
                  <a:spLocks noChangeArrowheads="1"/>
                </p:cNvSpPr>
                <p:nvPr/>
              </p:nvSpPr>
              <p:spPr bwMode="auto">
                <a:xfrm>
                  <a:off x="1874" y="442"/>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196" name="Group 423">
                <a:extLst>
                  <a:ext uri="{FF2B5EF4-FFF2-40B4-BE49-F238E27FC236}">
                    <a16:creationId xmlns:a16="http://schemas.microsoft.com/office/drawing/2014/main" id="{35928487-8607-44AB-BC30-B0DB1E7C4241}"/>
                  </a:ext>
                </a:extLst>
              </p:cNvPr>
              <p:cNvGrpSpPr>
                <a:grpSpLocks/>
              </p:cNvGrpSpPr>
              <p:nvPr/>
            </p:nvGrpSpPr>
            <p:grpSpPr bwMode="auto">
              <a:xfrm>
                <a:off x="2517" y="442"/>
                <a:ext cx="589" cy="365"/>
                <a:chOff x="2517" y="442"/>
                <a:chExt cx="589" cy="365"/>
              </a:xfrm>
            </p:grpSpPr>
            <p:sp>
              <p:nvSpPr>
                <p:cNvPr id="50317" name="Rectangle 353">
                  <a:extLst>
                    <a:ext uri="{FF2B5EF4-FFF2-40B4-BE49-F238E27FC236}">
                      <a16:creationId xmlns:a16="http://schemas.microsoft.com/office/drawing/2014/main" id="{553FCB50-3C8A-4597-A56C-C6DFC5719BF7}"/>
                    </a:ext>
                  </a:extLst>
                </p:cNvPr>
                <p:cNvSpPr>
                  <a:spLocks noChangeArrowheads="1"/>
                </p:cNvSpPr>
                <p:nvPr/>
              </p:nvSpPr>
              <p:spPr bwMode="auto">
                <a:xfrm>
                  <a:off x="2560" y="442"/>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318" name="Rectangle 422">
                  <a:extLst>
                    <a:ext uri="{FF2B5EF4-FFF2-40B4-BE49-F238E27FC236}">
                      <a16:creationId xmlns:a16="http://schemas.microsoft.com/office/drawing/2014/main" id="{4A1F8AF9-A870-482D-A2E1-ABA0BFB942B9}"/>
                    </a:ext>
                  </a:extLst>
                </p:cNvPr>
                <p:cNvSpPr>
                  <a:spLocks noChangeArrowheads="1"/>
                </p:cNvSpPr>
                <p:nvPr/>
              </p:nvSpPr>
              <p:spPr bwMode="auto">
                <a:xfrm>
                  <a:off x="2517" y="442"/>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197" name="Group 425">
                <a:extLst>
                  <a:ext uri="{FF2B5EF4-FFF2-40B4-BE49-F238E27FC236}">
                    <a16:creationId xmlns:a16="http://schemas.microsoft.com/office/drawing/2014/main" id="{81863692-EED8-4F92-97B7-A6298D5EA04C}"/>
                  </a:ext>
                </a:extLst>
              </p:cNvPr>
              <p:cNvGrpSpPr>
                <a:grpSpLocks/>
              </p:cNvGrpSpPr>
              <p:nvPr/>
            </p:nvGrpSpPr>
            <p:grpSpPr bwMode="auto">
              <a:xfrm>
                <a:off x="0" y="807"/>
                <a:ext cx="626" cy="365"/>
                <a:chOff x="0" y="807"/>
                <a:chExt cx="626" cy="365"/>
              </a:xfrm>
            </p:grpSpPr>
            <p:sp>
              <p:nvSpPr>
                <p:cNvPr id="50315" name="Rectangle 354">
                  <a:extLst>
                    <a:ext uri="{FF2B5EF4-FFF2-40B4-BE49-F238E27FC236}">
                      <a16:creationId xmlns:a16="http://schemas.microsoft.com/office/drawing/2014/main" id="{63DF5C73-E518-4234-8ABF-2809B87C62A3}"/>
                    </a:ext>
                  </a:extLst>
                </p:cNvPr>
                <p:cNvSpPr>
                  <a:spLocks noChangeArrowheads="1"/>
                </p:cNvSpPr>
                <p:nvPr/>
              </p:nvSpPr>
              <p:spPr bwMode="auto">
                <a:xfrm>
                  <a:off x="43" y="807"/>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10</a:t>
                  </a:r>
                </a:p>
                <a:p>
                  <a:pPr algn="ctr">
                    <a:spcBef>
                      <a:spcPct val="0"/>
                    </a:spcBef>
                    <a:buFontTx/>
                    <a:buNone/>
                  </a:pPr>
                  <a:endParaRPr lang="en-US" altLang="en-US" sz="1544" b="1"/>
                </a:p>
              </p:txBody>
            </p:sp>
            <p:sp>
              <p:nvSpPr>
                <p:cNvPr id="50316" name="Rectangle 424">
                  <a:extLst>
                    <a:ext uri="{FF2B5EF4-FFF2-40B4-BE49-F238E27FC236}">
                      <a16:creationId xmlns:a16="http://schemas.microsoft.com/office/drawing/2014/main" id="{AAFA89CF-DE94-4586-86D4-D1B60F8C938C}"/>
                    </a:ext>
                  </a:extLst>
                </p:cNvPr>
                <p:cNvSpPr>
                  <a:spLocks noChangeArrowheads="1"/>
                </p:cNvSpPr>
                <p:nvPr/>
              </p:nvSpPr>
              <p:spPr bwMode="auto">
                <a:xfrm>
                  <a:off x="0" y="807"/>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198" name="Group 427">
                <a:extLst>
                  <a:ext uri="{FF2B5EF4-FFF2-40B4-BE49-F238E27FC236}">
                    <a16:creationId xmlns:a16="http://schemas.microsoft.com/office/drawing/2014/main" id="{0DB36334-95EB-44E4-9F06-80AF0E43D113}"/>
                  </a:ext>
                </a:extLst>
              </p:cNvPr>
              <p:cNvGrpSpPr>
                <a:grpSpLocks/>
              </p:cNvGrpSpPr>
              <p:nvPr/>
            </p:nvGrpSpPr>
            <p:grpSpPr bwMode="auto">
              <a:xfrm>
                <a:off x="626" y="807"/>
                <a:ext cx="614" cy="365"/>
                <a:chOff x="626" y="807"/>
                <a:chExt cx="614" cy="365"/>
              </a:xfrm>
            </p:grpSpPr>
            <p:sp>
              <p:nvSpPr>
                <p:cNvPr id="50313" name="Rectangle 355">
                  <a:extLst>
                    <a:ext uri="{FF2B5EF4-FFF2-40B4-BE49-F238E27FC236}">
                      <a16:creationId xmlns:a16="http://schemas.microsoft.com/office/drawing/2014/main" id="{9C215AE8-544D-4850-A2C7-CBD1BA6158DA}"/>
                    </a:ext>
                  </a:extLst>
                </p:cNvPr>
                <p:cNvSpPr>
                  <a:spLocks noChangeArrowheads="1"/>
                </p:cNvSpPr>
                <p:nvPr/>
              </p:nvSpPr>
              <p:spPr bwMode="auto">
                <a:xfrm>
                  <a:off x="669" y="807"/>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314" name="Rectangle 426">
                  <a:extLst>
                    <a:ext uri="{FF2B5EF4-FFF2-40B4-BE49-F238E27FC236}">
                      <a16:creationId xmlns:a16="http://schemas.microsoft.com/office/drawing/2014/main" id="{07720BDF-0D09-4E5F-BBD0-AA97ECE0BBE8}"/>
                    </a:ext>
                  </a:extLst>
                </p:cNvPr>
                <p:cNvSpPr>
                  <a:spLocks noChangeArrowheads="1"/>
                </p:cNvSpPr>
                <p:nvPr/>
              </p:nvSpPr>
              <p:spPr bwMode="auto">
                <a:xfrm>
                  <a:off x="626" y="807"/>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199" name="Group 429">
                <a:extLst>
                  <a:ext uri="{FF2B5EF4-FFF2-40B4-BE49-F238E27FC236}">
                    <a16:creationId xmlns:a16="http://schemas.microsoft.com/office/drawing/2014/main" id="{4FCE5954-44D5-4E80-8EBE-5CBC4DC32DD1}"/>
                  </a:ext>
                </a:extLst>
              </p:cNvPr>
              <p:cNvGrpSpPr>
                <a:grpSpLocks/>
              </p:cNvGrpSpPr>
              <p:nvPr/>
            </p:nvGrpSpPr>
            <p:grpSpPr bwMode="auto">
              <a:xfrm>
                <a:off x="1240" y="807"/>
                <a:ext cx="634" cy="365"/>
                <a:chOff x="1240" y="807"/>
                <a:chExt cx="634" cy="365"/>
              </a:xfrm>
            </p:grpSpPr>
            <p:sp>
              <p:nvSpPr>
                <p:cNvPr id="50311" name="Rectangle 356">
                  <a:extLst>
                    <a:ext uri="{FF2B5EF4-FFF2-40B4-BE49-F238E27FC236}">
                      <a16:creationId xmlns:a16="http://schemas.microsoft.com/office/drawing/2014/main" id="{54AAAA43-F4C7-4008-93BD-805BC2BB429B}"/>
                    </a:ext>
                  </a:extLst>
                </p:cNvPr>
                <p:cNvSpPr>
                  <a:spLocks noChangeArrowheads="1"/>
                </p:cNvSpPr>
                <p:nvPr/>
              </p:nvSpPr>
              <p:spPr bwMode="auto">
                <a:xfrm>
                  <a:off x="1283" y="807"/>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312" name="Rectangle 428">
                  <a:extLst>
                    <a:ext uri="{FF2B5EF4-FFF2-40B4-BE49-F238E27FC236}">
                      <a16:creationId xmlns:a16="http://schemas.microsoft.com/office/drawing/2014/main" id="{93CB2FDE-A958-41AA-AC22-8F782423F1AD}"/>
                    </a:ext>
                  </a:extLst>
                </p:cNvPr>
                <p:cNvSpPr>
                  <a:spLocks noChangeArrowheads="1"/>
                </p:cNvSpPr>
                <p:nvPr/>
              </p:nvSpPr>
              <p:spPr bwMode="auto">
                <a:xfrm>
                  <a:off x="1240" y="807"/>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0" name="Group 431">
                <a:extLst>
                  <a:ext uri="{FF2B5EF4-FFF2-40B4-BE49-F238E27FC236}">
                    <a16:creationId xmlns:a16="http://schemas.microsoft.com/office/drawing/2014/main" id="{85699389-D68D-4FC1-ACBF-08E7E3E1AEE8}"/>
                  </a:ext>
                </a:extLst>
              </p:cNvPr>
              <p:cNvGrpSpPr>
                <a:grpSpLocks/>
              </p:cNvGrpSpPr>
              <p:nvPr/>
            </p:nvGrpSpPr>
            <p:grpSpPr bwMode="auto">
              <a:xfrm>
                <a:off x="1874" y="807"/>
                <a:ext cx="643" cy="365"/>
                <a:chOff x="1874" y="807"/>
                <a:chExt cx="643" cy="365"/>
              </a:xfrm>
            </p:grpSpPr>
            <p:sp>
              <p:nvSpPr>
                <p:cNvPr id="50309" name="Rectangle 357">
                  <a:extLst>
                    <a:ext uri="{FF2B5EF4-FFF2-40B4-BE49-F238E27FC236}">
                      <a16:creationId xmlns:a16="http://schemas.microsoft.com/office/drawing/2014/main" id="{F2839771-77DF-4A74-9AE0-3DE999B0BF43}"/>
                    </a:ext>
                  </a:extLst>
                </p:cNvPr>
                <p:cNvSpPr>
                  <a:spLocks noChangeArrowheads="1"/>
                </p:cNvSpPr>
                <p:nvPr/>
              </p:nvSpPr>
              <p:spPr bwMode="auto">
                <a:xfrm>
                  <a:off x="1917" y="807"/>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310" name="Rectangle 430">
                  <a:extLst>
                    <a:ext uri="{FF2B5EF4-FFF2-40B4-BE49-F238E27FC236}">
                      <a16:creationId xmlns:a16="http://schemas.microsoft.com/office/drawing/2014/main" id="{26A0FA54-6524-4FAD-BF74-E1662E1DDB1A}"/>
                    </a:ext>
                  </a:extLst>
                </p:cNvPr>
                <p:cNvSpPr>
                  <a:spLocks noChangeArrowheads="1"/>
                </p:cNvSpPr>
                <p:nvPr/>
              </p:nvSpPr>
              <p:spPr bwMode="auto">
                <a:xfrm>
                  <a:off x="1874" y="807"/>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1" name="Group 433">
                <a:extLst>
                  <a:ext uri="{FF2B5EF4-FFF2-40B4-BE49-F238E27FC236}">
                    <a16:creationId xmlns:a16="http://schemas.microsoft.com/office/drawing/2014/main" id="{CAAE5AFE-5787-4396-9748-B9ABDFFDC890}"/>
                  </a:ext>
                </a:extLst>
              </p:cNvPr>
              <p:cNvGrpSpPr>
                <a:grpSpLocks/>
              </p:cNvGrpSpPr>
              <p:nvPr/>
            </p:nvGrpSpPr>
            <p:grpSpPr bwMode="auto">
              <a:xfrm>
                <a:off x="2517" y="807"/>
                <a:ext cx="589" cy="365"/>
                <a:chOff x="2517" y="807"/>
                <a:chExt cx="589" cy="365"/>
              </a:xfrm>
            </p:grpSpPr>
            <p:sp>
              <p:nvSpPr>
                <p:cNvPr id="50307" name="Rectangle 358">
                  <a:extLst>
                    <a:ext uri="{FF2B5EF4-FFF2-40B4-BE49-F238E27FC236}">
                      <a16:creationId xmlns:a16="http://schemas.microsoft.com/office/drawing/2014/main" id="{F826ACD5-BDD6-4C1A-BFD5-5647ABA9991F}"/>
                    </a:ext>
                  </a:extLst>
                </p:cNvPr>
                <p:cNvSpPr>
                  <a:spLocks noChangeArrowheads="1"/>
                </p:cNvSpPr>
                <p:nvPr/>
              </p:nvSpPr>
              <p:spPr bwMode="auto">
                <a:xfrm>
                  <a:off x="2560" y="807"/>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308" name="Rectangle 432">
                  <a:extLst>
                    <a:ext uri="{FF2B5EF4-FFF2-40B4-BE49-F238E27FC236}">
                      <a16:creationId xmlns:a16="http://schemas.microsoft.com/office/drawing/2014/main" id="{5AA95FD2-0EB2-4A23-ADE3-36D077EDFF4F}"/>
                    </a:ext>
                  </a:extLst>
                </p:cNvPr>
                <p:cNvSpPr>
                  <a:spLocks noChangeArrowheads="1"/>
                </p:cNvSpPr>
                <p:nvPr/>
              </p:nvSpPr>
              <p:spPr bwMode="auto">
                <a:xfrm>
                  <a:off x="2517" y="807"/>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2" name="Group 435">
                <a:extLst>
                  <a:ext uri="{FF2B5EF4-FFF2-40B4-BE49-F238E27FC236}">
                    <a16:creationId xmlns:a16="http://schemas.microsoft.com/office/drawing/2014/main" id="{B3CAD767-3396-4C0E-8000-3756064F0936}"/>
                  </a:ext>
                </a:extLst>
              </p:cNvPr>
              <p:cNvGrpSpPr>
                <a:grpSpLocks/>
              </p:cNvGrpSpPr>
              <p:nvPr/>
            </p:nvGrpSpPr>
            <p:grpSpPr bwMode="auto">
              <a:xfrm>
                <a:off x="0" y="1172"/>
                <a:ext cx="626" cy="365"/>
                <a:chOff x="0" y="1172"/>
                <a:chExt cx="626" cy="365"/>
              </a:xfrm>
            </p:grpSpPr>
            <p:sp>
              <p:nvSpPr>
                <p:cNvPr id="50305" name="Rectangle 359">
                  <a:extLst>
                    <a:ext uri="{FF2B5EF4-FFF2-40B4-BE49-F238E27FC236}">
                      <a16:creationId xmlns:a16="http://schemas.microsoft.com/office/drawing/2014/main" id="{07D7B9BE-5512-4D09-8B13-8EC2C6327912}"/>
                    </a:ext>
                  </a:extLst>
                </p:cNvPr>
                <p:cNvSpPr>
                  <a:spLocks noChangeArrowheads="1"/>
                </p:cNvSpPr>
                <p:nvPr/>
              </p:nvSpPr>
              <p:spPr bwMode="auto">
                <a:xfrm>
                  <a:off x="43" y="1172"/>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20</a:t>
                  </a:r>
                </a:p>
                <a:p>
                  <a:pPr algn="ctr">
                    <a:spcBef>
                      <a:spcPct val="0"/>
                    </a:spcBef>
                    <a:buFontTx/>
                    <a:buNone/>
                  </a:pPr>
                  <a:endParaRPr lang="en-US" altLang="en-US" sz="1544" b="1"/>
                </a:p>
              </p:txBody>
            </p:sp>
            <p:sp>
              <p:nvSpPr>
                <p:cNvPr id="50306" name="Rectangle 434">
                  <a:extLst>
                    <a:ext uri="{FF2B5EF4-FFF2-40B4-BE49-F238E27FC236}">
                      <a16:creationId xmlns:a16="http://schemas.microsoft.com/office/drawing/2014/main" id="{D2201BD6-92B8-4B28-8450-EBD581A3DF1B}"/>
                    </a:ext>
                  </a:extLst>
                </p:cNvPr>
                <p:cNvSpPr>
                  <a:spLocks noChangeArrowheads="1"/>
                </p:cNvSpPr>
                <p:nvPr/>
              </p:nvSpPr>
              <p:spPr bwMode="auto">
                <a:xfrm>
                  <a:off x="0" y="1172"/>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3" name="Group 437">
                <a:extLst>
                  <a:ext uri="{FF2B5EF4-FFF2-40B4-BE49-F238E27FC236}">
                    <a16:creationId xmlns:a16="http://schemas.microsoft.com/office/drawing/2014/main" id="{6F3DA893-7FD6-432C-8E89-79F69E4510E9}"/>
                  </a:ext>
                </a:extLst>
              </p:cNvPr>
              <p:cNvGrpSpPr>
                <a:grpSpLocks/>
              </p:cNvGrpSpPr>
              <p:nvPr/>
            </p:nvGrpSpPr>
            <p:grpSpPr bwMode="auto">
              <a:xfrm>
                <a:off x="626" y="1172"/>
                <a:ext cx="614" cy="365"/>
                <a:chOff x="626" y="1172"/>
                <a:chExt cx="614" cy="365"/>
              </a:xfrm>
            </p:grpSpPr>
            <p:sp>
              <p:nvSpPr>
                <p:cNvPr id="50303" name="Rectangle 360">
                  <a:extLst>
                    <a:ext uri="{FF2B5EF4-FFF2-40B4-BE49-F238E27FC236}">
                      <a16:creationId xmlns:a16="http://schemas.microsoft.com/office/drawing/2014/main" id="{276B30F1-780C-4A49-BF50-D65789890801}"/>
                    </a:ext>
                  </a:extLst>
                </p:cNvPr>
                <p:cNvSpPr>
                  <a:spLocks noChangeArrowheads="1"/>
                </p:cNvSpPr>
                <p:nvPr/>
              </p:nvSpPr>
              <p:spPr bwMode="auto">
                <a:xfrm>
                  <a:off x="669" y="1172"/>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304" name="Rectangle 436">
                  <a:extLst>
                    <a:ext uri="{FF2B5EF4-FFF2-40B4-BE49-F238E27FC236}">
                      <a16:creationId xmlns:a16="http://schemas.microsoft.com/office/drawing/2014/main" id="{5E661266-CBFE-4B5D-A840-555424F61C70}"/>
                    </a:ext>
                  </a:extLst>
                </p:cNvPr>
                <p:cNvSpPr>
                  <a:spLocks noChangeArrowheads="1"/>
                </p:cNvSpPr>
                <p:nvPr/>
              </p:nvSpPr>
              <p:spPr bwMode="auto">
                <a:xfrm>
                  <a:off x="626" y="1172"/>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4" name="Group 439">
                <a:extLst>
                  <a:ext uri="{FF2B5EF4-FFF2-40B4-BE49-F238E27FC236}">
                    <a16:creationId xmlns:a16="http://schemas.microsoft.com/office/drawing/2014/main" id="{41537319-36D0-41CD-9AB9-420AD0D5D033}"/>
                  </a:ext>
                </a:extLst>
              </p:cNvPr>
              <p:cNvGrpSpPr>
                <a:grpSpLocks/>
              </p:cNvGrpSpPr>
              <p:nvPr/>
            </p:nvGrpSpPr>
            <p:grpSpPr bwMode="auto">
              <a:xfrm>
                <a:off x="1240" y="1172"/>
                <a:ext cx="634" cy="365"/>
                <a:chOff x="1240" y="1172"/>
                <a:chExt cx="634" cy="365"/>
              </a:xfrm>
            </p:grpSpPr>
            <p:sp>
              <p:nvSpPr>
                <p:cNvPr id="50301" name="Rectangle 361">
                  <a:extLst>
                    <a:ext uri="{FF2B5EF4-FFF2-40B4-BE49-F238E27FC236}">
                      <a16:creationId xmlns:a16="http://schemas.microsoft.com/office/drawing/2014/main" id="{3DC0A26F-B991-4B26-9AB6-CC41C40D2AA6}"/>
                    </a:ext>
                  </a:extLst>
                </p:cNvPr>
                <p:cNvSpPr>
                  <a:spLocks noChangeArrowheads="1"/>
                </p:cNvSpPr>
                <p:nvPr/>
              </p:nvSpPr>
              <p:spPr bwMode="auto">
                <a:xfrm>
                  <a:off x="1283" y="1172"/>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0,8</a:t>
                  </a:r>
                </a:p>
                <a:p>
                  <a:pPr algn="ctr">
                    <a:spcBef>
                      <a:spcPct val="0"/>
                    </a:spcBef>
                    <a:buFontTx/>
                    <a:buNone/>
                  </a:pPr>
                  <a:endParaRPr lang="en-US" altLang="en-US" sz="1544" b="1"/>
                </a:p>
              </p:txBody>
            </p:sp>
            <p:sp>
              <p:nvSpPr>
                <p:cNvPr id="50302" name="Rectangle 438">
                  <a:extLst>
                    <a:ext uri="{FF2B5EF4-FFF2-40B4-BE49-F238E27FC236}">
                      <a16:creationId xmlns:a16="http://schemas.microsoft.com/office/drawing/2014/main" id="{0AC5A5C2-F96B-433A-AC0E-0017221B0C1F}"/>
                    </a:ext>
                  </a:extLst>
                </p:cNvPr>
                <p:cNvSpPr>
                  <a:spLocks noChangeArrowheads="1"/>
                </p:cNvSpPr>
                <p:nvPr/>
              </p:nvSpPr>
              <p:spPr bwMode="auto">
                <a:xfrm>
                  <a:off x="1240" y="1172"/>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5" name="Group 441">
                <a:extLst>
                  <a:ext uri="{FF2B5EF4-FFF2-40B4-BE49-F238E27FC236}">
                    <a16:creationId xmlns:a16="http://schemas.microsoft.com/office/drawing/2014/main" id="{65486946-47C8-4C49-BFFA-A01A6BA2448C}"/>
                  </a:ext>
                </a:extLst>
              </p:cNvPr>
              <p:cNvGrpSpPr>
                <a:grpSpLocks/>
              </p:cNvGrpSpPr>
              <p:nvPr/>
            </p:nvGrpSpPr>
            <p:grpSpPr bwMode="auto">
              <a:xfrm>
                <a:off x="1874" y="1172"/>
                <a:ext cx="643" cy="365"/>
                <a:chOff x="1874" y="1172"/>
                <a:chExt cx="643" cy="365"/>
              </a:xfrm>
            </p:grpSpPr>
            <p:sp>
              <p:nvSpPr>
                <p:cNvPr id="50299" name="Rectangle 362">
                  <a:extLst>
                    <a:ext uri="{FF2B5EF4-FFF2-40B4-BE49-F238E27FC236}">
                      <a16:creationId xmlns:a16="http://schemas.microsoft.com/office/drawing/2014/main" id="{E7D945D8-6598-4BB9-A48E-9AE2644352F3}"/>
                    </a:ext>
                  </a:extLst>
                </p:cNvPr>
                <p:cNvSpPr>
                  <a:spLocks noChangeArrowheads="1"/>
                </p:cNvSpPr>
                <p:nvPr/>
              </p:nvSpPr>
              <p:spPr bwMode="auto">
                <a:xfrm>
                  <a:off x="1917" y="1172"/>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0,8</a:t>
                  </a:r>
                </a:p>
                <a:p>
                  <a:pPr algn="ctr">
                    <a:spcBef>
                      <a:spcPct val="0"/>
                    </a:spcBef>
                    <a:buFontTx/>
                    <a:buNone/>
                  </a:pPr>
                  <a:endParaRPr lang="en-US" altLang="en-US" sz="1544" b="1"/>
                </a:p>
              </p:txBody>
            </p:sp>
            <p:sp>
              <p:nvSpPr>
                <p:cNvPr id="50300" name="Rectangle 440">
                  <a:extLst>
                    <a:ext uri="{FF2B5EF4-FFF2-40B4-BE49-F238E27FC236}">
                      <a16:creationId xmlns:a16="http://schemas.microsoft.com/office/drawing/2014/main" id="{966F33A9-07F7-4851-B4AB-E38DBDB67A20}"/>
                    </a:ext>
                  </a:extLst>
                </p:cNvPr>
                <p:cNvSpPr>
                  <a:spLocks noChangeArrowheads="1"/>
                </p:cNvSpPr>
                <p:nvPr/>
              </p:nvSpPr>
              <p:spPr bwMode="auto">
                <a:xfrm>
                  <a:off x="1874" y="1172"/>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6" name="Group 443">
                <a:extLst>
                  <a:ext uri="{FF2B5EF4-FFF2-40B4-BE49-F238E27FC236}">
                    <a16:creationId xmlns:a16="http://schemas.microsoft.com/office/drawing/2014/main" id="{D9DFDB80-BF3E-4F09-BF34-B379B15B2708}"/>
                  </a:ext>
                </a:extLst>
              </p:cNvPr>
              <p:cNvGrpSpPr>
                <a:grpSpLocks/>
              </p:cNvGrpSpPr>
              <p:nvPr/>
            </p:nvGrpSpPr>
            <p:grpSpPr bwMode="auto">
              <a:xfrm>
                <a:off x="2517" y="1172"/>
                <a:ext cx="589" cy="365"/>
                <a:chOff x="2517" y="1172"/>
                <a:chExt cx="589" cy="365"/>
              </a:xfrm>
            </p:grpSpPr>
            <p:sp>
              <p:nvSpPr>
                <p:cNvPr id="50297" name="Rectangle 363">
                  <a:extLst>
                    <a:ext uri="{FF2B5EF4-FFF2-40B4-BE49-F238E27FC236}">
                      <a16:creationId xmlns:a16="http://schemas.microsoft.com/office/drawing/2014/main" id="{A8EA39A8-83D0-4EE1-BD03-DB50E4F1D98F}"/>
                    </a:ext>
                  </a:extLst>
                </p:cNvPr>
                <p:cNvSpPr>
                  <a:spLocks noChangeArrowheads="1"/>
                </p:cNvSpPr>
                <p:nvPr/>
              </p:nvSpPr>
              <p:spPr bwMode="auto">
                <a:xfrm>
                  <a:off x="2560" y="1172"/>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0,1</a:t>
                  </a:r>
                </a:p>
                <a:p>
                  <a:pPr algn="ctr">
                    <a:spcBef>
                      <a:spcPct val="0"/>
                    </a:spcBef>
                    <a:buFontTx/>
                    <a:buNone/>
                  </a:pPr>
                  <a:endParaRPr lang="en-US" altLang="en-US" sz="1544" b="1"/>
                </a:p>
              </p:txBody>
            </p:sp>
            <p:sp>
              <p:nvSpPr>
                <p:cNvPr id="50298" name="Rectangle 442">
                  <a:extLst>
                    <a:ext uri="{FF2B5EF4-FFF2-40B4-BE49-F238E27FC236}">
                      <a16:creationId xmlns:a16="http://schemas.microsoft.com/office/drawing/2014/main" id="{9D0C9D63-BB6E-43B9-9572-EBEF36F931D2}"/>
                    </a:ext>
                  </a:extLst>
                </p:cNvPr>
                <p:cNvSpPr>
                  <a:spLocks noChangeArrowheads="1"/>
                </p:cNvSpPr>
                <p:nvPr/>
              </p:nvSpPr>
              <p:spPr bwMode="auto">
                <a:xfrm>
                  <a:off x="2517" y="1172"/>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7" name="Group 445">
                <a:extLst>
                  <a:ext uri="{FF2B5EF4-FFF2-40B4-BE49-F238E27FC236}">
                    <a16:creationId xmlns:a16="http://schemas.microsoft.com/office/drawing/2014/main" id="{883F0868-15A7-43D8-B330-354B9EEBDA05}"/>
                  </a:ext>
                </a:extLst>
              </p:cNvPr>
              <p:cNvGrpSpPr>
                <a:grpSpLocks/>
              </p:cNvGrpSpPr>
              <p:nvPr/>
            </p:nvGrpSpPr>
            <p:grpSpPr bwMode="auto">
              <a:xfrm>
                <a:off x="0" y="1537"/>
                <a:ext cx="626" cy="365"/>
                <a:chOff x="0" y="1537"/>
                <a:chExt cx="626" cy="365"/>
              </a:xfrm>
            </p:grpSpPr>
            <p:sp>
              <p:nvSpPr>
                <p:cNvPr id="50295" name="Rectangle 364">
                  <a:extLst>
                    <a:ext uri="{FF2B5EF4-FFF2-40B4-BE49-F238E27FC236}">
                      <a16:creationId xmlns:a16="http://schemas.microsoft.com/office/drawing/2014/main" id="{4CE5FB9D-825F-4BF1-89AE-81D24664E1B7}"/>
                    </a:ext>
                  </a:extLst>
                </p:cNvPr>
                <p:cNvSpPr>
                  <a:spLocks noChangeArrowheads="1"/>
                </p:cNvSpPr>
                <p:nvPr/>
              </p:nvSpPr>
              <p:spPr bwMode="auto">
                <a:xfrm>
                  <a:off x="43" y="1537"/>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30</a:t>
                  </a:r>
                </a:p>
                <a:p>
                  <a:pPr algn="ctr">
                    <a:spcBef>
                      <a:spcPct val="0"/>
                    </a:spcBef>
                    <a:buFontTx/>
                    <a:buNone/>
                  </a:pPr>
                  <a:endParaRPr lang="en-US" altLang="en-US" sz="1544" b="1"/>
                </a:p>
              </p:txBody>
            </p:sp>
            <p:sp>
              <p:nvSpPr>
                <p:cNvPr id="50296" name="Rectangle 444">
                  <a:extLst>
                    <a:ext uri="{FF2B5EF4-FFF2-40B4-BE49-F238E27FC236}">
                      <a16:creationId xmlns:a16="http://schemas.microsoft.com/office/drawing/2014/main" id="{534A74B0-30B3-4A2E-A74B-650962C6DD94}"/>
                    </a:ext>
                  </a:extLst>
                </p:cNvPr>
                <p:cNvSpPr>
                  <a:spLocks noChangeArrowheads="1"/>
                </p:cNvSpPr>
                <p:nvPr/>
              </p:nvSpPr>
              <p:spPr bwMode="auto">
                <a:xfrm>
                  <a:off x="0" y="1537"/>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8" name="Group 447">
                <a:extLst>
                  <a:ext uri="{FF2B5EF4-FFF2-40B4-BE49-F238E27FC236}">
                    <a16:creationId xmlns:a16="http://schemas.microsoft.com/office/drawing/2014/main" id="{1C6A2651-8268-4877-BF70-8BB89F423AE9}"/>
                  </a:ext>
                </a:extLst>
              </p:cNvPr>
              <p:cNvGrpSpPr>
                <a:grpSpLocks/>
              </p:cNvGrpSpPr>
              <p:nvPr/>
            </p:nvGrpSpPr>
            <p:grpSpPr bwMode="auto">
              <a:xfrm>
                <a:off x="626" y="1537"/>
                <a:ext cx="614" cy="365"/>
                <a:chOff x="626" y="1537"/>
                <a:chExt cx="614" cy="365"/>
              </a:xfrm>
            </p:grpSpPr>
            <p:sp>
              <p:nvSpPr>
                <p:cNvPr id="50293" name="Rectangle 365">
                  <a:extLst>
                    <a:ext uri="{FF2B5EF4-FFF2-40B4-BE49-F238E27FC236}">
                      <a16:creationId xmlns:a16="http://schemas.microsoft.com/office/drawing/2014/main" id="{BA1D9B31-CDF0-4E89-83B1-12AB3BFD1ECE}"/>
                    </a:ext>
                  </a:extLst>
                </p:cNvPr>
                <p:cNvSpPr>
                  <a:spLocks noChangeArrowheads="1"/>
                </p:cNvSpPr>
                <p:nvPr/>
              </p:nvSpPr>
              <p:spPr bwMode="auto">
                <a:xfrm>
                  <a:off x="669" y="1537"/>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94" name="Rectangle 446">
                  <a:extLst>
                    <a:ext uri="{FF2B5EF4-FFF2-40B4-BE49-F238E27FC236}">
                      <a16:creationId xmlns:a16="http://schemas.microsoft.com/office/drawing/2014/main" id="{85292F72-C2AB-4154-9766-B0F9B390959C}"/>
                    </a:ext>
                  </a:extLst>
                </p:cNvPr>
                <p:cNvSpPr>
                  <a:spLocks noChangeArrowheads="1"/>
                </p:cNvSpPr>
                <p:nvPr/>
              </p:nvSpPr>
              <p:spPr bwMode="auto">
                <a:xfrm>
                  <a:off x="626" y="1537"/>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09" name="Group 449">
                <a:extLst>
                  <a:ext uri="{FF2B5EF4-FFF2-40B4-BE49-F238E27FC236}">
                    <a16:creationId xmlns:a16="http://schemas.microsoft.com/office/drawing/2014/main" id="{A7AF823B-0CEF-4DE8-B2C8-28767CE35AC8}"/>
                  </a:ext>
                </a:extLst>
              </p:cNvPr>
              <p:cNvGrpSpPr>
                <a:grpSpLocks/>
              </p:cNvGrpSpPr>
              <p:nvPr/>
            </p:nvGrpSpPr>
            <p:grpSpPr bwMode="auto">
              <a:xfrm>
                <a:off x="1240" y="1537"/>
                <a:ext cx="634" cy="365"/>
                <a:chOff x="1240" y="1537"/>
                <a:chExt cx="634" cy="365"/>
              </a:xfrm>
            </p:grpSpPr>
            <p:sp>
              <p:nvSpPr>
                <p:cNvPr id="50291" name="Rectangle 366">
                  <a:extLst>
                    <a:ext uri="{FF2B5EF4-FFF2-40B4-BE49-F238E27FC236}">
                      <a16:creationId xmlns:a16="http://schemas.microsoft.com/office/drawing/2014/main" id="{F4029EDD-2E57-4B1C-999A-42190FA57A24}"/>
                    </a:ext>
                  </a:extLst>
                </p:cNvPr>
                <p:cNvSpPr>
                  <a:spLocks noChangeArrowheads="1"/>
                </p:cNvSpPr>
                <p:nvPr/>
              </p:nvSpPr>
              <p:spPr bwMode="auto">
                <a:xfrm>
                  <a:off x="1283" y="1537"/>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92" name="Rectangle 448">
                  <a:extLst>
                    <a:ext uri="{FF2B5EF4-FFF2-40B4-BE49-F238E27FC236}">
                      <a16:creationId xmlns:a16="http://schemas.microsoft.com/office/drawing/2014/main" id="{53777901-83E4-4644-9366-E58DDB0B984B}"/>
                    </a:ext>
                  </a:extLst>
                </p:cNvPr>
                <p:cNvSpPr>
                  <a:spLocks noChangeArrowheads="1"/>
                </p:cNvSpPr>
                <p:nvPr/>
              </p:nvSpPr>
              <p:spPr bwMode="auto">
                <a:xfrm>
                  <a:off x="1240" y="1537"/>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0" name="Group 451">
                <a:extLst>
                  <a:ext uri="{FF2B5EF4-FFF2-40B4-BE49-F238E27FC236}">
                    <a16:creationId xmlns:a16="http://schemas.microsoft.com/office/drawing/2014/main" id="{C152FDCE-1720-4949-A089-8C90589703CE}"/>
                  </a:ext>
                </a:extLst>
              </p:cNvPr>
              <p:cNvGrpSpPr>
                <a:grpSpLocks/>
              </p:cNvGrpSpPr>
              <p:nvPr/>
            </p:nvGrpSpPr>
            <p:grpSpPr bwMode="auto">
              <a:xfrm>
                <a:off x="1874" y="1537"/>
                <a:ext cx="643" cy="365"/>
                <a:chOff x="1874" y="1537"/>
                <a:chExt cx="643" cy="365"/>
              </a:xfrm>
            </p:grpSpPr>
            <p:sp>
              <p:nvSpPr>
                <p:cNvPr id="50289" name="Rectangle 367">
                  <a:extLst>
                    <a:ext uri="{FF2B5EF4-FFF2-40B4-BE49-F238E27FC236}">
                      <a16:creationId xmlns:a16="http://schemas.microsoft.com/office/drawing/2014/main" id="{44BAFD69-414F-4BDA-99EF-60C99D2023BD}"/>
                    </a:ext>
                  </a:extLst>
                </p:cNvPr>
                <p:cNvSpPr>
                  <a:spLocks noChangeArrowheads="1"/>
                </p:cNvSpPr>
                <p:nvPr/>
              </p:nvSpPr>
              <p:spPr bwMode="auto">
                <a:xfrm>
                  <a:off x="1917" y="1537"/>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0,5</a:t>
                  </a:r>
                </a:p>
                <a:p>
                  <a:pPr algn="ctr">
                    <a:spcBef>
                      <a:spcPct val="0"/>
                    </a:spcBef>
                    <a:buFontTx/>
                    <a:buNone/>
                  </a:pPr>
                  <a:endParaRPr lang="en-US" altLang="en-US" sz="1544" b="1"/>
                </a:p>
              </p:txBody>
            </p:sp>
            <p:sp>
              <p:nvSpPr>
                <p:cNvPr id="50290" name="Rectangle 450">
                  <a:extLst>
                    <a:ext uri="{FF2B5EF4-FFF2-40B4-BE49-F238E27FC236}">
                      <a16:creationId xmlns:a16="http://schemas.microsoft.com/office/drawing/2014/main" id="{2AC46ED3-DE3C-4503-8CFB-577D82504208}"/>
                    </a:ext>
                  </a:extLst>
                </p:cNvPr>
                <p:cNvSpPr>
                  <a:spLocks noChangeArrowheads="1"/>
                </p:cNvSpPr>
                <p:nvPr/>
              </p:nvSpPr>
              <p:spPr bwMode="auto">
                <a:xfrm>
                  <a:off x="1874" y="1537"/>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1" name="Group 453">
                <a:extLst>
                  <a:ext uri="{FF2B5EF4-FFF2-40B4-BE49-F238E27FC236}">
                    <a16:creationId xmlns:a16="http://schemas.microsoft.com/office/drawing/2014/main" id="{6E1414A8-0CB2-4984-A8BB-BB696CFBB7B6}"/>
                  </a:ext>
                </a:extLst>
              </p:cNvPr>
              <p:cNvGrpSpPr>
                <a:grpSpLocks/>
              </p:cNvGrpSpPr>
              <p:nvPr/>
            </p:nvGrpSpPr>
            <p:grpSpPr bwMode="auto">
              <a:xfrm>
                <a:off x="2517" y="1537"/>
                <a:ext cx="589" cy="365"/>
                <a:chOff x="2517" y="1537"/>
                <a:chExt cx="589" cy="365"/>
              </a:xfrm>
            </p:grpSpPr>
            <p:sp>
              <p:nvSpPr>
                <p:cNvPr id="50287" name="Rectangle 368">
                  <a:extLst>
                    <a:ext uri="{FF2B5EF4-FFF2-40B4-BE49-F238E27FC236}">
                      <a16:creationId xmlns:a16="http://schemas.microsoft.com/office/drawing/2014/main" id="{20159902-87C9-4FF3-8085-80640E139D75}"/>
                    </a:ext>
                  </a:extLst>
                </p:cNvPr>
                <p:cNvSpPr>
                  <a:spLocks noChangeArrowheads="1"/>
                </p:cNvSpPr>
                <p:nvPr/>
              </p:nvSpPr>
              <p:spPr bwMode="auto">
                <a:xfrm>
                  <a:off x="2560" y="1537"/>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0,2</a:t>
                  </a:r>
                </a:p>
                <a:p>
                  <a:pPr algn="ctr">
                    <a:spcBef>
                      <a:spcPct val="0"/>
                    </a:spcBef>
                    <a:buFontTx/>
                    <a:buNone/>
                  </a:pPr>
                  <a:endParaRPr lang="en-US" altLang="en-US" sz="1544" b="1"/>
                </a:p>
              </p:txBody>
            </p:sp>
            <p:sp>
              <p:nvSpPr>
                <p:cNvPr id="50288" name="Rectangle 452">
                  <a:extLst>
                    <a:ext uri="{FF2B5EF4-FFF2-40B4-BE49-F238E27FC236}">
                      <a16:creationId xmlns:a16="http://schemas.microsoft.com/office/drawing/2014/main" id="{1FBB05B9-65AA-4263-BDD3-20E32C83CD68}"/>
                    </a:ext>
                  </a:extLst>
                </p:cNvPr>
                <p:cNvSpPr>
                  <a:spLocks noChangeArrowheads="1"/>
                </p:cNvSpPr>
                <p:nvPr/>
              </p:nvSpPr>
              <p:spPr bwMode="auto">
                <a:xfrm>
                  <a:off x="2517" y="1537"/>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2" name="Group 455">
                <a:extLst>
                  <a:ext uri="{FF2B5EF4-FFF2-40B4-BE49-F238E27FC236}">
                    <a16:creationId xmlns:a16="http://schemas.microsoft.com/office/drawing/2014/main" id="{930BAC7E-343B-4B35-AA84-A875747D2C0E}"/>
                  </a:ext>
                </a:extLst>
              </p:cNvPr>
              <p:cNvGrpSpPr>
                <a:grpSpLocks/>
              </p:cNvGrpSpPr>
              <p:nvPr/>
            </p:nvGrpSpPr>
            <p:grpSpPr bwMode="auto">
              <a:xfrm>
                <a:off x="0" y="1902"/>
                <a:ext cx="626" cy="365"/>
                <a:chOff x="0" y="1902"/>
                <a:chExt cx="626" cy="365"/>
              </a:xfrm>
            </p:grpSpPr>
            <p:sp>
              <p:nvSpPr>
                <p:cNvPr id="50285" name="Rectangle 369">
                  <a:extLst>
                    <a:ext uri="{FF2B5EF4-FFF2-40B4-BE49-F238E27FC236}">
                      <a16:creationId xmlns:a16="http://schemas.microsoft.com/office/drawing/2014/main" id="{5F4E5E74-3EC0-46CC-850A-142BF5EB6032}"/>
                    </a:ext>
                  </a:extLst>
                </p:cNvPr>
                <p:cNvSpPr>
                  <a:spLocks noChangeArrowheads="1"/>
                </p:cNvSpPr>
                <p:nvPr/>
              </p:nvSpPr>
              <p:spPr bwMode="auto">
                <a:xfrm>
                  <a:off x="43" y="1902"/>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40</a:t>
                  </a:r>
                </a:p>
                <a:p>
                  <a:pPr algn="ctr">
                    <a:spcBef>
                      <a:spcPct val="0"/>
                    </a:spcBef>
                    <a:buFontTx/>
                    <a:buNone/>
                  </a:pPr>
                  <a:endParaRPr lang="en-US" altLang="en-US" sz="1544" b="1"/>
                </a:p>
              </p:txBody>
            </p:sp>
            <p:sp>
              <p:nvSpPr>
                <p:cNvPr id="50286" name="Rectangle 454">
                  <a:extLst>
                    <a:ext uri="{FF2B5EF4-FFF2-40B4-BE49-F238E27FC236}">
                      <a16:creationId xmlns:a16="http://schemas.microsoft.com/office/drawing/2014/main" id="{077FFC67-894F-45AE-8A39-6BA59773F6F1}"/>
                    </a:ext>
                  </a:extLst>
                </p:cNvPr>
                <p:cNvSpPr>
                  <a:spLocks noChangeArrowheads="1"/>
                </p:cNvSpPr>
                <p:nvPr/>
              </p:nvSpPr>
              <p:spPr bwMode="auto">
                <a:xfrm>
                  <a:off x="0" y="1902"/>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3" name="Group 457">
                <a:extLst>
                  <a:ext uri="{FF2B5EF4-FFF2-40B4-BE49-F238E27FC236}">
                    <a16:creationId xmlns:a16="http://schemas.microsoft.com/office/drawing/2014/main" id="{4FAB8FC4-DD3A-405B-AA5B-1131634102C2}"/>
                  </a:ext>
                </a:extLst>
              </p:cNvPr>
              <p:cNvGrpSpPr>
                <a:grpSpLocks/>
              </p:cNvGrpSpPr>
              <p:nvPr/>
            </p:nvGrpSpPr>
            <p:grpSpPr bwMode="auto">
              <a:xfrm>
                <a:off x="626" y="1902"/>
                <a:ext cx="614" cy="365"/>
                <a:chOff x="626" y="1902"/>
                <a:chExt cx="614" cy="365"/>
              </a:xfrm>
            </p:grpSpPr>
            <p:sp>
              <p:nvSpPr>
                <p:cNvPr id="50283" name="Rectangle 370">
                  <a:extLst>
                    <a:ext uri="{FF2B5EF4-FFF2-40B4-BE49-F238E27FC236}">
                      <a16:creationId xmlns:a16="http://schemas.microsoft.com/office/drawing/2014/main" id="{E64424AA-50BB-4885-A228-80E136168E15}"/>
                    </a:ext>
                  </a:extLst>
                </p:cNvPr>
                <p:cNvSpPr>
                  <a:spLocks noChangeArrowheads="1"/>
                </p:cNvSpPr>
                <p:nvPr/>
              </p:nvSpPr>
              <p:spPr bwMode="auto">
                <a:xfrm>
                  <a:off x="669" y="1902"/>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84" name="Rectangle 456">
                  <a:extLst>
                    <a:ext uri="{FF2B5EF4-FFF2-40B4-BE49-F238E27FC236}">
                      <a16:creationId xmlns:a16="http://schemas.microsoft.com/office/drawing/2014/main" id="{898432F0-67ED-4FC1-BFCF-9D3FFAA7FEE3}"/>
                    </a:ext>
                  </a:extLst>
                </p:cNvPr>
                <p:cNvSpPr>
                  <a:spLocks noChangeArrowheads="1"/>
                </p:cNvSpPr>
                <p:nvPr/>
              </p:nvSpPr>
              <p:spPr bwMode="auto">
                <a:xfrm>
                  <a:off x="626" y="1902"/>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4" name="Group 459">
                <a:extLst>
                  <a:ext uri="{FF2B5EF4-FFF2-40B4-BE49-F238E27FC236}">
                    <a16:creationId xmlns:a16="http://schemas.microsoft.com/office/drawing/2014/main" id="{CF00D972-10F7-4231-9435-C8503A3C8DA2}"/>
                  </a:ext>
                </a:extLst>
              </p:cNvPr>
              <p:cNvGrpSpPr>
                <a:grpSpLocks/>
              </p:cNvGrpSpPr>
              <p:nvPr/>
            </p:nvGrpSpPr>
            <p:grpSpPr bwMode="auto">
              <a:xfrm>
                <a:off x="1240" y="1902"/>
                <a:ext cx="634" cy="365"/>
                <a:chOff x="1240" y="1902"/>
                <a:chExt cx="634" cy="365"/>
              </a:xfrm>
            </p:grpSpPr>
            <p:sp>
              <p:nvSpPr>
                <p:cNvPr id="50281" name="Rectangle 371">
                  <a:extLst>
                    <a:ext uri="{FF2B5EF4-FFF2-40B4-BE49-F238E27FC236}">
                      <a16:creationId xmlns:a16="http://schemas.microsoft.com/office/drawing/2014/main" id="{E33B1D22-2D3C-4682-B8B1-2E32395A707F}"/>
                    </a:ext>
                  </a:extLst>
                </p:cNvPr>
                <p:cNvSpPr>
                  <a:spLocks noChangeArrowheads="1"/>
                </p:cNvSpPr>
                <p:nvPr/>
              </p:nvSpPr>
              <p:spPr bwMode="auto">
                <a:xfrm>
                  <a:off x="1283" y="1902"/>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82" name="Rectangle 458">
                  <a:extLst>
                    <a:ext uri="{FF2B5EF4-FFF2-40B4-BE49-F238E27FC236}">
                      <a16:creationId xmlns:a16="http://schemas.microsoft.com/office/drawing/2014/main" id="{42E11C20-B479-436D-8CA6-26CA36DEACC1}"/>
                    </a:ext>
                  </a:extLst>
                </p:cNvPr>
                <p:cNvSpPr>
                  <a:spLocks noChangeArrowheads="1"/>
                </p:cNvSpPr>
                <p:nvPr/>
              </p:nvSpPr>
              <p:spPr bwMode="auto">
                <a:xfrm>
                  <a:off x="1240" y="1902"/>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5" name="Group 461">
                <a:extLst>
                  <a:ext uri="{FF2B5EF4-FFF2-40B4-BE49-F238E27FC236}">
                    <a16:creationId xmlns:a16="http://schemas.microsoft.com/office/drawing/2014/main" id="{78CF521F-CAB1-494B-B191-F4A89C5C6853}"/>
                  </a:ext>
                </a:extLst>
              </p:cNvPr>
              <p:cNvGrpSpPr>
                <a:grpSpLocks/>
              </p:cNvGrpSpPr>
              <p:nvPr/>
            </p:nvGrpSpPr>
            <p:grpSpPr bwMode="auto">
              <a:xfrm>
                <a:off x="1874" y="1902"/>
                <a:ext cx="643" cy="365"/>
                <a:chOff x="1874" y="1902"/>
                <a:chExt cx="643" cy="365"/>
              </a:xfrm>
            </p:grpSpPr>
            <p:sp>
              <p:nvSpPr>
                <p:cNvPr id="50279" name="Rectangle 372">
                  <a:extLst>
                    <a:ext uri="{FF2B5EF4-FFF2-40B4-BE49-F238E27FC236}">
                      <a16:creationId xmlns:a16="http://schemas.microsoft.com/office/drawing/2014/main" id="{1C90DF13-A72E-4818-93D3-8C829A360C3B}"/>
                    </a:ext>
                  </a:extLst>
                </p:cNvPr>
                <p:cNvSpPr>
                  <a:spLocks noChangeArrowheads="1"/>
                </p:cNvSpPr>
                <p:nvPr/>
              </p:nvSpPr>
              <p:spPr bwMode="auto">
                <a:xfrm>
                  <a:off x="1917" y="1902"/>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0,2</a:t>
                  </a:r>
                </a:p>
                <a:p>
                  <a:pPr algn="ctr">
                    <a:spcBef>
                      <a:spcPct val="0"/>
                    </a:spcBef>
                    <a:buFontTx/>
                    <a:buNone/>
                  </a:pPr>
                  <a:endParaRPr lang="en-US" altLang="en-US" sz="1544" b="1"/>
                </a:p>
              </p:txBody>
            </p:sp>
            <p:sp>
              <p:nvSpPr>
                <p:cNvPr id="50280" name="Rectangle 460">
                  <a:extLst>
                    <a:ext uri="{FF2B5EF4-FFF2-40B4-BE49-F238E27FC236}">
                      <a16:creationId xmlns:a16="http://schemas.microsoft.com/office/drawing/2014/main" id="{9F2F1498-5BB3-4930-AB42-4E7ABFDBCBC2}"/>
                    </a:ext>
                  </a:extLst>
                </p:cNvPr>
                <p:cNvSpPr>
                  <a:spLocks noChangeArrowheads="1"/>
                </p:cNvSpPr>
                <p:nvPr/>
              </p:nvSpPr>
              <p:spPr bwMode="auto">
                <a:xfrm>
                  <a:off x="1874" y="1902"/>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6" name="Group 463">
                <a:extLst>
                  <a:ext uri="{FF2B5EF4-FFF2-40B4-BE49-F238E27FC236}">
                    <a16:creationId xmlns:a16="http://schemas.microsoft.com/office/drawing/2014/main" id="{1818EC08-49F2-4AA0-BCF2-DA5FDBA7EF16}"/>
                  </a:ext>
                </a:extLst>
              </p:cNvPr>
              <p:cNvGrpSpPr>
                <a:grpSpLocks/>
              </p:cNvGrpSpPr>
              <p:nvPr/>
            </p:nvGrpSpPr>
            <p:grpSpPr bwMode="auto">
              <a:xfrm>
                <a:off x="2517" y="1902"/>
                <a:ext cx="589" cy="365"/>
                <a:chOff x="2517" y="1902"/>
                <a:chExt cx="589" cy="365"/>
              </a:xfrm>
            </p:grpSpPr>
            <p:sp>
              <p:nvSpPr>
                <p:cNvPr id="50277" name="Rectangle 373">
                  <a:extLst>
                    <a:ext uri="{FF2B5EF4-FFF2-40B4-BE49-F238E27FC236}">
                      <a16:creationId xmlns:a16="http://schemas.microsoft.com/office/drawing/2014/main" id="{EF56D78A-A2F8-4351-9B1F-85E8A7D371E7}"/>
                    </a:ext>
                  </a:extLst>
                </p:cNvPr>
                <p:cNvSpPr>
                  <a:spLocks noChangeArrowheads="1"/>
                </p:cNvSpPr>
                <p:nvPr/>
              </p:nvSpPr>
              <p:spPr bwMode="auto">
                <a:xfrm>
                  <a:off x="2560" y="1902"/>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0,4</a:t>
                  </a:r>
                </a:p>
                <a:p>
                  <a:pPr algn="ctr">
                    <a:spcBef>
                      <a:spcPct val="0"/>
                    </a:spcBef>
                    <a:buFontTx/>
                    <a:buNone/>
                  </a:pPr>
                  <a:endParaRPr lang="en-US" altLang="en-US" sz="1544" b="1"/>
                </a:p>
              </p:txBody>
            </p:sp>
            <p:sp>
              <p:nvSpPr>
                <p:cNvPr id="50278" name="Rectangle 462">
                  <a:extLst>
                    <a:ext uri="{FF2B5EF4-FFF2-40B4-BE49-F238E27FC236}">
                      <a16:creationId xmlns:a16="http://schemas.microsoft.com/office/drawing/2014/main" id="{64FA890E-F5EF-4AC0-9D3C-117E75F4CDBC}"/>
                    </a:ext>
                  </a:extLst>
                </p:cNvPr>
                <p:cNvSpPr>
                  <a:spLocks noChangeArrowheads="1"/>
                </p:cNvSpPr>
                <p:nvPr/>
              </p:nvSpPr>
              <p:spPr bwMode="auto">
                <a:xfrm>
                  <a:off x="2517" y="1902"/>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7" name="Group 465">
                <a:extLst>
                  <a:ext uri="{FF2B5EF4-FFF2-40B4-BE49-F238E27FC236}">
                    <a16:creationId xmlns:a16="http://schemas.microsoft.com/office/drawing/2014/main" id="{588F5EE9-07C0-4838-A893-22270609AA80}"/>
                  </a:ext>
                </a:extLst>
              </p:cNvPr>
              <p:cNvGrpSpPr>
                <a:grpSpLocks/>
              </p:cNvGrpSpPr>
              <p:nvPr/>
            </p:nvGrpSpPr>
            <p:grpSpPr bwMode="auto">
              <a:xfrm>
                <a:off x="0" y="2267"/>
                <a:ext cx="626" cy="365"/>
                <a:chOff x="0" y="2267"/>
                <a:chExt cx="626" cy="365"/>
              </a:xfrm>
            </p:grpSpPr>
            <p:sp>
              <p:nvSpPr>
                <p:cNvPr id="50275" name="Rectangle 374">
                  <a:extLst>
                    <a:ext uri="{FF2B5EF4-FFF2-40B4-BE49-F238E27FC236}">
                      <a16:creationId xmlns:a16="http://schemas.microsoft.com/office/drawing/2014/main" id="{149829E3-27BE-4F01-9526-8B0FE0C6BE59}"/>
                    </a:ext>
                  </a:extLst>
                </p:cNvPr>
                <p:cNvSpPr>
                  <a:spLocks noChangeArrowheads="1"/>
                </p:cNvSpPr>
                <p:nvPr/>
              </p:nvSpPr>
              <p:spPr bwMode="auto">
                <a:xfrm>
                  <a:off x="43" y="2267"/>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50</a:t>
                  </a:r>
                </a:p>
                <a:p>
                  <a:pPr algn="ctr">
                    <a:spcBef>
                      <a:spcPct val="0"/>
                    </a:spcBef>
                    <a:buFontTx/>
                    <a:buNone/>
                  </a:pPr>
                  <a:endParaRPr lang="en-US" altLang="en-US" sz="1544" b="1"/>
                </a:p>
              </p:txBody>
            </p:sp>
            <p:sp>
              <p:nvSpPr>
                <p:cNvPr id="50276" name="Rectangle 464">
                  <a:extLst>
                    <a:ext uri="{FF2B5EF4-FFF2-40B4-BE49-F238E27FC236}">
                      <a16:creationId xmlns:a16="http://schemas.microsoft.com/office/drawing/2014/main" id="{B5B7A902-113F-4BF9-89C9-19752948DCB4}"/>
                    </a:ext>
                  </a:extLst>
                </p:cNvPr>
                <p:cNvSpPr>
                  <a:spLocks noChangeArrowheads="1"/>
                </p:cNvSpPr>
                <p:nvPr/>
              </p:nvSpPr>
              <p:spPr bwMode="auto">
                <a:xfrm>
                  <a:off x="0" y="2267"/>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8" name="Group 467">
                <a:extLst>
                  <a:ext uri="{FF2B5EF4-FFF2-40B4-BE49-F238E27FC236}">
                    <a16:creationId xmlns:a16="http://schemas.microsoft.com/office/drawing/2014/main" id="{50AD6A15-9BD8-4F40-957E-BB47E2733623}"/>
                  </a:ext>
                </a:extLst>
              </p:cNvPr>
              <p:cNvGrpSpPr>
                <a:grpSpLocks/>
              </p:cNvGrpSpPr>
              <p:nvPr/>
            </p:nvGrpSpPr>
            <p:grpSpPr bwMode="auto">
              <a:xfrm>
                <a:off x="626" y="2267"/>
                <a:ext cx="614" cy="365"/>
                <a:chOff x="626" y="2267"/>
                <a:chExt cx="614" cy="365"/>
              </a:xfrm>
            </p:grpSpPr>
            <p:sp>
              <p:nvSpPr>
                <p:cNvPr id="50273" name="Rectangle 375">
                  <a:extLst>
                    <a:ext uri="{FF2B5EF4-FFF2-40B4-BE49-F238E27FC236}">
                      <a16:creationId xmlns:a16="http://schemas.microsoft.com/office/drawing/2014/main" id="{BCB0E520-08D2-400C-A4A3-DF75CB1FE5F6}"/>
                    </a:ext>
                  </a:extLst>
                </p:cNvPr>
                <p:cNvSpPr>
                  <a:spLocks noChangeArrowheads="1"/>
                </p:cNvSpPr>
                <p:nvPr/>
              </p:nvSpPr>
              <p:spPr bwMode="auto">
                <a:xfrm>
                  <a:off x="669" y="2267"/>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74" name="Rectangle 466">
                  <a:extLst>
                    <a:ext uri="{FF2B5EF4-FFF2-40B4-BE49-F238E27FC236}">
                      <a16:creationId xmlns:a16="http://schemas.microsoft.com/office/drawing/2014/main" id="{48205B01-655D-41D0-83AE-C582517A5DD7}"/>
                    </a:ext>
                  </a:extLst>
                </p:cNvPr>
                <p:cNvSpPr>
                  <a:spLocks noChangeArrowheads="1"/>
                </p:cNvSpPr>
                <p:nvPr/>
              </p:nvSpPr>
              <p:spPr bwMode="auto">
                <a:xfrm>
                  <a:off x="626" y="2267"/>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19" name="Group 469">
                <a:extLst>
                  <a:ext uri="{FF2B5EF4-FFF2-40B4-BE49-F238E27FC236}">
                    <a16:creationId xmlns:a16="http://schemas.microsoft.com/office/drawing/2014/main" id="{B4D83E1C-EFB6-4392-9FF0-9AEC459DE050}"/>
                  </a:ext>
                </a:extLst>
              </p:cNvPr>
              <p:cNvGrpSpPr>
                <a:grpSpLocks/>
              </p:cNvGrpSpPr>
              <p:nvPr/>
            </p:nvGrpSpPr>
            <p:grpSpPr bwMode="auto">
              <a:xfrm>
                <a:off x="1240" y="2267"/>
                <a:ext cx="634" cy="365"/>
                <a:chOff x="1240" y="2267"/>
                <a:chExt cx="634" cy="365"/>
              </a:xfrm>
            </p:grpSpPr>
            <p:sp>
              <p:nvSpPr>
                <p:cNvPr id="50271" name="Rectangle 376">
                  <a:extLst>
                    <a:ext uri="{FF2B5EF4-FFF2-40B4-BE49-F238E27FC236}">
                      <a16:creationId xmlns:a16="http://schemas.microsoft.com/office/drawing/2014/main" id="{1428604D-E840-4F92-8E54-871623B0AAA6}"/>
                    </a:ext>
                  </a:extLst>
                </p:cNvPr>
                <p:cNvSpPr>
                  <a:spLocks noChangeArrowheads="1"/>
                </p:cNvSpPr>
                <p:nvPr/>
              </p:nvSpPr>
              <p:spPr bwMode="auto">
                <a:xfrm>
                  <a:off x="1283" y="2267"/>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72" name="Rectangle 468">
                  <a:extLst>
                    <a:ext uri="{FF2B5EF4-FFF2-40B4-BE49-F238E27FC236}">
                      <a16:creationId xmlns:a16="http://schemas.microsoft.com/office/drawing/2014/main" id="{07BC3BE4-4DB7-4673-91EB-60A5B46295C7}"/>
                    </a:ext>
                  </a:extLst>
                </p:cNvPr>
                <p:cNvSpPr>
                  <a:spLocks noChangeArrowheads="1"/>
                </p:cNvSpPr>
                <p:nvPr/>
              </p:nvSpPr>
              <p:spPr bwMode="auto">
                <a:xfrm>
                  <a:off x="1240" y="2267"/>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0" name="Group 471">
                <a:extLst>
                  <a:ext uri="{FF2B5EF4-FFF2-40B4-BE49-F238E27FC236}">
                    <a16:creationId xmlns:a16="http://schemas.microsoft.com/office/drawing/2014/main" id="{FD9EFA96-36AE-41D5-B38F-DD833B9E2F48}"/>
                  </a:ext>
                </a:extLst>
              </p:cNvPr>
              <p:cNvGrpSpPr>
                <a:grpSpLocks/>
              </p:cNvGrpSpPr>
              <p:nvPr/>
            </p:nvGrpSpPr>
            <p:grpSpPr bwMode="auto">
              <a:xfrm>
                <a:off x="1874" y="2267"/>
                <a:ext cx="643" cy="365"/>
                <a:chOff x="1874" y="2267"/>
                <a:chExt cx="643" cy="365"/>
              </a:xfrm>
            </p:grpSpPr>
            <p:sp>
              <p:nvSpPr>
                <p:cNvPr id="50269" name="Rectangle 377">
                  <a:extLst>
                    <a:ext uri="{FF2B5EF4-FFF2-40B4-BE49-F238E27FC236}">
                      <a16:creationId xmlns:a16="http://schemas.microsoft.com/office/drawing/2014/main" id="{17310B2E-412C-462A-BA96-5E393E776A04}"/>
                    </a:ext>
                  </a:extLst>
                </p:cNvPr>
                <p:cNvSpPr>
                  <a:spLocks noChangeArrowheads="1"/>
                </p:cNvSpPr>
                <p:nvPr/>
              </p:nvSpPr>
              <p:spPr bwMode="auto">
                <a:xfrm>
                  <a:off x="1917" y="2267"/>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0,1</a:t>
                  </a:r>
                </a:p>
                <a:p>
                  <a:pPr algn="ctr">
                    <a:spcBef>
                      <a:spcPct val="0"/>
                    </a:spcBef>
                    <a:buFontTx/>
                    <a:buNone/>
                  </a:pPr>
                  <a:endParaRPr lang="en-US" altLang="en-US" sz="1544" b="1"/>
                </a:p>
              </p:txBody>
            </p:sp>
            <p:sp>
              <p:nvSpPr>
                <p:cNvPr id="50270" name="Rectangle 470">
                  <a:extLst>
                    <a:ext uri="{FF2B5EF4-FFF2-40B4-BE49-F238E27FC236}">
                      <a16:creationId xmlns:a16="http://schemas.microsoft.com/office/drawing/2014/main" id="{7C8F5900-C32A-489B-967D-F446A5AE16D5}"/>
                    </a:ext>
                  </a:extLst>
                </p:cNvPr>
                <p:cNvSpPr>
                  <a:spLocks noChangeArrowheads="1"/>
                </p:cNvSpPr>
                <p:nvPr/>
              </p:nvSpPr>
              <p:spPr bwMode="auto">
                <a:xfrm>
                  <a:off x="1874" y="2267"/>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1" name="Group 473">
                <a:extLst>
                  <a:ext uri="{FF2B5EF4-FFF2-40B4-BE49-F238E27FC236}">
                    <a16:creationId xmlns:a16="http://schemas.microsoft.com/office/drawing/2014/main" id="{F72E3ECA-CC85-44D4-9517-1F356DF1D578}"/>
                  </a:ext>
                </a:extLst>
              </p:cNvPr>
              <p:cNvGrpSpPr>
                <a:grpSpLocks/>
              </p:cNvGrpSpPr>
              <p:nvPr/>
            </p:nvGrpSpPr>
            <p:grpSpPr bwMode="auto">
              <a:xfrm>
                <a:off x="2517" y="2267"/>
                <a:ext cx="589" cy="365"/>
                <a:chOff x="2517" y="2267"/>
                <a:chExt cx="589" cy="365"/>
              </a:xfrm>
            </p:grpSpPr>
            <p:sp>
              <p:nvSpPr>
                <p:cNvPr id="50267" name="Rectangle 378">
                  <a:extLst>
                    <a:ext uri="{FF2B5EF4-FFF2-40B4-BE49-F238E27FC236}">
                      <a16:creationId xmlns:a16="http://schemas.microsoft.com/office/drawing/2014/main" id="{A70ACEC6-EF88-4946-8816-1E018C072DF9}"/>
                    </a:ext>
                  </a:extLst>
                </p:cNvPr>
                <p:cNvSpPr>
                  <a:spLocks noChangeArrowheads="1"/>
                </p:cNvSpPr>
                <p:nvPr/>
              </p:nvSpPr>
              <p:spPr bwMode="auto">
                <a:xfrm>
                  <a:off x="2560" y="2267"/>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0,6</a:t>
                  </a:r>
                </a:p>
                <a:p>
                  <a:pPr algn="ctr">
                    <a:spcBef>
                      <a:spcPct val="0"/>
                    </a:spcBef>
                    <a:buFontTx/>
                    <a:buNone/>
                  </a:pPr>
                  <a:endParaRPr lang="en-US" altLang="en-US" sz="1544" b="1"/>
                </a:p>
              </p:txBody>
            </p:sp>
            <p:sp>
              <p:nvSpPr>
                <p:cNvPr id="50268" name="Rectangle 472">
                  <a:extLst>
                    <a:ext uri="{FF2B5EF4-FFF2-40B4-BE49-F238E27FC236}">
                      <a16:creationId xmlns:a16="http://schemas.microsoft.com/office/drawing/2014/main" id="{7B109204-E2AF-4800-9A94-846C71D12AD9}"/>
                    </a:ext>
                  </a:extLst>
                </p:cNvPr>
                <p:cNvSpPr>
                  <a:spLocks noChangeArrowheads="1"/>
                </p:cNvSpPr>
                <p:nvPr/>
              </p:nvSpPr>
              <p:spPr bwMode="auto">
                <a:xfrm>
                  <a:off x="2517" y="2267"/>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2" name="Group 475">
                <a:extLst>
                  <a:ext uri="{FF2B5EF4-FFF2-40B4-BE49-F238E27FC236}">
                    <a16:creationId xmlns:a16="http://schemas.microsoft.com/office/drawing/2014/main" id="{3F2277E2-FF84-4361-B916-B698B426B300}"/>
                  </a:ext>
                </a:extLst>
              </p:cNvPr>
              <p:cNvGrpSpPr>
                <a:grpSpLocks/>
              </p:cNvGrpSpPr>
              <p:nvPr/>
            </p:nvGrpSpPr>
            <p:grpSpPr bwMode="auto">
              <a:xfrm>
                <a:off x="0" y="2632"/>
                <a:ext cx="626" cy="365"/>
                <a:chOff x="0" y="2632"/>
                <a:chExt cx="626" cy="365"/>
              </a:xfrm>
            </p:grpSpPr>
            <p:sp>
              <p:nvSpPr>
                <p:cNvPr id="50265" name="Rectangle 379">
                  <a:extLst>
                    <a:ext uri="{FF2B5EF4-FFF2-40B4-BE49-F238E27FC236}">
                      <a16:creationId xmlns:a16="http://schemas.microsoft.com/office/drawing/2014/main" id="{27B53C9E-F59B-4E3B-BCC3-860604F89FBF}"/>
                    </a:ext>
                  </a:extLst>
                </p:cNvPr>
                <p:cNvSpPr>
                  <a:spLocks noChangeArrowheads="1"/>
                </p:cNvSpPr>
                <p:nvPr/>
              </p:nvSpPr>
              <p:spPr bwMode="auto">
                <a:xfrm>
                  <a:off x="43" y="2632"/>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60</a:t>
                  </a:r>
                </a:p>
                <a:p>
                  <a:pPr algn="ctr">
                    <a:spcBef>
                      <a:spcPct val="0"/>
                    </a:spcBef>
                    <a:buFontTx/>
                    <a:buNone/>
                  </a:pPr>
                  <a:endParaRPr lang="en-US" altLang="en-US" sz="1544" b="1"/>
                </a:p>
              </p:txBody>
            </p:sp>
            <p:sp>
              <p:nvSpPr>
                <p:cNvPr id="50266" name="Rectangle 474">
                  <a:extLst>
                    <a:ext uri="{FF2B5EF4-FFF2-40B4-BE49-F238E27FC236}">
                      <a16:creationId xmlns:a16="http://schemas.microsoft.com/office/drawing/2014/main" id="{AF77EBC3-5654-4906-AED6-459639D72E85}"/>
                    </a:ext>
                  </a:extLst>
                </p:cNvPr>
                <p:cNvSpPr>
                  <a:spLocks noChangeArrowheads="1"/>
                </p:cNvSpPr>
                <p:nvPr/>
              </p:nvSpPr>
              <p:spPr bwMode="auto">
                <a:xfrm>
                  <a:off x="0" y="2632"/>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3" name="Group 477">
                <a:extLst>
                  <a:ext uri="{FF2B5EF4-FFF2-40B4-BE49-F238E27FC236}">
                    <a16:creationId xmlns:a16="http://schemas.microsoft.com/office/drawing/2014/main" id="{CFC57903-2562-4BEB-8CF5-4ED96C288C24}"/>
                  </a:ext>
                </a:extLst>
              </p:cNvPr>
              <p:cNvGrpSpPr>
                <a:grpSpLocks/>
              </p:cNvGrpSpPr>
              <p:nvPr/>
            </p:nvGrpSpPr>
            <p:grpSpPr bwMode="auto">
              <a:xfrm>
                <a:off x="626" y="2632"/>
                <a:ext cx="614" cy="365"/>
                <a:chOff x="626" y="2632"/>
                <a:chExt cx="614" cy="365"/>
              </a:xfrm>
            </p:grpSpPr>
            <p:sp>
              <p:nvSpPr>
                <p:cNvPr id="50263" name="Rectangle 380">
                  <a:extLst>
                    <a:ext uri="{FF2B5EF4-FFF2-40B4-BE49-F238E27FC236}">
                      <a16:creationId xmlns:a16="http://schemas.microsoft.com/office/drawing/2014/main" id="{96F05BBD-5994-4909-8294-D89D9106D799}"/>
                    </a:ext>
                  </a:extLst>
                </p:cNvPr>
                <p:cNvSpPr>
                  <a:spLocks noChangeArrowheads="1"/>
                </p:cNvSpPr>
                <p:nvPr/>
              </p:nvSpPr>
              <p:spPr bwMode="auto">
                <a:xfrm>
                  <a:off x="669" y="2632"/>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64" name="Rectangle 476">
                  <a:extLst>
                    <a:ext uri="{FF2B5EF4-FFF2-40B4-BE49-F238E27FC236}">
                      <a16:creationId xmlns:a16="http://schemas.microsoft.com/office/drawing/2014/main" id="{C421A0DA-9EBE-4A3E-84EC-4597D02EE09F}"/>
                    </a:ext>
                  </a:extLst>
                </p:cNvPr>
                <p:cNvSpPr>
                  <a:spLocks noChangeArrowheads="1"/>
                </p:cNvSpPr>
                <p:nvPr/>
              </p:nvSpPr>
              <p:spPr bwMode="auto">
                <a:xfrm>
                  <a:off x="626" y="2632"/>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4" name="Group 479">
                <a:extLst>
                  <a:ext uri="{FF2B5EF4-FFF2-40B4-BE49-F238E27FC236}">
                    <a16:creationId xmlns:a16="http://schemas.microsoft.com/office/drawing/2014/main" id="{459BEEF4-9B58-4D82-BC1C-8E972F38C40B}"/>
                  </a:ext>
                </a:extLst>
              </p:cNvPr>
              <p:cNvGrpSpPr>
                <a:grpSpLocks/>
              </p:cNvGrpSpPr>
              <p:nvPr/>
            </p:nvGrpSpPr>
            <p:grpSpPr bwMode="auto">
              <a:xfrm>
                <a:off x="1240" y="2632"/>
                <a:ext cx="634" cy="365"/>
                <a:chOff x="1240" y="2632"/>
                <a:chExt cx="634" cy="365"/>
              </a:xfrm>
            </p:grpSpPr>
            <p:sp>
              <p:nvSpPr>
                <p:cNvPr id="50261" name="Rectangle 381">
                  <a:extLst>
                    <a:ext uri="{FF2B5EF4-FFF2-40B4-BE49-F238E27FC236}">
                      <a16:creationId xmlns:a16="http://schemas.microsoft.com/office/drawing/2014/main" id="{1ADDE37A-DBD2-48EF-A00C-36BFA8617493}"/>
                    </a:ext>
                  </a:extLst>
                </p:cNvPr>
                <p:cNvSpPr>
                  <a:spLocks noChangeArrowheads="1"/>
                </p:cNvSpPr>
                <p:nvPr/>
              </p:nvSpPr>
              <p:spPr bwMode="auto">
                <a:xfrm>
                  <a:off x="1283" y="2632"/>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62" name="Rectangle 478">
                  <a:extLst>
                    <a:ext uri="{FF2B5EF4-FFF2-40B4-BE49-F238E27FC236}">
                      <a16:creationId xmlns:a16="http://schemas.microsoft.com/office/drawing/2014/main" id="{46611875-B570-4CF2-8421-01D8DD218E47}"/>
                    </a:ext>
                  </a:extLst>
                </p:cNvPr>
                <p:cNvSpPr>
                  <a:spLocks noChangeArrowheads="1"/>
                </p:cNvSpPr>
                <p:nvPr/>
              </p:nvSpPr>
              <p:spPr bwMode="auto">
                <a:xfrm>
                  <a:off x="1240" y="2632"/>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5" name="Group 481">
                <a:extLst>
                  <a:ext uri="{FF2B5EF4-FFF2-40B4-BE49-F238E27FC236}">
                    <a16:creationId xmlns:a16="http://schemas.microsoft.com/office/drawing/2014/main" id="{A7C6A699-447E-431D-8DD9-FED30490F165}"/>
                  </a:ext>
                </a:extLst>
              </p:cNvPr>
              <p:cNvGrpSpPr>
                <a:grpSpLocks/>
              </p:cNvGrpSpPr>
              <p:nvPr/>
            </p:nvGrpSpPr>
            <p:grpSpPr bwMode="auto">
              <a:xfrm>
                <a:off x="1874" y="2632"/>
                <a:ext cx="643" cy="365"/>
                <a:chOff x="1874" y="2632"/>
                <a:chExt cx="643" cy="365"/>
              </a:xfrm>
            </p:grpSpPr>
            <p:sp>
              <p:nvSpPr>
                <p:cNvPr id="50259" name="Rectangle 382">
                  <a:extLst>
                    <a:ext uri="{FF2B5EF4-FFF2-40B4-BE49-F238E27FC236}">
                      <a16:creationId xmlns:a16="http://schemas.microsoft.com/office/drawing/2014/main" id="{2D93C200-B19A-4AC3-874F-AA3D6CA9E4D3}"/>
                    </a:ext>
                  </a:extLst>
                </p:cNvPr>
                <p:cNvSpPr>
                  <a:spLocks noChangeArrowheads="1"/>
                </p:cNvSpPr>
                <p:nvPr/>
              </p:nvSpPr>
              <p:spPr bwMode="auto">
                <a:xfrm>
                  <a:off x="1917" y="2632"/>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60" name="Rectangle 480">
                  <a:extLst>
                    <a:ext uri="{FF2B5EF4-FFF2-40B4-BE49-F238E27FC236}">
                      <a16:creationId xmlns:a16="http://schemas.microsoft.com/office/drawing/2014/main" id="{2C678106-AFB2-44C0-A4BE-BF13CA74E3F0}"/>
                    </a:ext>
                  </a:extLst>
                </p:cNvPr>
                <p:cNvSpPr>
                  <a:spLocks noChangeArrowheads="1"/>
                </p:cNvSpPr>
                <p:nvPr/>
              </p:nvSpPr>
              <p:spPr bwMode="auto">
                <a:xfrm>
                  <a:off x="1874" y="2632"/>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6" name="Group 483">
                <a:extLst>
                  <a:ext uri="{FF2B5EF4-FFF2-40B4-BE49-F238E27FC236}">
                    <a16:creationId xmlns:a16="http://schemas.microsoft.com/office/drawing/2014/main" id="{E9F64BAF-B6A1-41CE-944A-658DABC6B4D0}"/>
                  </a:ext>
                </a:extLst>
              </p:cNvPr>
              <p:cNvGrpSpPr>
                <a:grpSpLocks/>
              </p:cNvGrpSpPr>
              <p:nvPr/>
            </p:nvGrpSpPr>
            <p:grpSpPr bwMode="auto">
              <a:xfrm>
                <a:off x="2517" y="2632"/>
                <a:ext cx="589" cy="365"/>
                <a:chOff x="2517" y="2632"/>
                <a:chExt cx="589" cy="365"/>
              </a:xfrm>
            </p:grpSpPr>
            <p:sp>
              <p:nvSpPr>
                <p:cNvPr id="50257" name="Rectangle 383">
                  <a:extLst>
                    <a:ext uri="{FF2B5EF4-FFF2-40B4-BE49-F238E27FC236}">
                      <a16:creationId xmlns:a16="http://schemas.microsoft.com/office/drawing/2014/main" id="{C96C039E-D092-4768-BAFF-586054F47E80}"/>
                    </a:ext>
                  </a:extLst>
                </p:cNvPr>
                <p:cNvSpPr>
                  <a:spLocks noChangeArrowheads="1"/>
                </p:cNvSpPr>
                <p:nvPr/>
              </p:nvSpPr>
              <p:spPr bwMode="auto">
                <a:xfrm>
                  <a:off x="2560" y="2632"/>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0,8</a:t>
                  </a:r>
                </a:p>
                <a:p>
                  <a:pPr algn="ctr">
                    <a:spcBef>
                      <a:spcPct val="0"/>
                    </a:spcBef>
                    <a:buFontTx/>
                    <a:buNone/>
                  </a:pPr>
                  <a:endParaRPr lang="en-US" altLang="en-US" sz="1544" b="1"/>
                </a:p>
              </p:txBody>
            </p:sp>
            <p:sp>
              <p:nvSpPr>
                <p:cNvPr id="50258" name="Rectangle 482">
                  <a:extLst>
                    <a:ext uri="{FF2B5EF4-FFF2-40B4-BE49-F238E27FC236}">
                      <a16:creationId xmlns:a16="http://schemas.microsoft.com/office/drawing/2014/main" id="{FCC95B64-E2B2-4643-815E-1155D77B761A}"/>
                    </a:ext>
                  </a:extLst>
                </p:cNvPr>
                <p:cNvSpPr>
                  <a:spLocks noChangeArrowheads="1"/>
                </p:cNvSpPr>
                <p:nvPr/>
              </p:nvSpPr>
              <p:spPr bwMode="auto">
                <a:xfrm>
                  <a:off x="2517" y="2632"/>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7" name="Group 485">
                <a:extLst>
                  <a:ext uri="{FF2B5EF4-FFF2-40B4-BE49-F238E27FC236}">
                    <a16:creationId xmlns:a16="http://schemas.microsoft.com/office/drawing/2014/main" id="{7DC9E533-9925-424C-B1E6-BB107A9EDB97}"/>
                  </a:ext>
                </a:extLst>
              </p:cNvPr>
              <p:cNvGrpSpPr>
                <a:grpSpLocks/>
              </p:cNvGrpSpPr>
              <p:nvPr/>
            </p:nvGrpSpPr>
            <p:grpSpPr bwMode="auto">
              <a:xfrm>
                <a:off x="0" y="2997"/>
                <a:ext cx="626" cy="365"/>
                <a:chOff x="0" y="2997"/>
                <a:chExt cx="626" cy="365"/>
              </a:xfrm>
            </p:grpSpPr>
            <p:sp>
              <p:nvSpPr>
                <p:cNvPr id="50255" name="Rectangle 384">
                  <a:extLst>
                    <a:ext uri="{FF2B5EF4-FFF2-40B4-BE49-F238E27FC236}">
                      <a16:creationId xmlns:a16="http://schemas.microsoft.com/office/drawing/2014/main" id="{B920678B-288C-404C-A39C-E10E103F1EC0}"/>
                    </a:ext>
                  </a:extLst>
                </p:cNvPr>
                <p:cNvSpPr>
                  <a:spLocks noChangeArrowheads="1"/>
                </p:cNvSpPr>
                <p:nvPr/>
              </p:nvSpPr>
              <p:spPr bwMode="auto">
                <a:xfrm>
                  <a:off x="43" y="2997"/>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70</a:t>
                  </a:r>
                </a:p>
                <a:p>
                  <a:pPr algn="ctr">
                    <a:spcBef>
                      <a:spcPct val="0"/>
                    </a:spcBef>
                    <a:buFontTx/>
                    <a:buNone/>
                  </a:pPr>
                  <a:endParaRPr lang="en-US" altLang="en-US" sz="1544" b="1"/>
                </a:p>
              </p:txBody>
            </p:sp>
            <p:sp>
              <p:nvSpPr>
                <p:cNvPr id="50256" name="Rectangle 484">
                  <a:extLst>
                    <a:ext uri="{FF2B5EF4-FFF2-40B4-BE49-F238E27FC236}">
                      <a16:creationId xmlns:a16="http://schemas.microsoft.com/office/drawing/2014/main" id="{A56662D0-FA30-4B84-BB0D-55A0AF1BFFDD}"/>
                    </a:ext>
                  </a:extLst>
                </p:cNvPr>
                <p:cNvSpPr>
                  <a:spLocks noChangeArrowheads="1"/>
                </p:cNvSpPr>
                <p:nvPr/>
              </p:nvSpPr>
              <p:spPr bwMode="auto">
                <a:xfrm>
                  <a:off x="0" y="2997"/>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8" name="Group 487">
                <a:extLst>
                  <a:ext uri="{FF2B5EF4-FFF2-40B4-BE49-F238E27FC236}">
                    <a16:creationId xmlns:a16="http://schemas.microsoft.com/office/drawing/2014/main" id="{429775EF-3405-4A89-9221-6A4C31DDDC93}"/>
                  </a:ext>
                </a:extLst>
              </p:cNvPr>
              <p:cNvGrpSpPr>
                <a:grpSpLocks/>
              </p:cNvGrpSpPr>
              <p:nvPr/>
            </p:nvGrpSpPr>
            <p:grpSpPr bwMode="auto">
              <a:xfrm>
                <a:off x="626" y="2997"/>
                <a:ext cx="614" cy="365"/>
                <a:chOff x="626" y="2997"/>
                <a:chExt cx="614" cy="365"/>
              </a:xfrm>
            </p:grpSpPr>
            <p:sp>
              <p:nvSpPr>
                <p:cNvPr id="50253" name="Rectangle 385">
                  <a:extLst>
                    <a:ext uri="{FF2B5EF4-FFF2-40B4-BE49-F238E27FC236}">
                      <a16:creationId xmlns:a16="http://schemas.microsoft.com/office/drawing/2014/main" id="{C9F70FD9-B7F0-4E6C-870F-68F8701D3710}"/>
                    </a:ext>
                  </a:extLst>
                </p:cNvPr>
                <p:cNvSpPr>
                  <a:spLocks noChangeArrowheads="1"/>
                </p:cNvSpPr>
                <p:nvPr/>
              </p:nvSpPr>
              <p:spPr bwMode="auto">
                <a:xfrm>
                  <a:off x="669" y="2997"/>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54" name="Rectangle 486">
                  <a:extLst>
                    <a:ext uri="{FF2B5EF4-FFF2-40B4-BE49-F238E27FC236}">
                      <a16:creationId xmlns:a16="http://schemas.microsoft.com/office/drawing/2014/main" id="{6B95AC57-A00C-42EC-8885-CBB96576C09C}"/>
                    </a:ext>
                  </a:extLst>
                </p:cNvPr>
                <p:cNvSpPr>
                  <a:spLocks noChangeArrowheads="1"/>
                </p:cNvSpPr>
                <p:nvPr/>
              </p:nvSpPr>
              <p:spPr bwMode="auto">
                <a:xfrm>
                  <a:off x="626" y="2997"/>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29" name="Group 489">
                <a:extLst>
                  <a:ext uri="{FF2B5EF4-FFF2-40B4-BE49-F238E27FC236}">
                    <a16:creationId xmlns:a16="http://schemas.microsoft.com/office/drawing/2014/main" id="{15996F0F-D0BA-4443-B5E3-2B1567265572}"/>
                  </a:ext>
                </a:extLst>
              </p:cNvPr>
              <p:cNvGrpSpPr>
                <a:grpSpLocks/>
              </p:cNvGrpSpPr>
              <p:nvPr/>
            </p:nvGrpSpPr>
            <p:grpSpPr bwMode="auto">
              <a:xfrm>
                <a:off x="1240" y="2997"/>
                <a:ext cx="634" cy="365"/>
                <a:chOff x="1240" y="2997"/>
                <a:chExt cx="634" cy="365"/>
              </a:xfrm>
            </p:grpSpPr>
            <p:sp>
              <p:nvSpPr>
                <p:cNvPr id="50251" name="Rectangle 386">
                  <a:extLst>
                    <a:ext uri="{FF2B5EF4-FFF2-40B4-BE49-F238E27FC236}">
                      <a16:creationId xmlns:a16="http://schemas.microsoft.com/office/drawing/2014/main" id="{942226AC-72A3-4F92-B98D-3FA247185299}"/>
                    </a:ext>
                  </a:extLst>
                </p:cNvPr>
                <p:cNvSpPr>
                  <a:spLocks noChangeArrowheads="1"/>
                </p:cNvSpPr>
                <p:nvPr/>
              </p:nvSpPr>
              <p:spPr bwMode="auto">
                <a:xfrm>
                  <a:off x="1283" y="2997"/>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52" name="Rectangle 488">
                  <a:extLst>
                    <a:ext uri="{FF2B5EF4-FFF2-40B4-BE49-F238E27FC236}">
                      <a16:creationId xmlns:a16="http://schemas.microsoft.com/office/drawing/2014/main" id="{19BB7BD0-07B9-4F55-AAC4-DBC04DEE3F88}"/>
                    </a:ext>
                  </a:extLst>
                </p:cNvPr>
                <p:cNvSpPr>
                  <a:spLocks noChangeArrowheads="1"/>
                </p:cNvSpPr>
                <p:nvPr/>
              </p:nvSpPr>
              <p:spPr bwMode="auto">
                <a:xfrm>
                  <a:off x="1240" y="2997"/>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30" name="Group 491">
                <a:extLst>
                  <a:ext uri="{FF2B5EF4-FFF2-40B4-BE49-F238E27FC236}">
                    <a16:creationId xmlns:a16="http://schemas.microsoft.com/office/drawing/2014/main" id="{58DE921C-01AC-421D-B8EA-DF396C6A43BF}"/>
                  </a:ext>
                </a:extLst>
              </p:cNvPr>
              <p:cNvGrpSpPr>
                <a:grpSpLocks/>
              </p:cNvGrpSpPr>
              <p:nvPr/>
            </p:nvGrpSpPr>
            <p:grpSpPr bwMode="auto">
              <a:xfrm>
                <a:off x="1874" y="2997"/>
                <a:ext cx="643" cy="365"/>
                <a:chOff x="1874" y="2997"/>
                <a:chExt cx="643" cy="365"/>
              </a:xfrm>
            </p:grpSpPr>
            <p:sp>
              <p:nvSpPr>
                <p:cNvPr id="50249" name="Rectangle 387">
                  <a:extLst>
                    <a:ext uri="{FF2B5EF4-FFF2-40B4-BE49-F238E27FC236}">
                      <a16:creationId xmlns:a16="http://schemas.microsoft.com/office/drawing/2014/main" id="{D86C2EC1-9BCE-4DB4-85CC-7B453729F09F}"/>
                    </a:ext>
                  </a:extLst>
                </p:cNvPr>
                <p:cNvSpPr>
                  <a:spLocks noChangeArrowheads="1"/>
                </p:cNvSpPr>
                <p:nvPr/>
              </p:nvSpPr>
              <p:spPr bwMode="auto">
                <a:xfrm>
                  <a:off x="1917" y="2997"/>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50" name="Rectangle 490">
                  <a:extLst>
                    <a:ext uri="{FF2B5EF4-FFF2-40B4-BE49-F238E27FC236}">
                      <a16:creationId xmlns:a16="http://schemas.microsoft.com/office/drawing/2014/main" id="{522EEA37-9D65-4CF2-BAEB-167FB8527F4E}"/>
                    </a:ext>
                  </a:extLst>
                </p:cNvPr>
                <p:cNvSpPr>
                  <a:spLocks noChangeArrowheads="1"/>
                </p:cNvSpPr>
                <p:nvPr/>
              </p:nvSpPr>
              <p:spPr bwMode="auto">
                <a:xfrm>
                  <a:off x="1874" y="2997"/>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31" name="Group 493">
                <a:extLst>
                  <a:ext uri="{FF2B5EF4-FFF2-40B4-BE49-F238E27FC236}">
                    <a16:creationId xmlns:a16="http://schemas.microsoft.com/office/drawing/2014/main" id="{AEE9671D-AD7D-4883-AE8C-AD0EEBCEC3C3}"/>
                  </a:ext>
                </a:extLst>
              </p:cNvPr>
              <p:cNvGrpSpPr>
                <a:grpSpLocks/>
              </p:cNvGrpSpPr>
              <p:nvPr/>
            </p:nvGrpSpPr>
            <p:grpSpPr bwMode="auto">
              <a:xfrm>
                <a:off x="2517" y="2997"/>
                <a:ext cx="589" cy="365"/>
                <a:chOff x="2517" y="2997"/>
                <a:chExt cx="589" cy="365"/>
              </a:xfrm>
            </p:grpSpPr>
            <p:sp>
              <p:nvSpPr>
                <p:cNvPr id="50247" name="Rectangle 388">
                  <a:extLst>
                    <a:ext uri="{FF2B5EF4-FFF2-40B4-BE49-F238E27FC236}">
                      <a16:creationId xmlns:a16="http://schemas.microsoft.com/office/drawing/2014/main" id="{657B5B2A-8E81-4753-9FBE-D2BB448C9135}"/>
                    </a:ext>
                  </a:extLst>
                </p:cNvPr>
                <p:cNvSpPr>
                  <a:spLocks noChangeArrowheads="1"/>
                </p:cNvSpPr>
                <p:nvPr/>
              </p:nvSpPr>
              <p:spPr bwMode="auto">
                <a:xfrm>
                  <a:off x="2560" y="2997"/>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48" name="Rectangle 492">
                  <a:extLst>
                    <a:ext uri="{FF2B5EF4-FFF2-40B4-BE49-F238E27FC236}">
                      <a16:creationId xmlns:a16="http://schemas.microsoft.com/office/drawing/2014/main" id="{02C9D3DD-197D-4533-A908-3C3179346779}"/>
                    </a:ext>
                  </a:extLst>
                </p:cNvPr>
                <p:cNvSpPr>
                  <a:spLocks noChangeArrowheads="1"/>
                </p:cNvSpPr>
                <p:nvPr/>
              </p:nvSpPr>
              <p:spPr bwMode="auto">
                <a:xfrm>
                  <a:off x="2517" y="2997"/>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32" name="Group 495">
                <a:extLst>
                  <a:ext uri="{FF2B5EF4-FFF2-40B4-BE49-F238E27FC236}">
                    <a16:creationId xmlns:a16="http://schemas.microsoft.com/office/drawing/2014/main" id="{F9CA03A5-DA97-48E9-A208-9680D50D187F}"/>
                  </a:ext>
                </a:extLst>
              </p:cNvPr>
              <p:cNvGrpSpPr>
                <a:grpSpLocks/>
              </p:cNvGrpSpPr>
              <p:nvPr/>
            </p:nvGrpSpPr>
            <p:grpSpPr bwMode="auto">
              <a:xfrm>
                <a:off x="0" y="3362"/>
                <a:ext cx="626" cy="365"/>
                <a:chOff x="0" y="3362"/>
                <a:chExt cx="626" cy="365"/>
              </a:xfrm>
            </p:grpSpPr>
            <p:sp>
              <p:nvSpPr>
                <p:cNvPr id="50245" name="Rectangle 389">
                  <a:extLst>
                    <a:ext uri="{FF2B5EF4-FFF2-40B4-BE49-F238E27FC236}">
                      <a16:creationId xmlns:a16="http://schemas.microsoft.com/office/drawing/2014/main" id="{2B43F156-0B6C-45A7-AF4E-866887B72B68}"/>
                    </a:ext>
                  </a:extLst>
                </p:cNvPr>
                <p:cNvSpPr>
                  <a:spLocks noChangeArrowheads="1"/>
                </p:cNvSpPr>
                <p:nvPr/>
              </p:nvSpPr>
              <p:spPr bwMode="auto">
                <a:xfrm>
                  <a:off x="43" y="3362"/>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80</a:t>
                  </a:r>
                </a:p>
                <a:p>
                  <a:pPr algn="ctr">
                    <a:spcBef>
                      <a:spcPct val="0"/>
                    </a:spcBef>
                    <a:buFontTx/>
                    <a:buNone/>
                  </a:pPr>
                  <a:endParaRPr lang="en-US" altLang="en-US" sz="1544" b="1"/>
                </a:p>
              </p:txBody>
            </p:sp>
            <p:sp>
              <p:nvSpPr>
                <p:cNvPr id="50246" name="Rectangle 494">
                  <a:extLst>
                    <a:ext uri="{FF2B5EF4-FFF2-40B4-BE49-F238E27FC236}">
                      <a16:creationId xmlns:a16="http://schemas.microsoft.com/office/drawing/2014/main" id="{C16CD7B5-61E2-476E-A50B-DA597006DD93}"/>
                    </a:ext>
                  </a:extLst>
                </p:cNvPr>
                <p:cNvSpPr>
                  <a:spLocks noChangeArrowheads="1"/>
                </p:cNvSpPr>
                <p:nvPr/>
              </p:nvSpPr>
              <p:spPr bwMode="auto">
                <a:xfrm>
                  <a:off x="0" y="3362"/>
                  <a:ext cx="626"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33" name="Group 497">
                <a:extLst>
                  <a:ext uri="{FF2B5EF4-FFF2-40B4-BE49-F238E27FC236}">
                    <a16:creationId xmlns:a16="http://schemas.microsoft.com/office/drawing/2014/main" id="{549308A6-3C81-4E7A-BE79-34FD4698BF38}"/>
                  </a:ext>
                </a:extLst>
              </p:cNvPr>
              <p:cNvGrpSpPr>
                <a:grpSpLocks/>
              </p:cNvGrpSpPr>
              <p:nvPr/>
            </p:nvGrpSpPr>
            <p:grpSpPr bwMode="auto">
              <a:xfrm>
                <a:off x="626" y="3362"/>
                <a:ext cx="614" cy="365"/>
                <a:chOff x="626" y="3362"/>
                <a:chExt cx="614" cy="365"/>
              </a:xfrm>
            </p:grpSpPr>
            <p:sp>
              <p:nvSpPr>
                <p:cNvPr id="50243" name="Rectangle 390">
                  <a:extLst>
                    <a:ext uri="{FF2B5EF4-FFF2-40B4-BE49-F238E27FC236}">
                      <a16:creationId xmlns:a16="http://schemas.microsoft.com/office/drawing/2014/main" id="{29AA8E1E-2FFC-4304-AF35-0E75A3EFD3C2}"/>
                    </a:ext>
                  </a:extLst>
                </p:cNvPr>
                <p:cNvSpPr>
                  <a:spLocks noChangeArrowheads="1"/>
                </p:cNvSpPr>
                <p:nvPr/>
              </p:nvSpPr>
              <p:spPr bwMode="auto">
                <a:xfrm>
                  <a:off x="669" y="3362"/>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44" name="Rectangle 496">
                  <a:extLst>
                    <a:ext uri="{FF2B5EF4-FFF2-40B4-BE49-F238E27FC236}">
                      <a16:creationId xmlns:a16="http://schemas.microsoft.com/office/drawing/2014/main" id="{F9324B22-2550-41A6-9766-02B8F3CF92CD}"/>
                    </a:ext>
                  </a:extLst>
                </p:cNvPr>
                <p:cNvSpPr>
                  <a:spLocks noChangeArrowheads="1"/>
                </p:cNvSpPr>
                <p:nvPr/>
              </p:nvSpPr>
              <p:spPr bwMode="auto">
                <a:xfrm>
                  <a:off x="626" y="3362"/>
                  <a:ext cx="61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34" name="Group 499">
                <a:extLst>
                  <a:ext uri="{FF2B5EF4-FFF2-40B4-BE49-F238E27FC236}">
                    <a16:creationId xmlns:a16="http://schemas.microsoft.com/office/drawing/2014/main" id="{5A685CBE-29B6-41CF-BE04-4B6EAF64BC20}"/>
                  </a:ext>
                </a:extLst>
              </p:cNvPr>
              <p:cNvGrpSpPr>
                <a:grpSpLocks/>
              </p:cNvGrpSpPr>
              <p:nvPr/>
            </p:nvGrpSpPr>
            <p:grpSpPr bwMode="auto">
              <a:xfrm>
                <a:off x="1240" y="3362"/>
                <a:ext cx="634" cy="365"/>
                <a:chOff x="1240" y="3362"/>
                <a:chExt cx="634" cy="365"/>
              </a:xfrm>
            </p:grpSpPr>
            <p:sp>
              <p:nvSpPr>
                <p:cNvPr id="50241" name="Rectangle 391">
                  <a:extLst>
                    <a:ext uri="{FF2B5EF4-FFF2-40B4-BE49-F238E27FC236}">
                      <a16:creationId xmlns:a16="http://schemas.microsoft.com/office/drawing/2014/main" id="{30AB0FA6-FF79-4030-BE0D-BEDD2D68D8DF}"/>
                    </a:ext>
                  </a:extLst>
                </p:cNvPr>
                <p:cNvSpPr>
                  <a:spLocks noChangeArrowheads="1"/>
                </p:cNvSpPr>
                <p:nvPr/>
              </p:nvSpPr>
              <p:spPr bwMode="auto">
                <a:xfrm>
                  <a:off x="1283" y="3362"/>
                  <a:ext cx="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42" name="Rectangle 498">
                  <a:extLst>
                    <a:ext uri="{FF2B5EF4-FFF2-40B4-BE49-F238E27FC236}">
                      <a16:creationId xmlns:a16="http://schemas.microsoft.com/office/drawing/2014/main" id="{D2C4038C-416D-4507-A521-0940207488AA}"/>
                    </a:ext>
                  </a:extLst>
                </p:cNvPr>
                <p:cNvSpPr>
                  <a:spLocks noChangeArrowheads="1"/>
                </p:cNvSpPr>
                <p:nvPr/>
              </p:nvSpPr>
              <p:spPr bwMode="auto">
                <a:xfrm>
                  <a:off x="1240" y="3362"/>
                  <a:ext cx="634"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35" name="Group 501">
                <a:extLst>
                  <a:ext uri="{FF2B5EF4-FFF2-40B4-BE49-F238E27FC236}">
                    <a16:creationId xmlns:a16="http://schemas.microsoft.com/office/drawing/2014/main" id="{41C0170E-E259-42C6-9835-B469EB748F08}"/>
                  </a:ext>
                </a:extLst>
              </p:cNvPr>
              <p:cNvGrpSpPr>
                <a:grpSpLocks/>
              </p:cNvGrpSpPr>
              <p:nvPr/>
            </p:nvGrpSpPr>
            <p:grpSpPr bwMode="auto">
              <a:xfrm>
                <a:off x="1874" y="3362"/>
                <a:ext cx="643" cy="365"/>
                <a:chOff x="1874" y="3362"/>
                <a:chExt cx="643" cy="365"/>
              </a:xfrm>
            </p:grpSpPr>
            <p:sp>
              <p:nvSpPr>
                <p:cNvPr id="50239" name="Rectangle 392">
                  <a:extLst>
                    <a:ext uri="{FF2B5EF4-FFF2-40B4-BE49-F238E27FC236}">
                      <a16:creationId xmlns:a16="http://schemas.microsoft.com/office/drawing/2014/main" id="{12DA12EB-2ACD-44A6-A7BA-CC974BC7969E}"/>
                    </a:ext>
                  </a:extLst>
                </p:cNvPr>
                <p:cNvSpPr>
                  <a:spLocks noChangeArrowheads="1"/>
                </p:cNvSpPr>
                <p:nvPr/>
              </p:nvSpPr>
              <p:spPr bwMode="auto">
                <a:xfrm>
                  <a:off x="1917" y="3362"/>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0</a:t>
                  </a:r>
                </a:p>
                <a:p>
                  <a:pPr algn="ctr">
                    <a:spcBef>
                      <a:spcPct val="0"/>
                    </a:spcBef>
                    <a:buFontTx/>
                    <a:buNone/>
                  </a:pPr>
                  <a:endParaRPr lang="en-US" altLang="en-US" sz="1544" b="1"/>
                </a:p>
              </p:txBody>
            </p:sp>
            <p:sp>
              <p:nvSpPr>
                <p:cNvPr id="50240" name="Rectangle 500">
                  <a:extLst>
                    <a:ext uri="{FF2B5EF4-FFF2-40B4-BE49-F238E27FC236}">
                      <a16:creationId xmlns:a16="http://schemas.microsoft.com/office/drawing/2014/main" id="{C5DBDB21-9D8D-4C0A-9B64-568B44D17097}"/>
                    </a:ext>
                  </a:extLst>
                </p:cNvPr>
                <p:cNvSpPr>
                  <a:spLocks noChangeArrowheads="1"/>
                </p:cNvSpPr>
                <p:nvPr/>
              </p:nvSpPr>
              <p:spPr bwMode="auto">
                <a:xfrm>
                  <a:off x="1874" y="3362"/>
                  <a:ext cx="643"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nvGrpSpPr>
              <p:cNvPr id="50236" name="Group 503">
                <a:extLst>
                  <a:ext uri="{FF2B5EF4-FFF2-40B4-BE49-F238E27FC236}">
                    <a16:creationId xmlns:a16="http://schemas.microsoft.com/office/drawing/2014/main" id="{7BBEB7EB-CFF8-4BE9-91F3-84E80EF35DAA}"/>
                  </a:ext>
                </a:extLst>
              </p:cNvPr>
              <p:cNvGrpSpPr>
                <a:grpSpLocks/>
              </p:cNvGrpSpPr>
              <p:nvPr/>
            </p:nvGrpSpPr>
            <p:grpSpPr bwMode="auto">
              <a:xfrm>
                <a:off x="2517" y="3362"/>
                <a:ext cx="589" cy="365"/>
                <a:chOff x="2517" y="3362"/>
                <a:chExt cx="589" cy="365"/>
              </a:xfrm>
            </p:grpSpPr>
            <p:sp>
              <p:nvSpPr>
                <p:cNvPr id="50237" name="Rectangle 393">
                  <a:extLst>
                    <a:ext uri="{FF2B5EF4-FFF2-40B4-BE49-F238E27FC236}">
                      <a16:creationId xmlns:a16="http://schemas.microsoft.com/office/drawing/2014/main" id="{840428F7-4CC5-4AE5-81E3-789464E08921}"/>
                    </a:ext>
                  </a:extLst>
                </p:cNvPr>
                <p:cNvSpPr>
                  <a:spLocks noChangeArrowheads="1"/>
                </p:cNvSpPr>
                <p:nvPr/>
              </p:nvSpPr>
              <p:spPr bwMode="auto">
                <a:xfrm>
                  <a:off x="2560" y="3362"/>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544" b="1">
                      <a:cs typeface="Times New Roman" panose="02020603050405020304" pitchFamily="18" charset="0"/>
                    </a:rPr>
                    <a:t>1</a:t>
                  </a:r>
                </a:p>
                <a:p>
                  <a:pPr algn="ctr">
                    <a:spcBef>
                      <a:spcPct val="0"/>
                    </a:spcBef>
                    <a:buFontTx/>
                    <a:buNone/>
                  </a:pPr>
                  <a:endParaRPr lang="en-US" altLang="en-US" sz="1544" b="1"/>
                </a:p>
              </p:txBody>
            </p:sp>
            <p:sp>
              <p:nvSpPr>
                <p:cNvPr id="50238" name="Rectangle 502">
                  <a:extLst>
                    <a:ext uri="{FF2B5EF4-FFF2-40B4-BE49-F238E27FC236}">
                      <a16:creationId xmlns:a16="http://schemas.microsoft.com/office/drawing/2014/main" id="{C833818C-7331-4A4B-BFCF-76247FDD5D22}"/>
                    </a:ext>
                  </a:extLst>
                </p:cNvPr>
                <p:cNvSpPr>
                  <a:spLocks noChangeArrowheads="1"/>
                </p:cNvSpPr>
                <p:nvPr/>
              </p:nvSpPr>
              <p:spPr bwMode="auto">
                <a:xfrm>
                  <a:off x="2517" y="3362"/>
                  <a:ext cx="589"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grpSp>
        <p:sp>
          <p:nvSpPr>
            <p:cNvPr id="50186" name="Rectangle 505">
              <a:extLst>
                <a:ext uri="{FF2B5EF4-FFF2-40B4-BE49-F238E27FC236}">
                  <a16:creationId xmlns:a16="http://schemas.microsoft.com/office/drawing/2014/main" id="{18790289-F320-4208-B612-FBB347C54354}"/>
                </a:ext>
              </a:extLst>
            </p:cNvPr>
            <p:cNvSpPr>
              <a:spLocks noChangeArrowheads="1"/>
            </p:cNvSpPr>
            <p:nvPr/>
          </p:nvSpPr>
          <p:spPr bwMode="auto">
            <a:xfrm>
              <a:off x="-3" y="-3"/>
              <a:ext cx="3112" cy="373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id-ID" altLang="en-US" sz="1985"/>
            </a:p>
          </p:txBody>
        </p:sp>
      </p:grpSp>
      <p:pic>
        <p:nvPicPr>
          <p:cNvPr id="50181" name="Picture 165">
            <a:extLst>
              <a:ext uri="{FF2B5EF4-FFF2-40B4-BE49-F238E27FC236}">
                <a16:creationId xmlns:a16="http://schemas.microsoft.com/office/drawing/2014/main" id="{45B3EA8E-10D8-4D55-BFBD-E18C96F74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295" y="2323126"/>
            <a:ext cx="1008380" cy="42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166">
            <a:extLst>
              <a:ext uri="{FF2B5EF4-FFF2-40B4-BE49-F238E27FC236}">
                <a16:creationId xmlns:a16="http://schemas.microsoft.com/office/drawing/2014/main" id="{B14533A6-A087-4531-85D0-AFE71E5D5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3544" y="2340633"/>
            <a:ext cx="689760" cy="44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67">
            <a:extLst>
              <a:ext uri="{FF2B5EF4-FFF2-40B4-BE49-F238E27FC236}">
                <a16:creationId xmlns:a16="http://schemas.microsoft.com/office/drawing/2014/main" id="{3B7CC891-F7B5-4086-9EED-9A993FECD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521" y="2323126"/>
            <a:ext cx="588222" cy="42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68">
            <a:extLst>
              <a:ext uri="{FF2B5EF4-FFF2-40B4-BE49-F238E27FC236}">
                <a16:creationId xmlns:a16="http://schemas.microsoft.com/office/drawing/2014/main" id="{CE96AD08-83B8-42F0-A8CC-BD3F924597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2142" y="2337131"/>
            <a:ext cx="924348" cy="42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168A-7060-4FAE-A79F-6D1817895132}"/>
              </a:ext>
            </a:extLst>
          </p:cNvPr>
          <p:cNvSpPr>
            <a:spLocks noGrp="1"/>
          </p:cNvSpPr>
          <p:nvPr>
            <p:ph type="title"/>
          </p:nvPr>
        </p:nvSpPr>
        <p:spPr>
          <a:xfrm>
            <a:off x="3749733" y="811993"/>
            <a:ext cx="6591300" cy="1260475"/>
          </a:xfrm>
        </p:spPr>
        <p:txBody>
          <a:bodyPr/>
          <a:lstStyle/>
          <a:p>
            <a:r>
              <a:rPr lang="en-US" sz="3000" dirty="0">
                <a:solidFill>
                  <a:schemeClr val="accent1"/>
                </a:solidFill>
                <a:latin typeface="Open Sans"/>
              </a:rPr>
              <a:t>The Empty Set</a:t>
            </a:r>
          </a:p>
        </p:txBody>
      </p:sp>
      <p:sp>
        <p:nvSpPr>
          <p:cNvPr id="3" name="Content Placeholder 2">
            <a:extLst>
              <a:ext uri="{FF2B5EF4-FFF2-40B4-BE49-F238E27FC236}">
                <a16:creationId xmlns:a16="http://schemas.microsoft.com/office/drawing/2014/main" id="{7F24C9EA-B148-49B4-B8F5-D3F439A04CB0}"/>
              </a:ext>
            </a:extLst>
          </p:cNvPr>
          <p:cNvSpPr>
            <a:spLocks noGrp="1"/>
          </p:cNvSpPr>
          <p:nvPr>
            <p:ph idx="1"/>
          </p:nvPr>
        </p:nvSpPr>
        <p:spPr>
          <a:xfrm>
            <a:off x="1330036" y="2327564"/>
            <a:ext cx="9010997" cy="2011680"/>
          </a:xfrm>
        </p:spPr>
        <p:txBody>
          <a:bodyPr/>
          <a:lstStyle/>
          <a:p>
            <a:pPr algn="just">
              <a:spcBef>
                <a:spcPts val="1000"/>
              </a:spcBef>
              <a:buFont typeface="Wingdings" panose="05000000000000000000" pitchFamily="2" charset="2"/>
              <a:buChar char="Ø"/>
            </a:pPr>
            <a:r>
              <a:rPr lang="en-US" sz="2000" b="1" dirty="0">
                <a:solidFill>
                  <a:schemeClr val="accent1"/>
                </a:solidFill>
                <a:latin typeface="Open Sans"/>
              </a:rPr>
              <a:t>Empty Set </a:t>
            </a:r>
            <a:r>
              <a:rPr lang="en-US" sz="2000" dirty="0">
                <a:latin typeface="Open Sans"/>
              </a:rPr>
              <a:t>or </a:t>
            </a:r>
            <a:r>
              <a:rPr lang="en-US" sz="2000" b="1" dirty="0">
                <a:solidFill>
                  <a:schemeClr val="accent1"/>
                </a:solidFill>
                <a:latin typeface="Open Sans"/>
              </a:rPr>
              <a:t>null set </a:t>
            </a:r>
            <a:r>
              <a:rPr lang="en-US" sz="2000" dirty="0">
                <a:solidFill>
                  <a:schemeClr val="accent1"/>
                </a:solidFill>
                <a:latin typeface="Open Sans"/>
              </a:rPr>
              <a:t>: </a:t>
            </a:r>
            <a:r>
              <a:rPr lang="en-US" sz="2000" dirty="0">
                <a:latin typeface="Open Sans"/>
              </a:rPr>
              <a:t>a special set that has no elements and is denoted by ∅ or by { }</a:t>
            </a:r>
          </a:p>
          <a:p>
            <a:pPr algn="just">
              <a:spcBef>
                <a:spcPts val="1000"/>
              </a:spcBef>
              <a:buFont typeface="Wingdings" panose="05000000000000000000" pitchFamily="2" charset="2"/>
              <a:buChar char="Ø"/>
            </a:pPr>
            <a:r>
              <a:rPr lang="en-US" sz="2000" dirty="0">
                <a:latin typeface="Open Sans"/>
              </a:rPr>
              <a:t>A set with one element is called a </a:t>
            </a:r>
            <a:r>
              <a:rPr lang="en-US" sz="2000" b="1" dirty="0">
                <a:solidFill>
                  <a:schemeClr val="accent1"/>
                </a:solidFill>
                <a:latin typeface="Open Sans"/>
              </a:rPr>
              <a:t>singleton set.</a:t>
            </a:r>
          </a:p>
          <a:p>
            <a:pPr marL="0" indent="0" algn="just">
              <a:spcBef>
                <a:spcPts val="1000"/>
              </a:spcBef>
              <a:buNone/>
            </a:pPr>
            <a:r>
              <a:rPr lang="en-US" sz="2000" b="1" dirty="0">
                <a:solidFill>
                  <a:schemeClr val="accent1"/>
                </a:solidFill>
                <a:latin typeface="Open Sans"/>
              </a:rPr>
              <a:t>      </a:t>
            </a:r>
            <a:r>
              <a:rPr lang="en-US" sz="2000" b="1" dirty="0">
                <a:solidFill>
                  <a:srgbClr val="FF0000"/>
                </a:solidFill>
                <a:latin typeface="Open Sans"/>
              </a:rPr>
              <a:t>Example :</a:t>
            </a:r>
          </a:p>
          <a:p>
            <a:pPr marL="0" indent="0" algn="just">
              <a:spcBef>
                <a:spcPts val="1000"/>
              </a:spcBef>
              <a:buNone/>
            </a:pPr>
            <a:r>
              <a:rPr lang="en-US" sz="2000" b="1" dirty="0">
                <a:solidFill>
                  <a:schemeClr val="accent1"/>
                </a:solidFill>
                <a:latin typeface="Open Sans"/>
              </a:rPr>
              <a:t>      </a:t>
            </a:r>
            <a:r>
              <a:rPr lang="en-US" sz="2000" dirty="0">
                <a:latin typeface="Open Sans"/>
              </a:rPr>
              <a:t>A</a:t>
            </a:r>
            <a:r>
              <a:rPr lang="en-US" sz="2000" b="1" dirty="0">
                <a:solidFill>
                  <a:schemeClr val="accent1"/>
                </a:solidFill>
                <a:latin typeface="Open Sans"/>
              </a:rPr>
              <a:t>= </a:t>
            </a:r>
            <a:r>
              <a:rPr lang="en-US" sz="2000" dirty="0">
                <a:latin typeface="Open Sans"/>
              </a:rPr>
              <a:t>{∅} has one more element than ∅.</a:t>
            </a:r>
          </a:p>
          <a:p>
            <a:pPr marL="0" indent="0" algn="just">
              <a:spcBef>
                <a:spcPts val="1000"/>
              </a:spcBef>
              <a:buNone/>
            </a:pPr>
            <a:endParaRPr lang="en-US" sz="2000" dirty="0">
              <a:latin typeface="Open Sans"/>
            </a:endParaRPr>
          </a:p>
        </p:txBody>
      </p:sp>
      <p:sp>
        <p:nvSpPr>
          <p:cNvPr id="4" name="Slide Number Placeholder 3">
            <a:extLst>
              <a:ext uri="{FF2B5EF4-FFF2-40B4-BE49-F238E27FC236}">
                <a16:creationId xmlns:a16="http://schemas.microsoft.com/office/drawing/2014/main" id="{A14C3EFC-3F06-48C1-93F1-607759A61463}"/>
              </a:ext>
            </a:extLst>
          </p:cNvPr>
          <p:cNvSpPr>
            <a:spLocks noGrp="1"/>
          </p:cNvSpPr>
          <p:nvPr>
            <p:ph type="sldNum" sz="quarter" idx="12"/>
          </p:nvPr>
        </p:nvSpPr>
        <p:spPr/>
        <p:txBody>
          <a:bodyPr/>
          <a:lstStyle/>
          <a:p>
            <a:pPr>
              <a:defRPr/>
            </a:pPr>
            <a:fld id="{D8837AC9-722F-4E00-AA4A-3E2FB5243369}" type="slidenum">
              <a:rPr lang="en-US" altLang="en-US" smtClean="0"/>
              <a:pPr>
                <a:defRPr/>
              </a:pPr>
              <a:t>6</a:t>
            </a:fld>
            <a:endParaRPr lang="en-US" altLang="en-US"/>
          </a:p>
        </p:txBody>
      </p:sp>
      <p:sp>
        <p:nvSpPr>
          <p:cNvPr id="5" name="Rectangle 4">
            <a:extLst>
              <a:ext uri="{FF2B5EF4-FFF2-40B4-BE49-F238E27FC236}">
                <a16:creationId xmlns:a16="http://schemas.microsoft.com/office/drawing/2014/main" id="{5EA24C72-0EB5-4208-8252-BB7A8476A068}"/>
              </a:ext>
            </a:extLst>
          </p:cNvPr>
          <p:cNvSpPr/>
          <p:nvPr/>
        </p:nvSpPr>
        <p:spPr>
          <a:xfrm>
            <a:off x="1330036" y="4369726"/>
            <a:ext cx="5586153" cy="2067233"/>
          </a:xfrm>
          <a:prstGeom prst="rect">
            <a:avLst/>
          </a:prstGeom>
        </p:spPr>
        <p:txBody>
          <a:bodyPr wrap="square">
            <a:spAutoFit/>
          </a:bodyPr>
          <a:lstStyle/>
          <a:p>
            <a:pPr marL="398463" indent="-398463" algn="just">
              <a:spcBef>
                <a:spcPts val="1000"/>
              </a:spcBef>
              <a:buFont typeface="Wingdings" panose="05000000000000000000" pitchFamily="2" charset="2"/>
              <a:buChar char="Ø"/>
            </a:pPr>
            <a:r>
              <a:rPr lang="en-US" sz="2000" dirty="0">
                <a:latin typeface="Open Sans"/>
              </a:rPr>
              <a:t>In a computer file system, the empty set can be thought of as an empty folder and the set consisting of just the empty set can be thought of as a folder with exactly one folder inside, namely, the empty folder.</a:t>
            </a:r>
            <a:endParaRPr lang="en-US" sz="2000" b="1" dirty="0">
              <a:solidFill>
                <a:schemeClr val="accent1"/>
              </a:solidFill>
              <a:latin typeface="Open Sans"/>
            </a:endParaRPr>
          </a:p>
          <a:p>
            <a:pPr algn="just">
              <a:spcBef>
                <a:spcPts val="1000"/>
              </a:spcBef>
              <a:buFont typeface="Wingdings" panose="05000000000000000000" pitchFamily="2" charset="2"/>
              <a:buChar char="Ø"/>
            </a:pPr>
            <a:endParaRPr lang="en-US" sz="2000" dirty="0">
              <a:latin typeface="Open Sans"/>
            </a:endParaRPr>
          </a:p>
        </p:txBody>
      </p:sp>
    </p:spTree>
    <p:extLst>
      <p:ext uri="{BB962C8B-B14F-4D97-AF65-F5344CB8AC3E}">
        <p14:creationId xmlns:p14="http://schemas.microsoft.com/office/powerpoint/2010/main" val="2109319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2AA2B88F-E19B-4A73-AE79-886188D8A334}"/>
              </a:ext>
            </a:extLst>
          </p:cNvPr>
          <p:cNvSpPr>
            <a:spLocks noGrp="1"/>
          </p:cNvSpPr>
          <p:nvPr>
            <p:ph idx="1"/>
          </p:nvPr>
        </p:nvSpPr>
        <p:spPr>
          <a:xfrm>
            <a:off x="1394831" y="2338881"/>
            <a:ext cx="8487198" cy="3313774"/>
          </a:xfrm>
        </p:spPr>
        <p:txBody>
          <a:bodyPr rtlCol="0">
            <a:normAutofit/>
          </a:bodyPr>
          <a:lstStyle/>
          <a:p>
            <a:pPr eaLnBrk="1" fontAlgn="auto" hangingPunct="1">
              <a:spcAft>
                <a:spcPts val="0"/>
              </a:spcAft>
              <a:defRPr/>
            </a:pPr>
            <a:r>
              <a:rPr lang="en-US" sz="2000" dirty="0" err="1">
                <a:latin typeface="Open Sans"/>
                <a:cs typeface="Times New Roman" pitchFamily="18" charset="0"/>
                <a:sym typeface="Wingdings" pitchFamily="2" charset="2"/>
              </a:rPr>
              <a:t>supp</a:t>
            </a:r>
            <a:r>
              <a:rPr lang="en-US" sz="2000" dirty="0">
                <a:latin typeface="Open Sans"/>
                <a:cs typeface="Times New Roman" pitchFamily="18" charset="0"/>
                <a:sym typeface="Wingdings" pitchFamily="2" charset="2"/>
              </a:rPr>
              <a:t> </a:t>
            </a:r>
            <a:r>
              <a:rPr lang="en-US" sz="2000" dirty="0" err="1">
                <a:latin typeface="Open Sans"/>
                <a:cs typeface="Times New Roman" pitchFamily="18" charset="0"/>
                <a:sym typeface="Wingdings" pitchFamily="2" charset="2"/>
              </a:rPr>
              <a:t>Tua</a:t>
            </a:r>
            <a:r>
              <a:rPr lang="en-US" sz="2000" dirty="0">
                <a:latin typeface="Open Sans"/>
                <a:cs typeface="Times New Roman" pitchFamily="18" charset="0"/>
                <a:sym typeface="Wingdings" pitchFamily="2" charset="2"/>
              </a:rPr>
              <a:t> = {20,30,40,50,60,70,80}</a:t>
            </a:r>
          </a:p>
          <a:p>
            <a:pPr eaLnBrk="1" fontAlgn="auto" hangingPunct="1">
              <a:spcAft>
                <a:spcPts val="0"/>
              </a:spcAft>
              <a:defRPr/>
            </a:pPr>
            <a:r>
              <a:rPr lang="en-US" sz="2000" dirty="0" err="1">
                <a:latin typeface="Open Sans"/>
                <a:cs typeface="Arial" charset="0"/>
                <a:sym typeface="Wingdings" pitchFamily="2" charset="2"/>
              </a:rPr>
              <a:t>Muda</a:t>
            </a:r>
            <a:r>
              <a:rPr lang="en-US" sz="2000" dirty="0">
                <a:latin typeface="Open Sans"/>
                <a:cs typeface="Arial" charset="0"/>
                <a:sym typeface="Wingdings" pitchFamily="2" charset="2"/>
              </a:rPr>
              <a:t> </a:t>
            </a:r>
            <a:r>
              <a:rPr lang="en-US" sz="2000" b="1" baseline="-25000" dirty="0">
                <a:latin typeface="Open Sans"/>
                <a:cs typeface="Arial" charset="0"/>
                <a:sym typeface="Wingdings" pitchFamily="2" charset="2"/>
              </a:rPr>
              <a:t>0,2</a:t>
            </a:r>
            <a:r>
              <a:rPr lang="en-US" sz="2000" dirty="0">
                <a:latin typeface="Open Sans"/>
                <a:cs typeface="Arial" charset="0"/>
                <a:sym typeface="Wingdings" pitchFamily="2" charset="2"/>
              </a:rPr>
              <a:t> = {5,10,20,30,40}</a:t>
            </a:r>
          </a:p>
          <a:p>
            <a:pPr eaLnBrk="1" fontAlgn="auto" hangingPunct="1">
              <a:spcAft>
                <a:spcPts val="0"/>
              </a:spcAft>
              <a:buNone/>
              <a:defRPr/>
            </a:pPr>
            <a:r>
              <a:rPr lang="en-US" sz="2000" dirty="0">
                <a:latin typeface="Open Sans"/>
                <a:cs typeface="Arial" charset="0"/>
                <a:sym typeface="Wingdings" pitchFamily="2" charset="2"/>
              </a:rPr>
              <a:t>      Muda </a:t>
            </a:r>
            <a:r>
              <a:rPr lang="en-US" sz="2000" b="1" baseline="-25000" dirty="0">
                <a:latin typeface="Open Sans"/>
                <a:cs typeface="Arial" charset="0"/>
                <a:sym typeface="Wingdings" pitchFamily="2" charset="2"/>
              </a:rPr>
              <a:t>0,8 </a:t>
            </a:r>
            <a:r>
              <a:rPr lang="en-US" sz="2000" dirty="0">
                <a:latin typeface="Open Sans"/>
                <a:cs typeface="Arial" charset="0"/>
                <a:sym typeface="Wingdings" pitchFamily="2" charset="2"/>
              </a:rPr>
              <a:t>= {5,10,20}</a:t>
            </a:r>
          </a:p>
          <a:p>
            <a:pPr eaLnBrk="1" fontAlgn="auto" hangingPunct="1">
              <a:spcAft>
                <a:spcPts val="0"/>
              </a:spcAft>
              <a:buNone/>
              <a:defRPr/>
            </a:pPr>
            <a:r>
              <a:rPr lang="en-US" sz="2000" dirty="0">
                <a:latin typeface="Open Sans"/>
                <a:cs typeface="Arial" charset="0"/>
                <a:sym typeface="Wingdings" pitchFamily="2" charset="2"/>
              </a:rPr>
              <a:t>      Muda</a:t>
            </a:r>
            <a:r>
              <a:rPr lang="en-US" sz="2000" b="1" baseline="-25000" dirty="0">
                <a:latin typeface="Open Sans"/>
                <a:cs typeface="Arial" charset="0"/>
                <a:sym typeface="Wingdings" pitchFamily="2" charset="2"/>
              </a:rPr>
              <a:t>1</a:t>
            </a:r>
            <a:r>
              <a:rPr lang="en-US" sz="2000" dirty="0">
                <a:latin typeface="Open Sans"/>
                <a:cs typeface="Arial" charset="0"/>
                <a:sym typeface="Wingdings" pitchFamily="2" charset="2"/>
              </a:rPr>
              <a:t> = {5,10}</a:t>
            </a:r>
          </a:p>
          <a:p>
            <a:pPr eaLnBrk="1" fontAlgn="auto" hangingPunct="1">
              <a:spcAft>
                <a:spcPts val="0"/>
              </a:spcAft>
              <a:defRPr/>
            </a:pPr>
            <a:r>
              <a:rPr lang="en-US" sz="2000" dirty="0">
                <a:latin typeface="Open Sans"/>
                <a:cs typeface="Times New Roman" pitchFamily="18" charset="0"/>
                <a:sym typeface="Wingdings" pitchFamily="2" charset="2"/>
              </a:rPr>
              <a:t>|</a:t>
            </a:r>
            <a:r>
              <a:rPr lang="en-US" sz="2000" dirty="0" err="1">
                <a:latin typeface="Open Sans"/>
                <a:cs typeface="Times New Roman" pitchFamily="18" charset="0"/>
                <a:sym typeface="Wingdings" pitchFamily="2" charset="2"/>
              </a:rPr>
              <a:t>Bayi</a:t>
            </a:r>
            <a:r>
              <a:rPr lang="en-US" sz="2000" dirty="0">
                <a:latin typeface="Open Sans"/>
                <a:cs typeface="Times New Roman" pitchFamily="18" charset="0"/>
                <a:sym typeface="Wingdings" pitchFamily="2" charset="2"/>
              </a:rPr>
              <a:t>| = 0</a:t>
            </a:r>
          </a:p>
          <a:p>
            <a:pPr eaLnBrk="1" fontAlgn="auto" hangingPunct="1">
              <a:spcAft>
                <a:spcPts val="0"/>
              </a:spcAft>
              <a:defRPr/>
            </a:pPr>
            <a:r>
              <a:rPr lang="en-US" sz="2000" dirty="0" err="1">
                <a:latin typeface="Open Sans"/>
              </a:rPr>
              <a:t>Muda</a:t>
            </a:r>
            <a:r>
              <a:rPr lang="en-US" sz="2000" dirty="0">
                <a:latin typeface="Open Sans"/>
              </a:rPr>
              <a:t>  U </a:t>
            </a:r>
            <a:r>
              <a:rPr lang="en-US" sz="2000" dirty="0" err="1">
                <a:latin typeface="Open Sans"/>
              </a:rPr>
              <a:t>Tua</a:t>
            </a:r>
            <a:r>
              <a:rPr lang="en-US" sz="2000" dirty="0">
                <a:latin typeface="Open Sans"/>
              </a:rPr>
              <a:t> = 1/5+1/10+0,8/20+0,5/30+0,4/40</a:t>
            </a:r>
          </a:p>
          <a:p>
            <a:pPr eaLnBrk="1" fontAlgn="auto" hangingPunct="1">
              <a:spcAft>
                <a:spcPts val="0"/>
              </a:spcAft>
              <a:buNone/>
              <a:defRPr/>
            </a:pPr>
            <a:r>
              <a:rPr lang="en-US" sz="2000" dirty="0">
                <a:latin typeface="Open Sans"/>
              </a:rPr>
              <a:t>                             +0,6/50+0,8/60+1/70+1/80.</a:t>
            </a:r>
          </a:p>
          <a:p>
            <a:pPr eaLnBrk="1" fontAlgn="auto" hangingPunct="1">
              <a:spcAft>
                <a:spcPts val="0"/>
              </a:spcAft>
              <a:defRPr/>
            </a:pPr>
            <a:r>
              <a:rPr lang="en-US" sz="2000" dirty="0" err="1">
                <a:latin typeface="Open Sans"/>
              </a:rPr>
              <a:t>Muda</a:t>
            </a:r>
            <a:r>
              <a:rPr lang="en-US" sz="2000" dirty="0">
                <a:latin typeface="Open Sans"/>
              </a:rPr>
              <a:t> </a:t>
            </a:r>
            <a:r>
              <a:rPr lang="en-US" sz="2000" dirty="0">
                <a:latin typeface="Open Sans"/>
                <a:cs typeface="Arial" charset="0"/>
              </a:rPr>
              <a:t>∩ </a:t>
            </a:r>
            <a:r>
              <a:rPr lang="en-US" sz="2000" dirty="0" err="1">
                <a:latin typeface="Open Sans"/>
                <a:cs typeface="Arial" charset="0"/>
              </a:rPr>
              <a:t>Tua</a:t>
            </a:r>
            <a:r>
              <a:rPr lang="en-US" sz="2000" dirty="0">
                <a:latin typeface="Open Sans"/>
                <a:cs typeface="Arial" charset="0"/>
              </a:rPr>
              <a:t> = 0,1/20+0,2/30+0,2/40+0,1/50</a:t>
            </a:r>
          </a:p>
          <a:p>
            <a:pPr eaLnBrk="1" fontAlgn="auto" hangingPunct="1">
              <a:spcAft>
                <a:spcPts val="0"/>
              </a:spcAft>
              <a:defRPr/>
            </a:pPr>
            <a:endParaRPr lang="en-US" sz="2000" dirty="0">
              <a:latin typeface="Open Sans"/>
              <a:cs typeface="Arial" charset="0"/>
            </a:endParaRPr>
          </a:p>
          <a:p>
            <a:pPr eaLnBrk="1" fontAlgn="auto" hangingPunct="1">
              <a:spcAft>
                <a:spcPts val="0"/>
              </a:spcAft>
              <a:defRPr/>
            </a:pPr>
            <a:endParaRPr lang="en-US" sz="2000" dirty="0">
              <a:latin typeface="Open Sans"/>
            </a:endParaRPr>
          </a:p>
        </p:txBody>
      </p:sp>
      <p:sp>
        <p:nvSpPr>
          <p:cNvPr id="51203" name="Slide Number Placeholder 4">
            <a:extLst>
              <a:ext uri="{FF2B5EF4-FFF2-40B4-BE49-F238E27FC236}">
                <a16:creationId xmlns:a16="http://schemas.microsoft.com/office/drawing/2014/main" id="{6C9EA568-78C2-43CF-B98F-0C262E98B02F}"/>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3E290A-8889-463C-AFDF-F56700F5484E}" type="slidenum">
              <a:rPr lang="en-US" altLang="en-US" sz="1544">
                <a:latin typeface="Interstate"/>
              </a:rPr>
              <a:pPr eaLnBrk="1" hangingPunct="1"/>
              <a:t>60</a:t>
            </a:fld>
            <a:endParaRPr lang="en-US" altLang="en-US" sz="1544">
              <a:latin typeface="Interstate"/>
            </a:endParaRPr>
          </a:p>
        </p:txBody>
      </p:sp>
      <p:sp>
        <p:nvSpPr>
          <p:cNvPr id="6" name="Title 1">
            <a:extLst>
              <a:ext uri="{FF2B5EF4-FFF2-40B4-BE49-F238E27FC236}">
                <a16:creationId xmlns:a16="http://schemas.microsoft.com/office/drawing/2014/main" id="{847ED70C-525E-4B88-A5F4-5B118ECB1E08}"/>
              </a:ext>
            </a:extLst>
          </p:cNvPr>
          <p:cNvSpPr txBox="1">
            <a:spLocks/>
          </p:cNvSpPr>
          <p:nvPr/>
        </p:nvSpPr>
        <p:spPr bwMode="auto">
          <a:xfrm>
            <a:off x="1058704" y="588222"/>
            <a:ext cx="9075420" cy="1260475"/>
          </a:xfrm>
          <a:prstGeom prst="rect">
            <a:avLst/>
          </a:prstGeom>
          <a:noFill/>
          <a:ln w="9525">
            <a:noFill/>
            <a:miter lim="800000"/>
            <a:headEnd/>
            <a:tailEnd/>
          </a:ln>
        </p:spPr>
        <p:txBody>
          <a:bodyPr anchor="ctr"/>
          <a:lstStyle/>
          <a:p>
            <a:pPr algn="r" fontAlgn="auto">
              <a:spcBef>
                <a:spcPts val="0"/>
              </a:spcBef>
              <a:spcAft>
                <a:spcPts val="0"/>
              </a:spcAft>
              <a:defRPr/>
            </a:pPr>
            <a:r>
              <a:rPr lang="en-US" sz="3000" b="1" kern="0" dirty="0">
                <a:solidFill>
                  <a:srgbClr val="3366CC"/>
                </a:solidFill>
                <a:latin typeface="Open Sans"/>
                <a:ea typeface="+mj-ea"/>
                <a:cs typeface="+mj-cs"/>
              </a:rPr>
              <a:t>Example: Discrete Fuzzy Set (2/2)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7776C-9819-47A4-B16D-A62F4915F33C}"/>
              </a:ext>
            </a:extLst>
          </p:cNvPr>
          <p:cNvSpPr>
            <a:spLocks noGrp="1"/>
          </p:cNvSpPr>
          <p:nvPr>
            <p:ph idx="1"/>
          </p:nvPr>
        </p:nvSpPr>
        <p:spPr>
          <a:xfrm>
            <a:off x="1310799" y="2338881"/>
            <a:ext cx="9075420" cy="2939358"/>
          </a:xfrm>
        </p:spPr>
        <p:txBody>
          <a:bodyPr rtlCol="0">
            <a:noAutofit/>
          </a:bodyPr>
          <a:lstStyle/>
          <a:p>
            <a:pPr eaLnBrk="1" fontAlgn="auto" hangingPunct="1">
              <a:spcAft>
                <a:spcPts val="0"/>
              </a:spcAft>
              <a:buNone/>
              <a:defRPr/>
            </a:pPr>
            <a:r>
              <a:rPr lang="en-US" sz="2000" dirty="0"/>
              <a:t> Giving two fuzzy utilities expressed in</a:t>
            </a:r>
          </a:p>
          <a:p>
            <a:pPr eaLnBrk="1" fontAlgn="auto" hangingPunct="1">
              <a:spcAft>
                <a:spcPts val="0"/>
              </a:spcAft>
              <a:buNone/>
              <a:defRPr/>
            </a:pPr>
            <a:endParaRPr lang="en-US" sz="2000" dirty="0"/>
          </a:p>
          <a:p>
            <a:pPr eaLnBrk="1" fontAlgn="auto" hangingPunct="1">
              <a:spcAft>
                <a:spcPts val="0"/>
              </a:spcAft>
              <a:buNone/>
              <a:defRPr/>
            </a:pPr>
            <a:endParaRPr lang="en-US" sz="2000" dirty="0"/>
          </a:p>
          <a:p>
            <a:pPr eaLnBrk="1" fontAlgn="auto" hangingPunct="1">
              <a:spcAft>
                <a:spcPts val="0"/>
              </a:spcAft>
              <a:buNone/>
              <a:defRPr/>
            </a:pPr>
            <a:endParaRPr lang="en-US" sz="2000" dirty="0"/>
          </a:p>
          <a:p>
            <a:pPr eaLnBrk="1" fontAlgn="auto" hangingPunct="1">
              <a:spcAft>
                <a:spcPts val="0"/>
              </a:spcAft>
              <a:buNone/>
              <a:defRPr/>
            </a:pPr>
            <a:endParaRPr lang="en-US" sz="2000" dirty="0"/>
          </a:p>
          <a:p>
            <a:pPr eaLnBrk="1" fontAlgn="auto" hangingPunct="1">
              <a:spcAft>
                <a:spcPts val="0"/>
              </a:spcAft>
              <a:buNone/>
              <a:defRPr/>
            </a:pPr>
            <a:endParaRPr lang="en-US" sz="2000" dirty="0"/>
          </a:p>
          <a:p>
            <a:pPr marL="504200" indent="-504200" eaLnBrk="1" fontAlgn="auto" hangingPunct="1">
              <a:spcAft>
                <a:spcPts val="0"/>
              </a:spcAft>
              <a:buFontTx/>
              <a:buAutoNum type="arabicPeriod"/>
              <a:defRPr/>
            </a:pPr>
            <a:endParaRPr lang="en-US" sz="2000" dirty="0"/>
          </a:p>
          <a:p>
            <a:pPr marL="504200" indent="-504200" eaLnBrk="1" fontAlgn="auto" hangingPunct="1">
              <a:spcAft>
                <a:spcPts val="0"/>
              </a:spcAft>
              <a:buFontTx/>
              <a:buAutoNum type="arabicPeriod"/>
              <a:defRPr/>
            </a:pPr>
            <a:endParaRPr lang="en-US" sz="2000" dirty="0"/>
          </a:p>
          <a:p>
            <a:pPr marL="504200" indent="-504200" eaLnBrk="1" fontAlgn="auto" hangingPunct="1">
              <a:spcAft>
                <a:spcPts val="0"/>
              </a:spcAft>
              <a:buFontTx/>
              <a:buAutoNum type="arabicPeriod"/>
              <a:defRPr/>
            </a:pPr>
            <a:endParaRPr lang="en-US" sz="2000" dirty="0"/>
          </a:p>
          <a:p>
            <a:pPr marL="504200" indent="-504200" eaLnBrk="1" fontAlgn="auto" hangingPunct="1">
              <a:spcAft>
                <a:spcPts val="0"/>
              </a:spcAft>
              <a:buFontTx/>
              <a:buAutoNum type="arabicPeriod"/>
              <a:defRPr/>
            </a:pPr>
            <a:r>
              <a:rPr lang="en-US" sz="2000" dirty="0"/>
              <a:t>Draw their figures</a:t>
            </a:r>
          </a:p>
          <a:p>
            <a:pPr marL="504200" indent="-504200" eaLnBrk="1" fontAlgn="auto" hangingPunct="1">
              <a:spcAft>
                <a:spcPts val="0"/>
              </a:spcAft>
              <a:buFontTx/>
              <a:buAutoNum type="arabicPeriod"/>
              <a:defRPr/>
            </a:pPr>
            <a:r>
              <a:rPr lang="en-US" sz="2000" dirty="0"/>
              <a:t>Draw A</a:t>
            </a:r>
            <a:r>
              <a:rPr lang="en-US" sz="2000" dirty="0">
                <a:sym typeface="Symbol"/>
              </a:rPr>
              <a:t>B, AB, A</a:t>
            </a:r>
            <a:r>
              <a:rPr lang="en-US" sz="2000" baseline="30000" dirty="0">
                <a:sym typeface="Symbol"/>
              </a:rPr>
              <a:t>c</a:t>
            </a:r>
            <a:r>
              <a:rPr lang="en-US" sz="2000" dirty="0">
                <a:sym typeface="Symbol"/>
              </a:rPr>
              <a:t>, </a:t>
            </a:r>
            <a:r>
              <a:rPr lang="en-US" sz="2000" dirty="0" err="1">
                <a:sym typeface="Symbol"/>
              </a:rPr>
              <a:t>B</a:t>
            </a:r>
            <a:r>
              <a:rPr lang="en-US" sz="2000" baseline="30000" dirty="0" err="1">
                <a:sym typeface="Symbol"/>
              </a:rPr>
              <a:t>c</a:t>
            </a:r>
            <a:r>
              <a:rPr lang="en-US" sz="2000" dirty="0">
                <a:sym typeface="Symbol"/>
              </a:rPr>
              <a:t>, </a:t>
            </a:r>
            <a:r>
              <a:rPr lang="en-US" sz="2000" dirty="0" err="1">
                <a:sym typeface="Symbol"/>
              </a:rPr>
              <a:t>A</a:t>
            </a:r>
            <a:r>
              <a:rPr lang="en-US" sz="2000" baseline="30000" dirty="0" err="1">
                <a:sym typeface="Symbol"/>
              </a:rPr>
              <a:t>c</a:t>
            </a:r>
            <a:r>
              <a:rPr lang="en-US" sz="2000" dirty="0" err="1">
                <a:sym typeface="Symbol"/>
              </a:rPr>
              <a:t>B</a:t>
            </a:r>
            <a:r>
              <a:rPr lang="en-US" sz="2000" baseline="30000" dirty="0" err="1">
                <a:sym typeface="Symbol"/>
              </a:rPr>
              <a:t>c</a:t>
            </a:r>
            <a:r>
              <a:rPr lang="en-US" sz="2000" dirty="0" err="1">
                <a:sym typeface="Symbol"/>
              </a:rPr>
              <a:t>,A</a:t>
            </a:r>
            <a:r>
              <a:rPr lang="en-US" sz="2000" baseline="30000" dirty="0" err="1">
                <a:sym typeface="Symbol"/>
              </a:rPr>
              <a:t>c</a:t>
            </a:r>
            <a:r>
              <a:rPr lang="en-US" sz="2000" dirty="0" err="1">
                <a:sym typeface="Symbol"/>
              </a:rPr>
              <a:t>B</a:t>
            </a:r>
            <a:r>
              <a:rPr lang="en-US" sz="2000" baseline="30000" dirty="0" err="1">
                <a:sym typeface="Symbol"/>
              </a:rPr>
              <a:t>c</a:t>
            </a:r>
            <a:r>
              <a:rPr lang="en-US" sz="2000" baseline="30000" dirty="0">
                <a:sym typeface="Symbol"/>
              </a:rPr>
              <a:t> </a:t>
            </a:r>
            <a:r>
              <a:rPr lang="en-US" sz="2000" dirty="0">
                <a:sym typeface="Symbol"/>
              </a:rPr>
              <a:t> and support of them</a:t>
            </a:r>
            <a:endParaRPr lang="en-US" sz="2000" baseline="30000" dirty="0">
              <a:sym typeface="Symbol"/>
            </a:endParaRPr>
          </a:p>
        </p:txBody>
      </p:sp>
      <p:pic>
        <p:nvPicPr>
          <p:cNvPr id="52227" name="Picture 2">
            <a:extLst>
              <a:ext uri="{FF2B5EF4-FFF2-40B4-BE49-F238E27FC236}">
                <a16:creationId xmlns:a16="http://schemas.microsoft.com/office/drawing/2014/main" id="{E32AF0CC-95C4-4895-8581-9D81047C9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414" y="2930604"/>
            <a:ext cx="7983008" cy="234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itle 1">
            <a:extLst>
              <a:ext uri="{FF2B5EF4-FFF2-40B4-BE49-F238E27FC236}">
                <a16:creationId xmlns:a16="http://schemas.microsoft.com/office/drawing/2014/main" id="{1C9BD46F-2764-4B36-BED5-270B67B9AF88}"/>
              </a:ext>
            </a:extLst>
          </p:cNvPr>
          <p:cNvSpPr>
            <a:spLocks noGrp="1"/>
          </p:cNvSpPr>
          <p:nvPr>
            <p:ph type="title"/>
          </p:nvPr>
        </p:nvSpPr>
        <p:spPr>
          <a:xfrm>
            <a:off x="806609" y="672253"/>
            <a:ext cx="9075420" cy="1260475"/>
          </a:xfrm>
        </p:spPr>
        <p:txBody>
          <a:bodyPr/>
          <a:lstStyle/>
          <a:p>
            <a:pPr eaLnBrk="1" hangingPunct="1"/>
            <a:r>
              <a:rPr lang="en-US" altLang="en-US" sz="3000" dirty="0">
                <a:solidFill>
                  <a:srgbClr val="0070C0"/>
                </a:solidFill>
                <a:latin typeface="Open Sans"/>
              </a:rPr>
              <a:t>Example: Continuous</a:t>
            </a:r>
            <a:br>
              <a:rPr lang="en-US" altLang="en-US" sz="3000" dirty="0">
                <a:solidFill>
                  <a:srgbClr val="0070C0"/>
                </a:solidFill>
                <a:latin typeface="Open Sans"/>
              </a:rPr>
            </a:br>
            <a:r>
              <a:rPr lang="en-US" altLang="en-US" sz="3000" dirty="0">
                <a:solidFill>
                  <a:srgbClr val="0070C0"/>
                </a:solidFill>
                <a:latin typeface="Open Sans"/>
              </a:rPr>
              <a:t> Fuzzy Set (1/4) </a:t>
            </a:r>
          </a:p>
        </p:txBody>
      </p:sp>
      <p:sp>
        <p:nvSpPr>
          <p:cNvPr id="52229" name="Slide Number Placeholder 4">
            <a:extLst>
              <a:ext uri="{FF2B5EF4-FFF2-40B4-BE49-F238E27FC236}">
                <a16:creationId xmlns:a16="http://schemas.microsoft.com/office/drawing/2014/main" id="{FA24CD56-FA84-4AB6-BFA5-DDC83CDB417F}"/>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881762-D7D8-428B-A9C5-4CD830382D53}" type="slidenum">
              <a:rPr lang="en-US" altLang="en-US" sz="1544">
                <a:latin typeface="Interstate"/>
              </a:rPr>
              <a:pPr eaLnBrk="1" hangingPunct="1"/>
              <a:t>61</a:t>
            </a:fld>
            <a:endParaRPr lang="en-US" altLang="en-US" sz="1544">
              <a:latin typeface="Interstate"/>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8A7BBE45-04A6-4712-8F60-C18C81552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863" y="3903971"/>
            <a:ext cx="4835322" cy="326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Slide Number Placeholder 4">
            <a:extLst>
              <a:ext uri="{FF2B5EF4-FFF2-40B4-BE49-F238E27FC236}">
                <a16:creationId xmlns:a16="http://schemas.microsoft.com/office/drawing/2014/main" id="{4E4D21F2-7D6E-457B-BF6A-90F2DF3B0A46}"/>
              </a:ext>
            </a:extLst>
          </p:cNvPr>
          <p:cNvSpPr>
            <a:spLocks noGrp="1"/>
          </p:cNvSpPr>
          <p:nvPr>
            <p:ph type="sldNum" sz="quarter" idx="12"/>
          </p:nvPr>
        </p:nvSpPr>
        <p:spPr bwMode="auto">
          <a:xfrm>
            <a:off x="7952802" y="7009642"/>
            <a:ext cx="2081535" cy="402652"/>
          </a:xfr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B2D5DC-A904-4AF4-8D23-ACA98225B404}" type="slidenum">
              <a:rPr lang="en-US" altLang="en-US" sz="1544">
                <a:latin typeface="Interstate"/>
              </a:rPr>
              <a:pPr eaLnBrk="1" hangingPunct="1"/>
              <a:t>62</a:t>
            </a:fld>
            <a:endParaRPr lang="en-US" altLang="en-US" sz="1544">
              <a:latin typeface="Interstate"/>
            </a:endParaRPr>
          </a:p>
        </p:txBody>
      </p:sp>
      <p:sp>
        <p:nvSpPr>
          <p:cNvPr id="6" name="Title 1">
            <a:extLst>
              <a:ext uri="{FF2B5EF4-FFF2-40B4-BE49-F238E27FC236}">
                <a16:creationId xmlns:a16="http://schemas.microsoft.com/office/drawing/2014/main" id="{7A436AAB-0E09-4D26-831D-80877A35BD78}"/>
              </a:ext>
            </a:extLst>
          </p:cNvPr>
          <p:cNvSpPr txBox="1">
            <a:spLocks/>
          </p:cNvSpPr>
          <p:nvPr/>
        </p:nvSpPr>
        <p:spPr bwMode="auto">
          <a:xfrm>
            <a:off x="2189631" y="756285"/>
            <a:ext cx="8028525" cy="1260475"/>
          </a:xfrm>
          <a:prstGeom prst="rect">
            <a:avLst/>
          </a:prstGeom>
          <a:noFill/>
          <a:ln w="9525">
            <a:noFill/>
            <a:miter lim="800000"/>
            <a:headEnd/>
            <a:tailEnd/>
          </a:ln>
        </p:spPr>
        <p:txBody>
          <a:bodyPr anchor="ctr"/>
          <a:lstStyle/>
          <a:p>
            <a:pPr algn="r" fontAlgn="auto">
              <a:spcBef>
                <a:spcPts val="0"/>
              </a:spcBef>
              <a:spcAft>
                <a:spcPts val="0"/>
              </a:spcAft>
              <a:defRPr/>
            </a:pPr>
            <a:r>
              <a:rPr lang="en-US" sz="3000" b="1" kern="0" dirty="0">
                <a:solidFill>
                  <a:srgbClr val="0070C0"/>
                </a:solidFill>
                <a:latin typeface="Open Sans"/>
                <a:ea typeface="+mj-ea"/>
                <a:cs typeface="+mj-cs"/>
              </a:rPr>
              <a:t>Example: Continuous </a:t>
            </a:r>
          </a:p>
          <a:p>
            <a:pPr algn="r" fontAlgn="auto">
              <a:spcBef>
                <a:spcPts val="0"/>
              </a:spcBef>
              <a:spcAft>
                <a:spcPts val="0"/>
              </a:spcAft>
              <a:defRPr/>
            </a:pPr>
            <a:r>
              <a:rPr lang="en-US" sz="3000" b="1" kern="0" dirty="0">
                <a:solidFill>
                  <a:srgbClr val="0070C0"/>
                </a:solidFill>
                <a:latin typeface="Open Sans"/>
                <a:ea typeface="+mj-ea"/>
                <a:cs typeface="+mj-cs"/>
              </a:rPr>
              <a:t>Fuzzy Set (2/4) </a:t>
            </a:r>
          </a:p>
        </p:txBody>
      </p:sp>
      <p:pic>
        <p:nvPicPr>
          <p:cNvPr id="53253" name="Picture 2">
            <a:extLst>
              <a:ext uri="{FF2B5EF4-FFF2-40B4-BE49-F238E27FC236}">
                <a16:creationId xmlns:a16="http://schemas.microsoft.com/office/drawing/2014/main" id="{C8A47E42-80F4-439A-BC0F-DD824BFB1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194" y="2363391"/>
            <a:ext cx="4390655" cy="296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CC3804C0-0CD4-4F13-8AA6-EAFDFF92EA0D}"/>
              </a:ext>
            </a:extLst>
          </p:cNvPr>
          <p:cNvCxnSpPr>
            <a:cxnSpLocks/>
          </p:cNvCxnSpPr>
          <p:nvPr/>
        </p:nvCxnSpPr>
        <p:spPr>
          <a:xfrm flipV="1">
            <a:off x="3024682" y="4726782"/>
            <a:ext cx="682794" cy="20482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EEE0E9-8817-493A-B22A-E80D938AF8CE}"/>
              </a:ext>
            </a:extLst>
          </p:cNvPr>
          <p:cNvCxnSpPr>
            <a:cxnSpLocks/>
          </p:cNvCxnSpPr>
          <p:nvPr/>
        </p:nvCxnSpPr>
        <p:spPr>
          <a:xfrm flipH="1" flipV="1">
            <a:off x="3707476" y="4669010"/>
            <a:ext cx="989037" cy="21060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3256" name="Rectangle 12">
            <a:extLst>
              <a:ext uri="{FF2B5EF4-FFF2-40B4-BE49-F238E27FC236}">
                <a16:creationId xmlns:a16="http://schemas.microsoft.com/office/drawing/2014/main" id="{145FCC07-DC5C-49F1-A158-8735C9576B73}"/>
              </a:ext>
            </a:extLst>
          </p:cNvPr>
          <p:cNvSpPr>
            <a:spLocks noChangeArrowheads="1"/>
          </p:cNvSpPr>
          <p:nvPr/>
        </p:nvSpPr>
        <p:spPr bwMode="auto">
          <a:xfrm>
            <a:off x="2117854" y="4669010"/>
            <a:ext cx="621484"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764" b="1">
                <a:solidFill>
                  <a:srgbClr val="FF0000"/>
                </a:solidFill>
              </a:rPr>
              <a:t>A</a:t>
            </a:r>
            <a:r>
              <a:rPr lang="en-US" altLang="en-US" sz="1764" b="1">
                <a:solidFill>
                  <a:srgbClr val="FF0000"/>
                </a:solidFill>
                <a:sym typeface="Symbol" panose="05050102010706020507" pitchFamily="18" charset="2"/>
              </a:rPr>
              <a:t>B</a:t>
            </a:r>
            <a:endParaRPr lang="en-US" altLang="en-US" sz="1764" b="1">
              <a:solidFill>
                <a:srgbClr val="FF0000"/>
              </a:solidFill>
            </a:endParaRPr>
          </a:p>
        </p:txBody>
      </p:sp>
      <p:cxnSp>
        <p:nvCxnSpPr>
          <p:cNvPr id="14" name="Straight Connector 13">
            <a:extLst>
              <a:ext uri="{FF2B5EF4-FFF2-40B4-BE49-F238E27FC236}">
                <a16:creationId xmlns:a16="http://schemas.microsoft.com/office/drawing/2014/main" id="{B2586431-2140-4378-9BD5-6896FFDFD8B2}"/>
              </a:ext>
            </a:extLst>
          </p:cNvPr>
          <p:cNvCxnSpPr/>
          <p:nvPr/>
        </p:nvCxnSpPr>
        <p:spPr>
          <a:xfrm flipH="1">
            <a:off x="1478863" y="6773304"/>
            <a:ext cx="5253" cy="17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C630D6-F655-479D-91F0-34D14E87964F}"/>
              </a:ext>
            </a:extLst>
          </p:cNvPr>
          <p:cNvCxnSpPr/>
          <p:nvPr/>
        </p:nvCxnSpPr>
        <p:spPr>
          <a:xfrm flipH="1">
            <a:off x="4446231" y="6762800"/>
            <a:ext cx="5251" cy="17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3259" name="Rectangle 17">
            <a:extLst>
              <a:ext uri="{FF2B5EF4-FFF2-40B4-BE49-F238E27FC236}">
                <a16:creationId xmlns:a16="http://schemas.microsoft.com/office/drawing/2014/main" id="{42D655F9-E056-4B95-8D3F-49A637DE1B92}"/>
              </a:ext>
            </a:extLst>
          </p:cNvPr>
          <p:cNvSpPr>
            <a:spLocks noChangeArrowheads="1"/>
          </p:cNvSpPr>
          <p:nvPr/>
        </p:nvSpPr>
        <p:spPr bwMode="auto">
          <a:xfrm>
            <a:off x="1738835" y="3258769"/>
            <a:ext cx="32929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Open Sans"/>
              </a:rPr>
              <a:t>Supp (A</a:t>
            </a:r>
            <a:r>
              <a:rPr lang="en-US" altLang="en-US" sz="2000" dirty="0">
                <a:latin typeface="Open Sans"/>
                <a:sym typeface="Symbol" panose="05050102010706020507" pitchFamily="18" charset="2"/>
              </a:rPr>
              <a:t>B) = 4 &lt; x &lt; 8</a:t>
            </a:r>
            <a:endParaRPr lang="en-US" altLang="en-US" sz="2000" dirty="0">
              <a:latin typeface="Open Sans"/>
            </a:endParaRPr>
          </a:p>
        </p:txBody>
      </p:sp>
      <p:sp>
        <p:nvSpPr>
          <p:cNvPr id="53260" name="Rectangle 18">
            <a:extLst>
              <a:ext uri="{FF2B5EF4-FFF2-40B4-BE49-F238E27FC236}">
                <a16:creationId xmlns:a16="http://schemas.microsoft.com/office/drawing/2014/main" id="{77048542-2442-4D81-B001-1FB73B1E5A51}"/>
              </a:ext>
            </a:extLst>
          </p:cNvPr>
          <p:cNvSpPr>
            <a:spLocks noChangeArrowheads="1"/>
          </p:cNvSpPr>
          <p:nvPr/>
        </p:nvSpPr>
        <p:spPr bwMode="auto">
          <a:xfrm>
            <a:off x="6575033" y="5708253"/>
            <a:ext cx="28623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Open Sans"/>
              </a:rPr>
              <a:t>Supp (A</a:t>
            </a:r>
            <a:r>
              <a:rPr lang="en-US" altLang="en-US" sz="2000" dirty="0">
                <a:latin typeface="Open Sans"/>
                <a:sym typeface="Symbol" panose="05050102010706020507" pitchFamily="18" charset="2"/>
              </a:rPr>
              <a:t>) = 3 &lt; x &lt; 8</a:t>
            </a:r>
            <a:endParaRPr lang="en-US" altLang="en-US" sz="2000" dirty="0">
              <a:latin typeface="Open Sans"/>
            </a:endParaRPr>
          </a:p>
        </p:txBody>
      </p:sp>
      <p:sp>
        <p:nvSpPr>
          <p:cNvPr id="53261" name="Rectangle 19">
            <a:extLst>
              <a:ext uri="{FF2B5EF4-FFF2-40B4-BE49-F238E27FC236}">
                <a16:creationId xmlns:a16="http://schemas.microsoft.com/office/drawing/2014/main" id="{16ECD450-43D0-4F51-BF32-5D3FFD32B4D5}"/>
              </a:ext>
            </a:extLst>
          </p:cNvPr>
          <p:cNvSpPr>
            <a:spLocks noChangeArrowheads="1"/>
          </p:cNvSpPr>
          <p:nvPr/>
        </p:nvSpPr>
        <p:spPr bwMode="auto">
          <a:xfrm>
            <a:off x="6601293" y="6258920"/>
            <a:ext cx="30286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Open Sans"/>
              </a:rPr>
              <a:t>Supp (B</a:t>
            </a:r>
            <a:r>
              <a:rPr lang="en-US" altLang="en-US" sz="2000" dirty="0">
                <a:latin typeface="Open Sans"/>
                <a:sym typeface="Symbol" panose="05050102010706020507" pitchFamily="18" charset="2"/>
              </a:rPr>
              <a:t>) = 4 &lt; x &lt; 10</a:t>
            </a:r>
            <a:endParaRPr lang="en-US" altLang="en-US" sz="2000" dirty="0">
              <a:latin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CBFE8AA5-9865-4082-A414-7151C9712121}"/>
              </a:ext>
            </a:extLst>
          </p:cNvPr>
          <p:cNvSpPr>
            <a:spLocks noGrp="1"/>
          </p:cNvSpPr>
          <p:nvPr>
            <p:ph type="sldNum" sz="quarter" idx="12"/>
          </p:nvPr>
        </p:nvSpPr>
        <p:spPr bwMode="auto">
          <a:xfrm>
            <a:off x="8117364" y="7009642"/>
            <a:ext cx="2352887" cy="402652"/>
          </a:xfr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3A73D2-41D6-4EA4-8EFB-CB71E10D39B6}" type="slidenum">
              <a:rPr lang="en-US" altLang="en-US" sz="1544">
                <a:latin typeface="Interstate"/>
              </a:rPr>
              <a:pPr eaLnBrk="1" hangingPunct="1"/>
              <a:t>63</a:t>
            </a:fld>
            <a:endParaRPr lang="en-US" altLang="en-US" sz="1544">
              <a:latin typeface="Interstate"/>
            </a:endParaRPr>
          </a:p>
        </p:txBody>
      </p:sp>
      <p:pic>
        <p:nvPicPr>
          <p:cNvPr id="54275" name="Picture 2">
            <a:extLst>
              <a:ext uri="{FF2B5EF4-FFF2-40B4-BE49-F238E27FC236}">
                <a16:creationId xmlns:a16="http://schemas.microsoft.com/office/drawing/2014/main" id="{DEE1BC14-8141-40E6-A97F-ADF017C5E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540" y="3938984"/>
            <a:ext cx="5465560" cy="326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F9C5CB7E-0B43-4F26-B308-905E7DB6C29B}"/>
              </a:ext>
            </a:extLst>
          </p:cNvPr>
          <p:cNvCxnSpPr/>
          <p:nvPr/>
        </p:nvCxnSpPr>
        <p:spPr>
          <a:xfrm rot="5400000" flipH="1" flipV="1">
            <a:off x="2387456" y="5357019"/>
            <a:ext cx="2048272" cy="78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207070A-E976-4903-9ED1-56A3CCEB33B8}"/>
              </a:ext>
            </a:extLst>
          </p:cNvPr>
          <p:cNvCxnSpPr/>
          <p:nvPr/>
        </p:nvCxnSpPr>
        <p:spPr>
          <a:xfrm rot="16200000" flipV="1">
            <a:off x="3923659" y="5002510"/>
            <a:ext cx="2048272" cy="14968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278" name="Rectangle 8">
            <a:extLst>
              <a:ext uri="{FF2B5EF4-FFF2-40B4-BE49-F238E27FC236}">
                <a16:creationId xmlns:a16="http://schemas.microsoft.com/office/drawing/2014/main" id="{F32D03EE-0014-4651-8AC3-5FF3FBC8EB1C}"/>
              </a:ext>
            </a:extLst>
          </p:cNvPr>
          <p:cNvSpPr>
            <a:spLocks noChangeArrowheads="1"/>
          </p:cNvSpPr>
          <p:nvPr/>
        </p:nvSpPr>
        <p:spPr bwMode="auto">
          <a:xfrm>
            <a:off x="2473237" y="4669010"/>
            <a:ext cx="702015"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764" b="1">
                <a:solidFill>
                  <a:srgbClr val="FF0000"/>
                </a:solidFill>
                <a:sym typeface="Symbol" panose="05050102010706020507" pitchFamily="18" charset="2"/>
              </a:rPr>
              <a:t>AB</a:t>
            </a:r>
            <a:endParaRPr lang="en-US" altLang="en-US" sz="1764" b="1">
              <a:solidFill>
                <a:srgbClr val="FF0000"/>
              </a:solidFill>
            </a:endParaRPr>
          </a:p>
        </p:txBody>
      </p:sp>
      <p:cxnSp>
        <p:nvCxnSpPr>
          <p:cNvPr id="23" name="Straight Connector 22">
            <a:extLst>
              <a:ext uri="{FF2B5EF4-FFF2-40B4-BE49-F238E27FC236}">
                <a16:creationId xmlns:a16="http://schemas.microsoft.com/office/drawing/2014/main" id="{354706C3-E0AA-436B-BA6D-E603C23FD428}"/>
              </a:ext>
            </a:extLst>
          </p:cNvPr>
          <p:cNvCxnSpPr/>
          <p:nvPr/>
        </p:nvCxnSpPr>
        <p:spPr>
          <a:xfrm>
            <a:off x="3805490" y="4711026"/>
            <a:ext cx="393898" cy="17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F8778C68-58CB-4E05-89CA-2EFC8B4402AE}"/>
              </a:ext>
            </a:extLst>
          </p:cNvPr>
          <p:cNvSpPr txBox="1">
            <a:spLocks/>
          </p:cNvSpPr>
          <p:nvPr/>
        </p:nvSpPr>
        <p:spPr bwMode="auto">
          <a:xfrm>
            <a:off x="1226767" y="588222"/>
            <a:ext cx="9075420" cy="1260475"/>
          </a:xfrm>
          <a:prstGeom prst="rect">
            <a:avLst/>
          </a:prstGeom>
          <a:noFill/>
          <a:ln w="9525">
            <a:noFill/>
            <a:miter lim="800000"/>
            <a:headEnd/>
            <a:tailEnd/>
          </a:ln>
        </p:spPr>
        <p:txBody>
          <a:bodyPr anchor="ctr"/>
          <a:lstStyle/>
          <a:p>
            <a:pPr algn="r" fontAlgn="auto">
              <a:spcBef>
                <a:spcPts val="0"/>
              </a:spcBef>
              <a:spcAft>
                <a:spcPts val="0"/>
              </a:spcAft>
              <a:defRPr/>
            </a:pPr>
            <a:r>
              <a:rPr lang="en-US" sz="4411" b="1" kern="0" dirty="0">
                <a:solidFill>
                  <a:srgbClr val="0070C0"/>
                </a:solidFill>
                <a:latin typeface="+mj-lt"/>
                <a:ea typeface="+mj-ea"/>
                <a:cs typeface="+mj-cs"/>
              </a:rPr>
              <a:t>Example: Continuous </a:t>
            </a:r>
          </a:p>
          <a:p>
            <a:pPr algn="r" fontAlgn="auto">
              <a:spcBef>
                <a:spcPts val="0"/>
              </a:spcBef>
              <a:spcAft>
                <a:spcPts val="0"/>
              </a:spcAft>
              <a:defRPr/>
            </a:pPr>
            <a:r>
              <a:rPr lang="en-US" sz="4411" b="1" kern="0" dirty="0">
                <a:solidFill>
                  <a:srgbClr val="0070C0"/>
                </a:solidFill>
                <a:latin typeface="+mj-lt"/>
                <a:ea typeface="+mj-ea"/>
                <a:cs typeface="+mj-cs"/>
              </a:rPr>
              <a:t>Fuzzy Set (3/4) </a:t>
            </a:r>
          </a:p>
        </p:txBody>
      </p:sp>
      <p:pic>
        <p:nvPicPr>
          <p:cNvPr id="54281" name="Picture 2">
            <a:extLst>
              <a:ext uri="{FF2B5EF4-FFF2-40B4-BE49-F238E27FC236}">
                <a16:creationId xmlns:a16="http://schemas.microsoft.com/office/drawing/2014/main" id="{FECD8022-0BE0-49DF-AEB2-CD87F566A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744" y="1969493"/>
            <a:ext cx="4963121" cy="296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a:extLst>
              <a:ext uri="{FF2B5EF4-FFF2-40B4-BE49-F238E27FC236}">
                <a16:creationId xmlns:a16="http://schemas.microsoft.com/office/drawing/2014/main" id="{68BF7E90-0820-4EBC-BBD0-1339F44C5576}"/>
              </a:ext>
            </a:extLst>
          </p:cNvPr>
          <p:cNvCxnSpPr/>
          <p:nvPr/>
        </p:nvCxnSpPr>
        <p:spPr>
          <a:xfrm rot="16200000" flipV="1">
            <a:off x="6184635" y="3292991"/>
            <a:ext cx="1890713" cy="63023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4B1682C-1E72-46CF-91DE-A5D90B6AEAA8}"/>
              </a:ext>
            </a:extLst>
          </p:cNvPr>
          <p:cNvCxnSpPr/>
          <p:nvPr/>
        </p:nvCxnSpPr>
        <p:spPr>
          <a:xfrm rot="5400000" flipH="1" flipV="1">
            <a:off x="7006570" y="3117050"/>
            <a:ext cx="1885461" cy="10083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6CDC198-3B65-4605-A4FC-F8197F614F6F}"/>
              </a:ext>
            </a:extLst>
          </p:cNvPr>
          <p:cNvCxnSpPr/>
          <p:nvPr/>
        </p:nvCxnSpPr>
        <p:spPr>
          <a:xfrm rot="10800000" flipV="1">
            <a:off x="1914778" y="6769802"/>
            <a:ext cx="1129175" cy="52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0E546B7-9B51-4C3A-AC29-05588976411E}"/>
              </a:ext>
            </a:extLst>
          </p:cNvPr>
          <p:cNvCxnSpPr/>
          <p:nvPr/>
        </p:nvCxnSpPr>
        <p:spPr>
          <a:xfrm rot="10800000">
            <a:off x="5669942" y="6759298"/>
            <a:ext cx="577718" cy="17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DFCC7CC-9CC7-42A5-8F52-4B5DDAC31F5A}"/>
              </a:ext>
            </a:extLst>
          </p:cNvPr>
          <p:cNvCxnSpPr/>
          <p:nvPr/>
        </p:nvCxnSpPr>
        <p:spPr>
          <a:xfrm rot="10800000" flipV="1">
            <a:off x="5699704" y="2689014"/>
            <a:ext cx="1129175" cy="525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7F4AEF-3D34-43E5-A460-F7F3DD318EE1}"/>
              </a:ext>
            </a:extLst>
          </p:cNvPr>
          <p:cNvCxnSpPr/>
          <p:nvPr/>
        </p:nvCxnSpPr>
        <p:spPr>
          <a:xfrm rot="10800000" flipV="1">
            <a:off x="8458744" y="2678510"/>
            <a:ext cx="1130926" cy="525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4288" name="Rectangle 42">
            <a:extLst>
              <a:ext uri="{FF2B5EF4-FFF2-40B4-BE49-F238E27FC236}">
                <a16:creationId xmlns:a16="http://schemas.microsoft.com/office/drawing/2014/main" id="{119260F7-0DBF-456F-A74E-33A41CCA9B31}"/>
              </a:ext>
            </a:extLst>
          </p:cNvPr>
          <p:cNvSpPr>
            <a:spLocks noChangeArrowheads="1"/>
          </p:cNvSpPr>
          <p:nvPr/>
        </p:nvSpPr>
        <p:spPr bwMode="auto">
          <a:xfrm>
            <a:off x="6081347" y="3531082"/>
            <a:ext cx="40908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olidFill>
                  <a:srgbClr val="00B050"/>
                </a:solidFill>
                <a:sym typeface="Symbol" panose="05050102010706020507" pitchFamily="18" charset="2"/>
              </a:rPr>
              <a:t>A</a:t>
            </a:r>
            <a:r>
              <a:rPr lang="en-US" altLang="en-US" sz="1985" b="1" baseline="30000">
                <a:solidFill>
                  <a:srgbClr val="00B050"/>
                </a:solidFill>
                <a:sym typeface="Symbol" panose="05050102010706020507" pitchFamily="18" charset="2"/>
              </a:rPr>
              <a:t>c</a:t>
            </a:r>
            <a:endParaRPr lang="en-US" altLang="en-US" sz="1985" b="1">
              <a:solidFill>
                <a:srgbClr val="00B050"/>
              </a:solidFill>
            </a:endParaRPr>
          </a:p>
        </p:txBody>
      </p:sp>
      <p:cxnSp>
        <p:nvCxnSpPr>
          <p:cNvPr id="44" name="Straight Connector 43">
            <a:extLst>
              <a:ext uri="{FF2B5EF4-FFF2-40B4-BE49-F238E27FC236}">
                <a16:creationId xmlns:a16="http://schemas.microsoft.com/office/drawing/2014/main" id="{E7692022-E828-41F9-813E-1AA8A57F4488}"/>
              </a:ext>
            </a:extLst>
          </p:cNvPr>
          <p:cNvCxnSpPr/>
          <p:nvPr/>
        </p:nvCxnSpPr>
        <p:spPr>
          <a:xfrm rot="16200000" flipV="1">
            <a:off x="6350949" y="3441798"/>
            <a:ext cx="1867954" cy="341378"/>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FA5D58-6898-40C1-817B-9C879654D7B0}"/>
              </a:ext>
            </a:extLst>
          </p:cNvPr>
          <p:cNvCxnSpPr/>
          <p:nvPr/>
        </p:nvCxnSpPr>
        <p:spPr>
          <a:xfrm rot="5400000" flipH="1" flipV="1">
            <a:off x="7506385" y="2979624"/>
            <a:ext cx="1878458" cy="1276230"/>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3F70F7-9FB8-4A35-A6A2-B1EB81BE7DDA}"/>
              </a:ext>
            </a:extLst>
          </p:cNvPr>
          <p:cNvCxnSpPr/>
          <p:nvPr/>
        </p:nvCxnSpPr>
        <p:spPr>
          <a:xfrm>
            <a:off x="7462618" y="4535960"/>
            <a:ext cx="360636" cy="17507"/>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B8D36BE-642A-4EB2-A448-ECAACDE2B6C9}"/>
              </a:ext>
            </a:extLst>
          </p:cNvPr>
          <p:cNvCxnSpPr/>
          <p:nvPr/>
        </p:nvCxnSpPr>
        <p:spPr>
          <a:xfrm>
            <a:off x="9083729" y="2678510"/>
            <a:ext cx="360636" cy="15756"/>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23FFDE-48DD-4FA6-845B-1B941E3C37BD}"/>
              </a:ext>
            </a:extLst>
          </p:cNvPr>
          <p:cNvCxnSpPr/>
          <p:nvPr/>
        </p:nvCxnSpPr>
        <p:spPr>
          <a:xfrm>
            <a:off x="6168880" y="2678510"/>
            <a:ext cx="945356" cy="15756"/>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sp>
        <p:nvSpPr>
          <p:cNvPr id="54294" name="Rectangle 56">
            <a:extLst>
              <a:ext uri="{FF2B5EF4-FFF2-40B4-BE49-F238E27FC236}">
                <a16:creationId xmlns:a16="http://schemas.microsoft.com/office/drawing/2014/main" id="{D47747FB-697D-4D20-93B9-7112F06EAF9E}"/>
              </a:ext>
            </a:extLst>
          </p:cNvPr>
          <p:cNvSpPr>
            <a:spLocks noChangeArrowheads="1"/>
          </p:cNvSpPr>
          <p:nvPr/>
        </p:nvSpPr>
        <p:spPr bwMode="auto">
          <a:xfrm>
            <a:off x="8825274" y="3383624"/>
            <a:ext cx="39786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dirty="0" err="1">
                <a:solidFill>
                  <a:srgbClr val="CC0099"/>
                </a:solidFill>
                <a:sym typeface="Symbol" panose="05050102010706020507" pitchFamily="18" charset="2"/>
              </a:rPr>
              <a:t>B</a:t>
            </a:r>
            <a:r>
              <a:rPr lang="en-US" altLang="en-US" sz="1985" b="1" baseline="30000" dirty="0" err="1">
                <a:solidFill>
                  <a:srgbClr val="CC0099"/>
                </a:solidFill>
                <a:sym typeface="Symbol" panose="05050102010706020507" pitchFamily="18" charset="2"/>
              </a:rPr>
              <a:t>c</a:t>
            </a:r>
            <a:endParaRPr lang="en-US" altLang="en-US" sz="1985" b="1" dirty="0">
              <a:solidFill>
                <a:srgbClr val="CC0099"/>
              </a:solidFill>
            </a:endParaRPr>
          </a:p>
        </p:txBody>
      </p:sp>
      <p:sp>
        <p:nvSpPr>
          <p:cNvPr id="54295" name="Rectangle 57">
            <a:extLst>
              <a:ext uri="{FF2B5EF4-FFF2-40B4-BE49-F238E27FC236}">
                <a16:creationId xmlns:a16="http://schemas.microsoft.com/office/drawing/2014/main" id="{B1666843-C986-4F6B-87AD-C12119570F39}"/>
              </a:ext>
            </a:extLst>
          </p:cNvPr>
          <p:cNvSpPr>
            <a:spLocks noChangeArrowheads="1"/>
          </p:cNvSpPr>
          <p:nvPr/>
        </p:nvSpPr>
        <p:spPr bwMode="auto">
          <a:xfrm>
            <a:off x="1520878" y="2914850"/>
            <a:ext cx="2980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Open Sans"/>
              </a:rPr>
              <a:t>Supp (A</a:t>
            </a:r>
            <a:r>
              <a:rPr lang="en-US" altLang="en-US" sz="2000" dirty="0">
                <a:latin typeface="Open Sans"/>
                <a:sym typeface="Symbol" panose="05050102010706020507" pitchFamily="18" charset="2"/>
              </a:rPr>
              <a:t>B) = 3 &lt; x &lt; 10</a:t>
            </a:r>
            <a:endParaRPr lang="en-US" altLang="en-US" sz="2000" dirty="0">
              <a:latin typeface="Open Sans"/>
            </a:endParaRPr>
          </a:p>
        </p:txBody>
      </p:sp>
      <p:sp>
        <p:nvSpPr>
          <p:cNvPr id="54296" name="Rectangle 58">
            <a:extLst>
              <a:ext uri="{FF2B5EF4-FFF2-40B4-BE49-F238E27FC236}">
                <a16:creationId xmlns:a16="http://schemas.microsoft.com/office/drawing/2014/main" id="{5E91DDCB-6F06-4F0B-8FD7-E24C5699C2C1}"/>
              </a:ext>
            </a:extLst>
          </p:cNvPr>
          <p:cNvSpPr>
            <a:spLocks noChangeArrowheads="1"/>
          </p:cNvSpPr>
          <p:nvPr/>
        </p:nvSpPr>
        <p:spPr bwMode="auto">
          <a:xfrm>
            <a:off x="6638057" y="5477815"/>
            <a:ext cx="21242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Open Sans"/>
              </a:rPr>
              <a:t>Supp (A</a:t>
            </a:r>
            <a:r>
              <a:rPr lang="en-US" altLang="en-US" sz="2000" baseline="30000" dirty="0">
                <a:latin typeface="Open Sans"/>
              </a:rPr>
              <a:t>c</a:t>
            </a:r>
            <a:r>
              <a:rPr lang="en-US" altLang="en-US" sz="2000" dirty="0">
                <a:latin typeface="Open Sans"/>
                <a:sym typeface="Symbol" panose="05050102010706020507" pitchFamily="18" charset="2"/>
              </a:rPr>
              <a:t>) = x </a:t>
            </a:r>
            <a:r>
              <a:rPr lang="en-US" altLang="en-US" sz="2000" dirty="0">
                <a:latin typeface="Open Sans"/>
                <a:cs typeface="Times New Roman" panose="02020603050405020304" pitchFamily="18" charset="0"/>
                <a:sym typeface="Symbol" panose="05050102010706020507" pitchFamily="18" charset="2"/>
              </a:rPr>
              <a:t>≠ 5</a:t>
            </a:r>
            <a:endParaRPr lang="en-US" altLang="en-US" sz="2000" dirty="0">
              <a:latin typeface="Open Sans"/>
            </a:endParaRPr>
          </a:p>
        </p:txBody>
      </p:sp>
      <p:sp>
        <p:nvSpPr>
          <p:cNvPr id="54297" name="Rectangle 59">
            <a:extLst>
              <a:ext uri="{FF2B5EF4-FFF2-40B4-BE49-F238E27FC236}">
                <a16:creationId xmlns:a16="http://schemas.microsoft.com/office/drawing/2014/main" id="{CACD94AF-994F-4FA2-9AD8-CB9B2915CC60}"/>
              </a:ext>
            </a:extLst>
          </p:cNvPr>
          <p:cNvSpPr>
            <a:spLocks noChangeArrowheads="1"/>
          </p:cNvSpPr>
          <p:nvPr/>
        </p:nvSpPr>
        <p:spPr bwMode="auto">
          <a:xfrm>
            <a:off x="6641559" y="5987257"/>
            <a:ext cx="28023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Open Sans"/>
              </a:rPr>
              <a:t>Supp (B</a:t>
            </a:r>
            <a:r>
              <a:rPr lang="en-US" altLang="en-US" sz="2000" baseline="30000">
                <a:latin typeface="Open Sans"/>
              </a:rPr>
              <a:t>c</a:t>
            </a:r>
            <a:r>
              <a:rPr lang="en-US" altLang="en-US" sz="2000">
                <a:latin typeface="Open Sans"/>
                <a:sym typeface="Symbol" panose="05050102010706020507" pitchFamily="18" charset="2"/>
              </a:rPr>
              <a:t>) = x &lt; 5, x &gt; 6</a:t>
            </a:r>
            <a:endParaRPr lang="en-US" altLang="en-US" sz="2000">
              <a:latin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EC1D3E8-90F5-4783-8BBE-38260E145741}"/>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9325" indent="-315125" eaLnBrk="0" hangingPunct="0">
              <a:defRPr>
                <a:solidFill>
                  <a:schemeClr val="tx1"/>
                </a:solidFill>
                <a:latin typeface="Arial" panose="020B0604020202020204" pitchFamily="34" charset="0"/>
                <a:cs typeface="Arial" panose="020B0604020202020204" pitchFamily="34" charset="0"/>
              </a:defRPr>
            </a:lvl2pPr>
            <a:lvl3pPr marL="1260500" indent="-252100" eaLnBrk="0" hangingPunct="0">
              <a:defRPr>
                <a:solidFill>
                  <a:schemeClr val="tx1"/>
                </a:solidFill>
                <a:latin typeface="Arial" panose="020B0604020202020204" pitchFamily="34" charset="0"/>
                <a:cs typeface="Arial" panose="020B0604020202020204" pitchFamily="34" charset="0"/>
              </a:defRPr>
            </a:lvl3pPr>
            <a:lvl4pPr marL="1764701" indent="-252100" eaLnBrk="0" hangingPunct="0">
              <a:defRPr>
                <a:solidFill>
                  <a:schemeClr val="tx1"/>
                </a:solidFill>
                <a:latin typeface="Arial" panose="020B0604020202020204" pitchFamily="34" charset="0"/>
                <a:cs typeface="Arial" panose="020B0604020202020204" pitchFamily="34" charset="0"/>
              </a:defRPr>
            </a:lvl4pPr>
            <a:lvl5pPr marL="2268901" indent="-252100" eaLnBrk="0" hangingPunct="0">
              <a:defRPr>
                <a:solidFill>
                  <a:schemeClr val="tx1"/>
                </a:solidFill>
                <a:latin typeface="Arial" panose="020B0604020202020204" pitchFamily="34" charset="0"/>
                <a:cs typeface="Arial" panose="020B0604020202020204" pitchFamily="34" charset="0"/>
              </a:defRPr>
            </a:lvl5pPr>
            <a:lvl6pPr marL="27731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773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815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85701" indent="-2521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8A3501-EBF9-4440-A83D-76D13EFEB1E7}" type="slidenum">
              <a:rPr lang="en-US" altLang="en-US" sz="1544">
                <a:latin typeface="Interstate"/>
              </a:rPr>
              <a:pPr eaLnBrk="1" hangingPunct="1"/>
              <a:t>64</a:t>
            </a:fld>
            <a:endParaRPr lang="en-US" altLang="en-US" sz="1544">
              <a:latin typeface="Interstate"/>
            </a:endParaRPr>
          </a:p>
        </p:txBody>
      </p:sp>
      <p:cxnSp>
        <p:nvCxnSpPr>
          <p:cNvPr id="8" name="Straight Connector 7">
            <a:extLst>
              <a:ext uri="{FF2B5EF4-FFF2-40B4-BE49-F238E27FC236}">
                <a16:creationId xmlns:a16="http://schemas.microsoft.com/office/drawing/2014/main" id="{AE47D717-0DCC-4BCF-AAE0-5C031143E3F1}"/>
              </a:ext>
            </a:extLst>
          </p:cNvPr>
          <p:cNvCxnSpPr/>
          <p:nvPr/>
        </p:nvCxnSpPr>
        <p:spPr>
          <a:xfrm rot="16200000" flipV="1">
            <a:off x="6459490" y="3608110"/>
            <a:ext cx="1890713" cy="63023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CDBFBCC-77E8-4D01-8A9A-C0BD5D6F1443}"/>
              </a:ext>
            </a:extLst>
          </p:cNvPr>
          <p:cNvCxnSpPr/>
          <p:nvPr/>
        </p:nvCxnSpPr>
        <p:spPr>
          <a:xfrm rot="5400000" flipH="1" flipV="1">
            <a:off x="7281424" y="3432169"/>
            <a:ext cx="1885461" cy="10083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869A5B-C2B9-448F-9699-B4FA084DDF7A}"/>
              </a:ext>
            </a:extLst>
          </p:cNvPr>
          <p:cNvCxnSpPr/>
          <p:nvPr/>
        </p:nvCxnSpPr>
        <p:spPr>
          <a:xfrm rot="10800000" flipV="1">
            <a:off x="5974557" y="3004132"/>
            <a:ext cx="1129176" cy="525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78EDA2-6F9D-411E-B1B8-825C613B4D61}"/>
              </a:ext>
            </a:extLst>
          </p:cNvPr>
          <p:cNvCxnSpPr/>
          <p:nvPr/>
        </p:nvCxnSpPr>
        <p:spPr>
          <a:xfrm rot="10800000" flipV="1">
            <a:off x="8733597" y="2993628"/>
            <a:ext cx="1130926" cy="525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5303" name="Rectangle 11">
            <a:extLst>
              <a:ext uri="{FF2B5EF4-FFF2-40B4-BE49-F238E27FC236}">
                <a16:creationId xmlns:a16="http://schemas.microsoft.com/office/drawing/2014/main" id="{F54C83D4-582D-4D23-B711-7A9EBD05E9D7}"/>
              </a:ext>
            </a:extLst>
          </p:cNvPr>
          <p:cNvSpPr>
            <a:spLocks noChangeArrowheads="1"/>
          </p:cNvSpPr>
          <p:nvPr/>
        </p:nvSpPr>
        <p:spPr bwMode="auto">
          <a:xfrm>
            <a:off x="6356200" y="3781426"/>
            <a:ext cx="40908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olidFill>
                  <a:srgbClr val="00B050"/>
                </a:solidFill>
                <a:sym typeface="Symbol" panose="05050102010706020507" pitchFamily="18" charset="2"/>
              </a:rPr>
              <a:t>A</a:t>
            </a:r>
            <a:r>
              <a:rPr lang="en-US" altLang="en-US" sz="1985" b="1" baseline="30000">
                <a:solidFill>
                  <a:srgbClr val="00B050"/>
                </a:solidFill>
                <a:sym typeface="Symbol" panose="05050102010706020507" pitchFamily="18" charset="2"/>
              </a:rPr>
              <a:t>c</a:t>
            </a:r>
            <a:endParaRPr lang="en-US" altLang="en-US" sz="1985" b="1">
              <a:solidFill>
                <a:srgbClr val="00B050"/>
              </a:solidFill>
            </a:endParaRPr>
          </a:p>
        </p:txBody>
      </p:sp>
      <p:cxnSp>
        <p:nvCxnSpPr>
          <p:cNvPr id="13" name="Straight Connector 12">
            <a:extLst>
              <a:ext uri="{FF2B5EF4-FFF2-40B4-BE49-F238E27FC236}">
                <a16:creationId xmlns:a16="http://schemas.microsoft.com/office/drawing/2014/main" id="{4001CE9C-1538-40D7-8C33-B2907F6CC928}"/>
              </a:ext>
            </a:extLst>
          </p:cNvPr>
          <p:cNvCxnSpPr/>
          <p:nvPr/>
        </p:nvCxnSpPr>
        <p:spPr>
          <a:xfrm rot="16200000" flipV="1">
            <a:off x="6625803" y="3756916"/>
            <a:ext cx="1867954" cy="341379"/>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81DAE0-500C-4FB8-9D17-C37C1A5FB05D}"/>
              </a:ext>
            </a:extLst>
          </p:cNvPr>
          <p:cNvCxnSpPr/>
          <p:nvPr/>
        </p:nvCxnSpPr>
        <p:spPr>
          <a:xfrm rot="5400000" flipH="1" flipV="1">
            <a:off x="7781238" y="3294742"/>
            <a:ext cx="1878458" cy="1276231"/>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C44362-24B7-467D-B66B-94B099FC501B}"/>
              </a:ext>
            </a:extLst>
          </p:cNvPr>
          <p:cNvCxnSpPr/>
          <p:nvPr/>
        </p:nvCxnSpPr>
        <p:spPr>
          <a:xfrm>
            <a:off x="7737472" y="4851079"/>
            <a:ext cx="360636" cy="17507"/>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30A5C6-85F2-45B1-85AD-53F7D8148D7D}"/>
              </a:ext>
            </a:extLst>
          </p:cNvPr>
          <p:cNvCxnSpPr/>
          <p:nvPr/>
        </p:nvCxnSpPr>
        <p:spPr>
          <a:xfrm>
            <a:off x="9358583" y="2993628"/>
            <a:ext cx="360636" cy="15756"/>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42E999-6E23-40E6-9B0D-2D98DCE4C561}"/>
              </a:ext>
            </a:extLst>
          </p:cNvPr>
          <p:cNvCxnSpPr/>
          <p:nvPr/>
        </p:nvCxnSpPr>
        <p:spPr>
          <a:xfrm>
            <a:off x="6443733" y="2993628"/>
            <a:ext cx="945356" cy="15756"/>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sp>
        <p:nvSpPr>
          <p:cNvPr id="55309" name="Rectangle 17">
            <a:extLst>
              <a:ext uri="{FF2B5EF4-FFF2-40B4-BE49-F238E27FC236}">
                <a16:creationId xmlns:a16="http://schemas.microsoft.com/office/drawing/2014/main" id="{E45B9086-7C37-46A6-A2BF-6A2BB9F6ACAF}"/>
              </a:ext>
            </a:extLst>
          </p:cNvPr>
          <p:cNvSpPr>
            <a:spLocks noChangeArrowheads="1"/>
          </p:cNvSpPr>
          <p:nvPr/>
        </p:nvSpPr>
        <p:spPr bwMode="auto">
          <a:xfrm>
            <a:off x="9349828" y="3781426"/>
            <a:ext cx="39786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olidFill>
                  <a:srgbClr val="CC0099"/>
                </a:solidFill>
                <a:sym typeface="Symbol" panose="05050102010706020507" pitchFamily="18" charset="2"/>
              </a:rPr>
              <a:t>B</a:t>
            </a:r>
            <a:r>
              <a:rPr lang="en-US" altLang="en-US" sz="1985" b="1" baseline="30000">
                <a:solidFill>
                  <a:srgbClr val="CC0099"/>
                </a:solidFill>
                <a:sym typeface="Symbol" panose="05050102010706020507" pitchFamily="18" charset="2"/>
              </a:rPr>
              <a:t>c</a:t>
            </a:r>
            <a:endParaRPr lang="en-US" altLang="en-US" sz="1985" b="1">
              <a:solidFill>
                <a:srgbClr val="CC0099"/>
              </a:solidFill>
            </a:endParaRPr>
          </a:p>
        </p:txBody>
      </p:sp>
      <p:cxnSp>
        <p:nvCxnSpPr>
          <p:cNvPr id="20" name="Straight Arrow Connector 19">
            <a:extLst>
              <a:ext uri="{FF2B5EF4-FFF2-40B4-BE49-F238E27FC236}">
                <a16:creationId xmlns:a16="http://schemas.microsoft.com/office/drawing/2014/main" id="{AF6E1A64-48F3-4446-A5C4-A8A47069FACE}"/>
              </a:ext>
            </a:extLst>
          </p:cNvPr>
          <p:cNvCxnSpPr/>
          <p:nvPr/>
        </p:nvCxnSpPr>
        <p:spPr>
          <a:xfrm rot="5400000" flipH="1" flipV="1">
            <a:off x="4671192" y="3582726"/>
            <a:ext cx="2599729" cy="35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68C781-7C3A-458A-8876-DC89A0FE0D2E}"/>
              </a:ext>
            </a:extLst>
          </p:cNvPr>
          <p:cNvCxnSpPr/>
          <p:nvPr/>
        </p:nvCxnSpPr>
        <p:spPr>
          <a:xfrm flipV="1">
            <a:off x="5948297" y="4884341"/>
            <a:ext cx="4558718" cy="12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CA6AC2C8-8FEB-4105-8DE3-D5C6C33A4E40}"/>
              </a:ext>
            </a:extLst>
          </p:cNvPr>
          <p:cNvSpPr txBox="1">
            <a:spLocks/>
          </p:cNvSpPr>
          <p:nvPr/>
        </p:nvSpPr>
        <p:spPr bwMode="auto">
          <a:xfrm>
            <a:off x="1058704" y="756285"/>
            <a:ext cx="9075420" cy="1260475"/>
          </a:xfrm>
          <a:prstGeom prst="rect">
            <a:avLst/>
          </a:prstGeom>
          <a:noFill/>
          <a:ln w="9525">
            <a:noFill/>
            <a:miter lim="800000"/>
            <a:headEnd/>
            <a:tailEnd/>
          </a:ln>
        </p:spPr>
        <p:txBody>
          <a:bodyPr anchor="ctr"/>
          <a:lstStyle/>
          <a:p>
            <a:pPr algn="r" fontAlgn="auto">
              <a:spcBef>
                <a:spcPts val="0"/>
              </a:spcBef>
              <a:spcAft>
                <a:spcPts val="0"/>
              </a:spcAft>
              <a:defRPr/>
            </a:pPr>
            <a:r>
              <a:rPr lang="en-US" sz="4411" b="1" kern="0" dirty="0">
                <a:solidFill>
                  <a:srgbClr val="0070C0"/>
                </a:solidFill>
                <a:latin typeface="+mj-lt"/>
                <a:ea typeface="+mj-ea"/>
                <a:cs typeface="+mj-cs"/>
              </a:rPr>
              <a:t>Example: Continuous </a:t>
            </a:r>
          </a:p>
          <a:p>
            <a:pPr algn="r" fontAlgn="auto">
              <a:spcBef>
                <a:spcPts val="0"/>
              </a:spcBef>
              <a:spcAft>
                <a:spcPts val="0"/>
              </a:spcAft>
              <a:defRPr/>
            </a:pPr>
            <a:r>
              <a:rPr lang="en-US" sz="4411" b="1" kern="0" dirty="0">
                <a:solidFill>
                  <a:srgbClr val="0070C0"/>
                </a:solidFill>
                <a:latin typeface="+mj-lt"/>
                <a:ea typeface="+mj-ea"/>
                <a:cs typeface="+mj-cs"/>
              </a:rPr>
              <a:t>Fuzzy Set (4/4) </a:t>
            </a:r>
          </a:p>
        </p:txBody>
      </p:sp>
      <p:cxnSp>
        <p:nvCxnSpPr>
          <p:cNvPr id="26" name="Straight Connector 25">
            <a:extLst>
              <a:ext uri="{FF2B5EF4-FFF2-40B4-BE49-F238E27FC236}">
                <a16:creationId xmlns:a16="http://schemas.microsoft.com/office/drawing/2014/main" id="{960E810C-1D22-4F50-8F87-B2BD562DC9E4}"/>
              </a:ext>
            </a:extLst>
          </p:cNvPr>
          <p:cNvCxnSpPr/>
          <p:nvPr/>
        </p:nvCxnSpPr>
        <p:spPr>
          <a:xfrm>
            <a:off x="5971056" y="2993628"/>
            <a:ext cx="1102916" cy="1751"/>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E2713F-77E8-4746-8B3F-8A1775B5C071}"/>
              </a:ext>
            </a:extLst>
          </p:cNvPr>
          <p:cNvCxnSpPr/>
          <p:nvPr/>
        </p:nvCxnSpPr>
        <p:spPr>
          <a:xfrm rot="16200000" flipH="1">
            <a:off x="6443733" y="3623865"/>
            <a:ext cx="1890713" cy="630238"/>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3FEEE0D-F35B-46A4-88FB-3751B160424D}"/>
              </a:ext>
            </a:extLst>
          </p:cNvPr>
          <p:cNvCxnSpPr/>
          <p:nvPr/>
        </p:nvCxnSpPr>
        <p:spPr>
          <a:xfrm>
            <a:off x="7704208" y="4882591"/>
            <a:ext cx="393899" cy="1750"/>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FACE7C-BD8D-488F-8EF7-E94FFB00856C}"/>
              </a:ext>
            </a:extLst>
          </p:cNvPr>
          <p:cNvCxnSpPr/>
          <p:nvPr/>
        </p:nvCxnSpPr>
        <p:spPr>
          <a:xfrm rot="5400000" flipH="1" flipV="1">
            <a:off x="7790866" y="3300870"/>
            <a:ext cx="1874957" cy="1260475"/>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B493BC5-F230-469F-A61A-778B0CCA8DB1}"/>
              </a:ext>
            </a:extLst>
          </p:cNvPr>
          <p:cNvCxnSpPr/>
          <p:nvPr/>
        </p:nvCxnSpPr>
        <p:spPr>
          <a:xfrm>
            <a:off x="9360332" y="2991879"/>
            <a:ext cx="707267" cy="1750"/>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sp>
        <p:nvSpPr>
          <p:cNvPr id="55318" name="Rectangle 37">
            <a:extLst>
              <a:ext uri="{FF2B5EF4-FFF2-40B4-BE49-F238E27FC236}">
                <a16:creationId xmlns:a16="http://schemas.microsoft.com/office/drawing/2014/main" id="{080C60C9-E858-4957-871E-2DDBA3746BF1}"/>
              </a:ext>
            </a:extLst>
          </p:cNvPr>
          <p:cNvSpPr>
            <a:spLocks noChangeArrowheads="1"/>
          </p:cNvSpPr>
          <p:nvPr/>
        </p:nvSpPr>
        <p:spPr bwMode="auto">
          <a:xfrm>
            <a:off x="7546650" y="2822064"/>
            <a:ext cx="817853"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olidFill>
                  <a:srgbClr val="6600FF"/>
                </a:solidFill>
                <a:sym typeface="Symbol" panose="05050102010706020507" pitchFamily="18" charset="2"/>
              </a:rPr>
              <a:t>A</a:t>
            </a:r>
            <a:r>
              <a:rPr lang="en-US" altLang="en-US" sz="1985" b="1" baseline="30000">
                <a:solidFill>
                  <a:srgbClr val="6600FF"/>
                </a:solidFill>
                <a:sym typeface="Symbol" panose="05050102010706020507" pitchFamily="18" charset="2"/>
              </a:rPr>
              <a:t>c</a:t>
            </a:r>
            <a:r>
              <a:rPr lang="en-US" altLang="en-US" sz="1985" b="1">
                <a:solidFill>
                  <a:srgbClr val="6600FF"/>
                </a:solidFill>
                <a:sym typeface="Symbol" panose="05050102010706020507" pitchFamily="18" charset="2"/>
              </a:rPr>
              <a:t>B</a:t>
            </a:r>
            <a:r>
              <a:rPr lang="en-US" altLang="en-US" sz="1985" b="1" baseline="30000">
                <a:solidFill>
                  <a:srgbClr val="6600FF"/>
                </a:solidFill>
                <a:sym typeface="Symbol" panose="05050102010706020507" pitchFamily="18" charset="2"/>
              </a:rPr>
              <a:t>c</a:t>
            </a:r>
            <a:endParaRPr lang="en-US" altLang="en-US" sz="1985" b="1">
              <a:solidFill>
                <a:srgbClr val="6600FF"/>
              </a:solidFill>
            </a:endParaRPr>
          </a:p>
        </p:txBody>
      </p:sp>
      <p:sp>
        <p:nvSpPr>
          <p:cNvPr id="55319" name="Rectangle 38">
            <a:extLst>
              <a:ext uri="{FF2B5EF4-FFF2-40B4-BE49-F238E27FC236}">
                <a16:creationId xmlns:a16="http://schemas.microsoft.com/office/drawing/2014/main" id="{A7FC2686-CFA0-4526-A860-281F46861B4A}"/>
              </a:ext>
            </a:extLst>
          </p:cNvPr>
          <p:cNvSpPr>
            <a:spLocks noChangeArrowheads="1"/>
          </p:cNvSpPr>
          <p:nvPr/>
        </p:nvSpPr>
        <p:spPr bwMode="auto">
          <a:xfrm>
            <a:off x="7516888" y="4929858"/>
            <a:ext cx="31290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5</a:t>
            </a:r>
            <a:endParaRPr lang="en-US" altLang="en-US" sz="1985" b="1"/>
          </a:p>
        </p:txBody>
      </p:sp>
      <p:sp>
        <p:nvSpPr>
          <p:cNvPr id="55320" name="Rectangle 39">
            <a:extLst>
              <a:ext uri="{FF2B5EF4-FFF2-40B4-BE49-F238E27FC236}">
                <a16:creationId xmlns:a16="http://schemas.microsoft.com/office/drawing/2014/main" id="{E772C1D9-7F5C-4F8B-8983-EDBA37BE6981}"/>
              </a:ext>
            </a:extLst>
          </p:cNvPr>
          <p:cNvSpPr>
            <a:spLocks noChangeArrowheads="1"/>
          </p:cNvSpPr>
          <p:nvPr/>
        </p:nvSpPr>
        <p:spPr bwMode="auto">
          <a:xfrm>
            <a:off x="9108237" y="4949116"/>
            <a:ext cx="44114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10</a:t>
            </a:r>
            <a:endParaRPr lang="en-US" altLang="en-US" sz="1985" b="1"/>
          </a:p>
        </p:txBody>
      </p:sp>
      <p:sp>
        <p:nvSpPr>
          <p:cNvPr id="55321" name="Rectangle 40">
            <a:extLst>
              <a:ext uri="{FF2B5EF4-FFF2-40B4-BE49-F238E27FC236}">
                <a16:creationId xmlns:a16="http://schemas.microsoft.com/office/drawing/2014/main" id="{FDEF7E9B-6C4E-4260-8827-4345BBAF35CF}"/>
              </a:ext>
            </a:extLst>
          </p:cNvPr>
          <p:cNvSpPr>
            <a:spLocks noChangeArrowheads="1"/>
          </p:cNvSpPr>
          <p:nvPr/>
        </p:nvSpPr>
        <p:spPr bwMode="auto">
          <a:xfrm>
            <a:off x="5655936" y="4884341"/>
            <a:ext cx="31290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0</a:t>
            </a:r>
            <a:endParaRPr lang="en-US" altLang="en-US" sz="1985" b="1"/>
          </a:p>
        </p:txBody>
      </p:sp>
      <p:sp>
        <p:nvSpPr>
          <p:cNvPr id="55322" name="Rectangle 41">
            <a:extLst>
              <a:ext uri="{FF2B5EF4-FFF2-40B4-BE49-F238E27FC236}">
                <a16:creationId xmlns:a16="http://schemas.microsoft.com/office/drawing/2014/main" id="{D3385D28-F661-4926-B77C-015981CC51F5}"/>
              </a:ext>
            </a:extLst>
          </p:cNvPr>
          <p:cNvSpPr>
            <a:spLocks noChangeArrowheads="1"/>
          </p:cNvSpPr>
          <p:nvPr/>
        </p:nvSpPr>
        <p:spPr bwMode="auto">
          <a:xfrm>
            <a:off x="5577157" y="2822064"/>
            <a:ext cx="31290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1</a:t>
            </a:r>
            <a:endParaRPr lang="en-US" altLang="en-US" sz="1985" b="1"/>
          </a:p>
        </p:txBody>
      </p:sp>
      <p:cxnSp>
        <p:nvCxnSpPr>
          <p:cNvPr id="43" name="Straight Connector 42">
            <a:extLst>
              <a:ext uri="{FF2B5EF4-FFF2-40B4-BE49-F238E27FC236}">
                <a16:creationId xmlns:a16="http://schemas.microsoft.com/office/drawing/2014/main" id="{58F550D2-7C6C-4B79-85C8-4A4DA4FF5C1C}"/>
              </a:ext>
            </a:extLst>
          </p:cNvPr>
          <p:cNvCxnSpPr/>
          <p:nvPr/>
        </p:nvCxnSpPr>
        <p:spPr>
          <a:xfrm rot="16200000" flipV="1">
            <a:off x="2126606" y="5262483"/>
            <a:ext cx="1890713" cy="63023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A61041-7C4D-4BED-B738-CC192E5E52F3}"/>
              </a:ext>
            </a:extLst>
          </p:cNvPr>
          <p:cNvCxnSpPr/>
          <p:nvPr/>
        </p:nvCxnSpPr>
        <p:spPr>
          <a:xfrm rot="5400000" flipH="1" flipV="1">
            <a:off x="2948541" y="5086543"/>
            <a:ext cx="1885460" cy="10083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D5B7847-642A-4B32-BE91-5F3F88717F91}"/>
              </a:ext>
            </a:extLst>
          </p:cNvPr>
          <p:cNvCxnSpPr/>
          <p:nvPr/>
        </p:nvCxnSpPr>
        <p:spPr>
          <a:xfrm rot="10800000" flipV="1">
            <a:off x="1641675" y="4658506"/>
            <a:ext cx="1129175" cy="525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AF1090D-3DB2-4929-9687-F24BD6847992}"/>
              </a:ext>
            </a:extLst>
          </p:cNvPr>
          <p:cNvCxnSpPr/>
          <p:nvPr/>
        </p:nvCxnSpPr>
        <p:spPr>
          <a:xfrm rot="10800000" flipV="1">
            <a:off x="4400715" y="4648002"/>
            <a:ext cx="1130926" cy="525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5327" name="Rectangle 46">
            <a:extLst>
              <a:ext uri="{FF2B5EF4-FFF2-40B4-BE49-F238E27FC236}">
                <a16:creationId xmlns:a16="http://schemas.microsoft.com/office/drawing/2014/main" id="{8534C960-55DF-4CF7-AC14-2670A0859776}"/>
              </a:ext>
            </a:extLst>
          </p:cNvPr>
          <p:cNvSpPr>
            <a:spLocks noChangeArrowheads="1"/>
          </p:cNvSpPr>
          <p:nvPr/>
        </p:nvSpPr>
        <p:spPr bwMode="auto">
          <a:xfrm>
            <a:off x="2023318" y="5435800"/>
            <a:ext cx="40908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olidFill>
                  <a:srgbClr val="00B050"/>
                </a:solidFill>
                <a:sym typeface="Symbol" panose="05050102010706020507" pitchFamily="18" charset="2"/>
              </a:rPr>
              <a:t>A</a:t>
            </a:r>
            <a:r>
              <a:rPr lang="en-US" altLang="en-US" sz="1985" b="1" baseline="30000">
                <a:solidFill>
                  <a:srgbClr val="00B050"/>
                </a:solidFill>
                <a:sym typeface="Symbol" panose="05050102010706020507" pitchFamily="18" charset="2"/>
              </a:rPr>
              <a:t>c</a:t>
            </a:r>
            <a:endParaRPr lang="en-US" altLang="en-US" sz="1985" b="1">
              <a:solidFill>
                <a:srgbClr val="00B050"/>
              </a:solidFill>
            </a:endParaRPr>
          </a:p>
        </p:txBody>
      </p:sp>
      <p:cxnSp>
        <p:nvCxnSpPr>
          <p:cNvPr id="48" name="Straight Connector 47">
            <a:extLst>
              <a:ext uri="{FF2B5EF4-FFF2-40B4-BE49-F238E27FC236}">
                <a16:creationId xmlns:a16="http://schemas.microsoft.com/office/drawing/2014/main" id="{8A6F794E-0C94-4BA6-A009-37EF074DD463}"/>
              </a:ext>
            </a:extLst>
          </p:cNvPr>
          <p:cNvCxnSpPr/>
          <p:nvPr/>
        </p:nvCxnSpPr>
        <p:spPr>
          <a:xfrm rot="16200000" flipV="1">
            <a:off x="2292920" y="5411290"/>
            <a:ext cx="1867953" cy="341378"/>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BB0CA3-7740-4C37-8A17-BB3C51626896}"/>
              </a:ext>
            </a:extLst>
          </p:cNvPr>
          <p:cNvCxnSpPr/>
          <p:nvPr/>
        </p:nvCxnSpPr>
        <p:spPr>
          <a:xfrm rot="5400000" flipH="1" flipV="1">
            <a:off x="3448356" y="4949116"/>
            <a:ext cx="1878457" cy="1276230"/>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DF5FD3-3721-4695-827E-CFA01D0ED07B}"/>
              </a:ext>
            </a:extLst>
          </p:cNvPr>
          <p:cNvCxnSpPr/>
          <p:nvPr/>
        </p:nvCxnSpPr>
        <p:spPr>
          <a:xfrm>
            <a:off x="3404589" y="6505452"/>
            <a:ext cx="360636" cy="17507"/>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4071B62-8670-4BD3-931E-03128133DF29}"/>
              </a:ext>
            </a:extLst>
          </p:cNvPr>
          <p:cNvCxnSpPr/>
          <p:nvPr/>
        </p:nvCxnSpPr>
        <p:spPr>
          <a:xfrm>
            <a:off x="5025699" y="4648003"/>
            <a:ext cx="360636" cy="15755"/>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541F6F-E679-4D1A-82C1-EFF3AC22C491}"/>
              </a:ext>
            </a:extLst>
          </p:cNvPr>
          <p:cNvCxnSpPr/>
          <p:nvPr/>
        </p:nvCxnSpPr>
        <p:spPr>
          <a:xfrm>
            <a:off x="2110851" y="4648003"/>
            <a:ext cx="945356" cy="15755"/>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sp>
        <p:nvSpPr>
          <p:cNvPr id="55333" name="Rectangle 52">
            <a:extLst>
              <a:ext uri="{FF2B5EF4-FFF2-40B4-BE49-F238E27FC236}">
                <a16:creationId xmlns:a16="http://schemas.microsoft.com/office/drawing/2014/main" id="{3DDF077B-4BA5-4B95-9D4A-2B17A4BE2EE9}"/>
              </a:ext>
            </a:extLst>
          </p:cNvPr>
          <p:cNvSpPr>
            <a:spLocks noChangeArrowheads="1"/>
          </p:cNvSpPr>
          <p:nvPr/>
        </p:nvSpPr>
        <p:spPr bwMode="auto">
          <a:xfrm>
            <a:off x="5016946" y="5435800"/>
            <a:ext cx="39786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olidFill>
                  <a:srgbClr val="CC0099"/>
                </a:solidFill>
                <a:sym typeface="Symbol" panose="05050102010706020507" pitchFamily="18" charset="2"/>
              </a:rPr>
              <a:t>B</a:t>
            </a:r>
            <a:r>
              <a:rPr lang="en-US" altLang="en-US" sz="1985" b="1" baseline="30000">
                <a:solidFill>
                  <a:srgbClr val="CC0099"/>
                </a:solidFill>
                <a:sym typeface="Symbol" panose="05050102010706020507" pitchFamily="18" charset="2"/>
              </a:rPr>
              <a:t>c</a:t>
            </a:r>
            <a:endParaRPr lang="en-US" altLang="en-US" sz="1985" b="1">
              <a:solidFill>
                <a:srgbClr val="CC0099"/>
              </a:solidFill>
            </a:endParaRPr>
          </a:p>
        </p:txBody>
      </p:sp>
      <p:cxnSp>
        <p:nvCxnSpPr>
          <p:cNvPr id="54" name="Straight Arrow Connector 53">
            <a:extLst>
              <a:ext uri="{FF2B5EF4-FFF2-40B4-BE49-F238E27FC236}">
                <a16:creationId xmlns:a16="http://schemas.microsoft.com/office/drawing/2014/main" id="{60730FEB-96C2-4A9C-8C6B-2EC0B8627497}"/>
              </a:ext>
            </a:extLst>
          </p:cNvPr>
          <p:cNvCxnSpPr/>
          <p:nvPr/>
        </p:nvCxnSpPr>
        <p:spPr>
          <a:xfrm rot="5400000" flipH="1" flipV="1">
            <a:off x="337432" y="5237974"/>
            <a:ext cx="2599730" cy="17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ABEC023-E6D7-4870-8C2A-12783A28D4CD}"/>
              </a:ext>
            </a:extLst>
          </p:cNvPr>
          <p:cNvCxnSpPr/>
          <p:nvPr/>
        </p:nvCxnSpPr>
        <p:spPr>
          <a:xfrm flipV="1">
            <a:off x="1615414" y="6538715"/>
            <a:ext cx="4558718" cy="1225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08F4573-E442-49E2-9F80-75357031197C}"/>
              </a:ext>
            </a:extLst>
          </p:cNvPr>
          <p:cNvCxnSpPr/>
          <p:nvPr/>
        </p:nvCxnSpPr>
        <p:spPr>
          <a:xfrm>
            <a:off x="1953292" y="4648003"/>
            <a:ext cx="1102916" cy="1750"/>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98146A1-F6BD-4374-9110-CB5F22E5A208}"/>
              </a:ext>
            </a:extLst>
          </p:cNvPr>
          <p:cNvCxnSpPr/>
          <p:nvPr/>
        </p:nvCxnSpPr>
        <p:spPr>
          <a:xfrm rot="16200000" flipH="1">
            <a:off x="2268410" y="5435799"/>
            <a:ext cx="1890713" cy="315119"/>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2506BFA-4EE1-4C93-9C22-2EBE60691501}"/>
              </a:ext>
            </a:extLst>
          </p:cNvPr>
          <p:cNvCxnSpPr/>
          <p:nvPr/>
        </p:nvCxnSpPr>
        <p:spPr>
          <a:xfrm rot="5400000" flipH="1" flipV="1">
            <a:off x="2960796" y="5088293"/>
            <a:ext cx="1874956" cy="994375"/>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CD6175-80CC-4760-8F91-C3517E0FB4C6}"/>
              </a:ext>
            </a:extLst>
          </p:cNvPr>
          <p:cNvCxnSpPr/>
          <p:nvPr/>
        </p:nvCxnSpPr>
        <p:spPr>
          <a:xfrm>
            <a:off x="4395461" y="4646251"/>
            <a:ext cx="707267" cy="1751"/>
          </a:xfrm>
          <a:prstGeom prst="line">
            <a:avLst/>
          </a:prstGeom>
          <a:ln w="38100">
            <a:solidFill>
              <a:srgbClr val="6600FF"/>
            </a:solidFill>
          </a:ln>
        </p:spPr>
        <p:style>
          <a:lnRef idx="1">
            <a:schemeClr val="accent1"/>
          </a:lnRef>
          <a:fillRef idx="0">
            <a:schemeClr val="accent1"/>
          </a:fillRef>
          <a:effectRef idx="0">
            <a:schemeClr val="accent1"/>
          </a:effectRef>
          <a:fontRef idx="minor">
            <a:schemeClr val="tx1"/>
          </a:fontRef>
        </p:style>
      </p:cxnSp>
      <p:sp>
        <p:nvSpPr>
          <p:cNvPr id="55340" name="Rectangle 60">
            <a:extLst>
              <a:ext uri="{FF2B5EF4-FFF2-40B4-BE49-F238E27FC236}">
                <a16:creationId xmlns:a16="http://schemas.microsoft.com/office/drawing/2014/main" id="{5DC8EC02-0AF2-4BEB-B40F-089AEAD50CB3}"/>
              </a:ext>
            </a:extLst>
          </p:cNvPr>
          <p:cNvSpPr>
            <a:spLocks noChangeArrowheads="1"/>
          </p:cNvSpPr>
          <p:nvPr/>
        </p:nvSpPr>
        <p:spPr bwMode="auto">
          <a:xfrm>
            <a:off x="3213767" y="4476438"/>
            <a:ext cx="817853"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olidFill>
                  <a:srgbClr val="6600FF"/>
                </a:solidFill>
                <a:sym typeface="Symbol" panose="05050102010706020507" pitchFamily="18" charset="2"/>
              </a:rPr>
              <a:t>A</a:t>
            </a:r>
            <a:r>
              <a:rPr lang="en-US" altLang="en-US" sz="1985" b="1" baseline="30000">
                <a:solidFill>
                  <a:srgbClr val="6600FF"/>
                </a:solidFill>
                <a:sym typeface="Symbol" panose="05050102010706020507" pitchFamily="18" charset="2"/>
              </a:rPr>
              <a:t>c</a:t>
            </a:r>
            <a:r>
              <a:rPr lang="en-US" altLang="en-US" sz="1985" b="1">
                <a:solidFill>
                  <a:srgbClr val="6600FF"/>
                </a:solidFill>
                <a:sym typeface="Symbol" panose="05050102010706020507" pitchFamily="18" charset="2"/>
              </a:rPr>
              <a:t>B</a:t>
            </a:r>
            <a:r>
              <a:rPr lang="en-US" altLang="en-US" sz="1985" b="1" baseline="30000">
                <a:solidFill>
                  <a:srgbClr val="6600FF"/>
                </a:solidFill>
                <a:sym typeface="Symbol" panose="05050102010706020507" pitchFamily="18" charset="2"/>
              </a:rPr>
              <a:t>c</a:t>
            </a:r>
            <a:endParaRPr lang="en-US" altLang="en-US" sz="1985" b="1">
              <a:solidFill>
                <a:srgbClr val="6600FF"/>
              </a:solidFill>
            </a:endParaRPr>
          </a:p>
        </p:txBody>
      </p:sp>
      <p:sp>
        <p:nvSpPr>
          <p:cNvPr id="55341" name="Rectangle 61">
            <a:extLst>
              <a:ext uri="{FF2B5EF4-FFF2-40B4-BE49-F238E27FC236}">
                <a16:creationId xmlns:a16="http://schemas.microsoft.com/office/drawing/2014/main" id="{AE356C66-E35E-4D54-B6E0-DC39757EFBF5}"/>
              </a:ext>
            </a:extLst>
          </p:cNvPr>
          <p:cNvSpPr>
            <a:spLocks noChangeArrowheads="1"/>
          </p:cNvSpPr>
          <p:nvPr/>
        </p:nvSpPr>
        <p:spPr bwMode="auto">
          <a:xfrm>
            <a:off x="3184005" y="6584232"/>
            <a:ext cx="31290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5</a:t>
            </a:r>
            <a:endParaRPr lang="en-US" altLang="en-US" sz="1985" b="1"/>
          </a:p>
        </p:txBody>
      </p:sp>
      <p:sp>
        <p:nvSpPr>
          <p:cNvPr id="55342" name="Rectangle 62">
            <a:extLst>
              <a:ext uri="{FF2B5EF4-FFF2-40B4-BE49-F238E27FC236}">
                <a16:creationId xmlns:a16="http://schemas.microsoft.com/office/drawing/2014/main" id="{214879A7-E373-4EE9-A331-1C8A16294365}"/>
              </a:ext>
            </a:extLst>
          </p:cNvPr>
          <p:cNvSpPr>
            <a:spLocks noChangeArrowheads="1"/>
          </p:cNvSpPr>
          <p:nvPr/>
        </p:nvSpPr>
        <p:spPr bwMode="auto">
          <a:xfrm>
            <a:off x="4775355" y="6603489"/>
            <a:ext cx="44114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10</a:t>
            </a:r>
            <a:endParaRPr lang="en-US" altLang="en-US" sz="1985" b="1"/>
          </a:p>
        </p:txBody>
      </p:sp>
      <p:sp>
        <p:nvSpPr>
          <p:cNvPr id="55343" name="Rectangle 63">
            <a:extLst>
              <a:ext uri="{FF2B5EF4-FFF2-40B4-BE49-F238E27FC236}">
                <a16:creationId xmlns:a16="http://schemas.microsoft.com/office/drawing/2014/main" id="{31282287-91F7-43D7-950B-F149852CB530}"/>
              </a:ext>
            </a:extLst>
          </p:cNvPr>
          <p:cNvSpPr>
            <a:spLocks noChangeArrowheads="1"/>
          </p:cNvSpPr>
          <p:nvPr/>
        </p:nvSpPr>
        <p:spPr bwMode="auto">
          <a:xfrm>
            <a:off x="1323054" y="6538715"/>
            <a:ext cx="31290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0</a:t>
            </a:r>
            <a:endParaRPr lang="en-US" altLang="en-US" sz="1985" b="1"/>
          </a:p>
        </p:txBody>
      </p:sp>
      <p:sp>
        <p:nvSpPr>
          <p:cNvPr id="55344" name="Rectangle 64">
            <a:extLst>
              <a:ext uri="{FF2B5EF4-FFF2-40B4-BE49-F238E27FC236}">
                <a16:creationId xmlns:a16="http://schemas.microsoft.com/office/drawing/2014/main" id="{43EACE10-204B-415A-8DCE-C0AC31399060}"/>
              </a:ext>
            </a:extLst>
          </p:cNvPr>
          <p:cNvSpPr>
            <a:spLocks noChangeArrowheads="1"/>
          </p:cNvSpPr>
          <p:nvPr/>
        </p:nvSpPr>
        <p:spPr bwMode="auto">
          <a:xfrm>
            <a:off x="1244274" y="4476438"/>
            <a:ext cx="312906" cy="39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985" b="1">
                <a:sym typeface="Symbol" panose="05050102010706020507" pitchFamily="18" charset="2"/>
              </a:rPr>
              <a:t>1</a:t>
            </a:r>
            <a:endParaRPr lang="en-US" altLang="en-US" sz="1985" b="1"/>
          </a:p>
        </p:txBody>
      </p:sp>
      <p:sp>
        <p:nvSpPr>
          <p:cNvPr id="55345" name="Rectangle 68">
            <a:extLst>
              <a:ext uri="{FF2B5EF4-FFF2-40B4-BE49-F238E27FC236}">
                <a16:creationId xmlns:a16="http://schemas.microsoft.com/office/drawing/2014/main" id="{F7CAD3B3-9AA1-4258-8234-3B5CA87A069F}"/>
              </a:ext>
            </a:extLst>
          </p:cNvPr>
          <p:cNvSpPr>
            <a:spLocks noChangeArrowheads="1"/>
          </p:cNvSpPr>
          <p:nvPr/>
        </p:nvSpPr>
        <p:spPr bwMode="auto">
          <a:xfrm>
            <a:off x="1559393" y="2914849"/>
            <a:ext cx="25474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Open Sans"/>
              </a:rPr>
              <a:t>Supp (</a:t>
            </a:r>
            <a:r>
              <a:rPr lang="en-US" altLang="en-US" sz="2000" dirty="0" err="1">
                <a:latin typeface="Open Sans"/>
              </a:rPr>
              <a:t>A</a:t>
            </a:r>
            <a:r>
              <a:rPr lang="en-US" altLang="en-US" sz="2000" baseline="30000" dirty="0" err="1">
                <a:latin typeface="Open Sans"/>
              </a:rPr>
              <a:t>c</a:t>
            </a:r>
            <a:r>
              <a:rPr lang="en-US" altLang="en-US" sz="2000" dirty="0" err="1">
                <a:latin typeface="Open Sans"/>
                <a:sym typeface="Symbol" panose="05050102010706020507" pitchFamily="18" charset="2"/>
              </a:rPr>
              <a:t>B</a:t>
            </a:r>
            <a:r>
              <a:rPr lang="en-US" altLang="en-US" sz="2000" baseline="30000" dirty="0" err="1">
                <a:latin typeface="Open Sans"/>
                <a:sym typeface="Symbol" panose="05050102010706020507" pitchFamily="18" charset="2"/>
              </a:rPr>
              <a:t>c</a:t>
            </a:r>
            <a:r>
              <a:rPr lang="en-US" altLang="en-US" sz="2000" dirty="0">
                <a:latin typeface="Open Sans"/>
                <a:sym typeface="Symbol" panose="05050102010706020507" pitchFamily="18" charset="2"/>
              </a:rPr>
              <a:t>) = x </a:t>
            </a:r>
            <a:r>
              <a:rPr lang="en-US" altLang="en-US" sz="2000" dirty="0">
                <a:latin typeface="Open Sans"/>
                <a:cs typeface="Times New Roman" panose="02020603050405020304" pitchFamily="18" charset="0"/>
                <a:sym typeface="Symbol" panose="05050102010706020507" pitchFamily="18" charset="2"/>
              </a:rPr>
              <a:t>≠ 5</a:t>
            </a:r>
            <a:endParaRPr lang="en-US" altLang="en-US" sz="2000" dirty="0">
              <a:latin typeface="Open Sans"/>
            </a:endParaRPr>
          </a:p>
          <a:p>
            <a:pPr eaLnBrk="1" hangingPunct="1">
              <a:spcBef>
                <a:spcPct val="0"/>
              </a:spcBef>
              <a:buFontTx/>
              <a:buNone/>
            </a:pPr>
            <a:endParaRPr lang="en-US" altLang="en-US" sz="2000" dirty="0">
              <a:latin typeface="Open Sans"/>
            </a:endParaRPr>
          </a:p>
        </p:txBody>
      </p:sp>
      <p:sp>
        <p:nvSpPr>
          <p:cNvPr id="55346" name="Rectangle 69">
            <a:extLst>
              <a:ext uri="{FF2B5EF4-FFF2-40B4-BE49-F238E27FC236}">
                <a16:creationId xmlns:a16="http://schemas.microsoft.com/office/drawing/2014/main" id="{E8001625-4B56-4D2B-A44E-4974916538C3}"/>
              </a:ext>
            </a:extLst>
          </p:cNvPr>
          <p:cNvSpPr>
            <a:spLocks noChangeArrowheads="1"/>
          </p:cNvSpPr>
          <p:nvPr/>
        </p:nvSpPr>
        <p:spPr bwMode="auto">
          <a:xfrm>
            <a:off x="6306187" y="5750918"/>
            <a:ext cx="32431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Open Sans"/>
              </a:rPr>
              <a:t>Supp (</a:t>
            </a:r>
            <a:r>
              <a:rPr lang="en-US" altLang="en-US" sz="2000" dirty="0" err="1">
                <a:latin typeface="Open Sans"/>
              </a:rPr>
              <a:t>A</a:t>
            </a:r>
            <a:r>
              <a:rPr lang="en-US" altLang="en-US" sz="2000" baseline="30000" dirty="0" err="1">
                <a:latin typeface="Open Sans"/>
              </a:rPr>
              <a:t>c</a:t>
            </a:r>
            <a:r>
              <a:rPr lang="en-US" altLang="en-US" sz="2000" dirty="0" err="1">
                <a:latin typeface="Open Sans"/>
                <a:sym typeface="Symbol" panose="05050102010706020507" pitchFamily="18" charset="2"/>
              </a:rPr>
              <a:t>B</a:t>
            </a:r>
            <a:r>
              <a:rPr lang="en-US" altLang="en-US" sz="2000" baseline="30000" dirty="0" err="1">
                <a:latin typeface="Open Sans"/>
                <a:sym typeface="Symbol" panose="05050102010706020507" pitchFamily="18" charset="2"/>
              </a:rPr>
              <a:t>c</a:t>
            </a:r>
            <a:r>
              <a:rPr lang="en-US" altLang="en-US" sz="2000" dirty="0">
                <a:latin typeface="Open Sans"/>
                <a:sym typeface="Symbol" panose="05050102010706020507" pitchFamily="18" charset="2"/>
              </a:rPr>
              <a:t>) = x &lt; 5, x &gt; 6</a:t>
            </a:r>
            <a:endParaRPr lang="en-US" altLang="en-US" sz="2000" dirty="0">
              <a:latin typeface="Open Sans"/>
            </a:endParaRPr>
          </a:p>
          <a:p>
            <a:pPr eaLnBrk="1" hangingPunct="1">
              <a:spcBef>
                <a:spcPct val="0"/>
              </a:spcBef>
              <a:buFontTx/>
              <a:buNone/>
            </a:pPr>
            <a:endParaRPr lang="en-US" altLang="en-US" sz="2000" dirty="0">
              <a:latin typeface="Open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889B-1E23-42B4-9B95-E957D59CBCF9}"/>
              </a:ext>
            </a:extLst>
          </p:cNvPr>
          <p:cNvSpPr>
            <a:spLocks noGrp="1"/>
          </p:cNvSpPr>
          <p:nvPr>
            <p:ph type="title"/>
          </p:nvPr>
        </p:nvSpPr>
        <p:spPr>
          <a:xfrm>
            <a:off x="3736658" y="839788"/>
            <a:ext cx="6591300" cy="1260475"/>
          </a:xfrm>
        </p:spPr>
        <p:txBody>
          <a:bodyPr/>
          <a:lstStyle/>
          <a:p>
            <a:r>
              <a:rPr lang="en-US" sz="3000" dirty="0">
                <a:solidFill>
                  <a:schemeClr val="accent1"/>
                </a:solidFill>
                <a:latin typeface="Open Sans"/>
              </a:rPr>
              <a:t>Reference</a:t>
            </a:r>
          </a:p>
        </p:txBody>
      </p:sp>
      <p:sp>
        <p:nvSpPr>
          <p:cNvPr id="3" name="Rectangle 2">
            <a:extLst>
              <a:ext uri="{FF2B5EF4-FFF2-40B4-BE49-F238E27FC236}">
                <a16:creationId xmlns:a16="http://schemas.microsoft.com/office/drawing/2014/main" id="{89BEBDF0-3B5A-4058-85FF-E6AB85B7BDA5}"/>
              </a:ext>
            </a:extLst>
          </p:cNvPr>
          <p:cNvSpPr/>
          <p:nvPr/>
        </p:nvSpPr>
        <p:spPr>
          <a:xfrm>
            <a:off x="2173000" y="3261447"/>
            <a:ext cx="6987626" cy="13392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R="0" lvl="0" algn="ctr">
              <a:lnSpc>
                <a:spcPct val="115000"/>
              </a:lnSpc>
              <a:spcBef>
                <a:spcPts val="0"/>
              </a:spcBef>
              <a:spcAft>
                <a:spcPts val="1000"/>
              </a:spcAft>
              <a:buClr>
                <a:srgbClr val="000000"/>
              </a:buClr>
              <a:buSzPts val="900"/>
            </a:pPr>
            <a:r>
              <a:rPr lang="en-US" sz="2400" dirty="0">
                <a:solidFill>
                  <a:srgbClr val="000000"/>
                </a:solidFill>
                <a:latin typeface="Open Sans"/>
                <a:ea typeface="Calibri" panose="020F0502020204030204" pitchFamily="34" charset="0"/>
                <a:cs typeface="Times New Roman" panose="02020603050405020304" pitchFamily="18" charset="0"/>
              </a:rPr>
              <a:t>Kenneth H. Rosen, “ </a:t>
            </a:r>
            <a:r>
              <a:rPr lang="en-US" sz="2400" dirty="0">
                <a:solidFill>
                  <a:srgbClr val="410000"/>
                </a:solidFill>
                <a:latin typeface="Open Sans"/>
                <a:ea typeface="Calibri" panose="020F0502020204030204" pitchFamily="34" charset="0"/>
                <a:cs typeface="Times New Roman" panose="02020603050405020304" pitchFamily="18" charset="0"/>
              </a:rPr>
              <a:t>Discrete Mathematics and its Applications”, 8</a:t>
            </a:r>
            <a:r>
              <a:rPr lang="en-US" sz="2400" baseline="30000" dirty="0">
                <a:solidFill>
                  <a:srgbClr val="410000"/>
                </a:solidFill>
                <a:latin typeface="Open Sans"/>
                <a:ea typeface="Calibri" panose="020F0502020204030204" pitchFamily="34" charset="0"/>
                <a:cs typeface="Times New Roman" panose="02020603050405020304" pitchFamily="18" charset="0"/>
              </a:rPr>
              <a:t>th</a:t>
            </a:r>
            <a:r>
              <a:rPr lang="en-US" sz="2400" dirty="0">
                <a:solidFill>
                  <a:srgbClr val="410000"/>
                </a:solidFill>
                <a:latin typeface="Open Sans"/>
                <a:ea typeface="Calibri" panose="020F0502020204030204" pitchFamily="34" charset="0"/>
                <a:cs typeface="Times New Roman" panose="02020603050405020304" pitchFamily="18" charset="0"/>
              </a:rPr>
              <a:t> edition,2019, </a:t>
            </a:r>
            <a:r>
              <a:rPr lang="en-US" sz="2400" dirty="0">
                <a:latin typeface="Open Sans"/>
                <a:ea typeface="Calibri" panose="020F0502020204030204" pitchFamily="34" charset="0"/>
                <a:cs typeface="Times New Roman" panose="02020603050405020304" pitchFamily="18" charset="0"/>
              </a:rPr>
              <a:t>McGraw-Hill Education, New York, ISBN 978-1-259-67651-2</a:t>
            </a:r>
            <a:endParaRPr lang="en-US" sz="3600" dirty="0">
              <a:latin typeface="Open Sans"/>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D9B69B-E1A7-4146-AFA4-1843C60EAE43}"/>
              </a:ext>
            </a:extLst>
          </p:cNvPr>
          <p:cNvSpPr>
            <a:spLocks noGrp="1"/>
          </p:cNvSpPr>
          <p:nvPr>
            <p:ph type="sldNum" sz="quarter" idx="12"/>
          </p:nvPr>
        </p:nvSpPr>
        <p:spPr/>
        <p:txBody>
          <a:bodyPr/>
          <a:lstStyle/>
          <a:p>
            <a:fld id="{CD5C0C48-4550-499A-936C-E780151000F1}" type="slidenum">
              <a:rPr lang="en-US" altLang="en-US" smtClean="0"/>
              <a:pPr/>
              <a:t>65</a:t>
            </a:fld>
            <a:endParaRPr lang="en-US" altLang="en-US"/>
          </a:p>
        </p:txBody>
      </p:sp>
    </p:spTree>
    <p:extLst>
      <p:ext uri="{BB962C8B-B14F-4D97-AF65-F5344CB8AC3E}">
        <p14:creationId xmlns:p14="http://schemas.microsoft.com/office/powerpoint/2010/main" val="2379902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629866-5B99-4BDF-8582-A5F02099E14B}"/>
              </a:ext>
            </a:extLst>
          </p:cNvPr>
          <p:cNvSpPr>
            <a:spLocks noGrp="1"/>
          </p:cNvSpPr>
          <p:nvPr>
            <p:ph type="sldNum" sz="quarter" idx="12"/>
          </p:nvPr>
        </p:nvSpPr>
        <p:spPr/>
        <p:txBody>
          <a:bodyPr/>
          <a:lstStyle/>
          <a:p>
            <a:pPr>
              <a:defRPr/>
            </a:pPr>
            <a:fld id="{185E9FFE-DD11-455C-A7E6-845DC1551057}" type="slidenum">
              <a:rPr lang="en-US" altLang="en-US" smtClean="0"/>
              <a:pPr>
                <a:defRPr/>
              </a:pPr>
              <a:t>66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603375" y="3177381"/>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Venn Diagrams</a:t>
            </a:r>
            <a:endParaRPr lang="en-US" alt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1DE1FA4F-75A5-42FB-9448-1369375A006A}"/>
              </a:ext>
            </a:extLst>
          </p:cNvPr>
          <p:cNvSpPr>
            <a:spLocks noGrp="1"/>
          </p:cNvSpPr>
          <p:nvPr>
            <p:ph type="sldNum" sz="quarter" idx="12"/>
          </p:nvPr>
        </p:nvSpPr>
        <p:spPr/>
        <p:txBody>
          <a:bodyPr/>
          <a:lstStyle/>
          <a:p>
            <a:pPr>
              <a:defRPr/>
            </a:pPr>
            <a:fld id="{D8837AC9-722F-4E00-AA4A-3E2FB5243369}" type="slidenum">
              <a:rPr lang="en-US" altLang="en-US" smtClean="0"/>
              <a:pPr>
                <a:defRPr/>
              </a:pPr>
              <a:t>7</a:t>
            </a:fld>
            <a:endParaRPr lang="en-US" altLang="en-US"/>
          </a:p>
        </p:txBody>
      </p:sp>
    </p:spTree>
    <p:extLst>
      <p:ext uri="{BB962C8B-B14F-4D97-AF65-F5344CB8AC3E}">
        <p14:creationId xmlns:p14="http://schemas.microsoft.com/office/powerpoint/2010/main" val="382950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FD06D4-EEC7-4860-9B3F-EA26E39C6154}"/>
              </a:ext>
            </a:extLst>
          </p:cNvPr>
          <p:cNvSpPr>
            <a:spLocks noGrp="1"/>
          </p:cNvSpPr>
          <p:nvPr>
            <p:ph type="sldNum" sz="quarter" idx="12"/>
          </p:nvPr>
        </p:nvSpPr>
        <p:spPr/>
        <p:txBody>
          <a:bodyPr/>
          <a:lstStyle/>
          <a:p>
            <a:pPr>
              <a:defRPr/>
            </a:pPr>
            <a:fld id="{D8837AC9-722F-4E00-AA4A-3E2FB5243369}" type="slidenum">
              <a:rPr lang="en-US" altLang="en-US" smtClean="0"/>
              <a:pPr>
                <a:defRPr/>
              </a:pPr>
              <a:t>8</a:t>
            </a:fld>
            <a:endParaRPr lang="en-US" altLang="en-US" dirty="0"/>
          </a:p>
        </p:txBody>
      </p:sp>
      <p:sp>
        <p:nvSpPr>
          <p:cNvPr id="5" name="Subtitle 2">
            <a:extLst>
              <a:ext uri="{FF2B5EF4-FFF2-40B4-BE49-F238E27FC236}">
                <a16:creationId xmlns:a16="http://schemas.microsoft.com/office/drawing/2014/main" id="{7DF35372-055C-46EB-96E1-9D3D1A6B98D6}"/>
              </a:ext>
            </a:extLst>
          </p:cNvPr>
          <p:cNvSpPr txBox="1">
            <a:spLocks/>
          </p:cNvSpPr>
          <p:nvPr/>
        </p:nvSpPr>
        <p:spPr bwMode="auto">
          <a:xfrm>
            <a:off x="3674224" y="1156393"/>
            <a:ext cx="671515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r">
              <a:spcBef>
                <a:spcPts val="1000"/>
              </a:spcBef>
            </a:pPr>
            <a:r>
              <a:rPr lang="en-US" sz="3200" b="1" dirty="0">
                <a:solidFill>
                  <a:schemeClr val="accent1"/>
                </a:solidFill>
                <a:latin typeface="Open Sans"/>
              </a:rPr>
              <a:t>Subsets</a:t>
            </a:r>
          </a:p>
        </p:txBody>
      </p:sp>
      <p:sp>
        <p:nvSpPr>
          <p:cNvPr id="6" name="Rectangle 5">
            <a:extLst>
              <a:ext uri="{FF2B5EF4-FFF2-40B4-BE49-F238E27FC236}">
                <a16:creationId xmlns:a16="http://schemas.microsoft.com/office/drawing/2014/main" id="{095262F2-8A14-4818-87F4-B36F47757703}"/>
              </a:ext>
            </a:extLst>
          </p:cNvPr>
          <p:cNvSpPr/>
          <p:nvPr/>
        </p:nvSpPr>
        <p:spPr>
          <a:xfrm>
            <a:off x="1373086" y="2358131"/>
            <a:ext cx="9016293"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2000" b="1" dirty="0">
                <a:solidFill>
                  <a:srgbClr val="FF0000"/>
                </a:solidFill>
                <a:latin typeface="Open Sans"/>
              </a:rPr>
              <a:t>Definition :</a:t>
            </a:r>
          </a:p>
          <a:p>
            <a:pPr algn="just"/>
            <a:r>
              <a:rPr lang="en-US" sz="2000" dirty="0">
                <a:latin typeface="Open Sans"/>
              </a:rPr>
              <a:t>The set </a:t>
            </a:r>
            <a:r>
              <a:rPr lang="en-US" sz="2000" i="1" dirty="0">
                <a:latin typeface="Open Sans"/>
              </a:rPr>
              <a:t>A </a:t>
            </a:r>
            <a:r>
              <a:rPr lang="en-US" sz="2000" dirty="0">
                <a:latin typeface="Open Sans"/>
              </a:rPr>
              <a:t>is a </a:t>
            </a:r>
            <a:r>
              <a:rPr lang="en-US" sz="2000" i="1" dirty="0">
                <a:latin typeface="Open Sans"/>
              </a:rPr>
              <a:t>subset </a:t>
            </a:r>
            <a:r>
              <a:rPr lang="en-US" sz="2000" dirty="0">
                <a:latin typeface="Open Sans"/>
              </a:rPr>
              <a:t>of </a:t>
            </a:r>
            <a:r>
              <a:rPr lang="en-US" sz="2000" i="1" dirty="0">
                <a:latin typeface="Open Sans"/>
              </a:rPr>
              <a:t>B</a:t>
            </a:r>
            <a:r>
              <a:rPr lang="en-US" sz="2000" dirty="0">
                <a:latin typeface="Open Sans"/>
              </a:rPr>
              <a:t>, and </a:t>
            </a:r>
            <a:r>
              <a:rPr lang="en-US" sz="2000" i="1" dirty="0">
                <a:latin typeface="Open Sans"/>
              </a:rPr>
              <a:t>B </a:t>
            </a:r>
            <a:r>
              <a:rPr lang="en-US" sz="2000" dirty="0">
                <a:latin typeface="Open Sans"/>
              </a:rPr>
              <a:t>is a </a:t>
            </a:r>
            <a:r>
              <a:rPr lang="en-US" sz="2000" i="1" dirty="0">
                <a:latin typeface="Open Sans"/>
              </a:rPr>
              <a:t>superset </a:t>
            </a:r>
            <a:r>
              <a:rPr lang="en-US" sz="2000" dirty="0">
                <a:latin typeface="Open Sans"/>
              </a:rPr>
              <a:t>of </a:t>
            </a:r>
            <a:r>
              <a:rPr lang="en-US" sz="2000" i="1" dirty="0">
                <a:latin typeface="Open Sans"/>
              </a:rPr>
              <a:t>A</a:t>
            </a:r>
            <a:r>
              <a:rPr lang="en-US" sz="2000" dirty="0">
                <a:latin typeface="Open Sans"/>
              </a:rPr>
              <a:t>, if and only if every element of </a:t>
            </a:r>
            <a:r>
              <a:rPr lang="en-US" sz="2000" i="1" dirty="0">
                <a:latin typeface="Open Sans"/>
              </a:rPr>
              <a:t>A </a:t>
            </a:r>
            <a:r>
              <a:rPr lang="en-US" sz="2000" dirty="0">
                <a:latin typeface="Open Sans"/>
              </a:rPr>
              <a:t>is also an element of </a:t>
            </a:r>
            <a:r>
              <a:rPr lang="en-US" sz="2000" i="1" dirty="0" err="1">
                <a:latin typeface="Open Sans"/>
              </a:rPr>
              <a:t>B</a:t>
            </a:r>
            <a:r>
              <a:rPr lang="en-US" sz="2000" dirty="0" err="1">
                <a:latin typeface="Open Sans"/>
              </a:rPr>
              <a:t>.We</a:t>
            </a:r>
            <a:r>
              <a:rPr lang="en-US" sz="2000" dirty="0">
                <a:latin typeface="Open Sans"/>
              </a:rPr>
              <a:t> use the notation </a:t>
            </a:r>
            <a:r>
              <a:rPr lang="en-US" sz="2000" i="1" dirty="0">
                <a:latin typeface="Open Sans"/>
              </a:rPr>
              <a:t>A ⊆ B </a:t>
            </a:r>
            <a:r>
              <a:rPr lang="en-US" sz="2000" dirty="0">
                <a:latin typeface="Open Sans"/>
              </a:rPr>
              <a:t>to indicate that </a:t>
            </a:r>
            <a:r>
              <a:rPr lang="en-US" sz="2000" i="1" dirty="0">
                <a:latin typeface="Open Sans"/>
              </a:rPr>
              <a:t>A </a:t>
            </a:r>
            <a:r>
              <a:rPr lang="en-US" sz="2000" dirty="0">
                <a:latin typeface="Open Sans"/>
              </a:rPr>
              <a:t>is a subset of the set </a:t>
            </a:r>
            <a:r>
              <a:rPr lang="en-US" sz="2000" i="1" dirty="0">
                <a:latin typeface="Open Sans"/>
              </a:rPr>
              <a:t>B</a:t>
            </a:r>
            <a:r>
              <a:rPr lang="en-US" sz="2000" dirty="0">
                <a:latin typeface="Open Sans"/>
              </a:rPr>
              <a:t>. If, instead, we want to stress that </a:t>
            </a:r>
            <a:r>
              <a:rPr lang="en-US" sz="2000" i="1" dirty="0">
                <a:latin typeface="Open Sans"/>
              </a:rPr>
              <a:t>B </a:t>
            </a:r>
            <a:r>
              <a:rPr lang="en-US" sz="2000" dirty="0">
                <a:latin typeface="Open Sans"/>
              </a:rPr>
              <a:t>is a superset of </a:t>
            </a:r>
            <a:r>
              <a:rPr lang="en-US" sz="2000" i="1" dirty="0">
                <a:latin typeface="Open Sans"/>
              </a:rPr>
              <a:t>A</a:t>
            </a:r>
            <a:r>
              <a:rPr lang="en-US" sz="2000" dirty="0">
                <a:latin typeface="Open Sans"/>
              </a:rPr>
              <a:t>, we use the equivalent notation </a:t>
            </a:r>
            <a:r>
              <a:rPr lang="en-US" sz="2000" i="1" dirty="0">
                <a:latin typeface="Open Sans"/>
              </a:rPr>
              <a:t>B ⊇ A</a:t>
            </a:r>
            <a:r>
              <a:rPr lang="en-US" sz="2000" dirty="0">
                <a:latin typeface="Open Sans"/>
              </a:rPr>
              <a:t>. (So, </a:t>
            </a:r>
            <a:r>
              <a:rPr lang="en-US" sz="2000" i="1" dirty="0">
                <a:latin typeface="Open Sans"/>
              </a:rPr>
              <a:t>A ⊆ B </a:t>
            </a:r>
            <a:r>
              <a:rPr lang="en-US" sz="2000" dirty="0">
                <a:latin typeface="Open Sans"/>
              </a:rPr>
              <a:t>and </a:t>
            </a:r>
            <a:r>
              <a:rPr lang="en-US" sz="2000" i="1" dirty="0">
                <a:latin typeface="Open Sans"/>
              </a:rPr>
              <a:t>B ⊇ A </a:t>
            </a:r>
            <a:r>
              <a:rPr lang="en-US" sz="2000" dirty="0">
                <a:latin typeface="Open Sans"/>
              </a:rPr>
              <a:t>are equivalent statements.)</a:t>
            </a:r>
          </a:p>
        </p:txBody>
      </p:sp>
      <p:sp>
        <p:nvSpPr>
          <p:cNvPr id="7" name="Rectangle 6">
            <a:extLst>
              <a:ext uri="{FF2B5EF4-FFF2-40B4-BE49-F238E27FC236}">
                <a16:creationId xmlns:a16="http://schemas.microsoft.com/office/drawing/2014/main" id="{07B8D499-5644-4DB1-9C60-5764A68EC319}"/>
              </a:ext>
            </a:extLst>
          </p:cNvPr>
          <p:cNvSpPr/>
          <p:nvPr/>
        </p:nvSpPr>
        <p:spPr>
          <a:xfrm>
            <a:off x="1073828" y="4576111"/>
            <a:ext cx="6177637" cy="2195473"/>
          </a:xfrm>
          <a:prstGeom prst="rect">
            <a:avLst/>
          </a:prstGeom>
        </p:spPr>
        <p:txBody>
          <a:bodyPr wrap="square">
            <a:spAutoFit/>
          </a:bodyPr>
          <a:lstStyle/>
          <a:p>
            <a:pPr marL="565150" indent="-331788" algn="just">
              <a:spcBef>
                <a:spcPts val="1000"/>
              </a:spcBef>
              <a:buFont typeface="Wingdings" panose="05000000000000000000" pitchFamily="2" charset="2"/>
              <a:buChar char="§"/>
            </a:pPr>
            <a:r>
              <a:rPr lang="en-US" sz="2000" i="1" dirty="0">
                <a:latin typeface="Open Sans"/>
              </a:rPr>
              <a:t>A ⊆ B </a:t>
            </a:r>
            <a:r>
              <a:rPr lang="en-US" sz="2000" dirty="0">
                <a:latin typeface="Open Sans"/>
              </a:rPr>
              <a:t>if and only if the quantification</a:t>
            </a:r>
          </a:p>
          <a:p>
            <a:pPr marL="0" indent="0" algn="just">
              <a:spcBef>
                <a:spcPts val="1000"/>
              </a:spcBef>
              <a:buNone/>
            </a:pPr>
            <a:r>
              <a:rPr lang="pt-BR" sz="2000" dirty="0">
                <a:latin typeface="Open Sans"/>
              </a:rPr>
              <a:t>                    ∀</a:t>
            </a:r>
            <a:r>
              <a:rPr lang="pt-BR" sz="2000" i="1" dirty="0">
                <a:latin typeface="Open Sans"/>
              </a:rPr>
              <a:t>x</a:t>
            </a:r>
            <a:r>
              <a:rPr lang="pt-BR" sz="2000" dirty="0">
                <a:latin typeface="Open Sans"/>
              </a:rPr>
              <a:t>(</a:t>
            </a:r>
            <a:r>
              <a:rPr lang="pt-BR" sz="2000" i="1" dirty="0">
                <a:latin typeface="Open Sans"/>
              </a:rPr>
              <a:t>x </a:t>
            </a:r>
            <a:r>
              <a:rPr lang="pt-BR" sz="2000" dirty="0">
                <a:latin typeface="Open Sans"/>
              </a:rPr>
              <a:t>∈ </a:t>
            </a:r>
            <a:r>
              <a:rPr lang="pt-BR" sz="2000" i="1" dirty="0">
                <a:latin typeface="Open Sans"/>
              </a:rPr>
              <a:t>A </a:t>
            </a:r>
            <a:r>
              <a:rPr lang="pt-BR" sz="2000" dirty="0">
                <a:latin typeface="Open Sans"/>
              </a:rPr>
              <a:t>→ </a:t>
            </a:r>
            <a:r>
              <a:rPr lang="pt-BR" sz="2000" i="1" dirty="0">
                <a:latin typeface="Open Sans"/>
              </a:rPr>
              <a:t>x </a:t>
            </a:r>
            <a:r>
              <a:rPr lang="pt-BR" sz="2000" dirty="0">
                <a:latin typeface="Open Sans"/>
              </a:rPr>
              <a:t>∈ </a:t>
            </a:r>
            <a:r>
              <a:rPr lang="pt-BR" sz="2000" i="1" dirty="0">
                <a:latin typeface="Open Sans"/>
              </a:rPr>
              <a:t>B)   </a:t>
            </a:r>
            <a:r>
              <a:rPr lang="en-US" sz="2000" dirty="0">
                <a:latin typeface="Open Sans"/>
              </a:rPr>
              <a:t> is true. </a:t>
            </a:r>
          </a:p>
          <a:p>
            <a:pPr marL="565150" indent="-331788" algn="just">
              <a:spcBef>
                <a:spcPts val="1000"/>
              </a:spcBef>
              <a:buFont typeface="Wingdings" panose="05000000000000000000" pitchFamily="2" charset="2"/>
              <a:buChar char="§"/>
            </a:pPr>
            <a:r>
              <a:rPr lang="en-US" sz="2000" dirty="0">
                <a:latin typeface="Open Sans"/>
              </a:rPr>
              <a:t>To show that </a:t>
            </a:r>
            <a:r>
              <a:rPr lang="en-US" sz="2000" i="1" dirty="0">
                <a:latin typeface="Open Sans"/>
              </a:rPr>
              <a:t>A </a:t>
            </a:r>
            <a:r>
              <a:rPr lang="en-US" sz="2000" dirty="0">
                <a:latin typeface="Open Sans"/>
              </a:rPr>
              <a:t>is not a subset of </a:t>
            </a:r>
            <a:r>
              <a:rPr lang="en-US" sz="2000" i="1" dirty="0">
                <a:latin typeface="Open Sans"/>
              </a:rPr>
              <a:t>B </a:t>
            </a:r>
            <a:r>
              <a:rPr lang="en-US" sz="2000" dirty="0">
                <a:latin typeface="Open Sans"/>
              </a:rPr>
              <a:t>we need only find one element </a:t>
            </a:r>
            <a:r>
              <a:rPr lang="en-US" sz="2000" i="1" dirty="0">
                <a:latin typeface="Open Sans"/>
              </a:rPr>
              <a:t>x </a:t>
            </a:r>
            <a:r>
              <a:rPr lang="en-US" sz="2000" dirty="0">
                <a:latin typeface="Open Sans"/>
              </a:rPr>
              <a:t>∈ </a:t>
            </a:r>
            <a:r>
              <a:rPr lang="en-US" sz="2000" i="1" dirty="0">
                <a:latin typeface="Open Sans"/>
              </a:rPr>
              <a:t>A </a:t>
            </a:r>
            <a:r>
              <a:rPr lang="en-US" sz="2000" dirty="0">
                <a:latin typeface="Open Sans"/>
              </a:rPr>
              <a:t>with </a:t>
            </a:r>
            <a:r>
              <a:rPr lang="en-US" sz="2000" i="1" dirty="0">
                <a:latin typeface="Open Sans"/>
              </a:rPr>
              <a:t>x </a:t>
            </a:r>
            <a:r>
              <a:rPr lang="en-US" sz="2000" dirty="0">
                <a:latin typeface="Open Sans"/>
              </a:rPr>
              <a:t>∉ </a:t>
            </a:r>
            <a:r>
              <a:rPr lang="en-US" sz="2000" i="1" dirty="0">
                <a:latin typeface="Open Sans"/>
              </a:rPr>
              <a:t>B</a:t>
            </a:r>
            <a:r>
              <a:rPr lang="en-US" sz="2000" dirty="0">
                <a:latin typeface="Open Sans"/>
              </a:rPr>
              <a:t>. Such an </a:t>
            </a:r>
            <a:r>
              <a:rPr lang="en-US" sz="2000" i="1" dirty="0">
                <a:latin typeface="Open Sans"/>
              </a:rPr>
              <a:t>x </a:t>
            </a:r>
            <a:r>
              <a:rPr lang="en-US" sz="2000" dirty="0">
                <a:latin typeface="Open Sans"/>
              </a:rPr>
              <a:t>is a </a:t>
            </a:r>
            <a:r>
              <a:rPr lang="en-US" sz="2000" b="1" dirty="0">
                <a:solidFill>
                  <a:srgbClr val="FF0000"/>
                </a:solidFill>
                <a:latin typeface="Open Sans"/>
              </a:rPr>
              <a:t>counterexample</a:t>
            </a:r>
            <a:r>
              <a:rPr lang="en-US" sz="2000" dirty="0">
                <a:latin typeface="Open Sans"/>
              </a:rPr>
              <a:t> to the claim that </a:t>
            </a:r>
            <a:r>
              <a:rPr lang="en-US" sz="2000" i="1" dirty="0">
                <a:latin typeface="Open Sans"/>
              </a:rPr>
              <a:t>x </a:t>
            </a:r>
            <a:r>
              <a:rPr lang="en-US" sz="2000" dirty="0">
                <a:latin typeface="Open Sans"/>
              </a:rPr>
              <a:t>∈ </a:t>
            </a:r>
            <a:r>
              <a:rPr lang="en-US" sz="2000" i="1" dirty="0">
                <a:latin typeface="Open Sans"/>
              </a:rPr>
              <a:t>A </a:t>
            </a:r>
            <a:r>
              <a:rPr lang="en-US" sz="2000" dirty="0">
                <a:latin typeface="Open Sans"/>
              </a:rPr>
              <a:t>implies </a:t>
            </a:r>
            <a:r>
              <a:rPr lang="en-US" sz="2000" i="1" dirty="0">
                <a:latin typeface="Open Sans"/>
              </a:rPr>
              <a:t>x </a:t>
            </a:r>
            <a:r>
              <a:rPr lang="en-US" sz="2000" dirty="0">
                <a:latin typeface="Open Sans"/>
              </a:rPr>
              <a:t>∈ </a:t>
            </a:r>
            <a:r>
              <a:rPr lang="en-US" sz="2000" i="1" dirty="0">
                <a:latin typeface="Open Sans"/>
              </a:rPr>
              <a:t>B</a:t>
            </a:r>
            <a:r>
              <a:rPr lang="en-US" sz="2000" dirty="0">
                <a:latin typeface="Open Sans"/>
              </a:rPr>
              <a:t>.</a:t>
            </a:r>
            <a:endParaRPr lang="en-US" sz="2000" b="1" dirty="0">
              <a:solidFill>
                <a:schemeClr val="accent1"/>
              </a:solidFill>
              <a:latin typeface="Open Sans"/>
            </a:endParaRPr>
          </a:p>
        </p:txBody>
      </p:sp>
    </p:spTree>
    <p:extLst>
      <p:ext uri="{BB962C8B-B14F-4D97-AF65-F5344CB8AC3E}">
        <p14:creationId xmlns:p14="http://schemas.microsoft.com/office/powerpoint/2010/main" val="269639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65C926-3DB7-4868-85F1-E3A301C70879}"/>
              </a:ext>
            </a:extLst>
          </p:cNvPr>
          <p:cNvSpPr>
            <a:spLocks noGrp="1"/>
          </p:cNvSpPr>
          <p:nvPr>
            <p:ph type="sldNum" sz="quarter" idx="12"/>
          </p:nvPr>
        </p:nvSpPr>
        <p:spPr/>
        <p:txBody>
          <a:bodyPr/>
          <a:lstStyle/>
          <a:p>
            <a:pPr>
              <a:defRPr/>
            </a:pPr>
            <a:fld id="{D8837AC9-722F-4E00-AA4A-3E2FB5243369}" type="slidenum">
              <a:rPr lang="en-US" altLang="en-US" smtClean="0"/>
              <a:pPr>
                <a:defRPr/>
              </a:pPr>
              <a:t>9</a:t>
            </a:fld>
            <a:endParaRPr lang="en-US" altLang="en-US"/>
          </a:p>
        </p:txBody>
      </p:sp>
      <p:pic>
        <p:nvPicPr>
          <p:cNvPr id="7" name="Picture 6">
            <a:extLst>
              <a:ext uri="{FF2B5EF4-FFF2-40B4-BE49-F238E27FC236}">
                <a16:creationId xmlns:a16="http://schemas.microsoft.com/office/drawing/2014/main" id="{E461EDD5-1FF5-453C-A02D-7456ED2B720F}"/>
              </a:ext>
            </a:extLst>
          </p:cNvPr>
          <p:cNvPicPr>
            <a:picLocks noChangeAspect="1"/>
          </p:cNvPicPr>
          <p:nvPr/>
        </p:nvPicPr>
        <p:blipFill>
          <a:blip r:embed="rId2"/>
          <a:stretch>
            <a:fillRect/>
          </a:stretch>
        </p:blipFill>
        <p:spPr>
          <a:xfrm>
            <a:off x="4420624" y="2794074"/>
            <a:ext cx="5388393" cy="2654919"/>
          </a:xfrm>
          <a:prstGeom prst="rect">
            <a:avLst/>
          </a:prstGeom>
        </p:spPr>
      </p:pic>
      <p:sp>
        <p:nvSpPr>
          <p:cNvPr id="9" name="Rectangle 8">
            <a:extLst>
              <a:ext uri="{FF2B5EF4-FFF2-40B4-BE49-F238E27FC236}">
                <a16:creationId xmlns:a16="http://schemas.microsoft.com/office/drawing/2014/main" id="{B77D9242-EF09-4F41-B587-E398D0F3AC80}"/>
              </a:ext>
            </a:extLst>
          </p:cNvPr>
          <p:cNvSpPr/>
          <p:nvPr/>
        </p:nvSpPr>
        <p:spPr>
          <a:xfrm>
            <a:off x="1368330" y="2794074"/>
            <a:ext cx="2543695"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spcBef>
                <a:spcPts val="800"/>
              </a:spcBef>
              <a:buNone/>
            </a:pPr>
            <a:r>
              <a:rPr lang="en-US" sz="2000" b="1" dirty="0">
                <a:solidFill>
                  <a:srgbClr val="FF0000"/>
                </a:solidFill>
                <a:latin typeface="Open Sans"/>
              </a:rPr>
              <a:t>Theorem</a:t>
            </a:r>
          </a:p>
          <a:p>
            <a:pPr marL="233363" indent="0">
              <a:spcBef>
                <a:spcPts val="800"/>
              </a:spcBef>
              <a:buNone/>
            </a:pPr>
            <a:r>
              <a:rPr lang="en-US" sz="2000" dirty="0">
                <a:latin typeface="Open Sans"/>
              </a:rPr>
              <a:t>For every set </a:t>
            </a:r>
            <a:r>
              <a:rPr lang="en-US" sz="2000" i="1" dirty="0">
                <a:latin typeface="Open Sans"/>
              </a:rPr>
              <a:t>S</a:t>
            </a:r>
            <a:r>
              <a:rPr lang="en-US" sz="2000" dirty="0">
                <a:latin typeface="Open Sans"/>
              </a:rPr>
              <a:t>, </a:t>
            </a:r>
          </a:p>
          <a:p>
            <a:pPr marL="233363" indent="0">
              <a:spcBef>
                <a:spcPts val="800"/>
              </a:spcBef>
              <a:buNone/>
            </a:pPr>
            <a:r>
              <a:rPr lang="en-US" sz="2000" dirty="0">
                <a:latin typeface="Open Sans"/>
              </a:rPr>
              <a:t>(</a:t>
            </a:r>
            <a:r>
              <a:rPr lang="en-US" sz="2000" i="1" dirty="0" err="1">
                <a:latin typeface="Open Sans"/>
              </a:rPr>
              <a:t>i</a:t>
            </a:r>
            <a:r>
              <a:rPr lang="en-US" sz="2000" i="1" dirty="0">
                <a:latin typeface="Open Sans"/>
              </a:rPr>
              <a:t> </a:t>
            </a:r>
            <a:r>
              <a:rPr lang="en-US" sz="2000" dirty="0">
                <a:latin typeface="Open Sans"/>
              </a:rPr>
              <a:t>) ∅ </a:t>
            </a:r>
            <a:r>
              <a:rPr lang="en-US" sz="2000" i="1" dirty="0">
                <a:latin typeface="Open Sans"/>
              </a:rPr>
              <a:t>⊆ S </a:t>
            </a:r>
            <a:r>
              <a:rPr lang="en-US" sz="2000" dirty="0">
                <a:latin typeface="Open Sans"/>
              </a:rPr>
              <a:t>and</a:t>
            </a:r>
          </a:p>
          <a:p>
            <a:pPr marL="233363" indent="0">
              <a:spcBef>
                <a:spcPts val="800"/>
              </a:spcBef>
              <a:buNone/>
            </a:pPr>
            <a:r>
              <a:rPr lang="en-US" sz="2000" dirty="0">
                <a:latin typeface="Open Sans"/>
              </a:rPr>
              <a:t>(</a:t>
            </a:r>
            <a:r>
              <a:rPr lang="en-US" sz="2000" i="1" dirty="0">
                <a:latin typeface="Open Sans"/>
              </a:rPr>
              <a:t>ii </a:t>
            </a:r>
            <a:r>
              <a:rPr lang="en-US" sz="2000" dirty="0">
                <a:latin typeface="Open Sans"/>
              </a:rPr>
              <a:t>) </a:t>
            </a:r>
            <a:r>
              <a:rPr lang="en-US" sz="2000" i="1" dirty="0">
                <a:latin typeface="Open Sans"/>
              </a:rPr>
              <a:t>S ⊆ S</a:t>
            </a:r>
            <a:r>
              <a:rPr lang="en-US" sz="2000" dirty="0">
                <a:latin typeface="Open Sans"/>
              </a:rPr>
              <a:t>.</a:t>
            </a:r>
            <a:endParaRPr lang="en-US" sz="2000" dirty="0"/>
          </a:p>
        </p:txBody>
      </p:sp>
      <p:sp>
        <p:nvSpPr>
          <p:cNvPr id="11" name="Subtitle 2">
            <a:extLst>
              <a:ext uri="{FF2B5EF4-FFF2-40B4-BE49-F238E27FC236}">
                <a16:creationId xmlns:a16="http://schemas.microsoft.com/office/drawing/2014/main" id="{19042757-4A4D-491B-A3EF-FD5EFF04A91A}"/>
              </a:ext>
            </a:extLst>
          </p:cNvPr>
          <p:cNvSpPr txBox="1">
            <a:spLocks/>
          </p:cNvSpPr>
          <p:nvPr/>
        </p:nvSpPr>
        <p:spPr bwMode="auto">
          <a:xfrm>
            <a:off x="4916559" y="2326758"/>
            <a:ext cx="4139739" cy="52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r">
              <a:spcBef>
                <a:spcPts val="1000"/>
              </a:spcBef>
            </a:pPr>
            <a:r>
              <a:rPr lang="en-US" sz="2000" b="1" i="1" dirty="0">
                <a:solidFill>
                  <a:srgbClr val="FF0000"/>
                </a:solidFill>
                <a:latin typeface="Open Sans"/>
              </a:rPr>
              <a:t>Venn Diagram A </a:t>
            </a:r>
            <a:r>
              <a:rPr lang="en-US" sz="2000" b="1" dirty="0">
                <a:solidFill>
                  <a:srgbClr val="FF0000"/>
                </a:solidFill>
                <a:latin typeface="Open Sans"/>
              </a:rPr>
              <a:t>is a subset of </a:t>
            </a:r>
            <a:r>
              <a:rPr lang="en-US" sz="2000" b="1" i="1" dirty="0">
                <a:solidFill>
                  <a:srgbClr val="FF0000"/>
                </a:solidFill>
                <a:latin typeface="Open Sans"/>
              </a:rPr>
              <a:t>B</a:t>
            </a:r>
            <a:r>
              <a:rPr lang="en-US" sz="2000" b="1" dirty="0">
                <a:solidFill>
                  <a:srgbClr val="FF0000"/>
                </a:solidFill>
                <a:latin typeface="Open Sans"/>
              </a:rPr>
              <a:t>.</a:t>
            </a:r>
          </a:p>
        </p:txBody>
      </p:sp>
      <p:sp>
        <p:nvSpPr>
          <p:cNvPr id="12" name="Rectangle 11">
            <a:extLst>
              <a:ext uri="{FF2B5EF4-FFF2-40B4-BE49-F238E27FC236}">
                <a16:creationId xmlns:a16="http://schemas.microsoft.com/office/drawing/2014/main" id="{993BA018-8B5D-433A-B402-DF2C67AFDC0E}"/>
              </a:ext>
            </a:extLst>
          </p:cNvPr>
          <p:cNvSpPr/>
          <p:nvPr/>
        </p:nvSpPr>
        <p:spPr>
          <a:xfrm>
            <a:off x="1339908" y="5680617"/>
            <a:ext cx="8813742" cy="14516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ts val="1000"/>
              </a:spcBef>
            </a:pPr>
            <a:r>
              <a:rPr lang="en-US" sz="2000" i="1" dirty="0">
                <a:latin typeface="Open Sans"/>
              </a:rPr>
              <a:t>A </a:t>
            </a:r>
            <a:r>
              <a:rPr lang="en-US" sz="2000" dirty="0">
                <a:latin typeface="Open Sans"/>
              </a:rPr>
              <a:t>is a </a:t>
            </a:r>
            <a:r>
              <a:rPr lang="en-US" sz="2000" b="1" dirty="0">
                <a:solidFill>
                  <a:srgbClr val="FF0000"/>
                </a:solidFill>
                <a:latin typeface="Open Sans"/>
              </a:rPr>
              <a:t>proper subset </a:t>
            </a:r>
            <a:r>
              <a:rPr lang="en-US" sz="2000" dirty="0">
                <a:latin typeface="Open Sans"/>
              </a:rPr>
              <a:t>of </a:t>
            </a:r>
            <a:r>
              <a:rPr lang="en-US" sz="2000" i="1" dirty="0">
                <a:latin typeface="Open Sans"/>
              </a:rPr>
              <a:t>B if </a:t>
            </a:r>
            <a:r>
              <a:rPr lang="en-US" sz="2000" dirty="0">
                <a:latin typeface="Open Sans"/>
              </a:rPr>
              <a:t>a set </a:t>
            </a:r>
            <a:r>
              <a:rPr lang="en-US" sz="2000" i="1" dirty="0">
                <a:latin typeface="Open Sans"/>
              </a:rPr>
              <a:t>A </a:t>
            </a:r>
            <a:r>
              <a:rPr lang="en-US" sz="2000" dirty="0">
                <a:latin typeface="Open Sans"/>
              </a:rPr>
              <a:t>is a subset of a set </a:t>
            </a:r>
            <a:r>
              <a:rPr lang="en-US" sz="2000" i="1" dirty="0">
                <a:latin typeface="Open Sans"/>
              </a:rPr>
              <a:t>B </a:t>
            </a:r>
            <a:r>
              <a:rPr lang="en-US" sz="2000" dirty="0">
                <a:latin typeface="Open Sans"/>
              </a:rPr>
              <a:t>but that </a:t>
            </a:r>
            <a:r>
              <a:rPr lang="en-US" sz="2000" i="1" dirty="0">
                <a:latin typeface="Open Sans"/>
              </a:rPr>
              <a:t>A </a:t>
            </a:r>
            <a:r>
              <a:rPr lang="en-US" sz="2000" dirty="0">
                <a:latin typeface="Open Sans"/>
              </a:rPr>
              <a:t>≠ </a:t>
            </a:r>
            <a:r>
              <a:rPr lang="en-US" sz="2000" i="1" dirty="0">
                <a:latin typeface="Open Sans"/>
              </a:rPr>
              <a:t>B, </a:t>
            </a:r>
            <a:r>
              <a:rPr lang="en-US" sz="2000" dirty="0">
                <a:latin typeface="Open Sans"/>
              </a:rPr>
              <a:t>we write </a:t>
            </a:r>
            <a:r>
              <a:rPr lang="en-US" sz="2000" i="1" dirty="0">
                <a:latin typeface="Open Sans"/>
              </a:rPr>
              <a:t>A ⊂ B.</a:t>
            </a:r>
          </a:p>
          <a:p>
            <a:pPr algn="just">
              <a:spcBef>
                <a:spcPts val="1000"/>
              </a:spcBef>
            </a:pPr>
            <a:r>
              <a:rPr lang="en-US" sz="2000" dirty="0">
                <a:latin typeface="Open Sans"/>
              </a:rPr>
              <a:t>For </a:t>
            </a:r>
            <a:r>
              <a:rPr lang="en-US" sz="2000" i="1" dirty="0">
                <a:latin typeface="Open Sans"/>
              </a:rPr>
              <a:t>A ⊂ B </a:t>
            </a:r>
            <a:r>
              <a:rPr lang="en-US" sz="2000" dirty="0">
                <a:latin typeface="Open Sans"/>
              </a:rPr>
              <a:t>to be true, it must be the case that </a:t>
            </a:r>
            <a:r>
              <a:rPr lang="en-US" sz="2000" i="1" dirty="0">
                <a:latin typeface="Open Sans"/>
              </a:rPr>
              <a:t>A ⊆ B </a:t>
            </a:r>
            <a:r>
              <a:rPr lang="en-US" sz="2000" dirty="0">
                <a:latin typeface="Open Sans"/>
              </a:rPr>
              <a:t>and there must exist an element </a:t>
            </a:r>
            <a:r>
              <a:rPr lang="en-US" sz="2000" i="1" dirty="0">
                <a:latin typeface="Open Sans"/>
              </a:rPr>
              <a:t>x </a:t>
            </a:r>
            <a:r>
              <a:rPr lang="en-US" sz="2000" dirty="0">
                <a:latin typeface="Open Sans"/>
              </a:rPr>
              <a:t>of </a:t>
            </a:r>
            <a:r>
              <a:rPr lang="en-US" sz="2000" i="1" dirty="0">
                <a:latin typeface="Open Sans"/>
              </a:rPr>
              <a:t>B </a:t>
            </a:r>
            <a:r>
              <a:rPr lang="en-US" sz="2000" dirty="0">
                <a:latin typeface="Open Sans"/>
              </a:rPr>
              <a:t>that is not an element of </a:t>
            </a:r>
            <a:r>
              <a:rPr lang="en-US" sz="2000" i="1" dirty="0">
                <a:latin typeface="Open Sans"/>
              </a:rPr>
              <a:t>A</a:t>
            </a:r>
            <a:endParaRPr lang="en-US" dirty="0">
              <a:latin typeface="Open Sans"/>
            </a:endParaRPr>
          </a:p>
        </p:txBody>
      </p:sp>
      <p:sp>
        <p:nvSpPr>
          <p:cNvPr id="13" name="Subtitle 2">
            <a:extLst>
              <a:ext uri="{FF2B5EF4-FFF2-40B4-BE49-F238E27FC236}">
                <a16:creationId xmlns:a16="http://schemas.microsoft.com/office/drawing/2014/main" id="{33C69B23-251B-4609-BA3F-80487E5C961A}"/>
              </a:ext>
            </a:extLst>
          </p:cNvPr>
          <p:cNvSpPr txBox="1">
            <a:spLocks/>
          </p:cNvSpPr>
          <p:nvPr/>
        </p:nvSpPr>
        <p:spPr bwMode="auto">
          <a:xfrm>
            <a:off x="3674224" y="1009208"/>
            <a:ext cx="671515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r">
              <a:spcBef>
                <a:spcPts val="1000"/>
              </a:spcBef>
            </a:pPr>
            <a:r>
              <a:rPr lang="en-US" sz="3200" b="1" dirty="0">
                <a:solidFill>
                  <a:schemeClr val="accent1"/>
                </a:solidFill>
                <a:latin typeface="Open Sans"/>
              </a:rPr>
              <a:t>Subsets</a:t>
            </a:r>
          </a:p>
        </p:txBody>
      </p:sp>
    </p:spTree>
    <p:extLst>
      <p:ext uri="{BB962C8B-B14F-4D97-AF65-F5344CB8AC3E}">
        <p14:creationId xmlns:p14="http://schemas.microsoft.com/office/powerpoint/2010/main" val="1416790899"/>
      </p:ext>
    </p:extLst>
  </p:cSld>
  <p:clrMapOvr>
    <a:masterClrMapping/>
  </p:clrMapOvr>
</p:sld>
</file>

<file path=ppt/theme/theme1.xml><?xml version="1.0" encoding="utf-8"?>
<a:theme xmlns:a="http://schemas.openxmlformats.org/drawingml/2006/main" name="Theme1On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Theme1Online</Template>
  <TotalTime>8643</TotalTime>
  <Words>6238</Words>
  <Application>Microsoft Office PowerPoint</Application>
  <PresentationFormat>Custom</PresentationFormat>
  <Paragraphs>594</Paragraphs>
  <Slides>66</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0" baseType="lpstr">
      <vt:lpstr>Arial</vt:lpstr>
      <vt:lpstr>Calibri</vt:lpstr>
      <vt:lpstr>Cambria Math</vt:lpstr>
      <vt:lpstr>Chalkboard</vt:lpstr>
      <vt:lpstr>Edwardian Script ITC</vt:lpstr>
      <vt:lpstr>Interstate</vt:lpstr>
      <vt:lpstr>Open Sans</vt:lpstr>
      <vt:lpstr>STIXGeneral-Italic</vt:lpstr>
      <vt:lpstr>STIXGeneral-Regular</vt:lpstr>
      <vt:lpstr>STIXMath-Italic</vt:lpstr>
      <vt:lpstr>STIXMath-Regular</vt:lpstr>
      <vt:lpstr>Wingdings</vt:lpstr>
      <vt:lpstr>Theme1Online</vt:lpstr>
      <vt:lpstr>Equation</vt:lpstr>
      <vt:lpstr>PowerPoint Presentation</vt:lpstr>
      <vt:lpstr>Sets</vt:lpstr>
      <vt:lpstr>Sets</vt:lpstr>
      <vt:lpstr>Sets</vt:lpstr>
      <vt:lpstr>Equality of 2 Sets</vt:lpstr>
      <vt:lpstr>The Empty Set</vt:lpstr>
      <vt:lpstr>PowerPoint Presentation</vt:lpstr>
      <vt:lpstr>PowerPoint Presentation</vt:lpstr>
      <vt:lpstr>PowerPoint Presentation</vt:lpstr>
      <vt:lpstr>PowerPoint Presentation</vt:lpstr>
      <vt:lpstr>The Size of a Set</vt:lpstr>
      <vt:lpstr>Power Sets</vt:lpstr>
      <vt:lpstr>Power Sets</vt:lpstr>
      <vt:lpstr>Cartesian Products</vt:lpstr>
      <vt:lpstr>Cartesian Products</vt:lpstr>
      <vt:lpstr>PowerPoint Presentation</vt:lpstr>
      <vt:lpstr>Set Operations</vt:lpstr>
      <vt:lpstr>Set Operations</vt:lpstr>
      <vt:lpstr>Set Operations</vt:lpstr>
      <vt:lpstr>Set Operations</vt:lpstr>
      <vt:lpstr>Set Operations</vt:lpstr>
      <vt:lpstr>Set Identities.</vt:lpstr>
      <vt:lpstr>Set Identities</vt:lpstr>
      <vt:lpstr>Set Identities</vt:lpstr>
      <vt:lpstr>Computer Representation of Sets</vt:lpstr>
      <vt:lpstr>Computer Representation of Sets</vt:lpstr>
      <vt:lpstr>Computer Representation of Sets</vt:lpstr>
      <vt:lpstr>PowerPoint Presentation</vt:lpstr>
      <vt:lpstr>Function</vt:lpstr>
      <vt:lpstr>Function</vt:lpstr>
      <vt:lpstr>Function</vt:lpstr>
      <vt:lpstr>PowerPoint Presentation</vt:lpstr>
      <vt:lpstr>One-to-One Functions</vt:lpstr>
      <vt:lpstr>One-to-One Functions</vt:lpstr>
      <vt:lpstr>Onto Functions</vt:lpstr>
      <vt:lpstr>Onto Functions</vt:lpstr>
      <vt:lpstr>Onto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 of fuzzy set</vt:lpstr>
      <vt:lpstr>Fuzzy Set</vt:lpstr>
      <vt:lpstr>Fuzzy Sets</vt:lpstr>
      <vt:lpstr>Alternative Notation</vt:lpstr>
      <vt:lpstr>PROPERTIES fuzzy set</vt:lpstr>
      <vt:lpstr>Operations of Fuzzy Set (1/2)</vt:lpstr>
      <vt:lpstr>PowerPoint Presentation</vt:lpstr>
      <vt:lpstr>Support</vt:lpstr>
      <vt:lpstr>Alpha - Cut</vt:lpstr>
      <vt:lpstr>PowerPoint Presentation</vt:lpstr>
      <vt:lpstr>Example: Discrete Fuzzy Set (1/2)</vt:lpstr>
      <vt:lpstr>PowerPoint Presentation</vt:lpstr>
      <vt:lpstr>Example: Continuous  Fuzzy Set (1/4) </vt:lpstr>
      <vt:lpstr>PowerPoint Presentation</vt:lpstr>
      <vt:lpstr>PowerPoint Presentation</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Dini Anggraini</cp:lastModifiedBy>
  <cp:revision>681</cp:revision>
  <dcterms:created xsi:type="dcterms:W3CDTF">2014-01-27T02:13:18Z</dcterms:created>
  <dcterms:modified xsi:type="dcterms:W3CDTF">2020-08-18T03:17:18Z</dcterms:modified>
</cp:coreProperties>
</file>