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8" r:id="rId5"/>
    <p:sldId id="259" r:id="rId6"/>
    <p:sldId id="262" r:id="rId7"/>
    <p:sldId id="263"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5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11/16/2014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11/16/2014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11/16/2014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11/16/2014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11/16/2014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11/16/2014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11/16/2014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id-ID" dirty="0" smtClean="0"/>
              <a:t>Shofyan – Deni – Randa – Bayu - Nino</a:t>
            </a:r>
            <a:endParaRPr lang="id-ID" dirty="0"/>
          </a:p>
        </p:txBody>
      </p:sp>
      <p:sp>
        <p:nvSpPr>
          <p:cNvPr id="4" name="Title 3"/>
          <p:cNvSpPr txBox="1">
            <a:spLocks noGrp="1"/>
          </p:cNvSpPr>
          <p:nvPr>
            <p:ph type="ctrTitle"/>
          </p:nvPr>
        </p:nvSpPr>
        <p:spPr>
          <a:xfrm>
            <a:off x="1313884" y="1271193"/>
            <a:ext cx="7766936" cy="1646302"/>
          </a:xfrm>
          <a:prstGeom prst="rect">
            <a:avLst/>
          </a:prstGeom>
          <a:noFill/>
          <a:scene3d>
            <a:camera prst="perspectiveHeroicExtremeLeftFacing"/>
            <a:lightRig rig="threePt" dir="t"/>
          </a:scene3d>
        </p:spPr>
        <p:txBody>
          <a:bodyPr wrap="square" lIns="0" tIns="0" rIns="0" bIns="0" rtlCol="0" anchor="ctr" anchorCtr="1">
            <a:noAutofit/>
            <a:scene3d>
              <a:camera prst="isometricOffAxis2Left">
                <a:rot lat="600000" lon="1200000" rev="0"/>
              </a:camera>
              <a:lightRig rig="twoPt" dir="t"/>
            </a:scene3d>
            <a:sp3d extrusionH="889000" prstMaterial="matte">
              <a:bevelT w="82550" h="38100" prst="coolSlant"/>
            </a:sp3d>
          </a:bodyPr>
          <a:lstStyle/>
          <a:p>
            <a:pPr algn="ctr">
              <a:lnSpc>
                <a:spcPct val="70000"/>
              </a:lnSpc>
            </a:pPr>
            <a:r>
              <a:rPr lang="id-ID" sz="10000" spc="200" dirty="0" smtClean="0">
                <a:gradFill flip="none" rotWithShape="1">
                  <a:gsLst>
                    <a:gs pos="0">
                      <a:schemeClr val="bg1">
                        <a:lumMod val="85000"/>
                      </a:schemeClr>
                    </a:gs>
                    <a:gs pos="100000">
                      <a:schemeClr val="bg1">
                        <a:lumMod val="50000"/>
                      </a:schemeClr>
                    </a:gs>
                  </a:gsLst>
                  <a:path path="circle">
                    <a:fillToRect t="100000" r="100000"/>
                  </a:path>
                  <a:tileRect l="-100000" b="-100000"/>
                </a:gradFill>
                <a:effectLst>
                  <a:outerShdw blurRad="60007" dist="200025" dir="15000000" sy="30000" kx="-1800000" algn="bl" rotWithShape="0">
                    <a:prstClr val="black">
                      <a:alpha val="32000"/>
                    </a:prstClr>
                  </a:outerShdw>
                </a:effectLst>
                <a:latin typeface="Impact" pitchFamily="34" charset="0"/>
              </a:rPr>
              <a:t>SPHINX</a:t>
            </a:r>
            <a:endParaRPr lang="en-US" sz="9400" kern="0" spc="130" dirty="0" smtClean="0">
              <a:gradFill flip="none" rotWithShape="1">
                <a:gsLst>
                  <a:gs pos="0">
                    <a:schemeClr val="bg1">
                      <a:lumMod val="85000"/>
                    </a:schemeClr>
                  </a:gs>
                  <a:gs pos="100000">
                    <a:schemeClr val="bg1">
                      <a:lumMod val="50000"/>
                    </a:schemeClr>
                  </a:gs>
                </a:gsLst>
                <a:path path="circle">
                  <a:fillToRect t="100000" r="100000"/>
                </a:path>
                <a:tileRect l="-100000" b="-100000"/>
              </a:gradFill>
              <a:effectLst>
                <a:outerShdw blurRad="60007" dist="200025" dir="15000000" sy="30000" kx="-1800000" algn="bl" rotWithShape="0">
                  <a:prstClr val="black">
                    <a:alpha val="32000"/>
                  </a:prstClr>
                </a:outerShdw>
              </a:effectLst>
              <a:latin typeface="Impact" pitchFamily="34" charset="0"/>
            </a:endParaRPr>
          </a:p>
          <a:p>
            <a:pPr algn="ctr">
              <a:lnSpc>
                <a:spcPct val="70000"/>
              </a:lnSpc>
            </a:pPr>
            <a:r>
              <a:rPr lang="id-ID" sz="7550" kern="0" spc="-150" dirty="0" smtClean="0">
                <a:gradFill flip="none" rotWithShape="1">
                  <a:gsLst>
                    <a:gs pos="0">
                      <a:schemeClr val="bg1">
                        <a:lumMod val="85000"/>
                      </a:schemeClr>
                    </a:gs>
                    <a:gs pos="100000">
                      <a:schemeClr val="bg1">
                        <a:lumMod val="50000"/>
                      </a:schemeClr>
                    </a:gs>
                  </a:gsLst>
                  <a:path path="circle">
                    <a:fillToRect t="100000" r="100000"/>
                  </a:path>
                  <a:tileRect l="-100000" b="-100000"/>
                </a:gradFill>
                <a:effectLst>
                  <a:outerShdw blurRad="60007" dist="200025" dir="15000000" sy="30000" kx="-1800000" algn="bl" rotWithShape="0">
                    <a:prstClr val="black">
                      <a:alpha val="32000"/>
                    </a:prstClr>
                  </a:outerShdw>
                </a:effectLst>
                <a:latin typeface="Impact" pitchFamily="34" charset="0"/>
              </a:rPr>
              <a:t>Search Engine</a:t>
            </a:r>
            <a:endParaRPr lang="en-US" sz="7550" kern="0" spc="-150" dirty="0" smtClean="0">
              <a:gradFill flip="none" rotWithShape="1">
                <a:gsLst>
                  <a:gs pos="0">
                    <a:schemeClr val="bg1">
                      <a:lumMod val="85000"/>
                    </a:schemeClr>
                  </a:gs>
                  <a:gs pos="100000">
                    <a:schemeClr val="bg1">
                      <a:lumMod val="50000"/>
                    </a:schemeClr>
                  </a:gs>
                </a:gsLst>
                <a:path path="circle">
                  <a:fillToRect t="100000" r="100000"/>
                </a:path>
                <a:tileRect l="-100000" b="-100000"/>
              </a:gradFill>
              <a:effectLst>
                <a:outerShdw blurRad="60007" dist="200025" dir="15000000" sy="30000" kx="-1800000" algn="bl" rotWithShape="0">
                  <a:prstClr val="black">
                    <a:alpha val="32000"/>
                  </a:prstClr>
                </a:outerShdw>
              </a:effectLst>
              <a:latin typeface="Impact" pitchFamily="34" charset="0"/>
            </a:endParaRPr>
          </a:p>
        </p:txBody>
      </p:sp>
    </p:spTree>
    <p:extLst>
      <p:ext uri="{BB962C8B-B14F-4D97-AF65-F5344CB8AC3E}">
        <p14:creationId xmlns:p14="http://schemas.microsoft.com/office/powerpoint/2010/main" val="2755477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circle(in)">
                                      <p:cBhvr>
                                        <p:cTn id="25" dur="20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xit" presetSubtype="0" fill="hold" grpId="1" nodeType="clickEffect">
                                  <p:stCondLst>
                                    <p:cond delay="0"/>
                                  </p:stCondLst>
                                  <p:childTnLst>
                                    <p:animEffect transition="out" filter="fade">
                                      <p:cBhvr>
                                        <p:cTn id="29" dur="1000"/>
                                        <p:tgtEl>
                                          <p:spTgt spid="4"/>
                                        </p:tgtEl>
                                      </p:cBhvr>
                                    </p:animEffect>
                                    <p:anim calcmode="lin" valueType="num">
                                      <p:cBhvr>
                                        <p:cTn id="30" dur="1000"/>
                                        <p:tgtEl>
                                          <p:spTgt spid="4"/>
                                        </p:tgtEl>
                                        <p:attrNameLst>
                                          <p:attrName>ppt_x</p:attrName>
                                        </p:attrNameLst>
                                      </p:cBhvr>
                                      <p:tavLst>
                                        <p:tav tm="0">
                                          <p:val>
                                            <p:strVal val="ppt_x"/>
                                          </p:val>
                                        </p:tav>
                                        <p:tav tm="100000">
                                          <p:val>
                                            <p:strVal val="ppt_x"/>
                                          </p:val>
                                        </p:tav>
                                      </p:tavLst>
                                    </p:anim>
                                    <p:anim calcmode="lin" valueType="num">
                                      <p:cBhvr>
                                        <p:cTn id="31" dur="1000"/>
                                        <p:tgtEl>
                                          <p:spTgt spid="4"/>
                                        </p:tgtEl>
                                        <p:attrNameLst>
                                          <p:attrName>ppt_y</p:attrName>
                                        </p:attrNameLst>
                                      </p:cBhvr>
                                      <p:tavLst>
                                        <p:tav tm="0">
                                          <p:val>
                                            <p:strVal val="ppt_y"/>
                                          </p:val>
                                        </p:tav>
                                        <p:tav tm="100000">
                                          <p:val>
                                            <p:strVal val="ppt_y+.1"/>
                                          </p:val>
                                        </p:tav>
                                      </p:tavLst>
                                    </p:anim>
                                    <p:set>
                                      <p:cBhvr>
                                        <p:cTn id="32" dur="1" fill="hold">
                                          <p:stCondLst>
                                            <p:cond delay="999"/>
                                          </p:stCondLst>
                                        </p:cTn>
                                        <p:tgtEl>
                                          <p:spTgt spid="4"/>
                                        </p:tgtEl>
                                        <p:attrNameLst>
                                          <p:attrName>style.visibility</p:attrName>
                                        </p:attrNameLst>
                                      </p:cBhvr>
                                      <p:to>
                                        <p:strVal val="hidden"/>
                                      </p:to>
                                    </p:set>
                                  </p:childTnLst>
                                </p:cTn>
                              </p:par>
                              <p:par>
                                <p:cTn id="33" presetID="42" presetClass="exit" presetSubtype="0" fill="hold" grpId="1" nodeType="withEffect">
                                  <p:stCondLst>
                                    <p:cond delay="0"/>
                                  </p:stCondLst>
                                  <p:childTnLst>
                                    <p:animEffect transition="out" filter="fade">
                                      <p:cBhvr>
                                        <p:cTn id="34" dur="1000"/>
                                        <p:tgtEl>
                                          <p:spTgt spid="3">
                                            <p:txEl>
                                              <p:pRg st="0" end="0"/>
                                            </p:txEl>
                                          </p:spTgt>
                                        </p:tgtEl>
                                      </p:cBhvr>
                                    </p:animEffect>
                                    <p:anim calcmode="lin" valueType="num">
                                      <p:cBhvr>
                                        <p:cTn id="35" dur="1000"/>
                                        <p:tgtEl>
                                          <p:spTgt spid="3">
                                            <p:txEl>
                                              <p:pRg st="0" end="0"/>
                                            </p:txEl>
                                          </p:spTgt>
                                        </p:tgtEl>
                                        <p:attrNameLst>
                                          <p:attrName>ppt_x</p:attrName>
                                        </p:attrNameLst>
                                      </p:cBhvr>
                                      <p:tavLst>
                                        <p:tav tm="0">
                                          <p:val>
                                            <p:strVal val="ppt_x"/>
                                          </p:val>
                                        </p:tav>
                                        <p:tav tm="100000">
                                          <p:val>
                                            <p:strVal val="ppt_x"/>
                                          </p:val>
                                        </p:tav>
                                      </p:tavLst>
                                    </p:anim>
                                    <p:anim calcmode="lin" valueType="num">
                                      <p:cBhvr>
                                        <p:cTn id="36" dur="1000"/>
                                        <p:tgtEl>
                                          <p:spTgt spid="3">
                                            <p:txEl>
                                              <p:pRg st="0" end="0"/>
                                            </p:txEl>
                                          </p:spTgt>
                                        </p:tgtEl>
                                        <p:attrNameLst>
                                          <p:attrName>ppt_y</p:attrName>
                                        </p:attrNameLst>
                                      </p:cBhvr>
                                      <p:tavLst>
                                        <p:tav tm="0">
                                          <p:val>
                                            <p:strVal val="ppt_y"/>
                                          </p:val>
                                        </p:tav>
                                        <p:tav tm="100000">
                                          <p:val>
                                            <p:strVal val="ppt_y+.1"/>
                                          </p:val>
                                        </p:tav>
                                      </p:tavLst>
                                    </p:anim>
                                    <p:set>
                                      <p:cBhvr>
                                        <p:cTn id="37" dur="1" fill="hold">
                                          <p:stCondLst>
                                            <p:cond delay="9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4" grpId="0"/>
      <p:bldP spid="4"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Deskripsi SPHINX</a:t>
            </a:r>
            <a:endParaRPr lang="id-ID" dirty="0"/>
          </a:p>
        </p:txBody>
      </p:sp>
      <p:sp>
        <p:nvSpPr>
          <p:cNvPr id="3" name="Content Placeholder 2"/>
          <p:cNvSpPr>
            <a:spLocks noGrp="1"/>
          </p:cNvSpPr>
          <p:nvPr>
            <p:ph idx="1"/>
          </p:nvPr>
        </p:nvSpPr>
        <p:spPr/>
        <p:txBody>
          <a:bodyPr/>
          <a:lstStyle/>
          <a:p>
            <a:r>
              <a:rPr lang="id-ID" dirty="0"/>
              <a:t>Sphinx adalah </a:t>
            </a:r>
            <a:r>
              <a:rPr lang="id-ID" i="1" dirty="0"/>
              <a:t>third-party application </a:t>
            </a:r>
            <a:r>
              <a:rPr lang="id-ID" dirty="0"/>
              <a:t>berfungsi sebagai </a:t>
            </a:r>
            <a:r>
              <a:rPr lang="id-ID" i="1" dirty="0"/>
              <a:t>search engine</a:t>
            </a:r>
            <a:r>
              <a:rPr lang="id-ID" dirty="0"/>
              <a:t> yang mampu menyediakan hasil pencarian (full-text search) secara cepat, relevan dan efisien.</a:t>
            </a:r>
            <a:endParaRPr lang="id-ID" dirty="0"/>
          </a:p>
        </p:txBody>
      </p:sp>
    </p:spTree>
    <p:extLst>
      <p:ext uri="{BB962C8B-B14F-4D97-AF65-F5344CB8AC3E}">
        <p14:creationId xmlns:p14="http://schemas.microsoft.com/office/powerpoint/2010/main" val="3093137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grpId="1" nodeType="clickEffect">
                                  <p:stCondLst>
                                    <p:cond delay="0"/>
                                  </p:stCondLst>
                                  <p:childTnLst>
                                    <p:anim calcmode="lin" valueType="num">
                                      <p:cBhvr additive="base">
                                        <p:cTn id="16" dur="500"/>
                                        <p:tgtEl>
                                          <p:spTgt spid="2"/>
                                        </p:tgtEl>
                                        <p:attrNameLst>
                                          <p:attrName>ppt_x</p:attrName>
                                        </p:attrNameLst>
                                      </p:cBhvr>
                                      <p:tavLst>
                                        <p:tav tm="0">
                                          <p:val>
                                            <p:strVal val="ppt_x"/>
                                          </p:val>
                                        </p:tav>
                                        <p:tav tm="100000">
                                          <p:val>
                                            <p:strVal val="ppt_x"/>
                                          </p:val>
                                        </p:tav>
                                      </p:tavLst>
                                    </p:anim>
                                    <p:anim calcmode="lin" valueType="num">
                                      <p:cBhvr additive="base">
                                        <p:cTn id="17" dur="500"/>
                                        <p:tgtEl>
                                          <p:spTgt spid="2"/>
                                        </p:tgtEl>
                                        <p:attrNameLst>
                                          <p:attrName>ppt_y</p:attrName>
                                        </p:attrNameLst>
                                      </p:cBhvr>
                                      <p:tavLst>
                                        <p:tav tm="0">
                                          <p:val>
                                            <p:strVal val="ppt_y"/>
                                          </p:val>
                                        </p:tav>
                                        <p:tav tm="100000">
                                          <p:val>
                                            <p:strVal val="1+ppt_h/2"/>
                                          </p:val>
                                        </p:tav>
                                      </p:tavLst>
                                    </p:anim>
                                    <p:set>
                                      <p:cBhvr>
                                        <p:cTn id="18" dur="1" fill="hold">
                                          <p:stCondLst>
                                            <p:cond delay="499"/>
                                          </p:stCondLst>
                                        </p:cTn>
                                        <p:tgtEl>
                                          <p:spTgt spid="2"/>
                                        </p:tgtEl>
                                        <p:attrNameLst>
                                          <p:attrName>style.visibility</p:attrName>
                                        </p:attrNameLst>
                                      </p:cBhvr>
                                      <p:to>
                                        <p:strVal val="hidden"/>
                                      </p:to>
                                    </p:set>
                                  </p:childTnLst>
                                </p:cTn>
                              </p:par>
                              <p:par>
                                <p:cTn id="19" presetID="2" presetClass="exit" presetSubtype="4" fill="hold" grpId="1" nodeType="withEffect">
                                  <p:stCondLst>
                                    <p:cond delay="0"/>
                                  </p:stCondLst>
                                  <p:childTnLst>
                                    <p:anim calcmode="lin" valueType="num">
                                      <p:cBhvr additive="base">
                                        <p:cTn id="20"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1" dur="500"/>
                                        <p:tgtEl>
                                          <p:spTgt spid="3">
                                            <p:txEl>
                                              <p:pRg st="0" end="0"/>
                                            </p:txEl>
                                          </p:spTgt>
                                        </p:tgtEl>
                                        <p:attrNameLst>
                                          <p:attrName>ppt_y</p:attrName>
                                        </p:attrNameLst>
                                      </p:cBhvr>
                                      <p:tavLst>
                                        <p:tav tm="0">
                                          <p:val>
                                            <p:strVal val="ppt_y"/>
                                          </p:val>
                                        </p:tav>
                                        <p:tav tm="100000">
                                          <p:val>
                                            <p:strVal val="1+ppt_h/2"/>
                                          </p:val>
                                        </p:tav>
                                      </p:tavLst>
                                    </p:anim>
                                    <p:set>
                                      <p:cBhvr>
                                        <p:cTn id="22"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Tujuan</a:t>
            </a:r>
            <a:endParaRPr lang="id-ID" dirty="0"/>
          </a:p>
        </p:txBody>
      </p:sp>
      <p:sp>
        <p:nvSpPr>
          <p:cNvPr id="3" name="Content Placeholder 2"/>
          <p:cNvSpPr>
            <a:spLocks noGrp="1"/>
          </p:cNvSpPr>
          <p:nvPr>
            <p:ph idx="1"/>
          </p:nvPr>
        </p:nvSpPr>
        <p:spPr/>
        <p:txBody>
          <a:bodyPr/>
          <a:lstStyle/>
          <a:p>
            <a:pPr fontAlgn="base"/>
            <a:r>
              <a:rPr lang="id-ID" dirty="0" smtClean="0"/>
              <a:t>Ketika kita membutuhkan </a:t>
            </a:r>
            <a:r>
              <a:rPr lang="id-ID" dirty="0"/>
              <a:t>kecepatan dalam pencarian dengan berbagai sumber data khususnya relational database </a:t>
            </a:r>
            <a:r>
              <a:rPr lang="id-ID" dirty="0" smtClean="0"/>
              <a:t>pada database yang berukuran besar.</a:t>
            </a:r>
            <a:endParaRPr lang="id-ID" dirty="0"/>
          </a:p>
        </p:txBody>
      </p:sp>
    </p:spTree>
    <p:extLst>
      <p:ext uri="{BB962C8B-B14F-4D97-AF65-F5344CB8AC3E}">
        <p14:creationId xmlns:p14="http://schemas.microsoft.com/office/powerpoint/2010/main" val="1509610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grpId="1" nodeType="clickEffect">
                                  <p:stCondLst>
                                    <p:cond delay="0"/>
                                  </p:stCondLst>
                                  <p:childTnLst>
                                    <p:anim calcmode="lin" valueType="num">
                                      <p:cBhvr additive="base">
                                        <p:cTn id="16" dur="500"/>
                                        <p:tgtEl>
                                          <p:spTgt spid="2"/>
                                        </p:tgtEl>
                                        <p:attrNameLst>
                                          <p:attrName>ppt_x</p:attrName>
                                        </p:attrNameLst>
                                      </p:cBhvr>
                                      <p:tavLst>
                                        <p:tav tm="0">
                                          <p:val>
                                            <p:strVal val="ppt_x"/>
                                          </p:val>
                                        </p:tav>
                                        <p:tav tm="100000">
                                          <p:val>
                                            <p:strVal val="ppt_x"/>
                                          </p:val>
                                        </p:tav>
                                      </p:tavLst>
                                    </p:anim>
                                    <p:anim calcmode="lin" valueType="num">
                                      <p:cBhvr additive="base">
                                        <p:cTn id="17" dur="500"/>
                                        <p:tgtEl>
                                          <p:spTgt spid="2"/>
                                        </p:tgtEl>
                                        <p:attrNameLst>
                                          <p:attrName>ppt_y</p:attrName>
                                        </p:attrNameLst>
                                      </p:cBhvr>
                                      <p:tavLst>
                                        <p:tav tm="0">
                                          <p:val>
                                            <p:strVal val="ppt_y"/>
                                          </p:val>
                                        </p:tav>
                                        <p:tav tm="100000">
                                          <p:val>
                                            <p:strVal val="1+ppt_h/2"/>
                                          </p:val>
                                        </p:tav>
                                      </p:tavLst>
                                    </p:anim>
                                    <p:set>
                                      <p:cBhvr>
                                        <p:cTn id="18" dur="1" fill="hold">
                                          <p:stCondLst>
                                            <p:cond delay="499"/>
                                          </p:stCondLst>
                                        </p:cTn>
                                        <p:tgtEl>
                                          <p:spTgt spid="2"/>
                                        </p:tgtEl>
                                        <p:attrNameLst>
                                          <p:attrName>style.visibility</p:attrName>
                                        </p:attrNameLst>
                                      </p:cBhvr>
                                      <p:to>
                                        <p:strVal val="hidden"/>
                                      </p:to>
                                    </p:set>
                                  </p:childTnLst>
                                </p:cTn>
                              </p:par>
                              <p:par>
                                <p:cTn id="19" presetID="2" presetClass="exit" presetSubtype="4" fill="hold" grpId="1" nodeType="withEffect">
                                  <p:stCondLst>
                                    <p:cond delay="0"/>
                                  </p:stCondLst>
                                  <p:childTnLst>
                                    <p:anim calcmode="lin" valueType="num">
                                      <p:cBhvr additive="base">
                                        <p:cTn id="20"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1" dur="500"/>
                                        <p:tgtEl>
                                          <p:spTgt spid="3">
                                            <p:txEl>
                                              <p:pRg st="0" end="0"/>
                                            </p:txEl>
                                          </p:spTgt>
                                        </p:tgtEl>
                                        <p:attrNameLst>
                                          <p:attrName>ppt_y</p:attrName>
                                        </p:attrNameLst>
                                      </p:cBhvr>
                                      <p:tavLst>
                                        <p:tav tm="0">
                                          <p:val>
                                            <p:strVal val="ppt_y"/>
                                          </p:val>
                                        </p:tav>
                                        <p:tav tm="100000">
                                          <p:val>
                                            <p:strVal val="1+ppt_h/2"/>
                                          </p:val>
                                        </p:tav>
                                      </p:tavLst>
                                    </p:anim>
                                    <p:set>
                                      <p:cBhvr>
                                        <p:cTn id="22"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Cara Kerja SPHINX</a:t>
            </a:r>
            <a:endParaRPr lang="id-ID" dirty="0"/>
          </a:p>
        </p:txBody>
      </p:sp>
      <p:pic>
        <p:nvPicPr>
          <p:cNvPr id="1026" name="Picture 2" descr="https://dl.dropboxusercontent.com/u/82994357/wp_image/sphinx_fl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8581" y="1381344"/>
            <a:ext cx="7534275" cy="481965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p:txBody>
          <a:bodyPr>
            <a:normAutofit fontScale="92500"/>
          </a:bodyPr>
          <a:lstStyle/>
          <a:p>
            <a:pPr fontAlgn="base"/>
            <a:r>
              <a:rPr lang="id-ID" dirty="0" smtClean="0"/>
              <a:t>user </a:t>
            </a:r>
            <a:r>
              <a:rPr lang="id-ID" dirty="0"/>
              <a:t>melakukan pencarian berdasar text dari Application. Tidak langsung mencari di database tapi ke Sphinx Search Engine. Di dalam Sphinx sebenarnya sudah ada tabel yang menyimpan data dari Query yang mengambil data dari MySQL tapi telah disetting sebelumnya dan Sphinx telah melakukan pengindexan dengan algoritmanya sendiri yang berbeda dengan index di MySQL.  Setelah menemukan data yang dicari, Sphinx menghasilkan Document ID atau primary key dan beberapa atribut. Sphinx tidak menampilkan data dengan field yang lengkap.</a:t>
            </a:r>
          </a:p>
          <a:p>
            <a:pPr fontAlgn="base"/>
            <a:r>
              <a:rPr lang="id-ID" dirty="0" smtClean="0"/>
              <a:t>Document </a:t>
            </a:r>
            <a:r>
              <a:rPr lang="id-ID" dirty="0"/>
              <a:t>ID tersebut diambil oleh aplikasi untuk dilakukan pengambilan ke MySQL.</a:t>
            </a:r>
          </a:p>
          <a:p>
            <a:pPr fontAlgn="base"/>
            <a:r>
              <a:rPr lang="id-ID" dirty="0" smtClean="0"/>
              <a:t>Aplikasi </a:t>
            </a:r>
            <a:r>
              <a:rPr lang="id-ID" dirty="0"/>
              <a:t>menjalankan query berdasar Document ID. Singkatnya, melakukan perintah SELECT ke MySQL bedasar Document ID yang sama dengan primary key.</a:t>
            </a:r>
          </a:p>
          <a:p>
            <a:pPr fontAlgn="base"/>
            <a:r>
              <a:rPr lang="id-ID" dirty="0" smtClean="0"/>
              <a:t>Data </a:t>
            </a:r>
            <a:r>
              <a:rPr lang="id-ID" dirty="0"/>
              <a:t>yang </a:t>
            </a:r>
            <a:r>
              <a:rPr lang="id-ID" i="1" dirty="0"/>
              <a:t>tertangkap</a:t>
            </a:r>
            <a:r>
              <a:rPr lang="id-ID" dirty="0"/>
              <a:t> dikirim ke aplikasi untuk ditampilkan.</a:t>
            </a:r>
          </a:p>
          <a:p>
            <a:endParaRPr lang="id-ID" dirty="0"/>
          </a:p>
        </p:txBody>
      </p:sp>
      <p:pic>
        <p:nvPicPr>
          <p:cNvPr id="6" name="Picture 2" descr="https://dl.dropboxusercontent.com/u/82994357/wp_image/sphinx_fl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7566" y="191500"/>
            <a:ext cx="2849038" cy="1822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3581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barn(inVertical)">
                                      <p:cBhvr>
                                        <p:cTn id="12" dur="5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xit" presetSubtype="21" fill="hold" nodeType="clickEffect">
                                  <p:stCondLst>
                                    <p:cond delay="0"/>
                                  </p:stCondLst>
                                  <p:childTnLst>
                                    <p:animEffect transition="out" filter="barn(inVertical)">
                                      <p:cBhvr>
                                        <p:cTn id="16" dur="500"/>
                                        <p:tgtEl>
                                          <p:spTgt spid="1026"/>
                                        </p:tgtEl>
                                      </p:cBhvr>
                                    </p:animEffect>
                                    <p:set>
                                      <p:cBhvr>
                                        <p:cTn id="17" dur="1" fill="hold">
                                          <p:stCondLst>
                                            <p:cond delay="499"/>
                                          </p:stCondLst>
                                        </p:cTn>
                                        <p:tgtEl>
                                          <p:spTgt spid="1026"/>
                                        </p:tgtEl>
                                        <p:attrNameLst>
                                          <p:attrName>style.visibility</p:attrName>
                                        </p:attrNameLst>
                                      </p:cBhvr>
                                      <p:to>
                                        <p:strVal val="hidden"/>
                                      </p:to>
                                    </p:set>
                                  </p:childTnLst>
                                </p:cTn>
                              </p:par>
                              <p:par>
                                <p:cTn id="18" presetID="16" presetClass="entr" presetSubtype="21"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arn(inVertical)">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circle(in)">
                                      <p:cBhvr>
                                        <p:cTn id="25" dur="20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grpId="0"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circle(in)">
                                      <p:cBhvr>
                                        <p:cTn id="30" dur="2000"/>
                                        <p:tgtEl>
                                          <p:spTgt spid="3">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grpId="0"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circle(in)">
                                      <p:cBhvr>
                                        <p:cTn id="35" dur="2000"/>
                                        <p:tgtEl>
                                          <p:spTgt spid="3">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grpId="0"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Effect transition="in" filter="circle(in)">
                                      <p:cBhvr>
                                        <p:cTn id="40" dur="2000"/>
                                        <p:tgtEl>
                                          <p:spTgt spid="3">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xit" presetSubtype="4" fill="hold" grpId="1" nodeType="clickEffect">
                                  <p:stCondLst>
                                    <p:cond delay="0"/>
                                  </p:stCondLst>
                                  <p:childTnLst>
                                    <p:anim calcmode="lin" valueType="num">
                                      <p:cBhvr additive="base">
                                        <p:cTn id="44" dur="500"/>
                                        <p:tgtEl>
                                          <p:spTgt spid="2"/>
                                        </p:tgtEl>
                                        <p:attrNameLst>
                                          <p:attrName>ppt_x</p:attrName>
                                        </p:attrNameLst>
                                      </p:cBhvr>
                                      <p:tavLst>
                                        <p:tav tm="0">
                                          <p:val>
                                            <p:strVal val="ppt_x"/>
                                          </p:val>
                                        </p:tav>
                                        <p:tav tm="100000">
                                          <p:val>
                                            <p:strVal val="ppt_x"/>
                                          </p:val>
                                        </p:tav>
                                      </p:tavLst>
                                    </p:anim>
                                    <p:anim calcmode="lin" valueType="num">
                                      <p:cBhvr additive="base">
                                        <p:cTn id="45" dur="500"/>
                                        <p:tgtEl>
                                          <p:spTgt spid="2"/>
                                        </p:tgtEl>
                                        <p:attrNameLst>
                                          <p:attrName>ppt_y</p:attrName>
                                        </p:attrNameLst>
                                      </p:cBhvr>
                                      <p:tavLst>
                                        <p:tav tm="0">
                                          <p:val>
                                            <p:strVal val="ppt_y"/>
                                          </p:val>
                                        </p:tav>
                                        <p:tav tm="100000">
                                          <p:val>
                                            <p:strVal val="1+ppt_h/2"/>
                                          </p:val>
                                        </p:tav>
                                      </p:tavLst>
                                    </p:anim>
                                    <p:set>
                                      <p:cBhvr>
                                        <p:cTn id="46" dur="1" fill="hold">
                                          <p:stCondLst>
                                            <p:cond delay="499"/>
                                          </p:stCondLst>
                                        </p:cTn>
                                        <p:tgtEl>
                                          <p:spTgt spid="2"/>
                                        </p:tgtEl>
                                        <p:attrNameLst>
                                          <p:attrName>style.visibility</p:attrName>
                                        </p:attrNameLst>
                                      </p:cBhvr>
                                      <p:to>
                                        <p:strVal val="hidden"/>
                                      </p:to>
                                    </p:set>
                                  </p:childTnLst>
                                </p:cTn>
                              </p:par>
                              <p:par>
                                <p:cTn id="47" presetID="2" presetClass="exit" presetSubtype="4" fill="hold" nodeType="withEffect">
                                  <p:stCondLst>
                                    <p:cond delay="0"/>
                                  </p:stCondLst>
                                  <p:childTnLst>
                                    <p:anim calcmode="lin" valueType="num">
                                      <p:cBhvr additive="base">
                                        <p:cTn id="48" dur="500"/>
                                        <p:tgtEl>
                                          <p:spTgt spid="6"/>
                                        </p:tgtEl>
                                        <p:attrNameLst>
                                          <p:attrName>ppt_x</p:attrName>
                                        </p:attrNameLst>
                                      </p:cBhvr>
                                      <p:tavLst>
                                        <p:tav tm="0">
                                          <p:val>
                                            <p:strVal val="ppt_x"/>
                                          </p:val>
                                        </p:tav>
                                        <p:tav tm="100000">
                                          <p:val>
                                            <p:strVal val="ppt_x"/>
                                          </p:val>
                                        </p:tav>
                                      </p:tavLst>
                                    </p:anim>
                                    <p:anim calcmode="lin" valueType="num">
                                      <p:cBhvr additive="base">
                                        <p:cTn id="49" dur="500"/>
                                        <p:tgtEl>
                                          <p:spTgt spid="6"/>
                                        </p:tgtEl>
                                        <p:attrNameLst>
                                          <p:attrName>ppt_y</p:attrName>
                                        </p:attrNameLst>
                                      </p:cBhvr>
                                      <p:tavLst>
                                        <p:tav tm="0">
                                          <p:val>
                                            <p:strVal val="ppt_y"/>
                                          </p:val>
                                        </p:tav>
                                        <p:tav tm="100000">
                                          <p:val>
                                            <p:strVal val="1+ppt_h/2"/>
                                          </p:val>
                                        </p:tav>
                                      </p:tavLst>
                                    </p:anim>
                                    <p:set>
                                      <p:cBhvr>
                                        <p:cTn id="50" dur="1" fill="hold">
                                          <p:stCondLst>
                                            <p:cond delay="499"/>
                                          </p:stCondLst>
                                        </p:cTn>
                                        <p:tgtEl>
                                          <p:spTgt spid="6"/>
                                        </p:tgtEl>
                                        <p:attrNameLst>
                                          <p:attrName>style.visibility</p:attrName>
                                        </p:attrNameLst>
                                      </p:cBhvr>
                                      <p:to>
                                        <p:strVal val="hidden"/>
                                      </p:to>
                                    </p:set>
                                  </p:childTnLst>
                                </p:cTn>
                              </p:par>
                              <p:par>
                                <p:cTn id="51" presetID="2" presetClass="exit" presetSubtype="4" fill="hold" grpId="1" nodeType="withEffect">
                                  <p:stCondLst>
                                    <p:cond delay="0"/>
                                  </p:stCondLst>
                                  <p:childTnLst>
                                    <p:anim calcmode="lin" valueType="num">
                                      <p:cBhvr additive="base">
                                        <p:cTn id="52"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53" dur="500"/>
                                        <p:tgtEl>
                                          <p:spTgt spid="3">
                                            <p:txEl>
                                              <p:pRg st="0" end="0"/>
                                            </p:txEl>
                                          </p:spTgt>
                                        </p:tgtEl>
                                        <p:attrNameLst>
                                          <p:attrName>ppt_y</p:attrName>
                                        </p:attrNameLst>
                                      </p:cBhvr>
                                      <p:tavLst>
                                        <p:tav tm="0">
                                          <p:val>
                                            <p:strVal val="ppt_y"/>
                                          </p:val>
                                        </p:tav>
                                        <p:tav tm="100000">
                                          <p:val>
                                            <p:strVal val="1+ppt_h/2"/>
                                          </p:val>
                                        </p:tav>
                                      </p:tavLst>
                                    </p:anim>
                                    <p:set>
                                      <p:cBhvr>
                                        <p:cTn id="54" dur="1" fill="hold">
                                          <p:stCondLst>
                                            <p:cond delay="499"/>
                                          </p:stCondLst>
                                        </p:cTn>
                                        <p:tgtEl>
                                          <p:spTgt spid="3">
                                            <p:txEl>
                                              <p:pRg st="0" end="0"/>
                                            </p:txEl>
                                          </p:spTgt>
                                        </p:tgtEl>
                                        <p:attrNameLst>
                                          <p:attrName>style.visibility</p:attrName>
                                        </p:attrNameLst>
                                      </p:cBhvr>
                                      <p:to>
                                        <p:strVal val="hidden"/>
                                      </p:to>
                                    </p:set>
                                  </p:childTnLst>
                                </p:cTn>
                              </p:par>
                              <p:par>
                                <p:cTn id="55" presetID="2" presetClass="exit" presetSubtype="4" fill="hold" grpId="1" nodeType="withEffect">
                                  <p:stCondLst>
                                    <p:cond delay="0"/>
                                  </p:stCondLst>
                                  <p:childTnLst>
                                    <p:anim calcmode="lin" valueType="num">
                                      <p:cBhvr additive="base">
                                        <p:cTn id="56"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57" dur="500"/>
                                        <p:tgtEl>
                                          <p:spTgt spid="3">
                                            <p:txEl>
                                              <p:pRg st="1" end="1"/>
                                            </p:txEl>
                                          </p:spTgt>
                                        </p:tgtEl>
                                        <p:attrNameLst>
                                          <p:attrName>ppt_y</p:attrName>
                                        </p:attrNameLst>
                                      </p:cBhvr>
                                      <p:tavLst>
                                        <p:tav tm="0">
                                          <p:val>
                                            <p:strVal val="ppt_y"/>
                                          </p:val>
                                        </p:tav>
                                        <p:tav tm="100000">
                                          <p:val>
                                            <p:strVal val="1+ppt_h/2"/>
                                          </p:val>
                                        </p:tav>
                                      </p:tavLst>
                                    </p:anim>
                                    <p:set>
                                      <p:cBhvr>
                                        <p:cTn id="58" dur="1" fill="hold">
                                          <p:stCondLst>
                                            <p:cond delay="499"/>
                                          </p:stCondLst>
                                        </p:cTn>
                                        <p:tgtEl>
                                          <p:spTgt spid="3">
                                            <p:txEl>
                                              <p:pRg st="1" end="1"/>
                                            </p:txEl>
                                          </p:spTgt>
                                        </p:tgtEl>
                                        <p:attrNameLst>
                                          <p:attrName>style.visibility</p:attrName>
                                        </p:attrNameLst>
                                      </p:cBhvr>
                                      <p:to>
                                        <p:strVal val="hidden"/>
                                      </p:to>
                                    </p:set>
                                  </p:childTnLst>
                                </p:cTn>
                              </p:par>
                              <p:par>
                                <p:cTn id="59" presetID="2" presetClass="exit" presetSubtype="4" fill="hold" grpId="1" nodeType="withEffect">
                                  <p:stCondLst>
                                    <p:cond delay="0"/>
                                  </p:stCondLst>
                                  <p:childTnLst>
                                    <p:anim calcmode="lin" valueType="num">
                                      <p:cBhvr additive="base">
                                        <p:cTn id="60" dur="500"/>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61" dur="500"/>
                                        <p:tgtEl>
                                          <p:spTgt spid="3">
                                            <p:txEl>
                                              <p:pRg st="2" end="2"/>
                                            </p:txEl>
                                          </p:spTgt>
                                        </p:tgtEl>
                                        <p:attrNameLst>
                                          <p:attrName>ppt_y</p:attrName>
                                        </p:attrNameLst>
                                      </p:cBhvr>
                                      <p:tavLst>
                                        <p:tav tm="0">
                                          <p:val>
                                            <p:strVal val="ppt_y"/>
                                          </p:val>
                                        </p:tav>
                                        <p:tav tm="100000">
                                          <p:val>
                                            <p:strVal val="1+ppt_h/2"/>
                                          </p:val>
                                        </p:tav>
                                      </p:tavLst>
                                    </p:anim>
                                    <p:set>
                                      <p:cBhvr>
                                        <p:cTn id="62" dur="1" fill="hold">
                                          <p:stCondLst>
                                            <p:cond delay="499"/>
                                          </p:stCondLst>
                                        </p:cTn>
                                        <p:tgtEl>
                                          <p:spTgt spid="3">
                                            <p:txEl>
                                              <p:pRg st="2" end="2"/>
                                            </p:txEl>
                                          </p:spTgt>
                                        </p:tgtEl>
                                        <p:attrNameLst>
                                          <p:attrName>style.visibility</p:attrName>
                                        </p:attrNameLst>
                                      </p:cBhvr>
                                      <p:to>
                                        <p:strVal val="hidden"/>
                                      </p:to>
                                    </p:set>
                                  </p:childTnLst>
                                </p:cTn>
                              </p:par>
                              <p:par>
                                <p:cTn id="63" presetID="2" presetClass="exit" presetSubtype="4" fill="hold" grpId="1" nodeType="withEffect">
                                  <p:stCondLst>
                                    <p:cond delay="0"/>
                                  </p:stCondLst>
                                  <p:childTnLst>
                                    <p:anim calcmode="lin" valueType="num">
                                      <p:cBhvr additive="base">
                                        <p:cTn id="64" dur="500"/>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65" dur="500"/>
                                        <p:tgtEl>
                                          <p:spTgt spid="3">
                                            <p:txEl>
                                              <p:pRg st="3" end="3"/>
                                            </p:txEl>
                                          </p:spTgt>
                                        </p:tgtEl>
                                        <p:attrNameLst>
                                          <p:attrName>ppt_y</p:attrName>
                                        </p:attrNameLst>
                                      </p:cBhvr>
                                      <p:tavLst>
                                        <p:tav tm="0">
                                          <p:val>
                                            <p:strVal val="ppt_y"/>
                                          </p:val>
                                        </p:tav>
                                        <p:tav tm="100000">
                                          <p:val>
                                            <p:strVal val="1+ppt_h/2"/>
                                          </p:val>
                                        </p:tav>
                                      </p:tavLst>
                                    </p:anim>
                                    <p:set>
                                      <p:cBhvr>
                                        <p:cTn id="66" dur="1" fill="hold">
                                          <p:stCondLst>
                                            <p:cond delay="499"/>
                                          </p:stCondLst>
                                        </p:cTn>
                                        <p:tgtEl>
                                          <p:spTgt spid="3">
                                            <p:txEl>
                                              <p:pRg st="3" end="3"/>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705" y="500612"/>
            <a:ext cx="8596668" cy="1320800"/>
          </a:xfrm>
        </p:spPr>
        <p:txBody>
          <a:bodyPr/>
          <a:lstStyle/>
          <a:p>
            <a:r>
              <a:rPr lang="id-ID" dirty="0" smtClean="0"/>
              <a:t>Cara Kerja SPHINX (lanj..)</a:t>
            </a:r>
            <a:endParaRPr lang="id-ID" dirty="0"/>
          </a:p>
        </p:txBody>
      </p:sp>
      <p:sp>
        <p:nvSpPr>
          <p:cNvPr id="3" name="Content Placeholder 2"/>
          <p:cNvSpPr>
            <a:spLocks noGrp="1"/>
          </p:cNvSpPr>
          <p:nvPr>
            <p:ph idx="1"/>
          </p:nvPr>
        </p:nvSpPr>
        <p:spPr>
          <a:xfrm>
            <a:off x="677334" y="2356534"/>
            <a:ext cx="8596668" cy="3880773"/>
          </a:xfrm>
        </p:spPr>
        <p:txBody>
          <a:bodyPr/>
          <a:lstStyle/>
          <a:p>
            <a:pPr fontAlgn="base"/>
            <a:r>
              <a:rPr lang="id-ID" dirty="0"/>
              <a:t>Di dalam Sphinx Search Engine terdapat 3 komponen utama yaitu Indexer, Sphinx Table dan searchd.</a:t>
            </a:r>
          </a:p>
          <a:p>
            <a:pPr fontAlgn="base"/>
            <a:r>
              <a:rPr lang="id-ID" dirty="0"/>
              <a:t>Indexer: berguna untuk me-</a:t>
            </a:r>
            <a:r>
              <a:rPr lang="id-ID" i="1" dirty="0"/>
              <a:t>generate</a:t>
            </a:r>
            <a:r>
              <a:rPr lang="id-ID" dirty="0"/>
              <a:t> index atau melakukan re-index berdasar file konfigurasi.</a:t>
            </a:r>
          </a:p>
          <a:p>
            <a:pPr fontAlgn="base"/>
            <a:r>
              <a:rPr lang="id-ID" dirty="0"/>
              <a:t>Sphinx Table: menyimpan data dari query yang ada di file konfigurasi. Tabel ini sudah diindex oleh indexer dan pencarian akan dicari di sini</a:t>
            </a:r>
          </a:p>
          <a:p>
            <a:pPr fontAlgn="base"/>
            <a:r>
              <a:rPr lang="id-ID" dirty="0"/>
              <a:t>searchd: Daemon yang melakukan pencarian index. Daemon ini bisa diakses melalui sphinxAPI sehingga aplikasi akan lebih mudah dalam mengakses daemon.</a:t>
            </a:r>
          </a:p>
          <a:p>
            <a:endParaRPr lang="id-ID" dirty="0"/>
          </a:p>
        </p:txBody>
      </p:sp>
      <p:pic>
        <p:nvPicPr>
          <p:cNvPr id="2050" name="Picture 2" descr="https://dl.dropboxusercontent.com/u/82994357/wp_image/sphinx-overvie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0318" y="1740263"/>
            <a:ext cx="6448425" cy="41910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dl.dropboxusercontent.com/u/82994357/wp_image/sphinx-overvie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0278" y="211210"/>
            <a:ext cx="3258185" cy="2117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166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 calcmode="lin" valueType="num">
                                      <p:cBhvr>
                                        <p:cTn id="12" dur="500" fill="hold"/>
                                        <p:tgtEl>
                                          <p:spTgt spid="2050"/>
                                        </p:tgtEl>
                                        <p:attrNameLst>
                                          <p:attrName>ppt_w</p:attrName>
                                        </p:attrNameLst>
                                      </p:cBhvr>
                                      <p:tavLst>
                                        <p:tav tm="0">
                                          <p:val>
                                            <p:fltVal val="0"/>
                                          </p:val>
                                        </p:tav>
                                        <p:tav tm="100000">
                                          <p:val>
                                            <p:strVal val="#ppt_w"/>
                                          </p:val>
                                        </p:tav>
                                      </p:tavLst>
                                    </p:anim>
                                    <p:anim calcmode="lin" valueType="num">
                                      <p:cBhvr>
                                        <p:cTn id="13" dur="500" fill="hold"/>
                                        <p:tgtEl>
                                          <p:spTgt spid="2050"/>
                                        </p:tgtEl>
                                        <p:attrNameLst>
                                          <p:attrName>ppt_h</p:attrName>
                                        </p:attrNameLst>
                                      </p:cBhvr>
                                      <p:tavLst>
                                        <p:tav tm="0">
                                          <p:val>
                                            <p:fltVal val="0"/>
                                          </p:val>
                                        </p:tav>
                                        <p:tav tm="100000">
                                          <p:val>
                                            <p:strVal val="#ppt_h"/>
                                          </p:val>
                                        </p:tav>
                                      </p:tavLst>
                                    </p:anim>
                                    <p:animEffect transition="in" filter="fade">
                                      <p:cBhvr>
                                        <p:cTn id="14" dur="500"/>
                                        <p:tgtEl>
                                          <p:spTgt spid="2050"/>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xit" presetSubtype="32" fill="hold" nodeType="clickEffect">
                                  <p:stCondLst>
                                    <p:cond delay="0"/>
                                  </p:stCondLst>
                                  <p:childTnLst>
                                    <p:anim calcmode="lin" valueType="num">
                                      <p:cBhvr>
                                        <p:cTn id="18" dur="500"/>
                                        <p:tgtEl>
                                          <p:spTgt spid="2050"/>
                                        </p:tgtEl>
                                        <p:attrNameLst>
                                          <p:attrName>ppt_w</p:attrName>
                                        </p:attrNameLst>
                                      </p:cBhvr>
                                      <p:tavLst>
                                        <p:tav tm="0">
                                          <p:val>
                                            <p:strVal val="ppt_w"/>
                                          </p:val>
                                        </p:tav>
                                        <p:tav tm="100000">
                                          <p:val>
                                            <p:fltVal val="0"/>
                                          </p:val>
                                        </p:tav>
                                      </p:tavLst>
                                    </p:anim>
                                    <p:anim calcmode="lin" valueType="num">
                                      <p:cBhvr>
                                        <p:cTn id="19" dur="500"/>
                                        <p:tgtEl>
                                          <p:spTgt spid="2050"/>
                                        </p:tgtEl>
                                        <p:attrNameLst>
                                          <p:attrName>ppt_h</p:attrName>
                                        </p:attrNameLst>
                                      </p:cBhvr>
                                      <p:tavLst>
                                        <p:tav tm="0">
                                          <p:val>
                                            <p:strVal val="ppt_h"/>
                                          </p:val>
                                        </p:tav>
                                        <p:tav tm="100000">
                                          <p:val>
                                            <p:fltVal val="0"/>
                                          </p:val>
                                        </p:tav>
                                      </p:tavLst>
                                    </p:anim>
                                    <p:animEffect transition="out" filter="fade">
                                      <p:cBhvr>
                                        <p:cTn id="20" dur="500"/>
                                        <p:tgtEl>
                                          <p:spTgt spid="2050"/>
                                        </p:tgtEl>
                                      </p:cBhvr>
                                    </p:animEffect>
                                    <p:set>
                                      <p:cBhvr>
                                        <p:cTn id="21" dur="1" fill="hold">
                                          <p:stCondLst>
                                            <p:cond delay="499"/>
                                          </p:stCondLst>
                                        </p:cTn>
                                        <p:tgtEl>
                                          <p:spTgt spid="2050"/>
                                        </p:tgtEl>
                                        <p:attrNameLst>
                                          <p:attrName>style.visibility</p:attrName>
                                        </p:attrNameLst>
                                      </p:cBhvr>
                                      <p:to>
                                        <p:strVal val="hidden"/>
                                      </p:to>
                                    </p:set>
                                  </p:childTnLst>
                                </p:cTn>
                              </p:par>
                              <p:par>
                                <p:cTn id="22" presetID="53" presetClass="entr" presetSubtype="16"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500" fill="hold"/>
                                        <p:tgtEl>
                                          <p:spTgt spid="5"/>
                                        </p:tgtEl>
                                        <p:attrNameLst>
                                          <p:attrName>ppt_w</p:attrName>
                                        </p:attrNameLst>
                                      </p:cBhvr>
                                      <p:tavLst>
                                        <p:tav tm="0">
                                          <p:val>
                                            <p:fltVal val="0"/>
                                          </p:val>
                                        </p:tav>
                                        <p:tav tm="100000">
                                          <p:val>
                                            <p:strVal val="#ppt_w"/>
                                          </p:val>
                                        </p:tav>
                                      </p:tavLst>
                                    </p:anim>
                                    <p:anim calcmode="lin" valueType="num">
                                      <p:cBhvr>
                                        <p:cTn id="25" dur="500" fill="hold"/>
                                        <p:tgtEl>
                                          <p:spTgt spid="5"/>
                                        </p:tgtEl>
                                        <p:attrNameLst>
                                          <p:attrName>ppt_h</p:attrName>
                                        </p:attrNameLst>
                                      </p:cBhvr>
                                      <p:tavLst>
                                        <p:tav tm="0">
                                          <p:val>
                                            <p:fltVal val="0"/>
                                          </p:val>
                                        </p:tav>
                                        <p:tav tm="100000">
                                          <p:val>
                                            <p:strVal val="#ppt_h"/>
                                          </p:val>
                                        </p:tav>
                                      </p:tavLst>
                                    </p:anim>
                                    <p:animEffect transition="in" filter="fade">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animEffect transition="in" filter="fade">
                                      <p:cBhvr>
                                        <p:cTn id="31" dur="500"/>
                                        <p:tgtEl>
                                          <p:spTgt spid="3">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1" end="1"/>
                                            </p:txEl>
                                          </p:spTgt>
                                        </p:tgtEl>
                                        <p:attrNameLst>
                                          <p:attrName>style.visibility</p:attrName>
                                        </p:attrNameLst>
                                      </p:cBhvr>
                                      <p:to>
                                        <p:strVal val="visible"/>
                                      </p:to>
                                    </p:set>
                                    <p:animEffect transition="in" filter="fade">
                                      <p:cBhvr>
                                        <p:cTn id="36" dur="500"/>
                                        <p:tgtEl>
                                          <p:spTgt spid="3">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animEffect transition="in" filter="fade">
                                      <p:cBhvr>
                                        <p:cTn id="41" dur="500"/>
                                        <p:tgtEl>
                                          <p:spTgt spid="3">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3" end="3"/>
                                            </p:txEl>
                                          </p:spTgt>
                                        </p:tgtEl>
                                        <p:attrNameLst>
                                          <p:attrName>style.visibility</p:attrName>
                                        </p:attrNameLst>
                                      </p:cBhvr>
                                      <p:to>
                                        <p:strVal val="visible"/>
                                      </p:to>
                                    </p:set>
                                    <p:animEffect transition="in" filter="fade">
                                      <p:cBhvr>
                                        <p:cTn id="46" dur="500"/>
                                        <p:tgtEl>
                                          <p:spTgt spid="3">
                                            <p:txEl>
                                              <p:pRg st="3" end="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xit" presetSubtype="4" fill="hold" grpId="1" nodeType="clickEffect">
                                  <p:stCondLst>
                                    <p:cond delay="0"/>
                                  </p:stCondLst>
                                  <p:childTnLst>
                                    <p:anim calcmode="lin" valueType="num">
                                      <p:cBhvr additive="base">
                                        <p:cTn id="50" dur="500"/>
                                        <p:tgtEl>
                                          <p:spTgt spid="2"/>
                                        </p:tgtEl>
                                        <p:attrNameLst>
                                          <p:attrName>ppt_x</p:attrName>
                                        </p:attrNameLst>
                                      </p:cBhvr>
                                      <p:tavLst>
                                        <p:tav tm="0">
                                          <p:val>
                                            <p:strVal val="ppt_x"/>
                                          </p:val>
                                        </p:tav>
                                        <p:tav tm="100000">
                                          <p:val>
                                            <p:strVal val="ppt_x"/>
                                          </p:val>
                                        </p:tav>
                                      </p:tavLst>
                                    </p:anim>
                                    <p:anim calcmode="lin" valueType="num">
                                      <p:cBhvr additive="base">
                                        <p:cTn id="51" dur="500"/>
                                        <p:tgtEl>
                                          <p:spTgt spid="2"/>
                                        </p:tgtEl>
                                        <p:attrNameLst>
                                          <p:attrName>ppt_y</p:attrName>
                                        </p:attrNameLst>
                                      </p:cBhvr>
                                      <p:tavLst>
                                        <p:tav tm="0">
                                          <p:val>
                                            <p:strVal val="ppt_y"/>
                                          </p:val>
                                        </p:tav>
                                        <p:tav tm="100000">
                                          <p:val>
                                            <p:strVal val="1+ppt_h/2"/>
                                          </p:val>
                                        </p:tav>
                                      </p:tavLst>
                                    </p:anim>
                                    <p:set>
                                      <p:cBhvr>
                                        <p:cTn id="52" dur="1" fill="hold">
                                          <p:stCondLst>
                                            <p:cond delay="499"/>
                                          </p:stCondLst>
                                        </p:cTn>
                                        <p:tgtEl>
                                          <p:spTgt spid="2"/>
                                        </p:tgtEl>
                                        <p:attrNameLst>
                                          <p:attrName>style.visibility</p:attrName>
                                        </p:attrNameLst>
                                      </p:cBhvr>
                                      <p:to>
                                        <p:strVal val="hidden"/>
                                      </p:to>
                                    </p:set>
                                  </p:childTnLst>
                                </p:cTn>
                              </p:par>
                              <p:par>
                                <p:cTn id="53" presetID="2" presetClass="exit" presetSubtype="4" fill="hold" nodeType="withEffect">
                                  <p:stCondLst>
                                    <p:cond delay="0"/>
                                  </p:stCondLst>
                                  <p:childTnLst>
                                    <p:anim calcmode="lin" valueType="num">
                                      <p:cBhvr additive="base">
                                        <p:cTn id="54" dur="500"/>
                                        <p:tgtEl>
                                          <p:spTgt spid="5"/>
                                        </p:tgtEl>
                                        <p:attrNameLst>
                                          <p:attrName>ppt_x</p:attrName>
                                        </p:attrNameLst>
                                      </p:cBhvr>
                                      <p:tavLst>
                                        <p:tav tm="0">
                                          <p:val>
                                            <p:strVal val="ppt_x"/>
                                          </p:val>
                                        </p:tav>
                                        <p:tav tm="100000">
                                          <p:val>
                                            <p:strVal val="ppt_x"/>
                                          </p:val>
                                        </p:tav>
                                      </p:tavLst>
                                    </p:anim>
                                    <p:anim calcmode="lin" valueType="num">
                                      <p:cBhvr additive="base">
                                        <p:cTn id="55" dur="500"/>
                                        <p:tgtEl>
                                          <p:spTgt spid="5"/>
                                        </p:tgtEl>
                                        <p:attrNameLst>
                                          <p:attrName>ppt_y</p:attrName>
                                        </p:attrNameLst>
                                      </p:cBhvr>
                                      <p:tavLst>
                                        <p:tav tm="0">
                                          <p:val>
                                            <p:strVal val="ppt_y"/>
                                          </p:val>
                                        </p:tav>
                                        <p:tav tm="100000">
                                          <p:val>
                                            <p:strVal val="1+ppt_h/2"/>
                                          </p:val>
                                        </p:tav>
                                      </p:tavLst>
                                    </p:anim>
                                    <p:set>
                                      <p:cBhvr>
                                        <p:cTn id="56" dur="1" fill="hold">
                                          <p:stCondLst>
                                            <p:cond delay="499"/>
                                          </p:stCondLst>
                                        </p:cTn>
                                        <p:tgtEl>
                                          <p:spTgt spid="5"/>
                                        </p:tgtEl>
                                        <p:attrNameLst>
                                          <p:attrName>style.visibility</p:attrName>
                                        </p:attrNameLst>
                                      </p:cBhvr>
                                      <p:to>
                                        <p:strVal val="hidden"/>
                                      </p:to>
                                    </p:set>
                                  </p:childTnLst>
                                </p:cTn>
                              </p:par>
                              <p:par>
                                <p:cTn id="57" presetID="2" presetClass="exit" presetSubtype="4" fill="hold" grpId="1" nodeType="withEffect">
                                  <p:stCondLst>
                                    <p:cond delay="0"/>
                                  </p:stCondLst>
                                  <p:childTnLst>
                                    <p:anim calcmode="lin" valueType="num">
                                      <p:cBhvr additive="base">
                                        <p:cTn id="58"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59" dur="500"/>
                                        <p:tgtEl>
                                          <p:spTgt spid="3">
                                            <p:txEl>
                                              <p:pRg st="0" end="0"/>
                                            </p:txEl>
                                          </p:spTgt>
                                        </p:tgtEl>
                                        <p:attrNameLst>
                                          <p:attrName>ppt_y</p:attrName>
                                        </p:attrNameLst>
                                      </p:cBhvr>
                                      <p:tavLst>
                                        <p:tav tm="0">
                                          <p:val>
                                            <p:strVal val="ppt_y"/>
                                          </p:val>
                                        </p:tav>
                                        <p:tav tm="100000">
                                          <p:val>
                                            <p:strVal val="1+ppt_h/2"/>
                                          </p:val>
                                        </p:tav>
                                      </p:tavLst>
                                    </p:anim>
                                    <p:set>
                                      <p:cBhvr>
                                        <p:cTn id="60" dur="1" fill="hold">
                                          <p:stCondLst>
                                            <p:cond delay="499"/>
                                          </p:stCondLst>
                                        </p:cTn>
                                        <p:tgtEl>
                                          <p:spTgt spid="3">
                                            <p:txEl>
                                              <p:pRg st="0" end="0"/>
                                            </p:txEl>
                                          </p:spTgt>
                                        </p:tgtEl>
                                        <p:attrNameLst>
                                          <p:attrName>style.visibility</p:attrName>
                                        </p:attrNameLst>
                                      </p:cBhvr>
                                      <p:to>
                                        <p:strVal val="hidden"/>
                                      </p:to>
                                    </p:set>
                                  </p:childTnLst>
                                </p:cTn>
                              </p:par>
                              <p:par>
                                <p:cTn id="61" presetID="2" presetClass="exit" presetSubtype="4" fill="hold" grpId="1" nodeType="withEffect">
                                  <p:stCondLst>
                                    <p:cond delay="0"/>
                                  </p:stCondLst>
                                  <p:childTnLst>
                                    <p:anim calcmode="lin" valueType="num">
                                      <p:cBhvr additive="base">
                                        <p:cTn id="62"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63" dur="500"/>
                                        <p:tgtEl>
                                          <p:spTgt spid="3">
                                            <p:txEl>
                                              <p:pRg st="1" end="1"/>
                                            </p:txEl>
                                          </p:spTgt>
                                        </p:tgtEl>
                                        <p:attrNameLst>
                                          <p:attrName>ppt_y</p:attrName>
                                        </p:attrNameLst>
                                      </p:cBhvr>
                                      <p:tavLst>
                                        <p:tav tm="0">
                                          <p:val>
                                            <p:strVal val="ppt_y"/>
                                          </p:val>
                                        </p:tav>
                                        <p:tav tm="100000">
                                          <p:val>
                                            <p:strVal val="1+ppt_h/2"/>
                                          </p:val>
                                        </p:tav>
                                      </p:tavLst>
                                    </p:anim>
                                    <p:set>
                                      <p:cBhvr>
                                        <p:cTn id="64" dur="1" fill="hold">
                                          <p:stCondLst>
                                            <p:cond delay="499"/>
                                          </p:stCondLst>
                                        </p:cTn>
                                        <p:tgtEl>
                                          <p:spTgt spid="3">
                                            <p:txEl>
                                              <p:pRg st="1" end="1"/>
                                            </p:txEl>
                                          </p:spTgt>
                                        </p:tgtEl>
                                        <p:attrNameLst>
                                          <p:attrName>style.visibility</p:attrName>
                                        </p:attrNameLst>
                                      </p:cBhvr>
                                      <p:to>
                                        <p:strVal val="hidden"/>
                                      </p:to>
                                    </p:set>
                                  </p:childTnLst>
                                </p:cTn>
                              </p:par>
                              <p:par>
                                <p:cTn id="65" presetID="2" presetClass="exit" presetSubtype="4" fill="hold" grpId="1" nodeType="withEffect">
                                  <p:stCondLst>
                                    <p:cond delay="0"/>
                                  </p:stCondLst>
                                  <p:childTnLst>
                                    <p:anim calcmode="lin" valueType="num">
                                      <p:cBhvr additive="base">
                                        <p:cTn id="66" dur="500"/>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67" dur="500"/>
                                        <p:tgtEl>
                                          <p:spTgt spid="3">
                                            <p:txEl>
                                              <p:pRg st="2" end="2"/>
                                            </p:txEl>
                                          </p:spTgt>
                                        </p:tgtEl>
                                        <p:attrNameLst>
                                          <p:attrName>ppt_y</p:attrName>
                                        </p:attrNameLst>
                                      </p:cBhvr>
                                      <p:tavLst>
                                        <p:tav tm="0">
                                          <p:val>
                                            <p:strVal val="ppt_y"/>
                                          </p:val>
                                        </p:tav>
                                        <p:tav tm="100000">
                                          <p:val>
                                            <p:strVal val="1+ppt_h/2"/>
                                          </p:val>
                                        </p:tav>
                                      </p:tavLst>
                                    </p:anim>
                                    <p:set>
                                      <p:cBhvr>
                                        <p:cTn id="68" dur="1" fill="hold">
                                          <p:stCondLst>
                                            <p:cond delay="499"/>
                                          </p:stCondLst>
                                        </p:cTn>
                                        <p:tgtEl>
                                          <p:spTgt spid="3">
                                            <p:txEl>
                                              <p:pRg st="2" end="2"/>
                                            </p:txEl>
                                          </p:spTgt>
                                        </p:tgtEl>
                                        <p:attrNameLst>
                                          <p:attrName>style.visibility</p:attrName>
                                        </p:attrNameLst>
                                      </p:cBhvr>
                                      <p:to>
                                        <p:strVal val="hidden"/>
                                      </p:to>
                                    </p:set>
                                  </p:childTnLst>
                                </p:cTn>
                              </p:par>
                              <p:par>
                                <p:cTn id="69" presetID="2" presetClass="exit" presetSubtype="4" fill="hold" grpId="1" nodeType="withEffect">
                                  <p:stCondLst>
                                    <p:cond delay="0"/>
                                  </p:stCondLst>
                                  <p:childTnLst>
                                    <p:anim calcmode="lin" valueType="num">
                                      <p:cBhvr additive="base">
                                        <p:cTn id="70" dur="500"/>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71" dur="500"/>
                                        <p:tgtEl>
                                          <p:spTgt spid="3">
                                            <p:txEl>
                                              <p:pRg st="3" end="3"/>
                                            </p:txEl>
                                          </p:spTgt>
                                        </p:tgtEl>
                                        <p:attrNameLst>
                                          <p:attrName>ppt_y</p:attrName>
                                        </p:attrNameLst>
                                      </p:cBhvr>
                                      <p:tavLst>
                                        <p:tav tm="0">
                                          <p:val>
                                            <p:strVal val="ppt_y"/>
                                          </p:val>
                                        </p:tav>
                                        <p:tav tm="100000">
                                          <p:val>
                                            <p:strVal val="1+ppt_h/2"/>
                                          </p:val>
                                        </p:tav>
                                      </p:tavLst>
                                    </p:anim>
                                    <p:set>
                                      <p:cBhvr>
                                        <p:cTn id="72" dur="1" fill="hold">
                                          <p:stCondLst>
                                            <p:cond delay="499"/>
                                          </p:stCondLst>
                                        </p:cTn>
                                        <p:tgtEl>
                                          <p:spTgt spid="3">
                                            <p:txEl>
                                              <p:pRg st="3" end="3"/>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uiExpand="1" build="p"/>
      <p:bldP spid="3" grpI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Algoritma</a:t>
            </a:r>
            <a:endParaRPr lang="id-ID" dirty="0"/>
          </a:p>
        </p:txBody>
      </p:sp>
      <p:sp>
        <p:nvSpPr>
          <p:cNvPr id="5" name="Rectangle 2"/>
          <p:cNvSpPr>
            <a:spLocks noGrp="1" noChangeArrowheads="1"/>
          </p:cNvSpPr>
          <p:nvPr>
            <p:ph idx="1"/>
          </p:nvPr>
        </p:nvSpPr>
        <p:spPr bwMode="auto">
          <a:xfrm>
            <a:off x="781837" y="1392172"/>
            <a:ext cx="6418424"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1600" b="0" i="0" u="none" strike="noStrike" cap="none" normalizeH="0" baseline="0" dirty="0" smtClean="0">
                <a:ln>
                  <a:noFill/>
                </a:ln>
                <a:solidFill>
                  <a:srgbClr val="110000"/>
                </a:solidFill>
                <a:effectLst/>
                <a:latin typeface="Courier New" panose="02070309020205020404" pitchFamily="49" charset="0"/>
                <a:cs typeface="Courier New" panose="02070309020205020404" pitchFamily="49" charset="0"/>
              </a:rPr>
              <a:t>BM25 </a:t>
            </a:r>
            <a:r>
              <a:rPr kumimoji="0" lang="id-ID" altLang="id-ID"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a:t>
            </a:r>
            <a:r>
              <a:rPr kumimoji="0" lang="id-ID" altLang="id-ID" sz="1600" b="0" i="0" u="none" strike="noStrike" cap="none" normalizeH="0" baseline="0" dirty="0" smtClean="0">
                <a:ln>
                  <a:noFill/>
                </a:ln>
                <a:solidFill>
                  <a:srgbClr val="110000"/>
                </a:solidFill>
                <a:effectLst/>
                <a:latin typeface="Courier New" panose="02070309020205020404" pitchFamily="49" charset="0"/>
                <a:cs typeface="Courier New" panose="02070309020205020404" pitchFamily="49" charset="0"/>
              </a:rPr>
              <a:t> </a:t>
            </a:r>
            <a:r>
              <a:rPr kumimoji="0" lang="id-ID" altLang="id-ID" sz="1600" b="0" i="0" u="none" strike="noStrike" cap="none" normalizeH="0" baseline="0" dirty="0" smtClean="0">
                <a:ln>
                  <a:noFill/>
                </a:ln>
                <a:solidFill>
                  <a:srgbClr val="CC66CC"/>
                </a:solidFill>
                <a:effectLst/>
                <a:latin typeface="Courier New" panose="02070309020205020404" pitchFamily="49" charset="0"/>
                <a:cs typeface="Courier New" panose="02070309020205020404" pitchFamily="49" charset="0"/>
              </a:rPr>
              <a:t>0</a:t>
            </a:r>
            <a:r>
              <a:rPr kumimoji="0" lang="id-ID" altLang="id-ID" sz="1600" b="0" i="0" u="none" strike="noStrike" cap="none" normalizeH="0" baseline="0" dirty="0" smtClean="0">
                <a:ln>
                  <a:noFill/>
                </a:ln>
                <a:solidFill>
                  <a:srgbClr val="11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1600" b="0" i="0" u="none" strike="noStrike" cap="none" normalizeH="0" baseline="0" dirty="0" smtClean="0">
                <a:ln>
                  <a:noFill/>
                </a:ln>
                <a:solidFill>
                  <a:srgbClr val="B1B100"/>
                </a:solidFill>
                <a:effectLst/>
                <a:latin typeface="Courier New" panose="02070309020205020404" pitchFamily="49" charset="0"/>
                <a:cs typeface="Courier New" panose="02070309020205020404" pitchFamily="49" charset="0"/>
              </a:rPr>
              <a:t>foreach</a:t>
            </a:r>
            <a:r>
              <a:rPr kumimoji="0" lang="id-ID" altLang="id-ID" sz="1600" b="0" i="0" u="none" strike="noStrike" cap="none" normalizeH="0" baseline="0" dirty="0" smtClean="0">
                <a:ln>
                  <a:noFill/>
                </a:ln>
                <a:solidFill>
                  <a:srgbClr val="110000"/>
                </a:solidFill>
                <a:effectLst/>
                <a:latin typeface="Courier New" panose="02070309020205020404" pitchFamily="49" charset="0"/>
                <a:cs typeface="Courier New" panose="02070309020205020404" pitchFamily="49" charset="0"/>
              </a:rPr>
              <a:t> </a:t>
            </a:r>
            <a:r>
              <a:rPr kumimoji="0" lang="id-ID" altLang="id-ID" sz="1600" b="0" i="0" u="none" strike="noStrike" cap="none" normalizeH="0" baseline="0" dirty="0" smtClean="0">
                <a:ln>
                  <a:noFill/>
                </a:ln>
                <a:solidFill>
                  <a:srgbClr val="009900"/>
                </a:solidFill>
                <a:effectLst/>
                <a:latin typeface="Courier New" panose="02070309020205020404" pitchFamily="49" charset="0"/>
                <a:cs typeface="Courier New" panose="02070309020205020404" pitchFamily="49" charset="0"/>
              </a:rPr>
              <a:t>(</a:t>
            </a:r>
            <a:r>
              <a:rPr kumimoji="0" lang="id-ID" altLang="id-ID" sz="1600" b="0" i="0" u="none" strike="noStrike" cap="none" normalizeH="0" baseline="0" dirty="0" smtClean="0">
                <a:ln>
                  <a:noFill/>
                </a:ln>
                <a:solidFill>
                  <a:srgbClr val="110000"/>
                </a:solidFill>
                <a:effectLst/>
                <a:latin typeface="Courier New" panose="02070309020205020404" pitchFamily="49" charset="0"/>
                <a:cs typeface="Courier New" panose="02070309020205020404" pitchFamily="49" charset="0"/>
              </a:rPr>
              <a:t> keyword in matching_keywords </a:t>
            </a:r>
            <a:r>
              <a:rPr kumimoji="0" lang="id-ID" altLang="id-ID" sz="1600" b="0" i="0" u="none" strike="noStrike" cap="none" normalizeH="0" baseline="0" dirty="0" smtClean="0">
                <a:ln>
                  <a:noFill/>
                </a:ln>
                <a:solidFill>
                  <a:srgbClr val="009900"/>
                </a:solidFill>
                <a:effectLst/>
                <a:latin typeface="Courier New" panose="02070309020205020404" pitchFamily="49" charset="0"/>
                <a:cs typeface="Courier New" panose="02070309020205020404" pitchFamily="49" charset="0"/>
              </a:rPr>
              <a:t>)</a:t>
            </a:r>
            <a:r>
              <a:rPr kumimoji="0" lang="id-ID" altLang="id-ID" sz="1600" b="0" i="0" u="none" strike="noStrike" cap="none" normalizeH="0" baseline="0" dirty="0" smtClean="0">
                <a:ln>
                  <a:noFill/>
                </a:ln>
                <a:solidFill>
                  <a:srgbClr val="11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1600" b="0" i="0" u="none" strike="noStrike" cap="none" normalizeH="0" baseline="0" dirty="0" smtClean="0">
                <a:ln>
                  <a:noFill/>
                </a:ln>
                <a:solidFill>
                  <a:srgbClr val="009900"/>
                </a:solidFill>
                <a:effectLst/>
                <a:latin typeface="Courier New" panose="02070309020205020404" pitchFamily="49" charset="0"/>
                <a:cs typeface="Courier New" panose="02070309020205020404" pitchFamily="49" charset="0"/>
              </a:rPr>
              <a:t>{</a:t>
            </a:r>
            <a:r>
              <a:rPr kumimoji="0" lang="id-ID" altLang="id-ID" sz="1600" b="0" i="0" u="none" strike="noStrike" cap="none" normalizeH="0" baseline="0" dirty="0" smtClean="0">
                <a:ln>
                  <a:noFill/>
                </a:ln>
                <a:solidFill>
                  <a:srgbClr val="11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1600" b="0" i="0" u="none" strike="noStrike" cap="none" normalizeH="0" baseline="0" dirty="0" smtClean="0">
                <a:ln>
                  <a:noFill/>
                </a:ln>
                <a:solidFill>
                  <a:srgbClr val="110000"/>
                </a:solidFill>
                <a:effectLst/>
                <a:latin typeface="Courier New" panose="02070309020205020404" pitchFamily="49" charset="0"/>
                <a:cs typeface="Courier New" panose="02070309020205020404" pitchFamily="49" charset="0"/>
              </a:rPr>
              <a:t> n </a:t>
            </a:r>
            <a:r>
              <a:rPr kumimoji="0" lang="id-ID" altLang="id-ID"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a:t>
            </a:r>
            <a:r>
              <a:rPr kumimoji="0" lang="id-ID" altLang="id-ID" sz="1600" b="0" i="0" u="none" strike="noStrike" cap="none" normalizeH="0" baseline="0" dirty="0" smtClean="0">
                <a:ln>
                  <a:noFill/>
                </a:ln>
                <a:solidFill>
                  <a:srgbClr val="110000"/>
                </a:solidFill>
                <a:effectLst/>
                <a:latin typeface="Courier New" panose="02070309020205020404" pitchFamily="49" charset="0"/>
                <a:cs typeface="Courier New" panose="02070309020205020404" pitchFamily="49" charset="0"/>
              </a:rPr>
              <a:t> total_matching_documents </a:t>
            </a:r>
            <a:r>
              <a:rPr kumimoji="0" lang="id-ID" altLang="id-ID" sz="1600" b="0" i="0" u="none" strike="noStrike" cap="none" normalizeH="0" baseline="0" dirty="0" smtClean="0">
                <a:ln>
                  <a:noFill/>
                </a:ln>
                <a:solidFill>
                  <a:srgbClr val="009900"/>
                </a:solidFill>
                <a:effectLst/>
                <a:latin typeface="Courier New" panose="02070309020205020404" pitchFamily="49" charset="0"/>
                <a:cs typeface="Courier New" panose="02070309020205020404" pitchFamily="49" charset="0"/>
              </a:rPr>
              <a:t>(</a:t>
            </a:r>
            <a:r>
              <a:rPr kumimoji="0" lang="id-ID" altLang="id-ID" sz="1600" b="0" i="0" u="none" strike="noStrike" cap="none" normalizeH="0" baseline="0" dirty="0" smtClean="0">
                <a:ln>
                  <a:noFill/>
                </a:ln>
                <a:solidFill>
                  <a:srgbClr val="110000"/>
                </a:solidFill>
                <a:effectLst/>
                <a:latin typeface="Courier New" panose="02070309020205020404" pitchFamily="49" charset="0"/>
                <a:cs typeface="Courier New" panose="02070309020205020404" pitchFamily="49" charset="0"/>
              </a:rPr>
              <a:t> keyword </a:t>
            </a:r>
            <a:r>
              <a:rPr kumimoji="0" lang="id-ID" altLang="id-ID" sz="1600" b="0" i="0" u="none" strike="noStrike" cap="none" normalizeH="0" baseline="0" dirty="0" smtClean="0">
                <a:ln>
                  <a:noFill/>
                </a:ln>
                <a:solidFill>
                  <a:srgbClr val="0099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1600" b="0" i="0" u="none" strike="noStrike" cap="none" normalizeH="0" baseline="0" dirty="0" smtClean="0">
                <a:ln>
                  <a:noFill/>
                </a:ln>
                <a:solidFill>
                  <a:srgbClr val="110000"/>
                </a:solidFill>
                <a:effectLst/>
                <a:latin typeface="Courier New" panose="02070309020205020404" pitchFamily="49" charset="0"/>
                <a:cs typeface="Courier New" panose="02070309020205020404" pitchFamily="49" charset="0"/>
              </a:rPr>
              <a:t> N </a:t>
            </a:r>
            <a:r>
              <a:rPr kumimoji="0" lang="id-ID" altLang="id-ID"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a:t>
            </a:r>
            <a:r>
              <a:rPr kumimoji="0" lang="id-ID" altLang="id-ID" sz="1600" b="0" i="0" u="none" strike="noStrike" cap="none" normalizeH="0" baseline="0" dirty="0" smtClean="0">
                <a:ln>
                  <a:noFill/>
                </a:ln>
                <a:solidFill>
                  <a:srgbClr val="110000"/>
                </a:solidFill>
                <a:effectLst/>
                <a:latin typeface="Courier New" panose="02070309020205020404" pitchFamily="49" charset="0"/>
                <a:cs typeface="Courier New" panose="02070309020205020404" pitchFamily="49" charset="0"/>
              </a:rPr>
              <a:t> total_documents_in_collection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1600" b="0" i="0" u="none" strike="noStrike" cap="none" normalizeH="0" baseline="0" dirty="0" smtClean="0">
                <a:ln>
                  <a:noFill/>
                </a:ln>
                <a:solidFill>
                  <a:srgbClr val="110000"/>
                </a:solidFill>
                <a:effectLst/>
                <a:latin typeface="Courier New" panose="02070309020205020404" pitchFamily="49" charset="0"/>
                <a:cs typeface="Courier New" panose="02070309020205020404" pitchFamily="49" charset="0"/>
              </a:rPr>
              <a:t> k1 </a:t>
            </a:r>
            <a:r>
              <a:rPr kumimoji="0" lang="id-ID" altLang="id-ID"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a:t>
            </a:r>
            <a:r>
              <a:rPr kumimoji="0" lang="id-ID" altLang="id-ID" sz="1600" b="0" i="0" u="none" strike="noStrike" cap="none" normalizeH="0" baseline="0" dirty="0" smtClean="0">
                <a:ln>
                  <a:noFill/>
                </a:ln>
                <a:solidFill>
                  <a:srgbClr val="110000"/>
                </a:solidFill>
                <a:effectLst/>
                <a:latin typeface="Courier New" panose="02070309020205020404" pitchFamily="49" charset="0"/>
                <a:cs typeface="Courier New" panose="02070309020205020404" pitchFamily="49" charset="0"/>
              </a:rPr>
              <a:t> </a:t>
            </a:r>
            <a:r>
              <a:rPr kumimoji="0" lang="id-ID" altLang="id-ID" sz="1600" b="0" i="0" u="none" strike="noStrike" cap="none" normalizeH="0" baseline="0" dirty="0" smtClean="0">
                <a:ln>
                  <a:noFill/>
                </a:ln>
                <a:solidFill>
                  <a:srgbClr val="800080"/>
                </a:solidFill>
                <a:effectLst/>
                <a:latin typeface="Courier New" panose="02070309020205020404" pitchFamily="49" charset="0"/>
                <a:cs typeface="Courier New" panose="02070309020205020404" pitchFamily="49" charset="0"/>
              </a:rPr>
              <a:t>1.2</a:t>
            </a:r>
            <a:r>
              <a:rPr kumimoji="0" lang="id-ID" altLang="id-ID" sz="1600" b="0" i="0" u="none" strike="noStrike" cap="none" normalizeH="0" baseline="0" dirty="0" smtClean="0">
                <a:ln>
                  <a:noFill/>
                </a:ln>
                <a:solidFill>
                  <a:srgbClr val="11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id-ID" altLang="id-ID" sz="1600" dirty="0">
              <a:solidFill>
                <a:srgbClr val="11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1600" b="0" i="0" u="none" strike="noStrike" cap="none" normalizeH="0" baseline="0" dirty="0" smtClean="0">
                <a:ln>
                  <a:noFill/>
                </a:ln>
                <a:solidFill>
                  <a:srgbClr val="110000"/>
                </a:solidFill>
                <a:effectLst/>
                <a:latin typeface="Courier New" panose="02070309020205020404" pitchFamily="49" charset="0"/>
                <a:cs typeface="Courier New" panose="02070309020205020404" pitchFamily="49" charset="0"/>
              </a:rPr>
              <a:t> TF </a:t>
            </a:r>
            <a:r>
              <a:rPr kumimoji="0" lang="id-ID" altLang="id-ID"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a:t>
            </a:r>
            <a:r>
              <a:rPr kumimoji="0" lang="id-ID" altLang="id-ID" sz="1600" b="0" i="0" u="none" strike="noStrike" cap="none" normalizeH="0" baseline="0" dirty="0" smtClean="0">
                <a:ln>
                  <a:noFill/>
                </a:ln>
                <a:solidFill>
                  <a:srgbClr val="110000"/>
                </a:solidFill>
                <a:effectLst/>
                <a:latin typeface="Courier New" panose="02070309020205020404" pitchFamily="49" charset="0"/>
                <a:cs typeface="Courier New" panose="02070309020205020404" pitchFamily="49" charset="0"/>
              </a:rPr>
              <a:t> current_document_occurrence_count </a:t>
            </a:r>
            <a:r>
              <a:rPr kumimoji="0" lang="id-ID" altLang="id-ID" sz="1600" b="0" i="0" u="none" strike="noStrike" cap="none" normalizeH="0" baseline="0" dirty="0" smtClean="0">
                <a:ln>
                  <a:noFill/>
                </a:ln>
                <a:solidFill>
                  <a:srgbClr val="009900"/>
                </a:solidFill>
                <a:effectLst/>
                <a:latin typeface="Courier New" panose="02070309020205020404" pitchFamily="49" charset="0"/>
                <a:cs typeface="Courier New" panose="02070309020205020404" pitchFamily="49" charset="0"/>
              </a:rPr>
              <a:t>(</a:t>
            </a:r>
            <a:r>
              <a:rPr kumimoji="0" lang="id-ID" altLang="id-ID" sz="1600" b="0" i="0" u="none" strike="noStrike" cap="none" normalizeH="0" baseline="0" dirty="0" smtClean="0">
                <a:ln>
                  <a:noFill/>
                </a:ln>
                <a:solidFill>
                  <a:srgbClr val="110000"/>
                </a:solidFill>
                <a:effectLst/>
                <a:latin typeface="Courier New" panose="02070309020205020404" pitchFamily="49" charset="0"/>
                <a:cs typeface="Courier New" panose="02070309020205020404" pitchFamily="49" charset="0"/>
              </a:rPr>
              <a:t> keyword </a:t>
            </a:r>
            <a:r>
              <a:rPr kumimoji="0" lang="id-ID" altLang="id-ID" sz="1600" b="0" i="0" u="none" strike="noStrike" cap="none" normalizeH="0" baseline="0" dirty="0" smtClean="0">
                <a:ln>
                  <a:noFill/>
                </a:ln>
                <a:solidFill>
                  <a:srgbClr val="009900"/>
                </a:solidFill>
                <a:effectLst/>
                <a:latin typeface="Courier New" panose="02070309020205020404" pitchFamily="49" charset="0"/>
                <a:cs typeface="Courier New" panose="02070309020205020404" pitchFamily="49" charset="0"/>
              </a:rPr>
              <a:t>)</a:t>
            </a:r>
            <a:r>
              <a:rPr kumimoji="0" lang="id-ID" altLang="id-ID" sz="1600" b="0" i="0" u="none" strike="noStrike" cap="none" normalizeH="0" baseline="0" dirty="0" smtClean="0">
                <a:ln>
                  <a:noFill/>
                </a:ln>
                <a:solidFill>
                  <a:srgbClr val="11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id-ID" altLang="id-ID" sz="1600" dirty="0">
                <a:solidFill>
                  <a:srgbClr val="110000"/>
                </a:solidFill>
                <a:latin typeface="Courier New" panose="02070309020205020404" pitchFamily="49" charset="0"/>
                <a:cs typeface="Courier New" panose="02070309020205020404" pitchFamily="49" charset="0"/>
              </a:rPr>
              <a:t> </a:t>
            </a:r>
            <a:r>
              <a:rPr kumimoji="0" lang="id-ID" altLang="id-ID" sz="1600" b="0" i="0" u="none" strike="noStrike" cap="none" normalizeH="0" baseline="0" dirty="0" smtClean="0">
                <a:ln>
                  <a:noFill/>
                </a:ln>
                <a:solidFill>
                  <a:srgbClr val="110000"/>
                </a:solidFill>
                <a:effectLst/>
                <a:latin typeface="Courier New" panose="02070309020205020404" pitchFamily="49" charset="0"/>
                <a:cs typeface="Courier New" panose="02070309020205020404" pitchFamily="49" charset="0"/>
              </a:rPr>
              <a:t>IDF </a:t>
            </a:r>
            <a:r>
              <a:rPr kumimoji="0" lang="id-ID" altLang="id-ID"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a:t>
            </a:r>
            <a:r>
              <a:rPr kumimoji="0" lang="id-ID" altLang="id-ID" sz="1600" b="0" i="0" u="none" strike="noStrike" cap="none" normalizeH="0" baseline="0" dirty="0" smtClean="0">
                <a:ln>
                  <a:noFill/>
                </a:ln>
                <a:solidFill>
                  <a:srgbClr val="110000"/>
                </a:solidFill>
                <a:effectLst/>
                <a:latin typeface="Courier New" panose="02070309020205020404" pitchFamily="49" charset="0"/>
                <a:cs typeface="Courier New" panose="02070309020205020404" pitchFamily="49" charset="0"/>
              </a:rPr>
              <a:t> </a:t>
            </a:r>
            <a:r>
              <a:rPr kumimoji="0" lang="id-ID" altLang="id-ID" sz="1600" b="0" i="0" u="none" strike="noStrike" cap="none" normalizeH="0" baseline="0" dirty="0" smtClean="0">
                <a:ln>
                  <a:noFill/>
                </a:ln>
                <a:solidFill>
                  <a:srgbClr val="990000"/>
                </a:solidFill>
                <a:effectLst/>
                <a:latin typeface="Courier New" panose="02070309020205020404" pitchFamily="49" charset="0"/>
                <a:cs typeface="Courier New" panose="02070309020205020404" pitchFamily="49" charset="0"/>
              </a:rPr>
              <a:t>log</a:t>
            </a:r>
            <a:r>
              <a:rPr kumimoji="0" lang="id-ID" altLang="id-ID" sz="1600" b="0" i="0" u="none" strike="noStrike" cap="none" normalizeH="0" baseline="0" dirty="0" smtClean="0">
                <a:ln>
                  <a:noFill/>
                </a:ln>
                <a:solidFill>
                  <a:srgbClr val="009900"/>
                </a:solidFill>
                <a:effectLst/>
                <a:latin typeface="Courier New" panose="02070309020205020404" pitchFamily="49" charset="0"/>
                <a:cs typeface="Courier New" panose="02070309020205020404" pitchFamily="49" charset="0"/>
              </a:rPr>
              <a:t>((</a:t>
            </a:r>
            <a:r>
              <a:rPr kumimoji="0" lang="id-ID" altLang="id-ID" sz="1600" b="0" i="0" u="none" strike="noStrike" cap="none" normalizeH="0" baseline="0" dirty="0" smtClean="0">
                <a:ln>
                  <a:noFill/>
                </a:ln>
                <a:solidFill>
                  <a:srgbClr val="110000"/>
                </a:solidFill>
                <a:effectLst/>
                <a:latin typeface="Courier New" panose="02070309020205020404" pitchFamily="49" charset="0"/>
                <a:cs typeface="Courier New" panose="02070309020205020404" pitchFamily="49" charset="0"/>
              </a:rPr>
              <a:t>N</a:t>
            </a:r>
            <a:r>
              <a:rPr kumimoji="0" lang="id-ID" altLang="id-ID"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a:t>
            </a:r>
            <a:r>
              <a:rPr kumimoji="0" lang="id-ID" altLang="id-ID" sz="1600" b="0" i="0" u="none" strike="noStrike" cap="none" normalizeH="0" baseline="0" dirty="0" smtClean="0">
                <a:ln>
                  <a:noFill/>
                </a:ln>
                <a:solidFill>
                  <a:srgbClr val="110000"/>
                </a:solidFill>
                <a:effectLst/>
                <a:latin typeface="Courier New" panose="02070309020205020404" pitchFamily="49" charset="0"/>
                <a:cs typeface="Courier New" panose="02070309020205020404" pitchFamily="49" charset="0"/>
              </a:rPr>
              <a:t>n</a:t>
            </a:r>
            <a:r>
              <a:rPr kumimoji="0" lang="id-ID" altLang="id-ID"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a:t>
            </a:r>
            <a:r>
              <a:rPr kumimoji="0" lang="id-ID" altLang="id-ID" sz="1600" b="0" i="0" u="none" strike="noStrike" cap="none" normalizeH="0" baseline="0" dirty="0" smtClean="0">
                <a:ln>
                  <a:noFill/>
                </a:ln>
                <a:solidFill>
                  <a:srgbClr val="CC66CC"/>
                </a:solidFill>
                <a:effectLst/>
                <a:latin typeface="Courier New" panose="02070309020205020404" pitchFamily="49" charset="0"/>
                <a:cs typeface="Courier New" panose="02070309020205020404" pitchFamily="49" charset="0"/>
              </a:rPr>
              <a:t>1</a:t>
            </a:r>
            <a:r>
              <a:rPr kumimoji="0" lang="id-ID" altLang="id-ID" sz="1600" b="0" i="0" u="none" strike="noStrike" cap="none" normalizeH="0" baseline="0" dirty="0" smtClean="0">
                <a:ln>
                  <a:noFill/>
                </a:ln>
                <a:solidFill>
                  <a:srgbClr val="009900"/>
                </a:solidFill>
                <a:effectLst/>
                <a:latin typeface="Courier New" panose="02070309020205020404" pitchFamily="49" charset="0"/>
                <a:cs typeface="Courier New" panose="02070309020205020404" pitchFamily="49" charset="0"/>
              </a:rPr>
              <a:t>)</a:t>
            </a:r>
            <a:r>
              <a:rPr kumimoji="0" lang="id-ID" altLang="id-ID"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a:t>
            </a:r>
            <a:r>
              <a:rPr kumimoji="0" lang="id-ID" altLang="id-ID" sz="1600" b="0" i="0" u="none" strike="noStrike" cap="none" normalizeH="0" baseline="0" dirty="0" smtClean="0">
                <a:ln>
                  <a:noFill/>
                </a:ln>
                <a:solidFill>
                  <a:srgbClr val="110000"/>
                </a:solidFill>
                <a:effectLst/>
                <a:latin typeface="Courier New" panose="02070309020205020404" pitchFamily="49" charset="0"/>
                <a:cs typeface="Courier New" panose="02070309020205020404" pitchFamily="49" charset="0"/>
              </a:rPr>
              <a:t>n</a:t>
            </a:r>
            <a:r>
              <a:rPr kumimoji="0" lang="id-ID" altLang="id-ID" sz="1600" b="0" i="0" u="none" strike="noStrike" cap="none" normalizeH="0" baseline="0" dirty="0" smtClean="0">
                <a:ln>
                  <a:noFill/>
                </a:ln>
                <a:solidFill>
                  <a:srgbClr val="009900"/>
                </a:solidFill>
                <a:effectLst/>
                <a:latin typeface="Courier New" panose="02070309020205020404" pitchFamily="49" charset="0"/>
                <a:cs typeface="Courier New" panose="02070309020205020404" pitchFamily="49" charset="0"/>
              </a:rPr>
              <a:t>)</a:t>
            </a:r>
            <a:r>
              <a:rPr kumimoji="0" lang="id-ID" altLang="id-ID" sz="1600" b="0" i="0" u="none" strike="noStrike" cap="none" normalizeH="0" baseline="0" dirty="0" smtClean="0">
                <a:ln>
                  <a:noFill/>
                </a:ln>
                <a:solidFill>
                  <a:srgbClr val="110000"/>
                </a:solidFill>
                <a:effectLst/>
                <a:latin typeface="Courier New" panose="02070309020205020404" pitchFamily="49" charset="0"/>
                <a:cs typeface="Courier New" panose="02070309020205020404" pitchFamily="49" charset="0"/>
              </a:rPr>
              <a:t> </a:t>
            </a:r>
            <a:r>
              <a:rPr kumimoji="0" lang="id-ID" altLang="id-ID"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a:t>
            </a:r>
            <a:r>
              <a:rPr kumimoji="0" lang="id-ID" altLang="id-ID" sz="1600" b="0" i="0" u="none" strike="noStrike" cap="none" normalizeH="0" baseline="0" dirty="0" smtClean="0">
                <a:ln>
                  <a:noFill/>
                </a:ln>
                <a:solidFill>
                  <a:srgbClr val="110000"/>
                </a:solidFill>
                <a:effectLst/>
                <a:latin typeface="Courier New" panose="02070309020205020404" pitchFamily="49" charset="0"/>
                <a:cs typeface="Courier New" panose="02070309020205020404" pitchFamily="49" charset="0"/>
              </a:rPr>
              <a:t> </a:t>
            </a:r>
            <a:r>
              <a:rPr kumimoji="0" lang="id-ID" altLang="id-ID" sz="1600" b="0" i="0" u="none" strike="noStrike" cap="none" normalizeH="0" baseline="0" dirty="0" smtClean="0">
                <a:ln>
                  <a:noFill/>
                </a:ln>
                <a:solidFill>
                  <a:srgbClr val="990000"/>
                </a:solidFill>
                <a:effectLst/>
                <a:latin typeface="Courier New" panose="02070309020205020404" pitchFamily="49" charset="0"/>
                <a:cs typeface="Courier New" panose="02070309020205020404" pitchFamily="49" charset="0"/>
              </a:rPr>
              <a:t>log</a:t>
            </a:r>
            <a:r>
              <a:rPr kumimoji="0" lang="id-ID" altLang="id-ID" sz="1600" b="0" i="0" u="none" strike="noStrike" cap="none" normalizeH="0" baseline="0" dirty="0" smtClean="0">
                <a:ln>
                  <a:noFill/>
                </a:ln>
                <a:solidFill>
                  <a:srgbClr val="009900"/>
                </a:solidFill>
                <a:effectLst/>
                <a:latin typeface="Courier New" panose="02070309020205020404" pitchFamily="49" charset="0"/>
                <a:cs typeface="Courier New" panose="02070309020205020404" pitchFamily="49" charset="0"/>
              </a:rPr>
              <a:t>(</a:t>
            </a:r>
            <a:r>
              <a:rPr kumimoji="0" lang="id-ID" altLang="id-ID" sz="1600" b="0" i="0" u="none" strike="noStrike" cap="none" normalizeH="0" baseline="0" dirty="0" smtClean="0">
                <a:ln>
                  <a:noFill/>
                </a:ln>
                <a:solidFill>
                  <a:srgbClr val="CC66CC"/>
                </a:solidFill>
                <a:effectLst/>
                <a:latin typeface="Courier New" panose="02070309020205020404" pitchFamily="49" charset="0"/>
                <a:cs typeface="Courier New" panose="02070309020205020404" pitchFamily="49" charset="0"/>
              </a:rPr>
              <a:t>1</a:t>
            </a:r>
            <a:r>
              <a:rPr kumimoji="0" lang="id-ID" altLang="id-ID"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a:t>
            </a:r>
            <a:r>
              <a:rPr kumimoji="0" lang="id-ID" altLang="id-ID" sz="1600" b="0" i="0" u="none" strike="noStrike" cap="none" normalizeH="0" baseline="0" dirty="0" smtClean="0">
                <a:ln>
                  <a:noFill/>
                </a:ln>
                <a:solidFill>
                  <a:srgbClr val="110000"/>
                </a:solidFill>
                <a:effectLst/>
                <a:latin typeface="Courier New" panose="02070309020205020404" pitchFamily="49" charset="0"/>
                <a:cs typeface="Courier New" panose="02070309020205020404" pitchFamily="49" charset="0"/>
              </a:rPr>
              <a:t>N</a:t>
            </a:r>
            <a:r>
              <a:rPr kumimoji="0" lang="id-ID" altLang="id-ID" sz="1600" b="0" i="0" u="none" strike="noStrike" cap="none" normalizeH="0" baseline="0" dirty="0" smtClean="0">
                <a:ln>
                  <a:noFill/>
                </a:ln>
                <a:solidFill>
                  <a:srgbClr val="009900"/>
                </a:solidFill>
                <a:effectLst/>
                <a:latin typeface="Courier New" panose="02070309020205020404" pitchFamily="49" charset="0"/>
                <a:cs typeface="Courier New" panose="02070309020205020404" pitchFamily="49" charset="0"/>
              </a:rPr>
              <a:t>)</a:t>
            </a:r>
            <a:r>
              <a:rPr kumimoji="0" lang="id-ID" altLang="id-ID" sz="1600" b="0" i="0" u="none" strike="noStrike" cap="none" normalizeH="0" baseline="0" dirty="0" smtClean="0">
                <a:ln>
                  <a:noFill/>
                </a:ln>
                <a:solidFill>
                  <a:srgbClr val="11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id-ID" altLang="id-ID" sz="1600" dirty="0">
                <a:solidFill>
                  <a:srgbClr val="110000"/>
                </a:solidFill>
                <a:latin typeface="Courier New" panose="02070309020205020404" pitchFamily="49" charset="0"/>
                <a:cs typeface="Courier New" panose="02070309020205020404" pitchFamily="49" charset="0"/>
              </a:rPr>
              <a:t> </a:t>
            </a:r>
            <a:r>
              <a:rPr kumimoji="0" lang="id-ID" altLang="id-ID" sz="1600" b="0" i="0" u="none" strike="noStrike" cap="none" normalizeH="0" baseline="0" dirty="0" smtClean="0">
                <a:ln>
                  <a:noFill/>
                </a:ln>
                <a:solidFill>
                  <a:srgbClr val="110000"/>
                </a:solidFill>
                <a:effectLst/>
                <a:latin typeface="Courier New" panose="02070309020205020404" pitchFamily="49" charset="0"/>
                <a:cs typeface="Courier New" panose="02070309020205020404" pitchFamily="49" charset="0"/>
              </a:rPr>
              <a:t>BM25 </a:t>
            </a:r>
            <a:r>
              <a:rPr kumimoji="0" lang="id-ID" altLang="id-ID"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a:t>
            </a:r>
            <a:r>
              <a:rPr kumimoji="0" lang="id-ID" altLang="id-ID" sz="1600" b="0" i="0" u="none" strike="noStrike" cap="none" normalizeH="0" baseline="0" dirty="0" smtClean="0">
                <a:ln>
                  <a:noFill/>
                </a:ln>
                <a:solidFill>
                  <a:srgbClr val="110000"/>
                </a:solidFill>
                <a:effectLst/>
                <a:latin typeface="Courier New" panose="02070309020205020404" pitchFamily="49" charset="0"/>
                <a:cs typeface="Courier New" panose="02070309020205020404" pitchFamily="49" charset="0"/>
              </a:rPr>
              <a:t> BM25 </a:t>
            </a:r>
            <a:r>
              <a:rPr kumimoji="0" lang="id-ID" altLang="id-ID"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a:t>
            </a:r>
            <a:r>
              <a:rPr kumimoji="0" lang="id-ID" altLang="id-ID" sz="1600" b="0" i="0" u="none" strike="noStrike" cap="none" normalizeH="0" baseline="0" dirty="0" smtClean="0">
                <a:ln>
                  <a:noFill/>
                </a:ln>
                <a:solidFill>
                  <a:srgbClr val="110000"/>
                </a:solidFill>
                <a:effectLst/>
                <a:latin typeface="Courier New" panose="02070309020205020404" pitchFamily="49" charset="0"/>
                <a:cs typeface="Courier New" panose="02070309020205020404" pitchFamily="49" charset="0"/>
              </a:rPr>
              <a:t> TF</a:t>
            </a:r>
            <a:r>
              <a:rPr kumimoji="0" lang="id-ID" altLang="id-ID"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a:t>
            </a:r>
            <a:r>
              <a:rPr kumimoji="0" lang="id-ID" altLang="id-ID" sz="1600" b="0" i="0" u="none" strike="noStrike" cap="none" normalizeH="0" baseline="0" dirty="0" smtClean="0">
                <a:ln>
                  <a:noFill/>
                </a:ln>
                <a:solidFill>
                  <a:srgbClr val="110000"/>
                </a:solidFill>
                <a:effectLst/>
                <a:latin typeface="Courier New" panose="02070309020205020404" pitchFamily="49" charset="0"/>
                <a:cs typeface="Courier New" panose="02070309020205020404" pitchFamily="49" charset="0"/>
              </a:rPr>
              <a:t>IDF</a:t>
            </a:r>
            <a:r>
              <a:rPr kumimoji="0" lang="id-ID" altLang="id-ID"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a:t>
            </a:r>
            <a:r>
              <a:rPr kumimoji="0" lang="id-ID" altLang="id-ID" sz="1600" b="0" i="0" u="none" strike="noStrike" cap="none" normalizeH="0" baseline="0" dirty="0" smtClean="0">
                <a:ln>
                  <a:noFill/>
                </a:ln>
                <a:solidFill>
                  <a:srgbClr val="009900"/>
                </a:solidFill>
                <a:effectLst/>
                <a:latin typeface="Courier New" panose="02070309020205020404" pitchFamily="49" charset="0"/>
                <a:cs typeface="Courier New" panose="02070309020205020404" pitchFamily="49" charset="0"/>
              </a:rPr>
              <a:t>(</a:t>
            </a:r>
            <a:r>
              <a:rPr kumimoji="0" lang="id-ID" altLang="id-ID" sz="1600" b="0" i="0" u="none" strike="noStrike" cap="none" normalizeH="0" baseline="0" dirty="0" smtClean="0">
                <a:ln>
                  <a:noFill/>
                </a:ln>
                <a:solidFill>
                  <a:srgbClr val="110000"/>
                </a:solidFill>
                <a:effectLst/>
                <a:latin typeface="Courier New" panose="02070309020205020404" pitchFamily="49" charset="0"/>
                <a:cs typeface="Courier New" panose="02070309020205020404" pitchFamily="49" charset="0"/>
              </a:rPr>
              <a:t>TF</a:t>
            </a:r>
            <a:r>
              <a:rPr kumimoji="0" lang="id-ID" altLang="id-ID"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a:t>
            </a:r>
            <a:r>
              <a:rPr kumimoji="0" lang="id-ID" altLang="id-ID" sz="1600" b="0" i="0" u="none" strike="noStrike" cap="none" normalizeH="0" baseline="0" dirty="0" smtClean="0">
                <a:ln>
                  <a:noFill/>
                </a:ln>
                <a:solidFill>
                  <a:srgbClr val="110000"/>
                </a:solidFill>
                <a:effectLst/>
                <a:latin typeface="Courier New" panose="02070309020205020404" pitchFamily="49" charset="0"/>
                <a:cs typeface="Courier New" panose="02070309020205020404" pitchFamily="49" charset="0"/>
              </a:rPr>
              <a:t>k1</a:t>
            </a:r>
            <a:r>
              <a:rPr kumimoji="0" lang="id-ID" altLang="id-ID" sz="1600" b="0" i="0" u="none" strike="noStrike" cap="none" normalizeH="0" baseline="0" dirty="0" smtClean="0">
                <a:ln>
                  <a:noFill/>
                </a:ln>
                <a:solidFill>
                  <a:srgbClr val="009900"/>
                </a:solidFill>
                <a:effectLst/>
                <a:latin typeface="Courier New" panose="02070309020205020404" pitchFamily="49" charset="0"/>
                <a:cs typeface="Courier New" panose="02070309020205020404" pitchFamily="49" charset="0"/>
              </a:rPr>
              <a:t>)</a:t>
            </a:r>
            <a:r>
              <a:rPr kumimoji="0" lang="id-ID" altLang="id-ID" sz="1600" b="0" i="0" u="none" strike="noStrike" cap="none" normalizeH="0" baseline="0" dirty="0" smtClean="0">
                <a:ln>
                  <a:noFill/>
                </a:ln>
                <a:solidFill>
                  <a:srgbClr val="11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id-ID" altLang="id-ID" sz="1600" dirty="0">
              <a:solidFill>
                <a:srgbClr val="11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1600" b="0" i="0" u="none" strike="noStrike" cap="none" normalizeH="0" baseline="0" dirty="0" smtClean="0">
                <a:ln>
                  <a:noFill/>
                </a:ln>
                <a:solidFill>
                  <a:srgbClr val="009900"/>
                </a:solidFill>
                <a:effectLst/>
                <a:latin typeface="Courier New" panose="02070309020205020404" pitchFamily="49" charset="0"/>
                <a:cs typeface="Courier New" panose="02070309020205020404" pitchFamily="49" charset="0"/>
              </a:rPr>
              <a:t>}</a:t>
            </a:r>
            <a:r>
              <a:rPr kumimoji="0" lang="id-ID" altLang="id-ID" sz="1600" b="0" i="0" u="none" strike="noStrike" cap="none" normalizeH="0" baseline="0" dirty="0" smtClean="0">
                <a:ln>
                  <a:noFill/>
                </a:ln>
                <a:solidFill>
                  <a:srgbClr val="11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id-ID" altLang="id-ID" sz="1600" dirty="0">
              <a:solidFill>
                <a:srgbClr val="11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1600" b="0" i="0" u="none" strike="noStrike" cap="none" normalizeH="0" baseline="0" dirty="0" smtClean="0">
                <a:ln>
                  <a:noFill/>
                </a:ln>
                <a:solidFill>
                  <a:srgbClr val="110000"/>
                </a:solidFill>
                <a:effectLst/>
                <a:latin typeface="Courier New" panose="02070309020205020404" pitchFamily="49" charset="0"/>
                <a:cs typeface="Courier New" panose="02070309020205020404" pitchFamily="49" charset="0"/>
              </a:rPr>
              <a:t> </a:t>
            </a:r>
            <a:r>
              <a:rPr kumimoji="0" lang="id-ID" altLang="id-ID" sz="1600" b="0" i="1"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normalize to 0..1 range</a:t>
            </a:r>
            <a:r>
              <a:rPr kumimoji="0" lang="id-ID" altLang="id-ID" sz="1600" b="0" i="0" u="none" strike="noStrike" cap="none" normalizeH="0" baseline="0" dirty="0" smtClean="0">
                <a:ln>
                  <a:noFill/>
                </a:ln>
                <a:solidFill>
                  <a:srgbClr val="11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1600" b="0" i="0" u="none" strike="noStrike" cap="none" normalizeH="0" baseline="0" dirty="0" smtClean="0">
                <a:ln>
                  <a:noFill/>
                </a:ln>
                <a:solidFill>
                  <a:srgbClr val="110000"/>
                </a:solidFill>
                <a:effectLst/>
                <a:latin typeface="Courier New" panose="02070309020205020404" pitchFamily="49" charset="0"/>
                <a:cs typeface="Courier New" panose="02070309020205020404" pitchFamily="49" charset="0"/>
              </a:rPr>
              <a:t> BM25 </a:t>
            </a:r>
            <a:r>
              <a:rPr kumimoji="0" lang="id-ID" altLang="id-ID"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a:t>
            </a:r>
            <a:r>
              <a:rPr kumimoji="0" lang="id-ID" altLang="id-ID" sz="1600" b="0" i="0" u="none" strike="noStrike" cap="none" normalizeH="0" baseline="0" dirty="0" smtClean="0">
                <a:ln>
                  <a:noFill/>
                </a:ln>
                <a:solidFill>
                  <a:srgbClr val="110000"/>
                </a:solidFill>
                <a:effectLst/>
                <a:latin typeface="Courier New" panose="02070309020205020404" pitchFamily="49" charset="0"/>
                <a:cs typeface="Courier New" panose="02070309020205020404" pitchFamily="49" charset="0"/>
              </a:rPr>
              <a:t> </a:t>
            </a:r>
            <a:r>
              <a:rPr kumimoji="0" lang="id-ID" altLang="id-ID" sz="1600" b="0" i="0" u="none" strike="noStrike" cap="none" normalizeH="0" baseline="0" dirty="0" smtClean="0">
                <a:ln>
                  <a:noFill/>
                </a:ln>
                <a:solidFill>
                  <a:srgbClr val="800080"/>
                </a:solidFill>
                <a:effectLst/>
                <a:latin typeface="Courier New" panose="02070309020205020404" pitchFamily="49" charset="0"/>
                <a:cs typeface="Courier New" panose="02070309020205020404" pitchFamily="49" charset="0"/>
              </a:rPr>
              <a:t>0.5</a:t>
            </a:r>
            <a:r>
              <a:rPr kumimoji="0" lang="id-ID" altLang="id-ID" sz="1600" b="0" i="0" u="none" strike="noStrike" cap="none" normalizeH="0" baseline="0" dirty="0" smtClean="0">
                <a:ln>
                  <a:noFill/>
                </a:ln>
                <a:solidFill>
                  <a:srgbClr val="110000"/>
                </a:solidFill>
                <a:effectLst/>
                <a:latin typeface="Courier New" panose="02070309020205020404" pitchFamily="49" charset="0"/>
                <a:cs typeface="Courier New" panose="02070309020205020404" pitchFamily="49" charset="0"/>
              </a:rPr>
              <a:t> </a:t>
            </a:r>
            <a:r>
              <a:rPr kumimoji="0" lang="id-ID" altLang="id-ID"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a:t>
            </a:r>
            <a:r>
              <a:rPr kumimoji="0" lang="id-ID" altLang="id-ID" sz="1600" b="0" i="0" u="none" strike="noStrike" cap="none" normalizeH="0" baseline="0" dirty="0" smtClean="0">
                <a:ln>
                  <a:noFill/>
                </a:ln>
                <a:solidFill>
                  <a:srgbClr val="110000"/>
                </a:solidFill>
                <a:effectLst/>
                <a:latin typeface="Courier New" panose="02070309020205020404" pitchFamily="49" charset="0"/>
                <a:cs typeface="Courier New" panose="02070309020205020404" pitchFamily="49" charset="0"/>
              </a:rPr>
              <a:t> BM25 </a:t>
            </a:r>
            <a:r>
              <a:rPr kumimoji="0" lang="id-ID" altLang="id-ID"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a:t>
            </a:r>
            <a:r>
              <a:rPr kumimoji="0" lang="id-ID" altLang="id-ID" sz="1600" b="0" i="0" u="none" strike="noStrike" cap="none" normalizeH="0" baseline="0" dirty="0" smtClean="0">
                <a:ln>
                  <a:noFill/>
                </a:ln>
                <a:solidFill>
                  <a:srgbClr val="110000"/>
                </a:solidFill>
                <a:effectLst/>
                <a:latin typeface="Courier New" panose="02070309020205020404" pitchFamily="49" charset="0"/>
                <a:cs typeface="Courier New" panose="02070309020205020404" pitchFamily="49" charset="0"/>
              </a:rPr>
              <a:t> </a:t>
            </a:r>
            <a:r>
              <a:rPr kumimoji="0" lang="id-ID" altLang="id-ID" sz="1600" b="0" i="0" u="none" strike="noStrike" cap="none" normalizeH="0" baseline="0" dirty="0" smtClean="0">
                <a:ln>
                  <a:noFill/>
                </a:ln>
                <a:solidFill>
                  <a:srgbClr val="009900"/>
                </a:solidFill>
                <a:effectLst/>
                <a:latin typeface="Courier New" panose="02070309020205020404" pitchFamily="49" charset="0"/>
                <a:cs typeface="Courier New" panose="02070309020205020404" pitchFamily="49" charset="0"/>
              </a:rPr>
              <a:t>(</a:t>
            </a:r>
            <a:r>
              <a:rPr kumimoji="0" lang="id-ID" altLang="id-ID" sz="1600" b="0" i="0" u="none" strike="noStrike" cap="none" normalizeH="0" baseline="0" dirty="0" smtClean="0">
                <a:ln>
                  <a:noFill/>
                </a:ln>
                <a:solidFill>
                  <a:srgbClr val="110000"/>
                </a:solidFill>
                <a:effectLst/>
                <a:latin typeface="Courier New" panose="02070309020205020404" pitchFamily="49" charset="0"/>
                <a:cs typeface="Courier New" panose="02070309020205020404" pitchFamily="49" charset="0"/>
              </a:rPr>
              <a:t> </a:t>
            </a:r>
            <a:r>
              <a:rPr kumimoji="0" lang="id-ID" altLang="id-ID" sz="1600" b="0" i="0" u="none" strike="noStrike" cap="none" normalizeH="0" baseline="0" dirty="0" smtClean="0">
                <a:ln>
                  <a:noFill/>
                </a:ln>
                <a:solidFill>
                  <a:srgbClr val="CC66CC"/>
                </a:solidFill>
                <a:effectLst/>
                <a:latin typeface="Courier New" panose="02070309020205020404" pitchFamily="49" charset="0"/>
                <a:cs typeface="Courier New" panose="02070309020205020404" pitchFamily="49" charset="0"/>
              </a:rPr>
              <a:t>2</a:t>
            </a:r>
            <a:r>
              <a:rPr kumimoji="0" lang="id-ID" altLang="id-ID"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a:t>
            </a:r>
            <a:r>
              <a:rPr kumimoji="0" lang="id-ID" altLang="id-ID" sz="1600" b="0" i="0" u="none" strike="noStrike" cap="none" normalizeH="0" baseline="0" dirty="0" smtClean="0">
                <a:ln>
                  <a:noFill/>
                </a:ln>
                <a:solidFill>
                  <a:srgbClr val="110000"/>
                </a:solidFill>
                <a:effectLst/>
                <a:latin typeface="Courier New" panose="02070309020205020404" pitchFamily="49" charset="0"/>
                <a:cs typeface="Courier New" panose="02070309020205020404" pitchFamily="49" charset="0"/>
              </a:rPr>
              <a:t>num_keywords </a:t>
            </a:r>
            <a:r>
              <a:rPr kumimoji="0" lang="id-ID" altLang="id-ID" sz="1600" b="0" i="0" u="none" strike="noStrike" cap="none" normalizeH="0" baseline="0" dirty="0" smtClean="0">
                <a:ln>
                  <a:noFill/>
                </a:ln>
                <a:solidFill>
                  <a:srgbClr val="009900"/>
                </a:solidFill>
                <a:effectLst/>
                <a:latin typeface="Courier New" panose="02070309020205020404" pitchFamily="49" charset="0"/>
                <a:cs typeface="Courier New" panose="02070309020205020404" pitchFamily="49" charset="0"/>
              </a:rPr>
              <a:t>(</a:t>
            </a:r>
            <a:r>
              <a:rPr kumimoji="0" lang="id-ID" altLang="id-ID" sz="1600" b="0" i="0" u="none" strike="noStrike" cap="none" normalizeH="0" baseline="0" dirty="0" smtClean="0">
                <a:ln>
                  <a:noFill/>
                </a:ln>
                <a:solidFill>
                  <a:srgbClr val="110000"/>
                </a:solidFill>
                <a:effectLst/>
                <a:latin typeface="Courier New" panose="02070309020205020404" pitchFamily="49" charset="0"/>
                <a:cs typeface="Courier New" panose="02070309020205020404" pitchFamily="49" charset="0"/>
              </a:rPr>
              <a:t> query </a:t>
            </a:r>
            <a:r>
              <a:rPr kumimoji="0" lang="id-ID" altLang="id-ID" sz="1600" b="0" i="0" u="none" strike="noStrike" cap="none" normalizeH="0" baseline="0" dirty="0" smtClean="0">
                <a:ln>
                  <a:noFill/>
                </a:ln>
                <a:solidFill>
                  <a:srgbClr val="009900"/>
                </a:solidFill>
                <a:effectLst/>
                <a:latin typeface="Courier New" panose="02070309020205020404" pitchFamily="49" charset="0"/>
                <a:cs typeface="Courier New" panose="02070309020205020404" pitchFamily="49" charset="0"/>
              </a:rPr>
              <a:t>)</a:t>
            </a:r>
            <a:r>
              <a:rPr kumimoji="0" lang="id-ID" altLang="id-ID" sz="1600" b="0" i="0" u="none" strike="noStrike" cap="none" normalizeH="0" baseline="0" dirty="0" smtClean="0">
                <a:ln>
                  <a:noFill/>
                </a:ln>
                <a:solidFill>
                  <a:srgbClr val="110000"/>
                </a:solidFill>
                <a:effectLst/>
                <a:latin typeface="Courier New" panose="02070309020205020404" pitchFamily="49" charset="0"/>
                <a:cs typeface="Courier New" panose="02070309020205020404" pitchFamily="49" charset="0"/>
              </a:rPr>
              <a:t> </a:t>
            </a:r>
            <a:r>
              <a:rPr kumimoji="0" lang="id-ID" altLang="id-ID" sz="1600" b="0" i="0" u="none" strike="noStrike" cap="none" normalizeH="0" baseline="0" dirty="0" smtClean="0">
                <a:ln>
                  <a:noFill/>
                </a:ln>
                <a:solidFill>
                  <a:srgbClr val="009900"/>
                </a:solidFill>
                <a:effectLst/>
                <a:latin typeface="Courier New" panose="02070309020205020404" pitchFamily="49" charset="0"/>
                <a:cs typeface="Courier New" panose="02070309020205020404" pitchFamily="49" charset="0"/>
              </a:rPr>
              <a:t>)</a:t>
            </a:r>
            <a:r>
              <a:rPr kumimoji="0" lang="id-ID" altLang="id-ID" sz="1600" b="0" i="0" u="none" strike="noStrike" cap="none" normalizeH="0" baseline="0" dirty="0" smtClean="0">
                <a:ln>
                  <a:noFill/>
                </a:ln>
                <a:solidFill>
                  <a:schemeClr val="tx1"/>
                </a:solidFill>
                <a:effectLst/>
              </a:rPr>
              <a:t> </a:t>
            </a:r>
            <a:endParaRPr kumimoji="0" lang="id-ID" altLang="id-ID"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35568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down)">
                                      <p:cBhvr>
                                        <p:cTn id="12" dur="500"/>
                                        <p:tgtEl>
                                          <p:spTgt spid="5">
                                            <p:txEl>
                                              <p:pRg st="0" end="0"/>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wipe(down)">
                                      <p:cBhvr>
                                        <p:cTn id="15" dur="500"/>
                                        <p:tgtEl>
                                          <p:spTgt spid="5">
                                            <p:txEl>
                                              <p:pRg st="1" end="1"/>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Effect transition="in" filter="wipe(down)">
                                      <p:cBhvr>
                                        <p:cTn id="18" dur="500"/>
                                        <p:tgtEl>
                                          <p:spTgt spid="5">
                                            <p:txEl>
                                              <p:pRg st="2" end="2"/>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wipe(down)">
                                      <p:cBhvr>
                                        <p:cTn id="21" dur="500"/>
                                        <p:tgtEl>
                                          <p:spTgt spid="5">
                                            <p:txEl>
                                              <p:pRg st="3" end="3"/>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5">
                                            <p:txEl>
                                              <p:pRg st="4" end="4"/>
                                            </p:txEl>
                                          </p:spTgt>
                                        </p:tgtEl>
                                        <p:attrNameLst>
                                          <p:attrName>style.visibility</p:attrName>
                                        </p:attrNameLst>
                                      </p:cBhvr>
                                      <p:to>
                                        <p:strVal val="visible"/>
                                      </p:to>
                                    </p:set>
                                    <p:animEffect transition="in" filter="wipe(down)">
                                      <p:cBhvr>
                                        <p:cTn id="24" dur="500"/>
                                        <p:tgtEl>
                                          <p:spTgt spid="5">
                                            <p:txEl>
                                              <p:pRg st="4" end="4"/>
                                            </p:txEl>
                                          </p:spTgt>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wipe(down)">
                                      <p:cBhvr>
                                        <p:cTn id="27" dur="500"/>
                                        <p:tgtEl>
                                          <p:spTgt spid="5">
                                            <p:txEl>
                                              <p:pRg st="5" end="5"/>
                                            </p:txEl>
                                          </p:spTgt>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5">
                                            <p:txEl>
                                              <p:pRg st="7" end="7"/>
                                            </p:txEl>
                                          </p:spTgt>
                                        </p:tgtEl>
                                        <p:attrNameLst>
                                          <p:attrName>style.visibility</p:attrName>
                                        </p:attrNameLst>
                                      </p:cBhvr>
                                      <p:to>
                                        <p:strVal val="visible"/>
                                      </p:to>
                                    </p:set>
                                    <p:animEffect transition="in" filter="wipe(down)">
                                      <p:cBhvr>
                                        <p:cTn id="30" dur="500"/>
                                        <p:tgtEl>
                                          <p:spTgt spid="5">
                                            <p:txEl>
                                              <p:pRg st="7" end="7"/>
                                            </p:txEl>
                                          </p:spTgt>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animEffect transition="in" filter="wipe(down)">
                                      <p:cBhvr>
                                        <p:cTn id="33" dur="500"/>
                                        <p:tgtEl>
                                          <p:spTgt spid="5">
                                            <p:txEl>
                                              <p:pRg st="8" end="8"/>
                                            </p:txEl>
                                          </p:spTgt>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5">
                                            <p:txEl>
                                              <p:pRg st="9" end="9"/>
                                            </p:txEl>
                                          </p:spTgt>
                                        </p:tgtEl>
                                        <p:attrNameLst>
                                          <p:attrName>style.visibility</p:attrName>
                                        </p:attrNameLst>
                                      </p:cBhvr>
                                      <p:to>
                                        <p:strVal val="visible"/>
                                      </p:to>
                                    </p:set>
                                    <p:animEffect transition="in" filter="wipe(down)">
                                      <p:cBhvr>
                                        <p:cTn id="36" dur="500"/>
                                        <p:tgtEl>
                                          <p:spTgt spid="5">
                                            <p:txEl>
                                              <p:pRg st="9" end="9"/>
                                            </p:txEl>
                                          </p:spTgt>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animEffect transition="in" filter="wipe(down)">
                                      <p:cBhvr>
                                        <p:cTn id="39" dur="500"/>
                                        <p:tgtEl>
                                          <p:spTgt spid="5">
                                            <p:txEl>
                                              <p:pRg st="11" end="11"/>
                                            </p:txEl>
                                          </p:spTgt>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5">
                                            <p:txEl>
                                              <p:pRg st="13" end="13"/>
                                            </p:txEl>
                                          </p:spTgt>
                                        </p:tgtEl>
                                        <p:attrNameLst>
                                          <p:attrName>style.visibility</p:attrName>
                                        </p:attrNameLst>
                                      </p:cBhvr>
                                      <p:to>
                                        <p:strVal val="visible"/>
                                      </p:to>
                                    </p:set>
                                    <p:animEffect transition="in" filter="wipe(down)">
                                      <p:cBhvr>
                                        <p:cTn id="42" dur="500"/>
                                        <p:tgtEl>
                                          <p:spTgt spid="5">
                                            <p:txEl>
                                              <p:pRg st="13" end="13"/>
                                            </p:txEl>
                                          </p:spTgt>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5">
                                            <p:txEl>
                                              <p:pRg st="14" end="14"/>
                                            </p:txEl>
                                          </p:spTgt>
                                        </p:tgtEl>
                                        <p:attrNameLst>
                                          <p:attrName>style.visibility</p:attrName>
                                        </p:attrNameLst>
                                      </p:cBhvr>
                                      <p:to>
                                        <p:strVal val="visible"/>
                                      </p:to>
                                    </p:set>
                                    <p:animEffect transition="in" filter="wipe(down)">
                                      <p:cBhvr>
                                        <p:cTn id="45" dur="500"/>
                                        <p:tgtEl>
                                          <p:spTgt spid="5">
                                            <p:txEl>
                                              <p:pRg st="14" end="14"/>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xit" presetSubtype="4" fill="hold" grpId="1" nodeType="clickEffect">
                                  <p:stCondLst>
                                    <p:cond delay="0"/>
                                  </p:stCondLst>
                                  <p:childTnLst>
                                    <p:anim calcmode="lin" valueType="num">
                                      <p:cBhvr additive="base">
                                        <p:cTn id="49" dur="500"/>
                                        <p:tgtEl>
                                          <p:spTgt spid="2"/>
                                        </p:tgtEl>
                                        <p:attrNameLst>
                                          <p:attrName>ppt_x</p:attrName>
                                        </p:attrNameLst>
                                      </p:cBhvr>
                                      <p:tavLst>
                                        <p:tav tm="0">
                                          <p:val>
                                            <p:strVal val="ppt_x"/>
                                          </p:val>
                                        </p:tav>
                                        <p:tav tm="100000">
                                          <p:val>
                                            <p:strVal val="ppt_x"/>
                                          </p:val>
                                        </p:tav>
                                      </p:tavLst>
                                    </p:anim>
                                    <p:anim calcmode="lin" valueType="num">
                                      <p:cBhvr additive="base">
                                        <p:cTn id="50" dur="500"/>
                                        <p:tgtEl>
                                          <p:spTgt spid="2"/>
                                        </p:tgtEl>
                                        <p:attrNameLst>
                                          <p:attrName>ppt_y</p:attrName>
                                        </p:attrNameLst>
                                      </p:cBhvr>
                                      <p:tavLst>
                                        <p:tav tm="0">
                                          <p:val>
                                            <p:strVal val="ppt_y"/>
                                          </p:val>
                                        </p:tav>
                                        <p:tav tm="100000">
                                          <p:val>
                                            <p:strVal val="1+ppt_h/2"/>
                                          </p:val>
                                        </p:tav>
                                      </p:tavLst>
                                    </p:anim>
                                    <p:set>
                                      <p:cBhvr>
                                        <p:cTn id="51" dur="1" fill="hold">
                                          <p:stCondLst>
                                            <p:cond delay="499"/>
                                          </p:stCondLst>
                                        </p:cTn>
                                        <p:tgtEl>
                                          <p:spTgt spid="2"/>
                                        </p:tgtEl>
                                        <p:attrNameLst>
                                          <p:attrName>style.visibility</p:attrName>
                                        </p:attrNameLst>
                                      </p:cBhvr>
                                      <p:to>
                                        <p:strVal val="hidden"/>
                                      </p:to>
                                    </p:set>
                                  </p:childTnLst>
                                </p:cTn>
                              </p:par>
                              <p:par>
                                <p:cTn id="52" presetID="2" presetClass="exit" presetSubtype="4" fill="hold" grpId="1" nodeType="withEffect">
                                  <p:stCondLst>
                                    <p:cond delay="0"/>
                                  </p:stCondLst>
                                  <p:childTnLst>
                                    <p:anim calcmode="lin" valueType="num">
                                      <p:cBhvr additive="base">
                                        <p:cTn id="53" dur="500"/>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54" dur="500"/>
                                        <p:tgtEl>
                                          <p:spTgt spid="5">
                                            <p:txEl>
                                              <p:pRg st="0" end="0"/>
                                            </p:txEl>
                                          </p:spTgt>
                                        </p:tgtEl>
                                        <p:attrNameLst>
                                          <p:attrName>ppt_y</p:attrName>
                                        </p:attrNameLst>
                                      </p:cBhvr>
                                      <p:tavLst>
                                        <p:tav tm="0">
                                          <p:val>
                                            <p:strVal val="ppt_y"/>
                                          </p:val>
                                        </p:tav>
                                        <p:tav tm="100000">
                                          <p:val>
                                            <p:strVal val="1+ppt_h/2"/>
                                          </p:val>
                                        </p:tav>
                                      </p:tavLst>
                                    </p:anim>
                                    <p:set>
                                      <p:cBhvr>
                                        <p:cTn id="55" dur="1" fill="hold">
                                          <p:stCondLst>
                                            <p:cond delay="499"/>
                                          </p:stCondLst>
                                        </p:cTn>
                                        <p:tgtEl>
                                          <p:spTgt spid="5">
                                            <p:txEl>
                                              <p:pRg st="0" end="0"/>
                                            </p:txEl>
                                          </p:spTgt>
                                        </p:tgtEl>
                                        <p:attrNameLst>
                                          <p:attrName>style.visibility</p:attrName>
                                        </p:attrNameLst>
                                      </p:cBhvr>
                                      <p:to>
                                        <p:strVal val="hidden"/>
                                      </p:to>
                                    </p:set>
                                  </p:childTnLst>
                                </p:cTn>
                              </p:par>
                              <p:par>
                                <p:cTn id="56" presetID="2" presetClass="exit" presetSubtype="4" fill="hold" grpId="1" nodeType="withEffect">
                                  <p:stCondLst>
                                    <p:cond delay="0"/>
                                  </p:stCondLst>
                                  <p:childTnLst>
                                    <p:anim calcmode="lin" valueType="num">
                                      <p:cBhvr additive="base">
                                        <p:cTn id="57" dur="500"/>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58" dur="500"/>
                                        <p:tgtEl>
                                          <p:spTgt spid="5">
                                            <p:txEl>
                                              <p:pRg st="1" end="1"/>
                                            </p:txEl>
                                          </p:spTgt>
                                        </p:tgtEl>
                                        <p:attrNameLst>
                                          <p:attrName>ppt_y</p:attrName>
                                        </p:attrNameLst>
                                      </p:cBhvr>
                                      <p:tavLst>
                                        <p:tav tm="0">
                                          <p:val>
                                            <p:strVal val="ppt_y"/>
                                          </p:val>
                                        </p:tav>
                                        <p:tav tm="100000">
                                          <p:val>
                                            <p:strVal val="1+ppt_h/2"/>
                                          </p:val>
                                        </p:tav>
                                      </p:tavLst>
                                    </p:anim>
                                    <p:set>
                                      <p:cBhvr>
                                        <p:cTn id="59" dur="1" fill="hold">
                                          <p:stCondLst>
                                            <p:cond delay="499"/>
                                          </p:stCondLst>
                                        </p:cTn>
                                        <p:tgtEl>
                                          <p:spTgt spid="5">
                                            <p:txEl>
                                              <p:pRg st="1" end="1"/>
                                            </p:txEl>
                                          </p:spTgt>
                                        </p:tgtEl>
                                        <p:attrNameLst>
                                          <p:attrName>style.visibility</p:attrName>
                                        </p:attrNameLst>
                                      </p:cBhvr>
                                      <p:to>
                                        <p:strVal val="hidden"/>
                                      </p:to>
                                    </p:set>
                                  </p:childTnLst>
                                </p:cTn>
                              </p:par>
                              <p:par>
                                <p:cTn id="60" presetID="2" presetClass="exit" presetSubtype="4" fill="hold" grpId="1" nodeType="withEffect">
                                  <p:stCondLst>
                                    <p:cond delay="0"/>
                                  </p:stCondLst>
                                  <p:childTnLst>
                                    <p:anim calcmode="lin" valueType="num">
                                      <p:cBhvr additive="base">
                                        <p:cTn id="61" dur="500"/>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62" dur="500"/>
                                        <p:tgtEl>
                                          <p:spTgt spid="5">
                                            <p:txEl>
                                              <p:pRg st="2" end="2"/>
                                            </p:txEl>
                                          </p:spTgt>
                                        </p:tgtEl>
                                        <p:attrNameLst>
                                          <p:attrName>ppt_y</p:attrName>
                                        </p:attrNameLst>
                                      </p:cBhvr>
                                      <p:tavLst>
                                        <p:tav tm="0">
                                          <p:val>
                                            <p:strVal val="ppt_y"/>
                                          </p:val>
                                        </p:tav>
                                        <p:tav tm="100000">
                                          <p:val>
                                            <p:strVal val="1+ppt_h/2"/>
                                          </p:val>
                                        </p:tav>
                                      </p:tavLst>
                                    </p:anim>
                                    <p:set>
                                      <p:cBhvr>
                                        <p:cTn id="63" dur="1" fill="hold">
                                          <p:stCondLst>
                                            <p:cond delay="499"/>
                                          </p:stCondLst>
                                        </p:cTn>
                                        <p:tgtEl>
                                          <p:spTgt spid="5">
                                            <p:txEl>
                                              <p:pRg st="2" end="2"/>
                                            </p:txEl>
                                          </p:spTgt>
                                        </p:tgtEl>
                                        <p:attrNameLst>
                                          <p:attrName>style.visibility</p:attrName>
                                        </p:attrNameLst>
                                      </p:cBhvr>
                                      <p:to>
                                        <p:strVal val="hidden"/>
                                      </p:to>
                                    </p:set>
                                  </p:childTnLst>
                                </p:cTn>
                              </p:par>
                              <p:par>
                                <p:cTn id="64" presetID="2" presetClass="exit" presetSubtype="4" fill="hold" grpId="1" nodeType="withEffect">
                                  <p:stCondLst>
                                    <p:cond delay="0"/>
                                  </p:stCondLst>
                                  <p:childTnLst>
                                    <p:anim calcmode="lin" valueType="num">
                                      <p:cBhvr additive="base">
                                        <p:cTn id="65" dur="500"/>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66" dur="500"/>
                                        <p:tgtEl>
                                          <p:spTgt spid="5">
                                            <p:txEl>
                                              <p:pRg st="3" end="3"/>
                                            </p:txEl>
                                          </p:spTgt>
                                        </p:tgtEl>
                                        <p:attrNameLst>
                                          <p:attrName>ppt_y</p:attrName>
                                        </p:attrNameLst>
                                      </p:cBhvr>
                                      <p:tavLst>
                                        <p:tav tm="0">
                                          <p:val>
                                            <p:strVal val="ppt_y"/>
                                          </p:val>
                                        </p:tav>
                                        <p:tav tm="100000">
                                          <p:val>
                                            <p:strVal val="1+ppt_h/2"/>
                                          </p:val>
                                        </p:tav>
                                      </p:tavLst>
                                    </p:anim>
                                    <p:set>
                                      <p:cBhvr>
                                        <p:cTn id="67" dur="1" fill="hold">
                                          <p:stCondLst>
                                            <p:cond delay="499"/>
                                          </p:stCondLst>
                                        </p:cTn>
                                        <p:tgtEl>
                                          <p:spTgt spid="5">
                                            <p:txEl>
                                              <p:pRg st="3" end="3"/>
                                            </p:txEl>
                                          </p:spTgt>
                                        </p:tgtEl>
                                        <p:attrNameLst>
                                          <p:attrName>style.visibility</p:attrName>
                                        </p:attrNameLst>
                                      </p:cBhvr>
                                      <p:to>
                                        <p:strVal val="hidden"/>
                                      </p:to>
                                    </p:set>
                                  </p:childTnLst>
                                </p:cTn>
                              </p:par>
                              <p:par>
                                <p:cTn id="68" presetID="2" presetClass="exit" presetSubtype="4" fill="hold" grpId="1" nodeType="withEffect">
                                  <p:stCondLst>
                                    <p:cond delay="0"/>
                                  </p:stCondLst>
                                  <p:childTnLst>
                                    <p:anim calcmode="lin" valueType="num">
                                      <p:cBhvr additive="base">
                                        <p:cTn id="69" dur="500"/>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70" dur="500"/>
                                        <p:tgtEl>
                                          <p:spTgt spid="5">
                                            <p:txEl>
                                              <p:pRg st="4" end="4"/>
                                            </p:txEl>
                                          </p:spTgt>
                                        </p:tgtEl>
                                        <p:attrNameLst>
                                          <p:attrName>ppt_y</p:attrName>
                                        </p:attrNameLst>
                                      </p:cBhvr>
                                      <p:tavLst>
                                        <p:tav tm="0">
                                          <p:val>
                                            <p:strVal val="ppt_y"/>
                                          </p:val>
                                        </p:tav>
                                        <p:tav tm="100000">
                                          <p:val>
                                            <p:strVal val="1+ppt_h/2"/>
                                          </p:val>
                                        </p:tav>
                                      </p:tavLst>
                                    </p:anim>
                                    <p:set>
                                      <p:cBhvr>
                                        <p:cTn id="71" dur="1" fill="hold">
                                          <p:stCondLst>
                                            <p:cond delay="499"/>
                                          </p:stCondLst>
                                        </p:cTn>
                                        <p:tgtEl>
                                          <p:spTgt spid="5">
                                            <p:txEl>
                                              <p:pRg st="4" end="4"/>
                                            </p:txEl>
                                          </p:spTgt>
                                        </p:tgtEl>
                                        <p:attrNameLst>
                                          <p:attrName>style.visibility</p:attrName>
                                        </p:attrNameLst>
                                      </p:cBhvr>
                                      <p:to>
                                        <p:strVal val="hidden"/>
                                      </p:to>
                                    </p:set>
                                  </p:childTnLst>
                                </p:cTn>
                              </p:par>
                              <p:par>
                                <p:cTn id="72" presetID="2" presetClass="exit" presetSubtype="4" fill="hold" grpId="1" nodeType="withEffect">
                                  <p:stCondLst>
                                    <p:cond delay="0"/>
                                  </p:stCondLst>
                                  <p:childTnLst>
                                    <p:anim calcmode="lin" valueType="num">
                                      <p:cBhvr additive="base">
                                        <p:cTn id="73" dur="500"/>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74" dur="500"/>
                                        <p:tgtEl>
                                          <p:spTgt spid="5">
                                            <p:txEl>
                                              <p:pRg st="5" end="5"/>
                                            </p:txEl>
                                          </p:spTgt>
                                        </p:tgtEl>
                                        <p:attrNameLst>
                                          <p:attrName>ppt_y</p:attrName>
                                        </p:attrNameLst>
                                      </p:cBhvr>
                                      <p:tavLst>
                                        <p:tav tm="0">
                                          <p:val>
                                            <p:strVal val="ppt_y"/>
                                          </p:val>
                                        </p:tav>
                                        <p:tav tm="100000">
                                          <p:val>
                                            <p:strVal val="1+ppt_h/2"/>
                                          </p:val>
                                        </p:tav>
                                      </p:tavLst>
                                    </p:anim>
                                    <p:set>
                                      <p:cBhvr>
                                        <p:cTn id="75" dur="1" fill="hold">
                                          <p:stCondLst>
                                            <p:cond delay="499"/>
                                          </p:stCondLst>
                                        </p:cTn>
                                        <p:tgtEl>
                                          <p:spTgt spid="5">
                                            <p:txEl>
                                              <p:pRg st="5" end="5"/>
                                            </p:txEl>
                                          </p:spTgt>
                                        </p:tgtEl>
                                        <p:attrNameLst>
                                          <p:attrName>style.visibility</p:attrName>
                                        </p:attrNameLst>
                                      </p:cBhvr>
                                      <p:to>
                                        <p:strVal val="hidden"/>
                                      </p:to>
                                    </p:set>
                                  </p:childTnLst>
                                </p:cTn>
                              </p:par>
                              <p:par>
                                <p:cTn id="76" presetID="2" presetClass="exit" presetSubtype="4" fill="hold" grpId="1" nodeType="withEffect">
                                  <p:stCondLst>
                                    <p:cond delay="0"/>
                                  </p:stCondLst>
                                  <p:childTnLst>
                                    <p:anim calcmode="lin" valueType="num">
                                      <p:cBhvr additive="base">
                                        <p:cTn id="77" dur="500"/>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78" dur="500"/>
                                        <p:tgtEl>
                                          <p:spTgt spid="5">
                                            <p:txEl>
                                              <p:pRg st="7" end="7"/>
                                            </p:txEl>
                                          </p:spTgt>
                                        </p:tgtEl>
                                        <p:attrNameLst>
                                          <p:attrName>ppt_y</p:attrName>
                                        </p:attrNameLst>
                                      </p:cBhvr>
                                      <p:tavLst>
                                        <p:tav tm="0">
                                          <p:val>
                                            <p:strVal val="ppt_y"/>
                                          </p:val>
                                        </p:tav>
                                        <p:tav tm="100000">
                                          <p:val>
                                            <p:strVal val="1+ppt_h/2"/>
                                          </p:val>
                                        </p:tav>
                                      </p:tavLst>
                                    </p:anim>
                                    <p:set>
                                      <p:cBhvr>
                                        <p:cTn id="79" dur="1" fill="hold">
                                          <p:stCondLst>
                                            <p:cond delay="499"/>
                                          </p:stCondLst>
                                        </p:cTn>
                                        <p:tgtEl>
                                          <p:spTgt spid="5">
                                            <p:txEl>
                                              <p:pRg st="7" end="7"/>
                                            </p:txEl>
                                          </p:spTgt>
                                        </p:tgtEl>
                                        <p:attrNameLst>
                                          <p:attrName>style.visibility</p:attrName>
                                        </p:attrNameLst>
                                      </p:cBhvr>
                                      <p:to>
                                        <p:strVal val="hidden"/>
                                      </p:to>
                                    </p:set>
                                  </p:childTnLst>
                                </p:cTn>
                              </p:par>
                              <p:par>
                                <p:cTn id="80" presetID="2" presetClass="exit" presetSubtype="4" fill="hold" grpId="1" nodeType="withEffect">
                                  <p:stCondLst>
                                    <p:cond delay="0"/>
                                  </p:stCondLst>
                                  <p:childTnLst>
                                    <p:anim calcmode="lin" valueType="num">
                                      <p:cBhvr additive="base">
                                        <p:cTn id="81" dur="500"/>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82" dur="500"/>
                                        <p:tgtEl>
                                          <p:spTgt spid="5">
                                            <p:txEl>
                                              <p:pRg st="8" end="8"/>
                                            </p:txEl>
                                          </p:spTgt>
                                        </p:tgtEl>
                                        <p:attrNameLst>
                                          <p:attrName>ppt_y</p:attrName>
                                        </p:attrNameLst>
                                      </p:cBhvr>
                                      <p:tavLst>
                                        <p:tav tm="0">
                                          <p:val>
                                            <p:strVal val="ppt_y"/>
                                          </p:val>
                                        </p:tav>
                                        <p:tav tm="100000">
                                          <p:val>
                                            <p:strVal val="1+ppt_h/2"/>
                                          </p:val>
                                        </p:tav>
                                      </p:tavLst>
                                    </p:anim>
                                    <p:set>
                                      <p:cBhvr>
                                        <p:cTn id="83" dur="1" fill="hold">
                                          <p:stCondLst>
                                            <p:cond delay="499"/>
                                          </p:stCondLst>
                                        </p:cTn>
                                        <p:tgtEl>
                                          <p:spTgt spid="5">
                                            <p:txEl>
                                              <p:pRg st="8" end="8"/>
                                            </p:txEl>
                                          </p:spTgt>
                                        </p:tgtEl>
                                        <p:attrNameLst>
                                          <p:attrName>style.visibility</p:attrName>
                                        </p:attrNameLst>
                                      </p:cBhvr>
                                      <p:to>
                                        <p:strVal val="hidden"/>
                                      </p:to>
                                    </p:set>
                                  </p:childTnLst>
                                </p:cTn>
                              </p:par>
                              <p:par>
                                <p:cTn id="84" presetID="2" presetClass="exit" presetSubtype="4" fill="hold" grpId="1" nodeType="withEffect">
                                  <p:stCondLst>
                                    <p:cond delay="0"/>
                                  </p:stCondLst>
                                  <p:childTnLst>
                                    <p:anim calcmode="lin" valueType="num">
                                      <p:cBhvr additive="base">
                                        <p:cTn id="85" dur="500"/>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86" dur="500"/>
                                        <p:tgtEl>
                                          <p:spTgt spid="5">
                                            <p:txEl>
                                              <p:pRg st="9" end="9"/>
                                            </p:txEl>
                                          </p:spTgt>
                                        </p:tgtEl>
                                        <p:attrNameLst>
                                          <p:attrName>ppt_y</p:attrName>
                                        </p:attrNameLst>
                                      </p:cBhvr>
                                      <p:tavLst>
                                        <p:tav tm="0">
                                          <p:val>
                                            <p:strVal val="ppt_y"/>
                                          </p:val>
                                        </p:tav>
                                        <p:tav tm="100000">
                                          <p:val>
                                            <p:strVal val="1+ppt_h/2"/>
                                          </p:val>
                                        </p:tav>
                                      </p:tavLst>
                                    </p:anim>
                                    <p:set>
                                      <p:cBhvr>
                                        <p:cTn id="87" dur="1" fill="hold">
                                          <p:stCondLst>
                                            <p:cond delay="499"/>
                                          </p:stCondLst>
                                        </p:cTn>
                                        <p:tgtEl>
                                          <p:spTgt spid="5">
                                            <p:txEl>
                                              <p:pRg st="9" end="9"/>
                                            </p:txEl>
                                          </p:spTgt>
                                        </p:tgtEl>
                                        <p:attrNameLst>
                                          <p:attrName>style.visibility</p:attrName>
                                        </p:attrNameLst>
                                      </p:cBhvr>
                                      <p:to>
                                        <p:strVal val="hidden"/>
                                      </p:to>
                                    </p:set>
                                  </p:childTnLst>
                                </p:cTn>
                              </p:par>
                              <p:par>
                                <p:cTn id="88" presetID="2" presetClass="exit" presetSubtype="4" fill="hold" grpId="1" nodeType="withEffect">
                                  <p:stCondLst>
                                    <p:cond delay="0"/>
                                  </p:stCondLst>
                                  <p:childTnLst>
                                    <p:anim calcmode="lin" valueType="num">
                                      <p:cBhvr additive="base">
                                        <p:cTn id="89" dur="500"/>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90" dur="500"/>
                                        <p:tgtEl>
                                          <p:spTgt spid="5">
                                            <p:txEl>
                                              <p:pRg st="11" end="11"/>
                                            </p:txEl>
                                          </p:spTgt>
                                        </p:tgtEl>
                                        <p:attrNameLst>
                                          <p:attrName>ppt_y</p:attrName>
                                        </p:attrNameLst>
                                      </p:cBhvr>
                                      <p:tavLst>
                                        <p:tav tm="0">
                                          <p:val>
                                            <p:strVal val="ppt_y"/>
                                          </p:val>
                                        </p:tav>
                                        <p:tav tm="100000">
                                          <p:val>
                                            <p:strVal val="1+ppt_h/2"/>
                                          </p:val>
                                        </p:tav>
                                      </p:tavLst>
                                    </p:anim>
                                    <p:set>
                                      <p:cBhvr>
                                        <p:cTn id="91" dur="1" fill="hold">
                                          <p:stCondLst>
                                            <p:cond delay="499"/>
                                          </p:stCondLst>
                                        </p:cTn>
                                        <p:tgtEl>
                                          <p:spTgt spid="5">
                                            <p:txEl>
                                              <p:pRg st="11" end="11"/>
                                            </p:txEl>
                                          </p:spTgt>
                                        </p:tgtEl>
                                        <p:attrNameLst>
                                          <p:attrName>style.visibility</p:attrName>
                                        </p:attrNameLst>
                                      </p:cBhvr>
                                      <p:to>
                                        <p:strVal val="hidden"/>
                                      </p:to>
                                    </p:set>
                                  </p:childTnLst>
                                </p:cTn>
                              </p:par>
                              <p:par>
                                <p:cTn id="92" presetID="2" presetClass="exit" presetSubtype="4" fill="hold" grpId="1" nodeType="withEffect">
                                  <p:stCondLst>
                                    <p:cond delay="0"/>
                                  </p:stCondLst>
                                  <p:childTnLst>
                                    <p:anim calcmode="lin" valueType="num">
                                      <p:cBhvr additive="base">
                                        <p:cTn id="93" dur="500"/>
                                        <p:tgtEl>
                                          <p:spTgt spid="5">
                                            <p:txEl>
                                              <p:pRg st="13" end="13"/>
                                            </p:txEl>
                                          </p:spTgt>
                                        </p:tgtEl>
                                        <p:attrNameLst>
                                          <p:attrName>ppt_x</p:attrName>
                                        </p:attrNameLst>
                                      </p:cBhvr>
                                      <p:tavLst>
                                        <p:tav tm="0">
                                          <p:val>
                                            <p:strVal val="ppt_x"/>
                                          </p:val>
                                        </p:tav>
                                        <p:tav tm="100000">
                                          <p:val>
                                            <p:strVal val="ppt_x"/>
                                          </p:val>
                                        </p:tav>
                                      </p:tavLst>
                                    </p:anim>
                                    <p:anim calcmode="lin" valueType="num">
                                      <p:cBhvr additive="base">
                                        <p:cTn id="94" dur="500"/>
                                        <p:tgtEl>
                                          <p:spTgt spid="5">
                                            <p:txEl>
                                              <p:pRg st="13" end="13"/>
                                            </p:txEl>
                                          </p:spTgt>
                                        </p:tgtEl>
                                        <p:attrNameLst>
                                          <p:attrName>ppt_y</p:attrName>
                                        </p:attrNameLst>
                                      </p:cBhvr>
                                      <p:tavLst>
                                        <p:tav tm="0">
                                          <p:val>
                                            <p:strVal val="ppt_y"/>
                                          </p:val>
                                        </p:tav>
                                        <p:tav tm="100000">
                                          <p:val>
                                            <p:strVal val="1+ppt_h/2"/>
                                          </p:val>
                                        </p:tav>
                                      </p:tavLst>
                                    </p:anim>
                                    <p:set>
                                      <p:cBhvr>
                                        <p:cTn id="95" dur="1" fill="hold">
                                          <p:stCondLst>
                                            <p:cond delay="499"/>
                                          </p:stCondLst>
                                        </p:cTn>
                                        <p:tgtEl>
                                          <p:spTgt spid="5">
                                            <p:txEl>
                                              <p:pRg st="13" end="13"/>
                                            </p:txEl>
                                          </p:spTgt>
                                        </p:tgtEl>
                                        <p:attrNameLst>
                                          <p:attrName>style.visibility</p:attrName>
                                        </p:attrNameLst>
                                      </p:cBhvr>
                                      <p:to>
                                        <p:strVal val="hidden"/>
                                      </p:to>
                                    </p:set>
                                  </p:childTnLst>
                                </p:cTn>
                              </p:par>
                              <p:par>
                                <p:cTn id="96" presetID="2" presetClass="exit" presetSubtype="4" fill="hold" grpId="1" nodeType="withEffect">
                                  <p:stCondLst>
                                    <p:cond delay="0"/>
                                  </p:stCondLst>
                                  <p:childTnLst>
                                    <p:anim calcmode="lin" valueType="num">
                                      <p:cBhvr additive="base">
                                        <p:cTn id="97" dur="500"/>
                                        <p:tgtEl>
                                          <p:spTgt spid="5">
                                            <p:txEl>
                                              <p:pRg st="14" end="14"/>
                                            </p:txEl>
                                          </p:spTgt>
                                        </p:tgtEl>
                                        <p:attrNameLst>
                                          <p:attrName>ppt_x</p:attrName>
                                        </p:attrNameLst>
                                      </p:cBhvr>
                                      <p:tavLst>
                                        <p:tav tm="0">
                                          <p:val>
                                            <p:strVal val="ppt_x"/>
                                          </p:val>
                                        </p:tav>
                                        <p:tav tm="100000">
                                          <p:val>
                                            <p:strVal val="ppt_x"/>
                                          </p:val>
                                        </p:tav>
                                      </p:tavLst>
                                    </p:anim>
                                    <p:anim calcmode="lin" valueType="num">
                                      <p:cBhvr additive="base">
                                        <p:cTn id="98" dur="500"/>
                                        <p:tgtEl>
                                          <p:spTgt spid="5">
                                            <p:txEl>
                                              <p:pRg st="14" end="14"/>
                                            </p:txEl>
                                          </p:spTgt>
                                        </p:tgtEl>
                                        <p:attrNameLst>
                                          <p:attrName>ppt_y</p:attrName>
                                        </p:attrNameLst>
                                      </p:cBhvr>
                                      <p:tavLst>
                                        <p:tav tm="0">
                                          <p:val>
                                            <p:strVal val="ppt_y"/>
                                          </p:val>
                                        </p:tav>
                                        <p:tav tm="100000">
                                          <p:val>
                                            <p:strVal val="1+ppt_h/2"/>
                                          </p:val>
                                        </p:tav>
                                      </p:tavLst>
                                    </p:anim>
                                    <p:set>
                                      <p:cBhvr>
                                        <p:cTn id="99" dur="1" fill="hold">
                                          <p:stCondLst>
                                            <p:cond delay="499"/>
                                          </p:stCondLst>
                                        </p:cTn>
                                        <p:tgtEl>
                                          <p:spTgt spid="5">
                                            <p:txEl>
                                              <p:pRg st="14" end="14"/>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5" grpId="0" uiExpand="1" build="p"/>
      <p:bldP spid="5" grpI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Demo</a:t>
            </a:r>
            <a:endParaRPr lang="id-ID" dirty="0"/>
          </a:p>
        </p:txBody>
      </p:sp>
      <p:sp>
        <p:nvSpPr>
          <p:cNvPr id="3" name="Content Placeholder 2"/>
          <p:cNvSpPr>
            <a:spLocks noGrp="1"/>
          </p:cNvSpPr>
          <p:nvPr>
            <p:ph idx="1"/>
          </p:nvPr>
        </p:nvSpPr>
        <p:spPr/>
        <p:txBody>
          <a:bodyPr/>
          <a:lstStyle/>
          <a:p>
            <a:endParaRPr lang="id-ID" dirty="0"/>
          </a:p>
        </p:txBody>
      </p:sp>
    </p:spTree>
    <p:extLst>
      <p:ext uri="{BB962C8B-B14F-4D97-AF65-F5344CB8AC3E}">
        <p14:creationId xmlns:p14="http://schemas.microsoft.com/office/powerpoint/2010/main" val="1818001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4" fill="hold" grpId="1" nodeType="clickEffect">
                                  <p:stCondLst>
                                    <p:cond delay="0"/>
                                  </p:stCondLst>
                                  <p:childTnLst>
                                    <p:anim calcmode="lin" valueType="num">
                                      <p:cBhvr additive="base">
                                        <p:cTn id="11" dur="500"/>
                                        <p:tgtEl>
                                          <p:spTgt spid="2"/>
                                        </p:tgtEl>
                                        <p:attrNameLst>
                                          <p:attrName>ppt_x</p:attrName>
                                        </p:attrNameLst>
                                      </p:cBhvr>
                                      <p:tavLst>
                                        <p:tav tm="0">
                                          <p:val>
                                            <p:strVal val="ppt_x"/>
                                          </p:val>
                                        </p:tav>
                                        <p:tav tm="100000">
                                          <p:val>
                                            <p:strVal val="ppt_x"/>
                                          </p:val>
                                        </p:tav>
                                      </p:tavLst>
                                    </p:anim>
                                    <p:anim calcmode="lin" valueType="num">
                                      <p:cBhvr additive="base">
                                        <p:cTn id="12" dur="500"/>
                                        <p:tgtEl>
                                          <p:spTgt spid="2"/>
                                        </p:tgtEl>
                                        <p:attrNameLst>
                                          <p:attrName>ppt_y</p:attrName>
                                        </p:attrNameLst>
                                      </p:cBhvr>
                                      <p:tavLst>
                                        <p:tav tm="0">
                                          <p:val>
                                            <p:strVal val="ppt_y"/>
                                          </p:val>
                                        </p:tav>
                                        <p:tav tm="100000">
                                          <p:val>
                                            <p:strVal val="1+ppt_h/2"/>
                                          </p:val>
                                        </p:tav>
                                      </p:tavLst>
                                    </p:anim>
                                    <p:set>
                                      <p:cBhvr>
                                        <p:cTn id="13"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Any questions ?</a:t>
            </a:r>
            <a:endParaRPr lang="id-ID" dirty="0"/>
          </a:p>
        </p:txBody>
      </p:sp>
      <p:sp>
        <p:nvSpPr>
          <p:cNvPr id="3" name="Content Placeholder 2"/>
          <p:cNvSpPr>
            <a:spLocks noGrp="1"/>
          </p:cNvSpPr>
          <p:nvPr>
            <p:ph idx="1"/>
          </p:nvPr>
        </p:nvSpPr>
        <p:spPr/>
        <p:txBody>
          <a:bodyPr/>
          <a:lstStyle/>
          <a:p>
            <a:endParaRPr lang="id-ID"/>
          </a:p>
        </p:txBody>
      </p:sp>
    </p:spTree>
    <p:extLst>
      <p:ext uri="{BB962C8B-B14F-4D97-AF65-F5344CB8AC3E}">
        <p14:creationId xmlns:p14="http://schemas.microsoft.com/office/powerpoint/2010/main" val="631738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4" fill="hold" grpId="1" nodeType="clickEffect">
                                  <p:stCondLst>
                                    <p:cond delay="0"/>
                                  </p:stCondLst>
                                  <p:childTnLst>
                                    <p:anim calcmode="lin" valueType="num">
                                      <p:cBhvr additive="base">
                                        <p:cTn id="11" dur="500"/>
                                        <p:tgtEl>
                                          <p:spTgt spid="2"/>
                                        </p:tgtEl>
                                        <p:attrNameLst>
                                          <p:attrName>ppt_x</p:attrName>
                                        </p:attrNameLst>
                                      </p:cBhvr>
                                      <p:tavLst>
                                        <p:tav tm="0">
                                          <p:val>
                                            <p:strVal val="ppt_x"/>
                                          </p:val>
                                        </p:tav>
                                        <p:tav tm="100000">
                                          <p:val>
                                            <p:strVal val="ppt_x"/>
                                          </p:val>
                                        </p:tav>
                                      </p:tavLst>
                                    </p:anim>
                                    <p:anim calcmode="lin" valueType="num">
                                      <p:cBhvr additive="base">
                                        <p:cTn id="12" dur="500"/>
                                        <p:tgtEl>
                                          <p:spTgt spid="2"/>
                                        </p:tgtEl>
                                        <p:attrNameLst>
                                          <p:attrName>ppt_y</p:attrName>
                                        </p:attrNameLst>
                                      </p:cBhvr>
                                      <p:tavLst>
                                        <p:tav tm="0">
                                          <p:val>
                                            <p:strVal val="ppt_y"/>
                                          </p:val>
                                        </p:tav>
                                        <p:tav tm="100000">
                                          <p:val>
                                            <p:strVal val="1+ppt_h/2"/>
                                          </p:val>
                                        </p:tav>
                                      </p:tavLst>
                                    </p:anim>
                                    <p:set>
                                      <p:cBhvr>
                                        <p:cTn id="13"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222</TotalTime>
  <Words>181</Words>
  <Application>Microsoft Office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Courier New</vt:lpstr>
      <vt:lpstr>Impact</vt:lpstr>
      <vt:lpstr>Trebuchet MS</vt:lpstr>
      <vt:lpstr>Wingdings 3</vt:lpstr>
      <vt:lpstr>Facet</vt:lpstr>
      <vt:lpstr>SPHINX Search Engine</vt:lpstr>
      <vt:lpstr>Deskripsi SPHINX</vt:lpstr>
      <vt:lpstr>Tujuan</vt:lpstr>
      <vt:lpstr>Cara Kerja SPHINX</vt:lpstr>
      <vt:lpstr>Cara Kerja SPHINX (lanj..)</vt:lpstr>
      <vt:lpstr>Algoritma</vt:lpstr>
      <vt:lpstr>Demo</vt:lpstr>
      <vt:lpstr>Any questions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SPHINX Search Engine</dc:title>
  <dc:creator>deni suswanto</dc:creator>
  <cp:lastModifiedBy>deni suswanto</cp:lastModifiedBy>
  <cp:revision>7</cp:revision>
  <dcterms:created xsi:type="dcterms:W3CDTF">2014-11-16T12:53:07Z</dcterms:created>
  <dcterms:modified xsi:type="dcterms:W3CDTF">2014-11-16T16:35:16Z</dcterms:modified>
</cp:coreProperties>
</file>