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59" r:id="rId7"/>
    <p:sldId id="257" r:id="rId8"/>
    <p:sldId id="264" r:id="rId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F9F9F9"/>
    <a:srgbClr val="F3F3F3"/>
    <a:srgbClr val="ECECEC"/>
    <a:srgbClr val="FFFFFF"/>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47" autoAdjust="0"/>
    <p:restoredTop sz="87625"/>
  </p:normalViewPr>
  <p:slideViewPr>
    <p:cSldViewPr snapToGrid="0">
      <p:cViewPr varScale="1">
        <p:scale>
          <a:sx n="61" d="100"/>
          <a:sy n="61" d="100"/>
        </p:scale>
        <p:origin x="870" y="4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1A111B-17FA-4223-AD91-2D3CCB1482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xmlns="" id="{90642D8D-4200-451E-B337-1D95418DAD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xmlns="" id="{E8FBD84A-2948-4B8F-B04F-6BD4669E8F10}"/>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5" name="Footer Placeholder 4">
            <a:extLst>
              <a:ext uri="{FF2B5EF4-FFF2-40B4-BE49-F238E27FC236}">
                <a16:creationId xmlns:a16="http://schemas.microsoft.com/office/drawing/2014/main" xmlns="" id="{BE685BF1-6AB9-4516-9CC3-59C93F2B018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xmlns="" id="{FB23191E-FC8C-495B-8EA2-4D5ECD12840F}"/>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320970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A33417-3F5B-47CE-871F-2C9D031BBC69}"/>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xmlns="" id="{04E8F252-15E2-4995-8B4F-23CDCC14BE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xmlns="" id="{02824E2C-01D5-40D4-B06A-9192FFFA37D4}"/>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5" name="Footer Placeholder 4">
            <a:extLst>
              <a:ext uri="{FF2B5EF4-FFF2-40B4-BE49-F238E27FC236}">
                <a16:creationId xmlns:a16="http://schemas.microsoft.com/office/drawing/2014/main" xmlns="" id="{833A9CE8-B4AA-40F7-BCFA-593E94E6F32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xmlns="" id="{A08F6390-2EF0-49BE-9F55-8BC887B0B615}"/>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276658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D51AB86-6F99-4E5D-98C4-919740E459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xmlns="" id="{E22B9367-985B-40DA-BE67-F08FD81B84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xmlns="" id="{575CE6E8-FD62-4CDD-AFF2-97C6824FEB3B}"/>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5" name="Footer Placeholder 4">
            <a:extLst>
              <a:ext uri="{FF2B5EF4-FFF2-40B4-BE49-F238E27FC236}">
                <a16:creationId xmlns:a16="http://schemas.microsoft.com/office/drawing/2014/main" xmlns="" id="{4FDC2600-0121-4B96-B990-FA06CCD0BDE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xmlns="" id="{3A4EB55F-8624-4E7B-AF6E-D0D0FE5CC32B}"/>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309628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6D0E90-4DA9-410E-926D-B3EF297F41D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xmlns="" id="{38E98DB6-05ED-4C25-9602-2F8CFEB7D1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xmlns="" id="{9E05993F-FAA8-4915-8A23-740D63C3EC70}"/>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5" name="Footer Placeholder 4">
            <a:extLst>
              <a:ext uri="{FF2B5EF4-FFF2-40B4-BE49-F238E27FC236}">
                <a16:creationId xmlns:a16="http://schemas.microsoft.com/office/drawing/2014/main" xmlns="" id="{99BF0532-3E51-4735-8BE8-413FB50C5E18}"/>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xmlns="" id="{25FC06B7-5FA1-4FB1-B06A-56D119EA65CB}"/>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338824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98FBF8-73AF-41AE-933F-C4D78258F9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xmlns="" id="{CBCE6136-37DA-4E31-9C95-BCE559C025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1B87B77-845F-4C30-8DDC-AF1136162762}"/>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5" name="Footer Placeholder 4">
            <a:extLst>
              <a:ext uri="{FF2B5EF4-FFF2-40B4-BE49-F238E27FC236}">
                <a16:creationId xmlns:a16="http://schemas.microsoft.com/office/drawing/2014/main" xmlns="" id="{183FBFC3-1457-4CD1-9AAE-9B8DF35EE8A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xmlns="" id="{B6053A8C-07DC-4B62-BFE3-CD58141B32B5}"/>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4173844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DDBD43-2446-4C63-981B-E7158195132B}"/>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xmlns="" id="{3294EC9C-E463-49AE-9184-5061362BD3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xmlns="" id="{C43EA00F-C5B7-4747-BD5E-15332893D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xmlns="" id="{CC684B37-F8AC-469E-A912-3B7562EA3763}"/>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6" name="Footer Placeholder 5">
            <a:extLst>
              <a:ext uri="{FF2B5EF4-FFF2-40B4-BE49-F238E27FC236}">
                <a16:creationId xmlns:a16="http://schemas.microsoft.com/office/drawing/2014/main" xmlns="" id="{57D698AE-1EDB-4518-B9B6-BD409A6FC71E}"/>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xmlns="" id="{35CD382D-4BE6-40D3-93B6-2F47A3739BAD}"/>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211097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39136D-77E3-4D88-ACD8-201E64636644}"/>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xmlns="" id="{106751F3-2F2E-46D4-B9D7-D20670563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26F9F208-DF4A-4B97-BFF2-04995F46EC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xmlns="" id="{A35E0799-CF2B-4ED2-BBB1-6EDE3BF8D1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E9C06A09-92F9-497A-91D9-2E6020DE62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xmlns="" id="{8434E092-F5DD-4245-A77D-EF4553AA8DCC}"/>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8" name="Footer Placeholder 7">
            <a:extLst>
              <a:ext uri="{FF2B5EF4-FFF2-40B4-BE49-F238E27FC236}">
                <a16:creationId xmlns:a16="http://schemas.microsoft.com/office/drawing/2014/main" xmlns="" id="{0CFDC3DE-7C56-4273-A804-DA04E2B79B1E}"/>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xmlns="" id="{0E43BF88-8CB3-418B-AC69-F4D428C32CC6}"/>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1652881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AE3EED-3EC2-49F3-87BE-96D21BF07327}"/>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xmlns="" id="{8821C86E-96E2-442A-BA98-D79B8E710E78}"/>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4" name="Footer Placeholder 3">
            <a:extLst>
              <a:ext uri="{FF2B5EF4-FFF2-40B4-BE49-F238E27FC236}">
                <a16:creationId xmlns:a16="http://schemas.microsoft.com/office/drawing/2014/main" xmlns="" id="{9279DE73-013E-40FA-875B-FCE0FA686387}"/>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xmlns="" id="{0C4305CE-1F67-4A23-9AFE-4630EBBF76BE}"/>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65646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BB1CF1A-7256-4CC7-A8BA-43F20358834F}"/>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3" name="Footer Placeholder 2">
            <a:extLst>
              <a:ext uri="{FF2B5EF4-FFF2-40B4-BE49-F238E27FC236}">
                <a16:creationId xmlns:a16="http://schemas.microsoft.com/office/drawing/2014/main" xmlns="" id="{BB839503-5567-4003-B5E7-C87035038E06}"/>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xmlns="" id="{3BDACB37-E292-4E2D-B2F0-88C3AEA61B9F}"/>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43555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0CB7F5-B304-4760-AC75-481C2BBD9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xmlns="" id="{D6CFC928-6C47-49B5-AC0D-780AA5F6F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xmlns="" id="{742E944E-7736-4976-8522-275C675D9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09FDA5B-DB30-46D2-9947-F553A1DD4A9F}"/>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6" name="Footer Placeholder 5">
            <a:extLst>
              <a:ext uri="{FF2B5EF4-FFF2-40B4-BE49-F238E27FC236}">
                <a16:creationId xmlns:a16="http://schemas.microsoft.com/office/drawing/2014/main" xmlns="" id="{70FF770E-1F9A-45F6-ACE8-75069EBCCC4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xmlns="" id="{ABF6AC20-0C45-4BC0-93F3-FE5588094AED}"/>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304371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D32FA-7D76-489E-9E3B-8E8924A63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xmlns="" id="{2F5C1949-CE2D-4013-AFD1-51DD9132A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xmlns="" id="{DCC74CAF-B845-473E-BC42-C98FB73AB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2C68DAE-8380-469C-8EC1-18990B6569F6}"/>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6" name="Footer Placeholder 5">
            <a:extLst>
              <a:ext uri="{FF2B5EF4-FFF2-40B4-BE49-F238E27FC236}">
                <a16:creationId xmlns:a16="http://schemas.microsoft.com/office/drawing/2014/main" xmlns="" id="{F62F89EF-ECF1-43D5-8593-913FA13107A9}"/>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xmlns="" id="{EDE1C0CB-3FBB-4626-835B-D66A135DD3B9}"/>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10235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9408B8B-2894-4AEF-9CC3-759322395F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xmlns="" id="{EE527FB1-6711-4333-854D-F63ED1CDC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xmlns="" id="{39663FEB-C500-4D4B-9A91-FB24216249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84CFC-CA0C-44DC-B5FF-FE4A4494C812}" type="datetimeFigureOut">
              <a:rPr lang="id-ID" smtClean="0"/>
              <a:t>29/08/2017</a:t>
            </a:fld>
            <a:endParaRPr lang="id-ID"/>
          </a:p>
        </p:txBody>
      </p:sp>
      <p:sp>
        <p:nvSpPr>
          <p:cNvPr id="5" name="Footer Placeholder 4">
            <a:extLst>
              <a:ext uri="{FF2B5EF4-FFF2-40B4-BE49-F238E27FC236}">
                <a16:creationId xmlns:a16="http://schemas.microsoft.com/office/drawing/2014/main" xmlns="" id="{924E99F4-0E03-4314-9171-0D38048ED7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xmlns="" id="{3FC1FC32-8AE0-468B-AE4A-E65743CA1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02AD4-7CFC-4CF7-8C14-1AA35DD997CE}" type="slidenum">
              <a:rPr lang="id-ID" smtClean="0"/>
              <a:t>‹#›</a:t>
            </a:fld>
            <a:endParaRPr lang="id-ID"/>
          </a:p>
        </p:txBody>
      </p:sp>
    </p:spTree>
    <p:extLst>
      <p:ext uri="{BB962C8B-B14F-4D97-AF65-F5344CB8AC3E}">
        <p14:creationId xmlns:p14="http://schemas.microsoft.com/office/powerpoint/2010/main" val="3558542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E8AA5E66-6633-4B5A-83B7-388A73990365}"/>
              </a:ext>
            </a:extLst>
          </p:cNvPr>
          <p:cNvSpPr/>
          <p:nvPr/>
        </p:nvSpPr>
        <p:spPr>
          <a:xfrm>
            <a:off x="-238423" y="4635736"/>
            <a:ext cx="12192000" cy="2631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6" name="Picture 2" descr="black, business, computer">
            <a:extLst>
              <a:ext uri="{FF2B5EF4-FFF2-40B4-BE49-F238E27FC236}">
                <a16:creationId xmlns:a16="http://schemas.microsoft.com/office/drawing/2014/main" xmlns="" id="{53DD302C-B7F0-4112-8553-B38CC4ADA0B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9791" b="27905"/>
          <a:stretch/>
        </p:blipFill>
        <p:spPr bwMode="auto">
          <a:xfrm>
            <a:off x="0" y="0"/>
            <a:ext cx="12192000" cy="42264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xmlns="" id="{6BB07F2B-F0C6-4E26-8C4F-E984277281BB}"/>
              </a:ext>
            </a:extLst>
          </p:cNvPr>
          <p:cNvSpPr/>
          <p:nvPr/>
        </p:nvSpPr>
        <p:spPr>
          <a:xfrm flipH="1">
            <a:off x="838200" y="3714750"/>
            <a:ext cx="171450" cy="1371600"/>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a:extLst>
              <a:ext uri="{FF2B5EF4-FFF2-40B4-BE49-F238E27FC236}">
                <a16:creationId xmlns:a16="http://schemas.microsoft.com/office/drawing/2014/main" xmlns="" id="{18874F72-46FC-4F50-9FD0-E9D4D4BA77EA}"/>
              </a:ext>
            </a:extLst>
          </p:cNvPr>
          <p:cNvSpPr>
            <a:spLocks noGrp="1"/>
          </p:cNvSpPr>
          <p:nvPr>
            <p:ph type="ctrTitle"/>
          </p:nvPr>
        </p:nvSpPr>
        <p:spPr>
          <a:xfrm>
            <a:off x="1181100" y="4050463"/>
            <a:ext cx="7176655" cy="1133834"/>
          </a:xfrm>
        </p:spPr>
        <p:txBody>
          <a:bodyPr>
            <a:normAutofit fontScale="90000"/>
          </a:bodyPr>
          <a:lstStyle/>
          <a:p>
            <a:pPr algn="l"/>
            <a:r>
              <a:rPr lang="id-ID" b="1" i="1" dirty="0">
                <a:solidFill>
                  <a:schemeClr val="tx1">
                    <a:lumMod val="65000"/>
                    <a:lumOff val="35000"/>
                  </a:schemeClr>
                </a:solidFill>
                <a:latin typeface="+mn-lt"/>
              </a:rPr>
              <a:t>#KOMPETISIMERDEKA </a:t>
            </a:r>
          </a:p>
        </p:txBody>
      </p:sp>
      <p:sp>
        <p:nvSpPr>
          <p:cNvPr id="3" name="Subtitle 2">
            <a:extLst>
              <a:ext uri="{FF2B5EF4-FFF2-40B4-BE49-F238E27FC236}">
                <a16:creationId xmlns:a16="http://schemas.microsoft.com/office/drawing/2014/main" xmlns="" id="{F06F59F4-84DB-4D8D-BDCE-4FFE3ABECC98}"/>
              </a:ext>
            </a:extLst>
          </p:cNvPr>
          <p:cNvSpPr>
            <a:spLocks noGrp="1"/>
          </p:cNvSpPr>
          <p:nvPr>
            <p:ph type="subTitle" idx="1"/>
          </p:nvPr>
        </p:nvSpPr>
        <p:spPr>
          <a:xfrm>
            <a:off x="1181100" y="5216790"/>
            <a:ext cx="7552353" cy="1119810"/>
          </a:xfrm>
        </p:spPr>
        <p:txBody>
          <a:bodyPr>
            <a:noAutofit/>
          </a:bodyPr>
          <a:lstStyle/>
          <a:p>
            <a:pPr algn="l"/>
            <a:r>
              <a:rPr lang="id-ID" sz="2000" dirty="0">
                <a:solidFill>
                  <a:schemeClr val="tx1">
                    <a:lumMod val="85000"/>
                    <a:lumOff val="15000"/>
                  </a:schemeClr>
                </a:solidFill>
                <a:latin typeface="+mj-lt"/>
              </a:rPr>
              <a:t>Nama </a:t>
            </a:r>
            <a:r>
              <a:rPr lang="id-ID" sz="2000" dirty="0" smtClean="0">
                <a:solidFill>
                  <a:schemeClr val="tx1">
                    <a:lumMod val="85000"/>
                    <a:lumOff val="15000"/>
                  </a:schemeClr>
                </a:solidFill>
                <a:latin typeface="+mj-lt"/>
              </a:rPr>
              <a:t>Project 	: Welkam - Fun Probation</a:t>
            </a:r>
          </a:p>
          <a:p>
            <a:pPr algn="l"/>
            <a:r>
              <a:rPr lang="id-ID" sz="2000" dirty="0" smtClean="0">
                <a:solidFill>
                  <a:schemeClr val="tx1">
                    <a:lumMod val="85000"/>
                    <a:lumOff val="15000"/>
                  </a:schemeClr>
                </a:solidFill>
                <a:latin typeface="+mj-lt"/>
              </a:rPr>
              <a:t>Nama Team	: Spirit</a:t>
            </a:r>
          </a:p>
          <a:p>
            <a:pPr algn="l"/>
            <a:r>
              <a:rPr lang="id-ID" sz="2000" dirty="0" smtClean="0">
                <a:solidFill>
                  <a:schemeClr val="tx1">
                    <a:lumMod val="85000"/>
                    <a:lumOff val="15000"/>
                  </a:schemeClr>
                </a:solidFill>
                <a:latin typeface="+mj-lt"/>
              </a:rPr>
              <a:t>Unit 		: Amoeba</a:t>
            </a:r>
            <a:endParaRPr lang="id-ID" sz="2000" dirty="0">
              <a:solidFill>
                <a:schemeClr val="tx1">
                  <a:lumMod val="85000"/>
                  <a:lumOff val="15000"/>
                </a:schemeClr>
              </a:solidFill>
              <a:latin typeface="+mj-lt"/>
            </a:endParaRPr>
          </a:p>
        </p:txBody>
      </p:sp>
      <p:sp>
        <p:nvSpPr>
          <p:cNvPr id="4" name="Title 1">
            <a:extLst>
              <a:ext uri="{FF2B5EF4-FFF2-40B4-BE49-F238E27FC236}">
                <a16:creationId xmlns:a16="http://schemas.microsoft.com/office/drawing/2014/main" xmlns="" id="{393D3864-0E17-44D4-AABB-5E9109A71C0C}"/>
              </a:ext>
            </a:extLst>
          </p:cNvPr>
          <p:cNvSpPr txBox="1">
            <a:spLocks/>
          </p:cNvSpPr>
          <p:nvPr/>
        </p:nvSpPr>
        <p:spPr>
          <a:xfrm>
            <a:off x="1181100" y="3641222"/>
            <a:ext cx="2686050" cy="8504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id-ID" sz="4800" dirty="0">
                <a:solidFill>
                  <a:schemeClr val="tx1">
                    <a:lumMod val="65000"/>
                    <a:lumOff val="35000"/>
                  </a:schemeClr>
                </a:solidFill>
              </a:rPr>
              <a:t>Proposal</a:t>
            </a:r>
          </a:p>
        </p:txBody>
      </p:sp>
      <p:sp>
        <p:nvSpPr>
          <p:cNvPr id="8" name="Subtitle 2">
            <a:extLst>
              <a:ext uri="{FF2B5EF4-FFF2-40B4-BE49-F238E27FC236}">
                <a16:creationId xmlns:a16="http://schemas.microsoft.com/office/drawing/2014/main" xmlns="" id="{F06F59F4-84DB-4D8D-BDCE-4FFE3ABECC98}"/>
              </a:ext>
            </a:extLst>
          </p:cNvPr>
          <p:cNvSpPr txBox="1">
            <a:spLocks/>
          </p:cNvSpPr>
          <p:nvPr/>
        </p:nvSpPr>
        <p:spPr>
          <a:xfrm>
            <a:off x="8004925" y="5424420"/>
            <a:ext cx="3948652" cy="5939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2000" b="1" u="sng" dirty="0" smtClean="0">
                <a:latin typeface="+mj-lt"/>
              </a:rPr>
              <a:t>APP PREVIEW ID: DZMV9</a:t>
            </a:r>
            <a:endParaRPr lang="id-ID" sz="2000" b="1" u="sng" dirty="0">
              <a:latin typeface="+mj-lt"/>
            </a:endParaRPr>
          </a:p>
        </p:txBody>
      </p:sp>
      <p:sp>
        <p:nvSpPr>
          <p:cNvPr id="9" name="Subtitle 2">
            <a:extLst>
              <a:ext uri="{FF2B5EF4-FFF2-40B4-BE49-F238E27FC236}">
                <a16:creationId xmlns:a16="http://schemas.microsoft.com/office/drawing/2014/main" xmlns="" id="{F06F59F4-84DB-4D8D-BDCE-4FFE3ABECC98}"/>
              </a:ext>
            </a:extLst>
          </p:cNvPr>
          <p:cNvSpPr txBox="1">
            <a:spLocks/>
          </p:cNvSpPr>
          <p:nvPr/>
        </p:nvSpPr>
        <p:spPr>
          <a:xfrm>
            <a:off x="8004925" y="5975888"/>
            <a:ext cx="3948652" cy="5939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2000" b="1" dirty="0" smtClean="0">
                <a:latin typeface="+mj-lt"/>
              </a:rPr>
              <a:t>You can reach the raw file at: http//bit.ly/Welkam</a:t>
            </a:r>
            <a:endParaRPr lang="id-ID" sz="2000" b="1" dirty="0">
              <a:latin typeface="+mj-lt"/>
            </a:endParaRPr>
          </a:p>
        </p:txBody>
      </p:sp>
    </p:spTree>
    <p:extLst>
      <p:ext uri="{BB962C8B-B14F-4D97-AF65-F5344CB8AC3E}">
        <p14:creationId xmlns:p14="http://schemas.microsoft.com/office/powerpoint/2010/main" val="1805390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863194-775A-4DA3-82F0-A3BBA7D9517C}"/>
              </a:ext>
            </a:extLst>
          </p:cNvPr>
          <p:cNvSpPr>
            <a:spLocks noGrp="1"/>
          </p:cNvSpPr>
          <p:nvPr>
            <p:ph type="title"/>
          </p:nvPr>
        </p:nvSpPr>
        <p:spPr>
          <a:xfrm>
            <a:off x="952500" y="403225"/>
            <a:ext cx="10515600" cy="1325563"/>
          </a:xfrm>
        </p:spPr>
        <p:txBody>
          <a:bodyPr/>
          <a:lstStyle/>
          <a:p>
            <a:r>
              <a:rPr lang="id-ID" dirty="0">
                <a:latin typeface="+mn-lt"/>
              </a:rPr>
              <a:t>Nama </a:t>
            </a:r>
            <a:r>
              <a:rPr lang="id-ID" dirty="0" smtClean="0">
                <a:latin typeface="+mn-lt"/>
              </a:rPr>
              <a:t>Project: </a:t>
            </a:r>
            <a:r>
              <a:rPr lang="id-ID" b="1" dirty="0" err="1" smtClean="0">
                <a:latin typeface="+mn-lt"/>
              </a:rPr>
              <a:t>Welkam</a:t>
            </a:r>
            <a:r>
              <a:rPr lang="id-ID" b="1" dirty="0" smtClean="0">
                <a:latin typeface="+mn-lt"/>
              </a:rPr>
              <a:t> </a:t>
            </a:r>
            <a:r>
              <a:rPr lang="id-ID" dirty="0" smtClean="0">
                <a:latin typeface="+mn-lt"/>
              </a:rPr>
              <a:t>- Fun Probation</a:t>
            </a:r>
            <a:endParaRPr lang="id-ID" dirty="0">
              <a:latin typeface="+mn-lt"/>
            </a:endParaRPr>
          </a:p>
        </p:txBody>
      </p:sp>
      <p:sp>
        <p:nvSpPr>
          <p:cNvPr id="3" name="Content Placeholder 2">
            <a:extLst>
              <a:ext uri="{FF2B5EF4-FFF2-40B4-BE49-F238E27FC236}">
                <a16:creationId xmlns:a16="http://schemas.microsoft.com/office/drawing/2014/main" xmlns="" id="{EA79292E-0D75-4579-956B-B6607C9DAA2A}"/>
              </a:ext>
            </a:extLst>
          </p:cNvPr>
          <p:cNvSpPr>
            <a:spLocks noGrp="1"/>
          </p:cNvSpPr>
          <p:nvPr>
            <p:ph idx="1"/>
          </p:nvPr>
        </p:nvSpPr>
        <p:spPr>
          <a:xfrm>
            <a:off x="6238568" y="1973109"/>
            <a:ext cx="5115232" cy="4351338"/>
          </a:xfrm>
        </p:spPr>
        <p:txBody>
          <a:bodyPr>
            <a:noAutofit/>
          </a:bodyPr>
          <a:lstStyle/>
          <a:p>
            <a:pPr marL="0" indent="0">
              <a:lnSpc>
                <a:spcPct val="150000"/>
              </a:lnSpc>
              <a:spcBef>
                <a:spcPts val="0"/>
              </a:spcBef>
              <a:buNone/>
            </a:pPr>
            <a:r>
              <a:rPr lang="id-ID" sz="1800" b="1" dirty="0"/>
              <a:t>Deskripsi singkat </a:t>
            </a:r>
            <a:r>
              <a:rPr lang="id-ID" sz="1800" b="1" dirty="0" smtClean="0"/>
              <a:t>project:</a:t>
            </a:r>
            <a:endParaRPr lang="id-ID" sz="1800" b="1" dirty="0"/>
          </a:p>
          <a:p>
            <a:pPr marL="0" indent="0" algn="just">
              <a:lnSpc>
                <a:spcPct val="150000"/>
              </a:lnSpc>
              <a:spcBef>
                <a:spcPts val="0"/>
              </a:spcBef>
              <a:buNone/>
            </a:pPr>
            <a:r>
              <a:rPr lang="id-ID" sz="1800" i="1" dirty="0" smtClean="0"/>
              <a:t>Mobile application </a:t>
            </a:r>
            <a:r>
              <a:rPr lang="id-ID" sz="1800" dirty="0" smtClean="0"/>
              <a:t>yang memfasilitasi karyawan dalam masa </a:t>
            </a:r>
            <a:r>
              <a:rPr lang="id-ID" sz="1800" i="1" dirty="0" smtClean="0"/>
              <a:t>probation</a:t>
            </a:r>
            <a:r>
              <a:rPr lang="id-ID" sz="1800" dirty="0" smtClean="0"/>
              <a:t> untuk mengenal perusahaan dengan mudah dan menyenangkan (gamifikasi)</a:t>
            </a:r>
            <a:endParaRPr lang="id-ID" sz="1800" dirty="0"/>
          </a:p>
          <a:p>
            <a:pPr marL="0" indent="0">
              <a:lnSpc>
                <a:spcPct val="150000"/>
              </a:lnSpc>
              <a:spcBef>
                <a:spcPts val="0"/>
              </a:spcBef>
              <a:buNone/>
            </a:pPr>
            <a:endParaRPr lang="id-ID" sz="1800" dirty="0"/>
          </a:p>
          <a:p>
            <a:pPr marL="0" indent="0">
              <a:lnSpc>
                <a:spcPct val="150000"/>
              </a:lnSpc>
              <a:spcBef>
                <a:spcPts val="0"/>
              </a:spcBef>
              <a:buNone/>
            </a:pPr>
            <a:r>
              <a:rPr lang="id-ID" sz="1800" b="1" dirty="0"/>
              <a:t>Fitur </a:t>
            </a:r>
            <a:r>
              <a:rPr lang="id-ID" sz="1800" b="1" dirty="0" smtClean="0"/>
              <a:t>project:</a:t>
            </a:r>
            <a:endParaRPr lang="id-ID" sz="1800" b="1" dirty="0"/>
          </a:p>
          <a:p>
            <a:pPr>
              <a:lnSpc>
                <a:spcPct val="150000"/>
              </a:lnSpc>
              <a:spcBef>
                <a:spcPts val="0"/>
              </a:spcBef>
            </a:pPr>
            <a:r>
              <a:rPr lang="id-ID" sz="1800" i="1" dirty="0" smtClean="0"/>
              <a:t>Learning all about company (Expedition)</a:t>
            </a:r>
          </a:p>
          <a:p>
            <a:pPr>
              <a:lnSpc>
                <a:spcPct val="150000"/>
              </a:lnSpc>
              <a:spcBef>
                <a:spcPts val="0"/>
              </a:spcBef>
            </a:pPr>
            <a:r>
              <a:rPr lang="id-ID" sz="1800" i="1" dirty="0" smtClean="0"/>
              <a:t>Rewarding system</a:t>
            </a:r>
            <a:endParaRPr lang="id-ID" sz="1800" i="1" dirty="0"/>
          </a:p>
          <a:p>
            <a:pPr>
              <a:lnSpc>
                <a:spcPct val="150000"/>
              </a:lnSpc>
              <a:spcBef>
                <a:spcPts val="0"/>
              </a:spcBef>
            </a:pPr>
            <a:r>
              <a:rPr lang="id-ID" sz="1800" i="1" dirty="0" smtClean="0"/>
              <a:t>Leaderboard</a:t>
            </a:r>
            <a:endParaRPr lang="id-ID" sz="1800" i="1" dirty="0"/>
          </a:p>
        </p:txBody>
      </p:sp>
      <p:sp>
        <p:nvSpPr>
          <p:cNvPr id="6" name="Rectangle 5">
            <a:extLst>
              <a:ext uri="{FF2B5EF4-FFF2-40B4-BE49-F238E27FC236}">
                <a16:creationId xmlns:a16="http://schemas.microsoft.com/office/drawing/2014/main" xmlns="" id="{C8454427-FD11-4770-A49F-7C4EF3187273}"/>
              </a:ext>
            </a:extLst>
          </p:cNvPr>
          <p:cNvSpPr/>
          <p:nvPr/>
        </p:nvSpPr>
        <p:spPr>
          <a:xfrm flipH="1">
            <a:off x="566891" y="742950"/>
            <a:ext cx="118909" cy="590550"/>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0" y="1728788"/>
            <a:ext cx="4576612" cy="4576612"/>
          </a:xfrm>
          <a:prstGeom prst="rect">
            <a:avLst/>
          </a:prstGeom>
        </p:spPr>
      </p:pic>
    </p:spTree>
    <p:extLst>
      <p:ext uri="{BB962C8B-B14F-4D97-AF65-F5344CB8AC3E}">
        <p14:creationId xmlns:p14="http://schemas.microsoft.com/office/powerpoint/2010/main" val="524275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478A7-7123-41A7-8A7F-AC45068C22DC}"/>
              </a:ext>
            </a:extLst>
          </p:cNvPr>
          <p:cNvSpPr>
            <a:spLocks noGrp="1"/>
          </p:cNvSpPr>
          <p:nvPr>
            <p:ph type="title"/>
          </p:nvPr>
        </p:nvSpPr>
        <p:spPr>
          <a:xfrm>
            <a:off x="838200" y="570218"/>
            <a:ext cx="10515600" cy="1325563"/>
          </a:xfrm>
        </p:spPr>
        <p:txBody>
          <a:bodyPr>
            <a:normAutofit/>
          </a:bodyPr>
          <a:lstStyle/>
          <a:p>
            <a:r>
              <a:rPr lang="id-ID" sz="3200" dirty="0"/>
              <a:t>Apa </a:t>
            </a:r>
            <a:r>
              <a:rPr lang="id-ID" sz="3200" i="1" dirty="0">
                <a:latin typeface="+mn-lt"/>
              </a:rPr>
              <a:t>permasalahan</a:t>
            </a:r>
            <a:r>
              <a:rPr lang="id-ID" sz="3200" dirty="0"/>
              <a:t> konsumen / pengguna yang dapat dipecahkan oleh </a:t>
            </a:r>
            <a:r>
              <a:rPr lang="id-ID" sz="3200" dirty="0" err="1" smtClean="0"/>
              <a:t>project</a:t>
            </a:r>
            <a:r>
              <a:rPr lang="id-ID" sz="3200" dirty="0" smtClean="0"/>
              <a:t> </a:t>
            </a:r>
            <a:r>
              <a:rPr lang="id-ID" sz="3200" dirty="0"/>
              <a:t>Anda?</a:t>
            </a:r>
          </a:p>
        </p:txBody>
      </p:sp>
      <p:sp>
        <p:nvSpPr>
          <p:cNvPr id="3" name="Content Placeholder 2">
            <a:extLst>
              <a:ext uri="{FF2B5EF4-FFF2-40B4-BE49-F238E27FC236}">
                <a16:creationId xmlns:a16="http://schemas.microsoft.com/office/drawing/2014/main" xmlns="" id="{8749973E-84D4-495D-8E97-F2294E759C0C}"/>
              </a:ext>
            </a:extLst>
          </p:cNvPr>
          <p:cNvSpPr>
            <a:spLocks noGrp="1"/>
          </p:cNvSpPr>
          <p:nvPr>
            <p:ph idx="1"/>
          </p:nvPr>
        </p:nvSpPr>
        <p:spPr>
          <a:xfrm>
            <a:off x="943897" y="2315497"/>
            <a:ext cx="10058400" cy="3539613"/>
          </a:xfrm>
          <a:noFill/>
          <a:effectLst/>
        </p:spPr>
        <p:txBody>
          <a:bodyPr>
            <a:normAutofit lnSpcReduction="10000"/>
          </a:bodyPr>
          <a:lstStyle/>
          <a:p>
            <a:pPr marL="266700" indent="-266700" algn="just">
              <a:lnSpc>
                <a:spcPct val="150000"/>
              </a:lnSpc>
              <a:spcBef>
                <a:spcPts val="0"/>
              </a:spcBef>
              <a:buNone/>
            </a:pPr>
            <a:r>
              <a:rPr lang="id-ID" sz="2000" dirty="0" smtClean="0"/>
              <a:t>Karyawan dalam masa </a:t>
            </a:r>
            <a:r>
              <a:rPr lang="id-ID" sz="2000" i="1" dirty="0" err="1" smtClean="0"/>
              <a:t>probation</a:t>
            </a:r>
            <a:r>
              <a:rPr lang="id-ID" sz="2000" dirty="0" smtClean="0"/>
              <a:t> mengalami kesulitan untuk mengenal perusahaan dan rekan barunya. Proses pengenalan yang berjalan sering kali memakan waktu lama dan bergantung pada atasan. Selain itu, belum ada parameter yang jelas dan transparan yang menyatakan lulus atau tidaknya karyawan </a:t>
            </a:r>
            <a:r>
              <a:rPr lang="id-ID" sz="2000" i="1" dirty="0" smtClean="0"/>
              <a:t>probation</a:t>
            </a:r>
            <a:r>
              <a:rPr lang="id-ID" sz="2000" dirty="0" smtClean="0"/>
              <a:t>.</a:t>
            </a:r>
          </a:p>
          <a:p>
            <a:pPr marL="266700" indent="-266700" algn="just">
              <a:lnSpc>
                <a:spcPct val="150000"/>
              </a:lnSpc>
              <a:spcBef>
                <a:spcPts val="0"/>
              </a:spcBef>
              <a:buNone/>
            </a:pPr>
            <a:endParaRPr lang="id-ID" sz="2000" dirty="0"/>
          </a:p>
          <a:p>
            <a:pPr marL="266700" indent="-266700" algn="just">
              <a:lnSpc>
                <a:spcPct val="150000"/>
              </a:lnSpc>
              <a:spcBef>
                <a:spcPts val="0"/>
              </a:spcBef>
              <a:buNone/>
            </a:pPr>
            <a:r>
              <a:rPr lang="id-ID" sz="2000" dirty="0" smtClean="0"/>
              <a:t>Oleh karena itu, kami membuat </a:t>
            </a:r>
            <a:r>
              <a:rPr lang="id-ID" sz="2000" i="1" dirty="0" smtClean="0"/>
              <a:t>mobile application </a:t>
            </a:r>
            <a:r>
              <a:rPr lang="id-ID" sz="2000" dirty="0" smtClean="0"/>
              <a:t>bernama </a:t>
            </a:r>
            <a:r>
              <a:rPr lang="id-ID" sz="2000" b="1" dirty="0" smtClean="0"/>
              <a:t>welkam</a:t>
            </a:r>
            <a:r>
              <a:rPr lang="id-ID" sz="2000" i="1" dirty="0"/>
              <a:t>,</a:t>
            </a:r>
            <a:r>
              <a:rPr lang="id-ID" sz="2000" b="1" i="1" dirty="0" smtClean="0"/>
              <a:t> </a:t>
            </a:r>
            <a:r>
              <a:rPr lang="id-ID" sz="2000" dirty="0" smtClean="0"/>
              <a:t>yang </a:t>
            </a:r>
            <a:r>
              <a:rPr lang="id-ID" sz="2000" dirty="0"/>
              <a:t>memfasilitasi karyawan </a:t>
            </a:r>
            <a:r>
              <a:rPr lang="id-ID" sz="2000" i="1" dirty="0" smtClean="0"/>
              <a:t>probation</a:t>
            </a:r>
            <a:r>
              <a:rPr lang="id-ID" sz="2000" dirty="0" smtClean="0"/>
              <a:t> </a:t>
            </a:r>
            <a:r>
              <a:rPr lang="id-ID" sz="2000" dirty="0"/>
              <a:t>untuk mengenal perusahaan dengan mudah dan menyenangkan (gamifikasi</a:t>
            </a:r>
            <a:r>
              <a:rPr lang="id-ID" sz="2000" dirty="0" smtClean="0"/>
              <a:t>)</a:t>
            </a:r>
          </a:p>
          <a:p>
            <a:pPr marL="266700" indent="-266700" algn="just">
              <a:lnSpc>
                <a:spcPct val="150000"/>
              </a:lnSpc>
              <a:spcBef>
                <a:spcPts val="0"/>
              </a:spcBef>
              <a:buNone/>
            </a:pPr>
            <a:endParaRPr lang="id-ID" sz="2000" dirty="0"/>
          </a:p>
        </p:txBody>
      </p:sp>
      <p:sp>
        <p:nvSpPr>
          <p:cNvPr id="5" name="Rectangle 4">
            <a:extLst>
              <a:ext uri="{FF2B5EF4-FFF2-40B4-BE49-F238E27FC236}">
                <a16:creationId xmlns:a16="http://schemas.microsoft.com/office/drawing/2014/main" xmlns="" id="{D9F60B2D-9C49-4FA6-9693-3161AAD034C7}"/>
              </a:ext>
            </a:extLst>
          </p:cNvPr>
          <p:cNvSpPr/>
          <p:nvPr/>
        </p:nvSpPr>
        <p:spPr>
          <a:xfrm flipH="1">
            <a:off x="590549" y="628649"/>
            <a:ext cx="95250" cy="1229031"/>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516213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478A7-7123-41A7-8A7F-AC45068C22DC}"/>
              </a:ext>
            </a:extLst>
          </p:cNvPr>
          <p:cNvSpPr>
            <a:spLocks noGrp="1"/>
          </p:cNvSpPr>
          <p:nvPr>
            <p:ph type="title"/>
          </p:nvPr>
        </p:nvSpPr>
        <p:spPr>
          <a:xfrm>
            <a:off x="838200" y="652103"/>
            <a:ext cx="10515600" cy="1325563"/>
          </a:xfrm>
        </p:spPr>
        <p:txBody>
          <a:bodyPr>
            <a:normAutofit/>
          </a:bodyPr>
          <a:lstStyle/>
          <a:p>
            <a:r>
              <a:rPr lang="id-ID" sz="3200" dirty="0"/>
              <a:t>Apa </a:t>
            </a:r>
            <a:r>
              <a:rPr lang="id-ID" sz="3200" i="1" dirty="0">
                <a:latin typeface="+mn-lt"/>
              </a:rPr>
              <a:t>keunikan</a:t>
            </a:r>
            <a:r>
              <a:rPr lang="id-ID" sz="3200" dirty="0"/>
              <a:t> dari </a:t>
            </a:r>
            <a:r>
              <a:rPr lang="id-ID" sz="3200" dirty="0" err="1" smtClean="0"/>
              <a:t>project</a:t>
            </a:r>
            <a:r>
              <a:rPr lang="id-ID" sz="3200" dirty="0" smtClean="0"/>
              <a:t> </a:t>
            </a:r>
            <a:r>
              <a:rPr lang="id-ID" sz="3200" dirty="0"/>
              <a:t>Anda dibandingkan dengan produk lain yang serupa?</a:t>
            </a:r>
          </a:p>
        </p:txBody>
      </p:sp>
      <p:sp>
        <p:nvSpPr>
          <p:cNvPr id="5" name="Content Placeholder 2">
            <a:extLst>
              <a:ext uri="{FF2B5EF4-FFF2-40B4-BE49-F238E27FC236}">
                <a16:creationId xmlns:a16="http://schemas.microsoft.com/office/drawing/2014/main" xmlns="" id="{9C6A6095-4819-4062-B406-581795C56925}"/>
              </a:ext>
            </a:extLst>
          </p:cNvPr>
          <p:cNvSpPr>
            <a:spLocks noGrp="1"/>
          </p:cNvSpPr>
          <p:nvPr>
            <p:ph idx="1"/>
          </p:nvPr>
        </p:nvSpPr>
        <p:spPr>
          <a:xfrm>
            <a:off x="943897" y="2315497"/>
            <a:ext cx="10058400" cy="3539613"/>
          </a:xfrm>
          <a:noFill/>
          <a:effectLst/>
        </p:spPr>
        <p:txBody>
          <a:bodyPr>
            <a:normAutofit fontScale="92500" lnSpcReduction="20000"/>
          </a:bodyPr>
          <a:lstStyle/>
          <a:p>
            <a:pPr marL="266700" indent="4763" algn="just">
              <a:lnSpc>
                <a:spcPct val="150000"/>
              </a:lnSpc>
              <a:spcBef>
                <a:spcPts val="0"/>
              </a:spcBef>
              <a:buNone/>
            </a:pPr>
            <a:r>
              <a:rPr lang="id-ID" sz="2000" dirty="0" smtClean="0"/>
              <a:t>Proses </a:t>
            </a:r>
            <a:r>
              <a:rPr lang="id-ID" sz="2000" i="1" dirty="0" err="1" smtClean="0"/>
              <a:t>probation</a:t>
            </a:r>
            <a:r>
              <a:rPr lang="id-ID" sz="2000" dirty="0" smtClean="0"/>
              <a:t>/ pengenalan yang berjalan selama ini sering </a:t>
            </a:r>
            <a:r>
              <a:rPr lang="id-ID" sz="2000" dirty="0"/>
              <a:t>kali hanya diisi dengan seminar dari para pimpinan, atau keliling dari satu unit ke unit </a:t>
            </a:r>
            <a:r>
              <a:rPr lang="id-ID" sz="2000" dirty="0" smtClean="0"/>
              <a:t>lainnya. Proses tersebut tentu membosankan, memakan banyak waktu dan </a:t>
            </a:r>
            <a:r>
              <a:rPr lang="id-ID" sz="2000" i="1" dirty="0" err="1" smtClean="0"/>
              <a:t>resource</a:t>
            </a:r>
            <a:r>
              <a:rPr lang="id-ID" sz="2000" dirty="0" smtClean="0"/>
              <a:t>, bahkan menyulitkan karyawan </a:t>
            </a:r>
            <a:r>
              <a:rPr lang="id-ID" sz="2000" i="1" dirty="0" smtClean="0"/>
              <a:t>probation</a:t>
            </a:r>
            <a:r>
              <a:rPr lang="id-ID" sz="2000" dirty="0" smtClean="0"/>
              <a:t>.</a:t>
            </a:r>
            <a:endParaRPr lang="id-ID" sz="2000" dirty="0"/>
          </a:p>
          <a:p>
            <a:pPr marL="266700" indent="4763" algn="just">
              <a:lnSpc>
                <a:spcPct val="150000"/>
              </a:lnSpc>
              <a:spcBef>
                <a:spcPts val="0"/>
              </a:spcBef>
              <a:buNone/>
            </a:pPr>
            <a:endParaRPr lang="id-ID" sz="2000" dirty="0" smtClean="0"/>
          </a:p>
          <a:p>
            <a:pPr marL="266700" indent="4763" algn="just">
              <a:lnSpc>
                <a:spcPct val="150000"/>
              </a:lnSpc>
              <a:spcBef>
                <a:spcPts val="0"/>
              </a:spcBef>
              <a:buNone/>
            </a:pPr>
            <a:r>
              <a:rPr lang="id-ID" sz="2000" dirty="0" smtClean="0"/>
              <a:t>Oleh karena itu, keunikan dari </a:t>
            </a:r>
            <a:r>
              <a:rPr lang="id-ID" sz="2000" b="1" dirty="0" err="1" smtClean="0"/>
              <a:t>welkam</a:t>
            </a:r>
            <a:r>
              <a:rPr lang="id-ID" sz="2000" dirty="0" smtClean="0"/>
              <a:t> adalah </a:t>
            </a:r>
            <a:r>
              <a:rPr lang="id-ID" sz="2000" dirty="0" err="1" smtClean="0"/>
              <a:t>gamifikasi</a:t>
            </a:r>
            <a:r>
              <a:rPr lang="id-ID" sz="2000" dirty="0" smtClean="0"/>
              <a:t>. </a:t>
            </a:r>
            <a:r>
              <a:rPr lang="id-ID" sz="2000" b="1" dirty="0"/>
              <a:t>W</a:t>
            </a:r>
            <a:r>
              <a:rPr lang="id-ID" sz="2000" b="1" dirty="0" smtClean="0"/>
              <a:t>elkam </a:t>
            </a:r>
            <a:r>
              <a:rPr lang="id-ID" sz="2000" dirty="0" smtClean="0"/>
              <a:t>mengubah proses tradisional menjadi ‘</a:t>
            </a:r>
            <a:r>
              <a:rPr lang="id-ID" sz="2000" i="1" dirty="0" smtClean="0"/>
              <a:t>expedition</a:t>
            </a:r>
            <a:r>
              <a:rPr lang="id-ID" sz="2000" dirty="0" smtClean="0"/>
              <a:t>’, dan layaknya </a:t>
            </a:r>
            <a:r>
              <a:rPr lang="id-ID" sz="2000" i="1" dirty="0" smtClean="0"/>
              <a:t>game</a:t>
            </a:r>
            <a:r>
              <a:rPr lang="id-ID" sz="2000" dirty="0" smtClean="0"/>
              <a:t> pada umumnya, pada </a:t>
            </a:r>
            <a:r>
              <a:rPr lang="id-ID" sz="2000" b="1" dirty="0" smtClean="0"/>
              <a:t>welkam </a:t>
            </a:r>
            <a:r>
              <a:rPr lang="id-ID" sz="2000" dirty="0" smtClean="0"/>
              <a:t>juga terdapat </a:t>
            </a:r>
            <a:r>
              <a:rPr lang="id-ID" sz="2000" i="1" dirty="0" smtClean="0"/>
              <a:t>reward</a:t>
            </a:r>
            <a:r>
              <a:rPr lang="id-ID" sz="2000" dirty="0"/>
              <a:t>, </a:t>
            </a:r>
            <a:r>
              <a:rPr lang="id-ID" sz="2000" i="1" dirty="0" smtClean="0"/>
              <a:t>achievement</a:t>
            </a:r>
            <a:r>
              <a:rPr lang="id-ID" sz="2000" dirty="0" smtClean="0"/>
              <a:t>, </a:t>
            </a:r>
            <a:r>
              <a:rPr lang="id-ID" sz="2000" dirty="0"/>
              <a:t>serta </a:t>
            </a:r>
            <a:r>
              <a:rPr lang="id-ID" sz="2000" i="1" dirty="0"/>
              <a:t>leaderboard</a:t>
            </a:r>
            <a:r>
              <a:rPr lang="id-ID" sz="2000" dirty="0"/>
              <a:t>. </a:t>
            </a:r>
            <a:r>
              <a:rPr lang="id-ID" sz="2000" dirty="0" smtClean="0"/>
              <a:t>Dengan ini, karyawan </a:t>
            </a:r>
            <a:r>
              <a:rPr lang="id-ID" sz="2000" i="1" dirty="0" smtClean="0"/>
              <a:t>probation</a:t>
            </a:r>
            <a:r>
              <a:rPr lang="id-ID" sz="2000" dirty="0" smtClean="0"/>
              <a:t> dapat menjalani rangkaian kegiatan </a:t>
            </a:r>
            <a:r>
              <a:rPr lang="id-ID" sz="2000" i="1" dirty="0" smtClean="0"/>
              <a:t>probation</a:t>
            </a:r>
            <a:r>
              <a:rPr lang="id-ID" sz="2000" dirty="0" smtClean="0"/>
              <a:t>, seperti mengenal perusahaan, karyawan, bisnis proses, produk, layanan, dll., dengan mudah dan menyenangkan, seakan-akan sedang bermain </a:t>
            </a:r>
            <a:r>
              <a:rPr lang="id-ID" sz="2000" i="1" dirty="0" smtClean="0"/>
              <a:t>game</a:t>
            </a:r>
            <a:r>
              <a:rPr lang="id-ID" sz="2000" dirty="0" smtClean="0"/>
              <a:t>.</a:t>
            </a:r>
            <a:endParaRPr lang="id-ID" sz="2000" dirty="0"/>
          </a:p>
        </p:txBody>
      </p:sp>
      <p:sp>
        <p:nvSpPr>
          <p:cNvPr id="6" name="Rectangle 5">
            <a:extLst>
              <a:ext uri="{FF2B5EF4-FFF2-40B4-BE49-F238E27FC236}">
                <a16:creationId xmlns:a16="http://schemas.microsoft.com/office/drawing/2014/main" xmlns="" id="{EECFBF7A-9B47-4672-9054-805DA4FB8075}"/>
              </a:ext>
            </a:extLst>
          </p:cNvPr>
          <p:cNvSpPr/>
          <p:nvPr/>
        </p:nvSpPr>
        <p:spPr>
          <a:xfrm flipH="1">
            <a:off x="590549" y="628649"/>
            <a:ext cx="95250" cy="1229031"/>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31562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478A7-7123-41A7-8A7F-AC45068C22DC}"/>
              </a:ext>
            </a:extLst>
          </p:cNvPr>
          <p:cNvSpPr>
            <a:spLocks noGrp="1"/>
          </p:cNvSpPr>
          <p:nvPr>
            <p:ph type="title"/>
          </p:nvPr>
        </p:nvSpPr>
        <p:spPr>
          <a:xfrm>
            <a:off x="838200" y="593725"/>
            <a:ext cx="10515600" cy="1325563"/>
          </a:xfrm>
        </p:spPr>
        <p:txBody>
          <a:bodyPr>
            <a:normAutofit/>
          </a:bodyPr>
          <a:lstStyle/>
          <a:p>
            <a:r>
              <a:rPr lang="id-ID" sz="3200" dirty="0"/>
              <a:t>Apa </a:t>
            </a:r>
            <a:r>
              <a:rPr lang="id-ID" sz="3200" i="1" dirty="0">
                <a:latin typeface="+mn-lt"/>
              </a:rPr>
              <a:t>dampak</a:t>
            </a:r>
            <a:r>
              <a:rPr lang="id-ID" sz="3200" dirty="0"/>
              <a:t> </a:t>
            </a:r>
            <a:r>
              <a:rPr lang="id-ID" sz="3200" dirty="0" smtClean="0"/>
              <a:t>implementasi project </a:t>
            </a:r>
            <a:r>
              <a:rPr lang="id-ID" sz="3200" dirty="0"/>
              <a:t>Anda bagi bisnis DDS ?</a:t>
            </a:r>
          </a:p>
        </p:txBody>
      </p:sp>
      <p:sp>
        <p:nvSpPr>
          <p:cNvPr id="5" name="Content Placeholder 2">
            <a:extLst>
              <a:ext uri="{FF2B5EF4-FFF2-40B4-BE49-F238E27FC236}">
                <a16:creationId xmlns:a16="http://schemas.microsoft.com/office/drawing/2014/main" xmlns="" id="{CC4092E2-CA53-4431-8537-11D285CC7B2D}"/>
              </a:ext>
            </a:extLst>
          </p:cNvPr>
          <p:cNvSpPr>
            <a:spLocks noGrp="1"/>
          </p:cNvSpPr>
          <p:nvPr>
            <p:ph idx="1"/>
          </p:nvPr>
        </p:nvSpPr>
        <p:spPr>
          <a:xfrm>
            <a:off x="943897" y="2315497"/>
            <a:ext cx="10058400" cy="3539613"/>
          </a:xfrm>
          <a:noFill/>
          <a:ln>
            <a:noFill/>
          </a:ln>
          <a:effectLst/>
        </p:spPr>
        <p:txBody>
          <a:bodyPr>
            <a:normAutofit/>
          </a:bodyPr>
          <a:lstStyle/>
          <a:p>
            <a:pPr marL="723900" indent="-457200">
              <a:lnSpc>
                <a:spcPct val="150000"/>
              </a:lnSpc>
              <a:spcBef>
                <a:spcPts val="0"/>
              </a:spcBef>
              <a:buAutoNum type="arabicPeriod"/>
            </a:pPr>
            <a:r>
              <a:rPr lang="id-ID" sz="2000" dirty="0" smtClean="0"/>
              <a:t>Meningkatkan </a:t>
            </a:r>
            <a:r>
              <a:rPr lang="id-ID" sz="2000" i="1" dirty="0" smtClean="0"/>
              <a:t>satisfaction</a:t>
            </a:r>
            <a:r>
              <a:rPr lang="id-ID" sz="2000" dirty="0" smtClean="0"/>
              <a:t> karyawan </a:t>
            </a:r>
            <a:r>
              <a:rPr lang="id-ID" sz="2000" i="1" dirty="0" smtClean="0"/>
              <a:t>probation</a:t>
            </a:r>
          </a:p>
          <a:p>
            <a:pPr marL="723900" indent="-457200">
              <a:lnSpc>
                <a:spcPct val="150000"/>
              </a:lnSpc>
              <a:spcBef>
                <a:spcPts val="0"/>
              </a:spcBef>
              <a:buAutoNum type="arabicPeriod"/>
            </a:pPr>
            <a:r>
              <a:rPr lang="id-ID" sz="2000" dirty="0" smtClean="0"/>
              <a:t>Menstimulasi produktivitas karyawan </a:t>
            </a:r>
            <a:r>
              <a:rPr lang="id-ID" sz="2000" i="1" dirty="0" smtClean="0"/>
              <a:t>probation</a:t>
            </a:r>
          </a:p>
          <a:p>
            <a:pPr marL="723900" indent="-457200">
              <a:lnSpc>
                <a:spcPct val="150000"/>
              </a:lnSpc>
              <a:spcBef>
                <a:spcPts val="0"/>
              </a:spcBef>
              <a:buAutoNum type="arabicPeriod"/>
            </a:pPr>
            <a:r>
              <a:rPr lang="id-ID" sz="2000" dirty="0" smtClean="0"/>
              <a:t>Mengurangi biaya ‘acara penyambutan’ karyawan baru</a:t>
            </a:r>
          </a:p>
          <a:p>
            <a:pPr marL="723900" indent="-457200">
              <a:lnSpc>
                <a:spcPct val="150000"/>
              </a:lnSpc>
              <a:spcBef>
                <a:spcPts val="0"/>
              </a:spcBef>
              <a:buFont typeface="Arial" panose="020B0604020202020204" pitchFamily="34" charset="0"/>
              <a:buAutoNum type="arabicPeriod"/>
            </a:pPr>
            <a:r>
              <a:rPr lang="id-ID" sz="2000" dirty="0"/>
              <a:t>Mengurangi waktu dan </a:t>
            </a:r>
            <a:r>
              <a:rPr lang="id-ID" sz="2000" i="1" dirty="0"/>
              <a:t>resource</a:t>
            </a:r>
            <a:r>
              <a:rPr lang="id-ID" sz="2000" dirty="0"/>
              <a:t> yang dibutuhkan</a:t>
            </a:r>
          </a:p>
          <a:p>
            <a:pPr marL="723900" indent="-457200">
              <a:lnSpc>
                <a:spcPct val="150000"/>
              </a:lnSpc>
              <a:spcBef>
                <a:spcPts val="0"/>
              </a:spcBef>
              <a:buFont typeface="Arial" panose="020B0604020202020204" pitchFamily="34" charset="0"/>
              <a:buAutoNum type="arabicPeriod"/>
            </a:pPr>
            <a:r>
              <a:rPr lang="id-ID" sz="2000" dirty="0" smtClean="0"/>
              <a:t>Meningkatkan </a:t>
            </a:r>
            <a:r>
              <a:rPr lang="id-ID" sz="2000" i="1" dirty="0"/>
              <a:t>retention best employees</a:t>
            </a:r>
          </a:p>
          <a:p>
            <a:pPr marL="723900" indent="-457200">
              <a:lnSpc>
                <a:spcPct val="150000"/>
              </a:lnSpc>
              <a:spcBef>
                <a:spcPts val="0"/>
              </a:spcBef>
              <a:buAutoNum type="arabicPeriod"/>
            </a:pPr>
            <a:r>
              <a:rPr lang="id-ID" sz="2000" dirty="0" smtClean="0"/>
              <a:t>Potensi untuk dijual ke sekolah, kampus, dan perusahaan, sehingga bisa menciptakan sumber revenue baru untuk DDS</a:t>
            </a:r>
            <a:endParaRPr lang="id-ID" sz="2000" dirty="0"/>
          </a:p>
        </p:txBody>
      </p:sp>
      <p:sp>
        <p:nvSpPr>
          <p:cNvPr id="6" name="Rectangle 5">
            <a:extLst>
              <a:ext uri="{FF2B5EF4-FFF2-40B4-BE49-F238E27FC236}">
                <a16:creationId xmlns:a16="http://schemas.microsoft.com/office/drawing/2014/main" xmlns="" id="{968F8571-C15F-436F-8CE3-2A47F103D925}"/>
              </a:ext>
            </a:extLst>
          </p:cNvPr>
          <p:cNvSpPr/>
          <p:nvPr/>
        </p:nvSpPr>
        <p:spPr>
          <a:xfrm flipH="1">
            <a:off x="590549" y="628649"/>
            <a:ext cx="95250" cy="1229031"/>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4526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863194-775A-4DA3-82F0-A3BBA7D9517C}"/>
              </a:ext>
            </a:extLst>
          </p:cNvPr>
          <p:cNvSpPr>
            <a:spLocks noGrp="1"/>
          </p:cNvSpPr>
          <p:nvPr>
            <p:ph type="title"/>
          </p:nvPr>
        </p:nvSpPr>
        <p:spPr>
          <a:xfrm>
            <a:off x="838200" y="276636"/>
            <a:ext cx="10515600" cy="1325563"/>
          </a:xfrm>
        </p:spPr>
        <p:txBody>
          <a:bodyPr/>
          <a:lstStyle/>
          <a:p>
            <a:r>
              <a:rPr lang="id-ID" dirty="0">
                <a:latin typeface="+mn-lt"/>
              </a:rPr>
              <a:t>Screen Capture Apk</a:t>
            </a:r>
          </a:p>
        </p:txBody>
      </p:sp>
      <p:sp>
        <p:nvSpPr>
          <p:cNvPr id="8" name="Content Placeholder 2">
            <a:extLst>
              <a:ext uri="{FF2B5EF4-FFF2-40B4-BE49-F238E27FC236}">
                <a16:creationId xmlns:a16="http://schemas.microsoft.com/office/drawing/2014/main" xmlns="" id="{C15CDB79-B985-4D99-B837-92313EB601D3}"/>
              </a:ext>
            </a:extLst>
          </p:cNvPr>
          <p:cNvSpPr txBox="1">
            <a:spLocks/>
          </p:cNvSpPr>
          <p:nvPr/>
        </p:nvSpPr>
        <p:spPr>
          <a:xfrm>
            <a:off x="3910780" y="1371599"/>
            <a:ext cx="2772697" cy="4807973"/>
          </a:xfrm>
          <a:prstGeom prst="rect">
            <a:avLst/>
          </a:prstGeom>
          <a:solidFill>
            <a:schemeClr val="bg1">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d-ID" dirty="0"/>
          </a:p>
        </p:txBody>
      </p:sp>
      <p:sp>
        <p:nvSpPr>
          <p:cNvPr id="9" name="Content Placeholder 2">
            <a:extLst>
              <a:ext uri="{FF2B5EF4-FFF2-40B4-BE49-F238E27FC236}">
                <a16:creationId xmlns:a16="http://schemas.microsoft.com/office/drawing/2014/main" xmlns="" id="{7372981E-B3DB-4C94-99E1-E48598A85864}"/>
              </a:ext>
            </a:extLst>
          </p:cNvPr>
          <p:cNvSpPr txBox="1">
            <a:spLocks/>
          </p:cNvSpPr>
          <p:nvPr/>
        </p:nvSpPr>
        <p:spPr>
          <a:xfrm>
            <a:off x="6877663" y="1371598"/>
            <a:ext cx="2772697" cy="4807973"/>
          </a:xfrm>
          <a:prstGeom prst="rect">
            <a:avLst/>
          </a:prstGeom>
          <a:solidFill>
            <a:schemeClr val="bg1">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d-ID"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717" y="1394529"/>
            <a:ext cx="2751076" cy="488971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7662" y="1371597"/>
            <a:ext cx="2772697" cy="4928145"/>
          </a:xfrm>
          <a:prstGeom prst="rect">
            <a:avLst/>
          </a:prstGeom>
        </p:spPr>
      </p:pic>
      <p:pic>
        <p:nvPicPr>
          <p:cNvPr id="7" name="Content Placeholder 6"/>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910779" y="1371596"/>
            <a:ext cx="2772698" cy="4928763"/>
          </a:xfrm>
        </p:spPr>
      </p:pic>
    </p:spTree>
    <p:extLst>
      <p:ext uri="{BB962C8B-B14F-4D97-AF65-F5344CB8AC3E}">
        <p14:creationId xmlns:p14="http://schemas.microsoft.com/office/powerpoint/2010/main" val="756482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863194-775A-4DA3-82F0-A3BBA7D9517C}"/>
              </a:ext>
            </a:extLst>
          </p:cNvPr>
          <p:cNvSpPr>
            <a:spLocks noGrp="1"/>
          </p:cNvSpPr>
          <p:nvPr>
            <p:ph type="title"/>
          </p:nvPr>
        </p:nvSpPr>
        <p:spPr/>
        <p:txBody>
          <a:bodyPr/>
          <a:lstStyle/>
          <a:p>
            <a:r>
              <a:rPr lang="id-ID" dirty="0">
                <a:latin typeface="+mn-lt"/>
              </a:rPr>
              <a:t>Anggota Tim</a:t>
            </a:r>
          </a:p>
        </p:txBody>
      </p:sp>
      <p:sp>
        <p:nvSpPr>
          <p:cNvPr id="3" name="Content Placeholder 2">
            <a:extLst>
              <a:ext uri="{FF2B5EF4-FFF2-40B4-BE49-F238E27FC236}">
                <a16:creationId xmlns:a16="http://schemas.microsoft.com/office/drawing/2014/main" xmlns="" id="{EA79292E-0D75-4579-956B-B6607C9DAA2A}"/>
              </a:ext>
            </a:extLst>
          </p:cNvPr>
          <p:cNvSpPr>
            <a:spLocks noGrp="1"/>
          </p:cNvSpPr>
          <p:nvPr>
            <p:ph idx="1"/>
          </p:nvPr>
        </p:nvSpPr>
        <p:spPr>
          <a:xfrm>
            <a:off x="1620829" y="4288743"/>
            <a:ext cx="2288459" cy="2563608"/>
          </a:xfrm>
        </p:spPr>
        <p:txBody>
          <a:bodyPr>
            <a:normAutofit/>
          </a:bodyPr>
          <a:lstStyle/>
          <a:p>
            <a:pPr marL="0" indent="0" algn="ctr">
              <a:buNone/>
            </a:pPr>
            <a:r>
              <a:rPr lang="id-ID" sz="1600" b="1" dirty="0" smtClean="0"/>
              <a:t>Arfiyah Citra Eka Dewi</a:t>
            </a:r>
            <a:endParaRPr lang="id-ID" sz="1600" b="1" dirty="0"/>
          </a:p>
          <a:p>
            <a:pPr marL="0" indent="0" algn="ctr">
              <a:buNone/>
            </a:pPr>
            <a:r>
              <a:rPr lang="id-ID" sz="1600" dirty="0"/>
              <a:t>Unit </a:t>
            </a:r>
            <a:r>
              <a:rPr lang="id-ID" sz="1600" dirty="0" smtClean="0"/>
              <a:t>: Amoeba</a:t>
            </a:r>
            <a:endParaRPr lang="id-ID" sz="1600" dirty="0"/>
          </a:p>
        </p:txBody>
      </p:sp>
      <p:sp>
        <p:nvSpPr>
          <p:cNvPr id="4" name="Content Placeholder 2">
            <a:extLst>
              <a:ext uri="{FF2B5EF4-FFF2-40B4-BE49-F238E27FC236}">
                <a16:creationId xmlns:a16="http://schemas.microsoft.com/office/drawing/2014/main" xmlns="" id="{B4A23750-41E5-47BC-921D-1A07EEAD3ABF}"/>
              </a:ext>
            </a:extLst>
          </p:cNvPr>
          <p:cNvSpPr txBox="1">
            <a:spLocks/>
          </p:cNvSpPr>
          <p:nvPr/>
        </p:nvSpPr>
        <p:spPr>
          <a:xfrm>
            <a:off x="4934877" y="4288743"/>
            <a:ext cx="1978742" cy="2563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id-ID" sz="1600" b="1" dirty="0" smtClean="0"/>
              <a:t>Nabila Priscandy </a:t>
            </a:r>
          </a:p>
          <a:p>
            <a:pPr marL="0" indent="0" algn="ctr">
              <a:buNone/>
            </a:pPr>
            <a:r>
              <a:rPr lang="id-ID" sz="1600" dirty="0"/>
              <a:t>Unit : Amoeba</a:t>
            </a:r>
          </a:p>
        </p:txBody>
      </p:sp>
      <p:sp>
        <p:nvSpPr>
          <p:cNvPr id="5" name="Content Placeholder 2">
            <a:extLst>
              <a:ext uri="{FF2B5EF4-FFF2-40B4-BE49-F238E27FC236}">
                <a16:creationId xmlns:a16="http://schemas.microsoft.com/office/drawing/2014/main" xmlns="" id="{3873CEE4-8FF6-4B73-950F-3DA6F8FF11FC}"/>
              </a:ext>
            </a:extLst>
          </p:cNvPr>
          <p:cNvSpPr txBox="1">
            <a:spLocks/>
          </p:cNvSpPr>
          <p:nvPr/>
        </p:nvSpPr>
        <p:spPr>
          <a:xfrm>
            <a:off x="8023705" y="4288743"/>
            <a:ext cx="1978742" cy="2563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id-ID" sz="1600" b="1" dirty="0" smtClean="0"/>
              <a:t>Gema Saputera</a:t>
            </a:r>
            <a:endParaRPr lang="id-ID" sz="1600" b="1" dirty="0"/>
          </a:p>
          <a:p>
            <a:pPr marL="0" indent="0" algn="ctr">
              <a:buNone/>
            </a:pPr>
            <a:r>
              <a:rPr lang="id-ID" sz="1600" dirty="0"/>
              <a:t>Unit : Amoeba</a:t>
            </a:r>
          </a:p>
        </p:txBody>
      </p:sp>
      <p:sp>
        <p:nvSpPr>
          <p:cNvPr id="9" name="Rectangle 8">
            <a:extLst>
              <a:ext uri="{FF2B5EF4-FFF2-40B4-BE49-F238E27FC236}">
                <a16:creationId xmlns:a16="http://schemas.microsoft.com/office/drawing/2014/main" xmlns="" id="{1EE38C49-703A-4CBA-9B73-7C0B42E8CE79}"/>
              </a:ext>
            </a:extLst>
          </p:cNvPr>
          <p:cNvSpPr/>
          <p:nvPr/>
        </p:nvSpPr>
        <p:spPr>
          <a:xfrm flipH="1">
            <a:off x="590549" y="628649"/>
            <a:ext cx="95249" cy="666751"/>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 name="Picture 9"/>
          <p:cNvPicPr>
            <a:picLocks noChangeAspect="1"/>
          </p:cNvPicPr>
          <p:nvPr/>
        </p:nvPicPr>
        <p:blipFill rotWithShape="1">
          <a:blip r:embed="rId2"/>
          <a:srcRect l="19407" t="16733" r="12796" b="26366"/>
          <a:stretch/>
        </p:blipFill>
        <p:spPr>
          <a:xfrm>
            <a:off x="1900666" y="2118395"/>
            <a:ext cx="1728787" cy="1956929"/>
          </a:xfrm>
          <a:prstGeom prst="rect">
            <a:avLst/>
          </a:prstGeom>
        </p:spPr>
      </p:pic>
      <p:pic>
        <p:nvPicPr>
          <p:cNvPr id="12" name="Picture 11"/>
          <p:cNvPicPr>
            <a:picLocks noChangeAspect="1"/>
          </p:cNvPicPr>
          <p:nvPr/>
        </p:nvPicPr>
        <p:blipFill>
          <a:blip r:embed="rId3"/>
          <a:stretch>
            <a:fillRect/>
          </a:stretch>
        </p:blipFill>
        <p:spPr>
          <a:xfrm>
            <a:off x="8219044" y="2038375"/>
            <a:ext cx="1588064" cy="198884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3179" t="21356" r="18372" b="-535"/>
          <a:stretch/>
        </p:blipFill>
        <p:spPr>
          <a:xfrm>
            <a:off x="5063636" y="2101343"/>
            <a:ext cx="1721225" cy="1991031"/>
          </a:xfrm>
          <a:prstGeom prst="rect">
            <a:avLst/>
          </a:prstGeom>
        </p:spPr>
      </p:pic>
    </p:spTree>
    <p:extLst>
      <p:ext uri="{BB962C8B-B14F-4D97-AF65-F5344CB8AC3E}">
        <p14:creationId xmlns:p14="http://schemas.microsoft.com/office/powerpoint/2010/main" val="894801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E8AA5E66-6633-4B5A-83B7-388A73990365}"/>
              </a:ext>
            </a:extLst>
          </p:cNvPr>
          <p:cNvSpPr/>
          <p:nvPr/>
        </p:nvSpPr>
        <p:spPr>
          <a:xfrm>
            <a:off x="0" y="1"/>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a:extLst>
              <a:ext uri="{FF2B5EF4-FFF2-40B4-BE49-F238E27FC236}">
                <a16:creationId xmlns:a16="http://schemas.microsoft.com/office/drawing/2014/main" xmlns="" id="{6BB07F2B-F0C6-4E26-8C4F-E984277281BB}"/>
              </a:ext>
            </a:extLst>
          </p:cNvPr>
          <p:cNvSpPr/>
          <p:nvPr/>
        </p:nvSpPr>
        <p:spPr>
          <a:xfrm flipH="1">
            <a:off x="3009900" y="2609850"/>
            <a:ext cx="171450" cy="1371600"/>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a:extLst>
              <a:ext uri="{FF2B5EF4-FFF2-40B4-BE49-F238E27FC236}">
                <a16:creationId xmlns:a16="http://schemas.microsoft.com/office/drawing/2014/main" xmlns="" id="{18874F72-46FC-4F50-9FD0-E9D4D4BA77EA}"/>
              </a:ext>
            </a:extLst>
          </p:cNvPr>
          <p:cNvSpPr>
            <a:spLocks noGrp="1"/>
          </p:cNvSpPr>
          <p:nvPr>
            <p:ph type="ctrTitle"/>
          </p:nvPr>
        </p:nvSpPr>
        <p:spPr>
          <a:xfrm>
            <a:off x="3352800" y="2945563"/>
            <a:ext cx="7176655" cy="1133834"/>
          </a:xfrm>
        </p:spPr>
        <p:txBody>
          <a:bodyPr>
            <a:normAutofit/>
          </a:bodyPr>
          <a:lstStyle/>
          <a:p>
            <a:pPr algn="l"/>
            <a:r>
              <a:rPr lang="id-ID" b="1" i="1" dirty="0">
                <a:solidFill>
                  <a:schemeClr val="tx1">
                    <a:lumMod val="65000"/>
                    <a:lumOff val="35000"/>
                  </a:schemeClr>
                </a:solidFill>
                <a:latin typeface="+mn-lt"/>
              </a:rPr>
              <a:t>Terima Kasih</a:t>
            </a:r>
          </a:p>
        </p:txBody>
      </p:sp>
      <p:sp>
        <p:nvSpPr>
          <p:cNvPr id="4" name="Title 1">
            <a:extLst>
              <a:ext uri="{FF2B5EF4-FFF2-40B4-BE49-F238E27FC236}">
                <a16:creationId xmlns:a16="http://schemas.microsoft.com/office/drawing/2014/main" xmlns="" id="{393D3864-0E17-44D4-AABB-5E9109A71C0C}"/>
              </a:ext>
            </a:extLst>
          </p:cNvPr>
          <p:cNvSpPr txBox="1">
            <a:spLocks/>
          </p:cNvSpPr>
          <p:nvPr/>
        </p:nvSpPr>
        <p:spPr>
          <a:xfrm>
            <a:off x="3352800" y="2536322"/>
            <a:ext cx="3181350" cy="8504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id-ID" sz="3600" dirty="0" err="1">
                <a:solidFill>
                  <a:schemeClr val="tx1">
                    <a:lumMod val="65000"/>
                    <a:lumOff val="35000"/>
                  </a:schemeClr>
                </a:solidFill>
              </a:rPr>
              <a:t>Good</a:t>
            </a:r>
            <a:r>
              <a:rPr lang="id-ID" sz="3600" dirty="0">
                <a:solidFill>
                  <a:schemeClr val="tx1">
                    <a:lumMod val="65000"/>
                    <a:lumOff val="35000"/>
                  </a:schemeClr>
                </a:solidFill>
              </a:rPr>
              <a:t> </a:t>
            </a:r>
            <a:r>
              <a:rPr lang="id-ID" sz="3600" dirty="0" err="1" smtClean="0">
                <a:solidFill>
                  <a:schemeClr val="tx1">
                    <a:lumMod val="65000"/>
                    <a:lumOff val="35000"/>
                  </a:schemeClr>
                </a:solidFill>
              </a:rPr>
              <a:t>Luck</a:t>
            </a:r>
            <a:r>
              <a:rPr lang="id-ID" sz="3600" dirty="0" smtClean="0">
                <a:solidFill>
                  <a:schemeClr val="tx1">
                    <a:lumMod val="65000"/>
                    <a:lumOff val="35000"/>
                  </a:schemeClr>
                </a:solidFill>
              </a:rPr>
              <a:t>!</a:t>
            </a:r>
            <a:endParaRPr lang="id-ID" sz="3600" dirty="0">
              <a:solidFill>
                <a:schemeClr val="tx1">
                  <a:lumMod val="65000"/>
                  <a:lumOff val="35000"/>
                </a:schemeClr>
              </a:solidFill>
            </a:endParaRPr>
          </a:p>
        </p:txBody>
      </p:sp>
    </p:spTree>
    <p:extLst>
      <p:ext uri="{BB962C8B-B14F-4D97-AF65-F5344CB8AC3E}">
        <p14:creationId xmlns:p14="http://schemas.microsoft.com/office/powerpoint/2010/main" val="1806644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352</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#KOMPETISIMERDEKA </vt:lpstr>
      <vt:lpstr>Nama Project: Welkam - Fun Probation</vt:lpstr>
      <vt:lpstr>Apa permasalahan konsumen / pengguna yang dapat dipecahkan oleh project Anda?</vt:lpstr>
      <vt:lpstr>Apa keunikan dari project Anda dibandingkan dengan produk lain yang serupa?</vt:lpstr>
      <vt:lpstr>Apa dampak implementasi project Anda bagi bisnis DDS ?</vt:lpstr>
      <vt:lpstr>Screen Capture Apk</vt:lpstr>
      <vt:lpstr>Anggota Tim</vt:lpstr>
      <vt:lpstr>Terima 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Kompetisi Dimma</dc:title>
  <dc:creator>920215</dc:creator>
  <cp:lastModifiedBy>890067</cp:lastModifiedBy>
  <cp:revision>33</cp:revision>
  <dcterms:created xsi:type="dcterms:W3CDTF">2017-08-21T04:56:50Z</dcterms:created>
  <dcterms:modified xsi:type="dcterms:W3CDTF">2017-08-29T12:41:19Z</dcterms:modified>
</cp:coreProperties>
</file>