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0" r:id="rId7"/>
    <p:sldId id="262" r:id="rId8"/>
    <p:sldId id="266" r:id="rId9"/>
    <p:sldId id="265" r:id="rId10"/>
    <p:sldId id="263" r:id="rId11"/>
    <p:sldId id="26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116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PROPOSAL KOMPETISI DIMMA 2017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INDICAR</a:t>
            </a:r>
            <a:endParaRPr lang="en-US" dirty="0"/>
          </a:p>
        </p:txBody>
      </p:sp>
      <p:pic>
        <p:nvPicPr>
          <p:cNvPr id="4" name="Picture Placeholder 3" descr="2B70756D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184" b="-40184"/>
          <a:stretch>
            <a:fillRect/>
          </a:stretch>
        </p:blipFill>
        <p:spPr>
          <a:xfrm>
            <a:off x="6445457" y="1270073"/>
            <a:ext cx="5746543" cy="4249187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3300" y="1562100"/>
            <a:ext cx="78105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id-ID" dirty="0"/>
              <a:t>connected car service to provide </a:t>
            </a:r>
            <a:r>
              <a:rPr lang="en-US" b="1" dirty="0">
                <a:solidFill>
                  <a:schemeClr val="accent1"/>
                </a:solidFill>
              </a:rPr>
              <a:t>digital service platform </a:t>
            </a:r>
            <a:r>
              <a:rPr lang="en-US" dirty="0"/>
              <a:t>in the </a:t>
            </a:r>
            <a:r>
              <a:rPr lang="id-ID" dirty="0"/>
              <a:t>car</a:t>
            </a:r>
            <a:r>
              <a:rPr lang="en-US" dirty="0"/>
              <a:t> to </a:t>
            </a:r>
            <a:r>
              <a:rPr lang="id-ID" dirty="0"/>
              <a:t>create</a:t>
            </a:r>
            <a:r>
              <a:rPr lang="en-US" dirty="0"/>
              <a:t> </a:t>
            </a:r>
            <a:r>
              <a:rPr lang="id-ID" dirty="0"/>
              <a:t>safety, secure, and </a:t>
            </a:r>
            <a:r>
              <a:rPr lang="en-US" dirty="0"/>
              <a:t>comfort traveling</a:t>
            </a:r>
            <a:r>
              <a:rPr lang="id-ID" dirty="0"/>
              <a:t> experience to </a:t>
            </a:r>
            <a:r>
              <a:rPr lang="en-US" dirty="0"/>
              <a:t>driver, </a:t>
            </a:r>
            <a:r>
              <a:rPr lang="en-US" dirty="0" smtClean="0"/>
              <a:t>passenger </a:t>
            </a:r>
            <a:r>
              <a:rPr lang="en-US" dirty="0"/>
              <a:t>and owner.</a:t>
            </a:r>
            <a:endParaRPr lang="id-ID" dirty="0"/>
          </a:p>
          <a:p>
            <a:pPr marL="0" indent="0">
              <a:buNone/>
            </a:pP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/>
              <a:t>service is a packet data and content bundling service to fulfill the needs of application and content in the </a:t>
            </a:r>
            <a:r>
              <a:rPr lang="en-US" dirty="0" smtClean="0"/>
              <a:t>vehicle</a:t>
            </a:r>
            <a:r>
              <a:rPr lang="en-US" dirty="0"/>
              <a:t> </a:t>
            </a:r>
            <a:r>
              <a:rPr lang="en-US" dirty="0" smtClean="0"/>
              <a:t>both </a:t>
            </a:r>
            <a:r>
              <a:rPr lang="en-US" dirty="0"/>
              <a:t>for </a:t>
            </a:r>
            <a:r>
              <a:rPr lang="en-US" dirty="0" smtClean="0"/>
              <a:t>driver and passenger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noun_53241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>
          <a:xfrm>
            <a:off x="1790700" y="1562100"/>
            <a:ext cx="471901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4900" y="36289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SERVICE FEATURES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4098836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Driving</a:t>
            </a:r>
          </a:p>
          <a:p>
            <a:r>
              <a:rPr lang="en-US" dirty="0" smtClean="0"/>
              <a:t>Infotainment</a:t>
            </a:r>
          </a:p>
          <a:p>
            <a:r>
              <a:rPr lang="en-US" dirty="0" smtClean="0"/>
              <a:t>Connection</a:t>
            </a:r>
          </a:p>
          <a:p>
            <a:r>
              <a:rPr lang="en-US" dirty="0" smtClean="0"/>
              <a:t>Diagnostic</a:t>
            </a:r>
          </a:p>
          <a:p>
            <a:r>
              <a:rPr lang="en-US" dirty="0" smtClean="0"/>
              <a:t>Emergency &amp; Security</a:t>
            </a:r>
          </a:p>
          <a:p>
            <a:r>
              <a:rPr lang="en-US" dirty="0" smtClean="0"/>
              <a:t>Commerce</a:t>
            </a:r>
            <a:endParaRPr lang="en-US" dirty="0"/>
          </a:p>
        </p:txBody>
      </p:sp>
      <p:pic>
        <p:nvPicPr>
          <p:cNvPr id="9" name="Picture 8" descr="noun_53241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>
          <a:xfrm>
            <a:off x="1828800" y="2552700"/>
            <a:ext cx="471901" cy="393700"/>
          </a:xfrm>
          <a:prstGeom prst="rect">
            <a:avLst/>
          </a:prstGeom>
        </p:spPr>
      </p:pic>
      <p:pic>
        <p:nvPicPr>
          <p:cNvPr id="10" name="Picture 9" descr="noun_642276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1346201" y="4102100"/>
            <a:ext cx="408214" cy="317500"/>
          </a:xfrm>
          <a:prstGeom prst="rect">
            <a:avLst/>
          </a:prstGeom>
        </p:spPr>
      </p:pic>
      <p:pic>
        <p:nvPicPr>
          <p:cNvPr id="11" name="Picture 10" descr="noun_642276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1333501" y="4330700"/>
            <a:ext cx="408214" cy="317500"/>
          </a:xfrm>
          <a:prstGeom prst="rect">
            <a:avLst/>
          </a:prstGeom>
        </p:spPr>
      </p:pic>
      <p:pic>
        <p:nvPicPr>
          <p:cNvPr id="12" name="Picture 11" descr="noun_642276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1333501" y="4622800"/>
            <a:ext cx="408214" cy="317500"/>
          </a:xfrm>
          <a:prstGeom prst="rect">
            <a:avLst/>
          </a:prstGeom>
        </p:spPr>
      </p:pic>
      <p:pic>
        <p:nvPicPr>
          <p:cNvPr id="15" name="Picture 14" descr="noun_642276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1346201" y="4902200"/>
            <a:ext cx="408214" cy="317500"/>
          </a:xfrm>
          <a:prstGeom prst="rect">
            <a:avLst/>
          </a:prstGeom>
        </p:spPr>
      </p:pic>
      <p:pic>
        <p:nvPicPr>
          <p:cNvPr id="16" name="Picture 15" descr="noun_642276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1333501" y="5207000"/>
            <a:ext cx="408214" cy="317500"/>
          </a:xfrm>
          <a:prstGeom prst="rect">
            <a:avLst/>
          </a:prstGeom>
        </p:spPr>
      </p:pic>
      <p:pic>
        <p:nvPicPr>
          <p:cNvPr id="17" name="Picture 16" descr="noun_642276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1320801" y="5461000"/>
            <a:ext cx="408214" cy="3175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41936" y="3927146"/>
            <a:ext cx="5413003" cy="2352900"/>
            <a:chOff x="2958353" y="2674301"/>
            <a:chExt cx="5413003" cy="2352900"/>
          </a:xfrm>
        </p:grpSpPr>
        <p:sp>
          <p:nvSpPr>
            <p:cNvPr id="19" name="TextBox 18"/>
            <p:cNvSpPr txBox="1"/>
            <p:nvPr/>
          </p:nvSpPr>
          <p:spPr>
            <a:xfrm>
              <a:off x="2958353" y="3017825"/>
              <a:ext cx="460254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0" b="1" i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</a:t>
              </a:r>
              <a:r>
                <a:rPr lang="id-ID" sz="10000" b="1" i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  <a:endParaRPr lang="en-US" sz="10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751356" y="3407201"/>
              <a:ext cx="1620000" cy="1620000"/>
              <a:chOff x="6935506" y="3400851"/>
              <a:chExt cx="1620000" cy="1620000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6935506" y="3400851"/>
                <a:ext cx="1620000" cy="1620000"/>
              </a:xfrm>
              <a:prstGeom prst="arc">
                <a:avLst>
                  <a:gd name="adj1" fmla="val 16748925"/>
                  <a:gd name="adj2" fmla="val 194417"/>
                </a:avLst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53298" y="4118643"/>
                <a:ext cx="198000" cy="19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>
                <a:off x="7205506" y="3670851"/>
                <a:ext cx="1080000" cy="1080000"/>
              </a:xfrm>
              <a:prstGeom prst="arc">
                <a:avLst>
                  <a:gd name="adj1" fmla="val 16705296"/>
                  <a:gd name="adj2" fmla="val 319649"/>
                </a:avLst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7475506" y="3940851"/>
                <a:ext cx="540000" cy="540000"/>
              </a:xfrm>
              <a:prstGeom prst="arc">
                <a:avLst>
                  <a:gd name="adj1" fmla="val 16533635"/>
                  <a:gd name="adj2" fmla="val 675827"/>
                </a:avLst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4" r="18453" b="69659"/>
            <a:stretch/>
          </p:blipFill>
          <p:spPr>
            <a:xfrm>
              <a:off x="3251201" y="2674301"/>
              <a:ext cx="4811700" cy="86790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124624" y="3326281"/>
              <a:ext cx="270000" cy="270000"/>
              <a:chOff x="5868948" y="4808149"/>
              <a:chExt cx="270000" cy="2700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868948" y="48081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13804" y="4853149"/>
                <a:ext cx="198000" cy="19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15814" y="3326281"/>
              <a:ext cx="270000" cy="270000"/>
              <a:chOff x="5868948" y="4808149"/>
              <a:chExt cx="270000" cy="270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868948" y="48081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13804" y="4853149"/>
                <a:ext cx="198000" cy="19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CANVAS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718918"/>
              </p:ext>
            </p:extLst>
          </p:nvPr>
        </p:nvGraphicFramePr>
        <p:xfrm>
          <a:off x="707502" y="1369457"/>
          <a:ext cx="10972800" cy="5206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6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6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8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74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0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4608">
                <a:tc gridSpan="6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Lean</a:t>
                      </a:r>
                      <a:r>
                        <a:rPr lang="id-ID" sz="16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Canvas: </a:t>
                      </a:r>
                      <a:r>
                        <a:rPr lang="id-ID" sz="2400" dirty="0" err="1">
                          <a:solidFill>
                            <a:srgbClr val="FF0000"/>
                          </a:solidFill>
                          <a:latin typeface="Sony Sketch EF" panose="020B0603020104020203" pitchFamily="34" charset="0"/>
                          <a:cs typeface="Sony Sketch EF" panose="020B0603020104020203" pitchFamily="34" charset="0"/>
                        </a:rPr>
                        <a:t>Indi</a:t>
                      </a:r>
                      <a:r>
                        <a:rPr lang="id-ID" sz="1700" dirty="0" err="1">
                          <a:ln>
                            <a:solidFill>
                              <a:srgbClr val="FF0000"/>
                            </a:solidFill>
                          </a:ln>
                          <a:noFill/>
                          <a:latin typeface="Pirulen Rg" panose="020B0605020200080104" pitchFamily="34" charset="0"/>
                          <a:cs typeface="Sony Sketch EF" panose="020B0603020104020203" pitchFamily="34" charset="0"/>
                        </a:rPr>
                        <a:t>Car</a:t>
                      </a:r>
                      <a:endParaRPr lang="en-US" sz="2400" dirty="0">
                        <a:latin typeface="Pirulen Rg" panose="020B06050202000801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22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PROBLEM</a:t>
                      </a:r>
                      <a:endParaRPr lang="en-US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SOLUTION</a:t>
                      </a:r>
                      <a:endParaRPr lang="en-US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UNIQUE VALUE PROPOSITION</a:t>
                      </a: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UNFAIR ADVANTAGE</a:t>
                      </a: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CUSTOMER</a:t>
                      </a:r>
                      <a:endParaRPr lang="en-US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0519">
                <a:tc rowSpan="3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Driver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passenger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::</a:t>
                      </a:r>
                    </a:p>
                    <a:p>
                      <a:pPr marL="92075" indent="-9207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Kemacetan lalu lintas</a:t>
                      </a:r>
                    </a:p>
                    <a:p>
                      <a:pPr marL="92075" indent="-9207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Emergency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92075" marR="0" indent="-92075" algn="l" defTabSz="914391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Kenyamanan perjalanan</a:t>
                      </a:r>
                    </a:p>
                    <a:p>
                      <a:pPr marL="0" marR="0" indent="0" algn="l" defTabSz="914391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0" marR="0" indent="0" algn="l" defTabSz="914391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Car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owner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:</a:t>
                      </a:r>
                    </a:p>
                    <a:p>
                      <a:pPr marL="92075" indent="-9207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Security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92075" indent="-9207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Komunikasi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391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IndiCAR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service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design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 marL="85725" marR="0" indent="-85725" algn="l" defTabSz="914391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Mobile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broadband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(4G) 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Koneksi</a:t>
                      </a:r>
                    </a:p>
                    <a:p>
                      <a:pPr marL="85725" marR="0" indent="-85725" algn="l" defTabSz="914391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Device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joint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development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In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car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apps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Partnership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88900" indent="-8890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Continuously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maintenanced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service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as a data mobile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broadband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services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from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Telkomsel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.</a:t>
                      </a:r>
                    </a:p>
                    <a:p>
                      <a:pPr marL="88900" indent="-8890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Customized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to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customer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demand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auto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brand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and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requirement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.</a:t>
                      </a:r>
                    </a:p>
                    <a:p>
                      <a:pPr marL="88900" indent="-8890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Integrated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with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many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Telkom’s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existing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service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(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useetv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moovigo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melon, langit musik,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dll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).</a:t>
                      </a:r>
                    </a:p>
                    <a:p>
                      <a:pPr marL="88900" indent="-8890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Partnership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with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all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stakeholder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(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carmaker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device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manufacturer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mobile operator,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content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provider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).</a:t>
                      </a:r>
                      <a:endParaRPr lang="en-US" sz="1400" baseline="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Huge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TSel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subscriber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:</a:t>
                      </a:r>
                    </a:p>
                    <a:p>
                      <a:pPr marL="85725" lvl="1" indent="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130M TSel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subs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, 30M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smartphone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user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,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Rp 100rb ARPU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4G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infrastructure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:</a:t>
                      </a: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Existing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Media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content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:</a:t>
                      </a:r>
                    </a:p>
                    <a:p>
                      <a:pPr marL="85725" indent="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UseeTV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, Melon, Langit Musik,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Moovigo</a:t>
                      </a:r>
                      <a:endParaRPr lang="en-US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General:</a:t>
                      </a: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•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family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car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owner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,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more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than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private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car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owner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.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Early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adopter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:</a:t>
                      </a:r>
                    </a:p>
                    <a:p>
                      <a:pPr marL="85725" indent="-85725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•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car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hobbies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,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with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medium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income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up</a:t>
                      </a:r>
                      <a:endParaRPr lang="id-ID" sz="1400" dirty="0">
                        <a:latin typeface="Calibri Light" panose="020F0302020204030204" pitchFamily="34" charset="0"/>
                      </a:endParaRPr>
                    </a:p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id-ID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63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KEY METRICS</a:t>
                      </a: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CHANNELS</a:t>
                      </a: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400332"/>
                  </a:ext>
                </a:extLst>
              </a:tr>
              <a:tr h="60486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-9207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Prototipe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IndiCAR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utk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kendaraan keluarga.</a:t>
                      </a: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-92075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>
                          <a:latin typeface="Calibri Light" panose="020F0302020204030204" pitchFamily="34" charset="0"/>
                        </a:rPr>
                        <a:t>3G/4G TSel</a:t>
                      </a: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0485863"/>
                  </a:ext>
                </a:extLst>
              </a:tr>
              <a:tr h="356772">
                <a:tc gridSpan="3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Calibri Light" panose="020F0302020204030204" pitchFamily="34" charset="0"/>
                        </a:rPr>
                        <a:t>COST STRUCTURE</a:t>
                      </a: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 Light" panose="020F0302020204030204" pitchFamily="34" charset="0"/>
                        </a:rPr>
                        <a:t>REVENUE STREAMS</a:t>
                      </a:r>
                    </a:p>
                  </a:txBody>
                  <a:tcPr marL="86400" marR="432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68530">
                <a:tc gridSpan="3">
                  <a:txBody>
                    <a:bodyPr/>
                    <a:lstStyle/>
                    <a:p>
                      <a:pPr marL="85725" indent="-85725" algn="ctr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Service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esign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 algn="ctr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Device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development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 algn="ctr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Apps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development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 algn="ctr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Joint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innovation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85725" indent="-85725" algn="ctr">
                        <a:buFont typeface="Arial" panose="020B0604020202020204" pitchFamily="34" charset="0"/>
                        <a:buChar char="•"/>
                      </a:pP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Monthly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dirty="0" err="1">
                          <a:latin typeface="Calibri Light" panose="020F0302020204030204" pitchFamily="34" charset="0"/>
                        </a:rPr>
                        <a:t>subscribtion</a:t>
                      </a:r>
                      <a:r>
                        <a:rPr lang="id-ID" sz="140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4G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IndiCAR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packet</a:t>
                      </a:r>
                      <a:endParaRPr lang="id-ID" sz="1400" baseline="0" dirty="0">
                        <a:latin typeface="Calibri Light" panose="020F0302020204030204" pitchFamily="34" charset="0"/>
                      </a:endParaRPr>
                    </a:p>
                    <a:p>
                      <a:pPr marL="85725" indent="-85725" algn="ctr"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Feature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services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(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useetv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premium, T-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Drive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MooviGo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Melon, Langit Musik)</a:t>
                      </a:r>
                    </a:p>
                    <a:p>
                      <a:pPr marL="85725" indent="-85725" algn="ctr"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Integrated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services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: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workshop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smart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parking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toll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payment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.</a:t>
                      </a:r>
                    </a:p>
                    <a:p>
                      <a:pPr marL="85725" indent="-85725" algn="ctr">
                        <a:buFont typeface="Arial" panose="020B0604020202020204" pitchFamily="34" charset="0"/>
                        <a:buChar char="•"/>
                      </a:pP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Emergency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insurance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public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transport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id-ID" sz="1400" baseline="0" dirty="0" err="1">
                          <a:latin typeface="Calibri Light" panose="020F0302020204030204" pitchFamily="34" charset="0"/>
                        </a:rPr>
                        <a:t>facility</a:t>
                      </a:r>
                      <a:r>
                        <a:rPr lang="id-ID" sz="1400" baseline="0" dirty="0">
                          <a:latin typeface="Calibri Light" panose="020F0302020204030204" pitchFamily="34" charset="0"/>
                        </a:rPr>
                        <a:t>.</a:t>
                      </a:r>
                      <a:endParaRPr lang="en-US" sz="1400" dirty="0">
                        <a:latin typeface="Calibri Light" panose="020F0302020204030204" pitchFamily="34" charset="0"/>
                      </a:endParaRPr>
                    </a:p>
                  </a:txBody>
                  <a:tcPr marL="86400" marR="43200" marT="36000" marB="3600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300"/>
                        </a:spcAft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 &amp; PASSENGER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0326" y="2424112"/>
            <a:ext cx="4414046" cy="37480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Traffic Jam</a:t>
            </a:r>
          </a:p>
          <a:p>
            <a:pPr marL="0" indent="0">
              <a:buNone/>
            </a:pPr>
            <a:r>
              <a:rPr lang="en-US" dirty="0" smtClean="0"/>
              <a:t>Emergency</a:t>
            </a:r>
          </a:p>
          <a:p>
            <a:pPr marL="0" indent="0">
              <a:buNone/>
            </a:pPr>
            <a:r>
              <a:rPr lang="en-US" dirty="0" smtClean="0"/>
              <a:t>Comfort on the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CAR OWNER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3869" y="2424112"/>
            <a:ext cx="4421713" cy="37480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Security</a:t>
            </a:r>
          </a:p>
          <a:p>
            <a:pPr marL="0" indent="0">
              <a:buNone/>
            </a:pP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0" name="Picture 9" descr="o_1aif42o7s2sgqv16uerj05mv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" y="4554562"/>
            <a:ext cx="3829006" cy="2147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car-thie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75" y="4556723"/>
            <a:ext cx="4190457" cy="2082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Mas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18" y="4539110"/>
            <a:ext cx="3752776" cy="2214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noun_944979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3"/>
          <a:stretch/>
        </p:blipFill>
        <p:spPr>
          <a:xfrm>
            <a:off x="1095951" y="2435491"/>
            <a:ext cx="443932" cy="379726"/>
          </a:xfrm>
          <a:prstGeom prst="rect">
            <a:avLst/>
          </a:prstGeom>
        </p:spPr>
      </p:pic>
      <p:pic>
        <p:nvPicPr>
          <p:cNvPr id="14" name="Picture 13" descr="noun_944979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3"/>
          <a:stretch/>
        </p:blipFill>
        <p:spPr>
          <a:xfrm>
            <a:off x="1091247" y="2941429"/>
            <a:ext cx="443932" cy="379726"/>
          </a:xfrm>
          <a:prstGeom prst="rect">
            <a:avLst/>
          </a:prstGeom>
        </p:spPr>
      </p:pic>
      <p:pic>
        <p:nvPicPr>
          <p:cNvPr id="15" name="Picture 14" descr="noun_944979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3"/>
          <a:stretch/>
        </p:blipFill>
        <p:spPr>
          <a:xfrm>
            <a:off x="1104339" y="3439001"/>
            <a:ext cx="443932" cy="379726"/>
          </a:xfrm>
          <a:prstGeom prst="rect">
            <a:avLst/>
          </a:prstGeom>
        </p:spPr>
      </p:pic>
      <p:pic>
        <p:nvPicPr>
          <p:cNvPr id="16" name="Picture 15" descr="noun_944979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3"/>
          <a:stretch/>
        </p:blipFill>
        <p:spPr>
          <a:xfrm>
            <a:off x="6157882" y="2417669"/>
            <a:ext cx="443932" cy="379726"/>
          </a:xfrm>
          <a:prstGeom prst="rect">
            <a:avLst/>
          </a:prstGeom>
        </p:spPr>
      </p:pic>
      <p:pic>
        <p:nvPicPr>
          <p:cNvPr id="17" name="Picture 16" descr="noun_944979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3"/>
          <a:stretch/>
        </p:blipFill>
        <p:spPr>
          <a:xfrm>
            <a:off x="6170973" y="2915242"/>
            <a:ext cx="443932" cy="3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6628" y="2159000"/>
            <a:ext cx="4089400" cy="40132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id-ID" dirty="0">
                <a:latin typeface="Calibri Light" panose="020F0302020204030204" pitchFamily="34" charset="0"/>
              </a:rPr>
              <a:t>Continuously maintenanced service as a data mobile broadband services from Telkomsel.</a:t>
            </a:r>
          </a:p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id-ID" dirty="0">
                <a:latin typeface="Calibri Light" panose="020F0302020204030204" pitchFamily="34" charset="0"/>
              </a:rPr>
              <a:t>Customized to customer demand, auto brand and requirement.</a:t>
            </a:r>
          </a:p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id-ID" dirty="0">
                <a:latin typeface="Calibri Light" panose="020F0302020204030204" pitchFamily="34" charset="0"/>
              </a:rPr>
              <a:t>Integrated with many Telkom’s existing service (useetv, moovigo, melon, langit musik, dll).</a:t>
            </a:r>
          </a:p>
          <a:p>
            <a:pPr>
              <a:lnSpc>
                <a:spcPct val="80000"/>
              </a:lnSpc>
              <a:spcAft>
                <a:spcPts val="300"/>
              </a:spcAft>
            </a:pPr>
            <a:r>
              <a:rPr lang="id-ID" dirty="0">
                <a:latin typeface="Calibri Light" panose="020F0302020204030204" pitchFamily="34" charset="0"/>
              </a:rPr>
              <a:t>Partnership with all stakeholder (carmaker, device manufacturer, mobile operator, content provider).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6" name="Picture Placeholder 5" descr="images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6" r="-9376"/>
          <a:stretch>
            <a:fillRect/>
          </a:stretch>
        </p:blipFill>
        <p:spPr>
          <a:xfrm>
            <a:off x="5375905" y="1600199"/>
            <a:ext cx="6430912" cy="4572001"/>
          </a:xfrm>
        </p:spPr>
      </p:pic>
      <p:pic>
        <p:nvPicPr>
          <p:cNvPr id="3" name="Picture 2" descr="noun_192872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6"/>
          <a:stretch/>
        </p:blipFill>
        <p:spPr>
          <a:xfrm>
            <a:off x="1083472" y="2148149"/>
            <a:ext cx="506658" cy="439036"/>
          </a:xfrm>
          <a:prstGeom prst="rect">
            <a:avLst/>
          </a:prstGeom>
        </p:spPr>
      </p:pic>
      <p:pic>
        <p:nvPicPr>
          <p:cNvPr id="7" name="Picture 6" descr="noun_192872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6"/>
          <a:stretch/>
        </p:blipFill>
        <p:spPr>
          <a:xfrm>
            <a:off x="1079087" y="2990464"/>
            <a:ext cx="506658" cy="439036"/>
          </a:xfrm>
          <a:prstGeom prst="rect">
            <a:avLst/>
          </a:prstGeom>
        </p:spPr>
      </p:pic>
      <p:pic>
        <p:nvPicPr>
          <p:cNvPr id="8" name="Picture 7" descr="noun_192872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6"/>
          <a:stretch/>
        </p:blipFill>
        <p:spPr>
          <a:xfrm>
            <a:off x="1079087" y="3696061"/>
            <a:ext cx="506658" cy="439036"/>
          </a:xfrm>
          <a:prstGeom prst="rect">
            <a:avLst/>
          </a:prstGeom>
        </p:spPr>
      </p:pic>
      <p:pic>
        <p:nvPicPr>
          <p:cNvPr id="9" name="Picture 8" descr="noun_192872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6"/>
          <a:stretch/>
        </p:blipFill>
        <p:spPr>
          <a:xfrm>
            <a:off x="1090380" y="4491337"/>
            <a:ext cx="506658" cy="4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Impact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1500" y="2286000"/>
            <a:ext cx="4384548" cy="444500"/>
          </a:xfrm>
        </p:spPr>
        <p:txBody>
          <a:bodyPr/>
          <a:lstStyle/>
          <a:p>
            <a:r>
              <a:rPr lang="en-US" dirty="0" err="1" smtClean="0"/>
              <a:t>Peningkatan</a:t>
            </a:r>
            <a:r>
              <a:rPr lang="en-US" dirty="0" smtClean="0"/>
              <a:t> Revenue </a:t>
            </a:r>
            <a:endParaRPr lang="en-US" dirty="0"/>
          </a:p>
        </p:txBody>
      </p:sp>
      <p:pic>
        <p:nvPicPr>
          <p:cNvPr id="5" name="Content Placeholder 4" descr="noun_381586_c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0" r="-9550" b="14166"/>
          <a:stretch/>
        </p:blipFill>
        <p:spPr>
          <a:xfrm>
            <a:off x="828548" y="1879599"/>
            <a:ext cx="1251175" cy="901701"/>
          </a:xfrm>
        </p:spPr>
      </p:pic>
      <p:pic>
        <p:nvPicPr>
          <p:cNvPr id="6" name="Picture 5" descr="noun_111194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463800" y="3340100"/>
            <a:ext cx="663677" cy="5715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3213100" y="3378200"/>
            <a:ext cx="6819900" cy="444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Penambahan</a:t>
            </a:r>
            <a:r>
              <a:rPr lang="en-US" dirty="0" smtClean="0"/>
              <a:t> Portfolio Product Digital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858000" y="4902200"/>
            <a:ext cx="4384548" cy="444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kapabilitas</a:t>
            </a:r>
            <a:r>
              <a:rPr lang="en-US" dirty="0" smtClean="0"/>
              <a:t> personal</a:t>
            </a:r>
            <a:endParaRPr lang="en-US" dirty="0"/>
          </a:p>
        </p:txBody>
      </p:sp>
      <p:pic>
        <p:nvPicPr>
          <p:cNvPr id="9" name="Picture 8" descr="noun_995687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82"/>
          <a:stretch/>
        </p:blipFill>
        <p:spPr>
          <a:xfrm>
            <a:off x="5930900" y="4711700"/>
            <a:ext cx="72989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CAPTURE</a:t>
            </a:r>
            <a:endParaRPr lang="en-US" dirty="0"/>
          </a:p>
        </p:txBody>
      </p:sp>
      <p:pic>
        <p:nvPicPr>
          <p:cNvPr id="3" name="Picture 2" descr="WhatsApp Image 2017-08-29 at 7.43.44 P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1714500"/>
            <a:ext cx="2436983" cy="4318000"/>
          </a:xfrm>
          <a:prstGeom prst="rect">
            <a:avLst/>
          </a:prstGeom>
        </p:spPr>
      </p:pic>
      <p:pic>
        <p:nvPicPr>
          <p:cNvPr id="5" name="Picture 4" descr="WhatsApp Image 2017-08-29 at 7.43.45 P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1701800"/>
            <a:ext cx="2421430" cy="4267200"/>
          </a:xfrm>
          <a:prstGeom prst="rect">
            <a:avLst/>
          </a:prstGeom>
        </p:spPr>
      </p:pic>
      <p:pic>
        <p:nvPicPr>
          <p:cNvPr id="6" name="Picture 5" descr="WhatsApp Image 2017-08-29 at 7.43.46 PM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2420675" cy="4279900"/>
          </a:xfrm>
          <a:prstGeom prst="rect">
            <a:avLst/>
          </a:prstGeom>
        </p:spPr>
      </p:pic>
      <p:pic>
        <p:nvPicPr>
          <p:cNvPr id="7" name="Picture 6" descr="WhatsApp Image 2017-08-29 at 7.43.47 PM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1714499"/>
            <a:ext cx="2438400" cy="42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CAPTURE</a:t>
            </a:r>
            <a:endParaRPr lang="en-US" dirty="0"/>
          </a:p>
        </p:txBody>
      </p:sp>
      <p:pic>
        <p:nvPicPr>
          <p:cNvPr id="4" name="Picture 3" descr="WhatsApp Image 2017-08-29 at 7.43.45 PM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88" y="1663699"/>
            <a:ext cx="2527300" cy="4456029"/>
          </a:xfrm>
          <a:prstGeom prst="rect">
            <a:avLst/>
          </a:prstGeom>
        </p:spPr>
      </p:pic>
      <p:pic>
        <p:nvPicPr>
          <p:cNvPr id="8" name="Picture 7" descr="WhatsApp Image 2017-08-29 at 8.05.28 P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92" y="1668674"/>
            <a:ext cx="2658348" cy="4407624"/>
          </a:xfrm>
          <a:prstGeom prst="rect">
            <a:avLst/>
          </a:prstGeom>
        </p:spPr>
      </p:pic>
      <p:pic>
        <p:nvPicPr>
          <p:cNvPr id="10" name="Picture 9" descr="WhatsApp Image 2017-08-29 at 8.05.30 PM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30" y="1665276"/>
            <a:ext cx="2656491" cy="43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4406900" cy="2219691"/>
          </a:xfrm>
        </p:spPr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443" y="4407207"/>
            <a:ext cx="5333999" cy="955565"/>
          </a:xfrm>
        </p:spPr>
        <p:txBody>
          <a:bodyPr/>
          <a:lstStyle/>
          <a:p>
            <a:r>
              <a:rPr lang="en-US" dirty="0" smtClean="0"/>
              <a:t>AJI WIDODO - 690604</a:t>
            </a:r>
          </a:p>
          <a:p>
            <a:r>
              <a:rPr lang="en-US" dirty="0" smtClean="0"/>
              <a:t>Mobile &amp; Wholesale Ecosystem</a:t>
            </a:r>
          </a:p>
          <a:p>
            <a:r>
              <a:rPr lang="en-US" dirty="0" smtClean="0"/>
              <a:t>Experience &amp; Product Development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67400" y="1413044"/>
            <a:ext cx="5333999" cy="9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JADEQUELINE MARSHA PRICILA</a:t>
            </a:r>
          </a:p>
          <a:p>
            <a:r>
              <a:rPr lang="en-US" dirty="0" smtClean="0"/>
              <a:t>Mobile </a:t>
            </a:r>
            <a:r>
              <a:rPr lang="en-US" dirty="0"/>
              <a:t>&amp; Wholesale Ecosystem</a:t>
            </a:r>
          </a:p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54700" y="2974224"/>
            <a:ext cx="5333999" cy="9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 NURSANTO</a:t>
            </a:r>
          </a:p>
          <a:p>
            <a:r>
              <a:rPr lang="en-US" dirty="0"/>
              <a:t>Mobile &amp; Wholesale Ecosystem</a:t>
            </a:r>
          </a:p>
          <a:p>
            <a:r>
              <a:rPr lang="en-US" dirty="0" smtClean="0"/>
              <a:t>Programmer</a:t>
            </a:r>
          </a:p>
          <a:p>
            <a:endParaRPr lang="en-US" dirty="0"/>
          </a:p>
        </p:txBody>
      </p:sp>
      <p:pic>
        <p:nvPicPr>
          <p:cNvPr id="7" name="Picture 6" descr="Screen Shot 2017-08-29 at 8.31.29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23" y="3969285"/>
            <a:ext cx="1702635" cy="1536700"/>
          </a:xfrm>
          <a:prstGeom prst="rect">
            <a:avLst/>
          </a:prstGeom>
        </p:spPr>
      </p:pic>
      <p:pic>
        <p:nvPicPr>
          <p:cNvPr id="8" name="Picture 7" descr="Screen Shot 2017-08-29 at 8.34.03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04" y="1194465"/>
            <a:ext cx="1934129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tf03431380.potx</Template>
  <TotalTime>110</TotalTime>
  <Words>444</Words>
  <Application>Microsoft Macintosh PowerPoint</Application>
  <PresentationFormat>Custom</PresentationFormat>
  <Paragraphs>94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tf03431380</vt:lpstr>
      <vt:lpstr>PROPOSAL KOMPETISI DIMMA 2017</vt:lpstr>
      <vt:lpstr>INDICAR</vt:lpstr>
      <vt:lpstr>LEAN CANVAS</vt:lpstr>
      <vt:lpstr>PROBLEM SOLVING</vt:lpstr>
      <vt:lpstr>UNIQUENESS</vt:lpstr>
      <vt:lpstr>DDS Impact</vt:lpstr>
      <vt:lpstr>SCREEN CAPTURE</vt:lpstr>
      <vt:lpstr>SCREEN CAPTURE</vt:lpstr>
      <vt:lpstr>Team MEMBER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Dewi</cp:lastModifiedBy>
  <cp:revision>18</cp:revision>
  <dcterms:created xsi:type="dcterms:W3CDTF">2012-08-29T16:21:37Z</dcterms:created>
  <dcterms:modified xsi:type="dcterms:W3CDTF">2017-08-29T14:36:31Z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