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884" r:id="rId2"/>
  </p:sldMasterIdLst>
  <p:notesMasterIdLst>
    <p:notesMasterId r:id="rId58"/>
  </p:notesMasterIdLst>
  <p:handoutMasterIdLst>
    <p:handoutMasterId r:id="rId59"/>
  </p:handoutMasterIdLst>
  <p:sldIdLst>
    <p:sldId id="298" r:id="rId3"/>
    <p:sldId id="302" r:id="rId4"/>
    <p:sldId id="304" r:id="rId5"/>
    <p:sldId id="358" r:id="rId6"/>
    <p:sldId id="301" r:id="rId7"/>
    <p:sldId id="320" r:id="rId8"/>
    <p:sldId id="363" r:id="rId9"/>
    <p:sldId id="330" r:id="rId10"/>
    <p:sldId id="322" r:id="rId11"/>
    <p:sldId id="288" r:id="rId12"/>
    <p:sldId id="325" r:id="rId13"/>
    <p:sldId id="326" r:id="rId14"/>
    <p:sldId id="368" r:id="rId15"/>
    <p:sldId id="344" r:id="rId16"/>
    <p:sldId id="345" r:id="rId17"/>
    <p:sldId id="367" r:id="rId18"/>
    <p:sldId id="370" r:id="rId19"/>
    <p:sldId id="312" r:id="rId20"/>
    <p:sldId id="386" r:id="rId21"/>
    <p:sldId id="385" r:id="rId22"/>
    <p:sldId id="376" r:id="rId23"/>
    <p:sldId id="381" r:id="rId24"/>
    <p:sldId id="382" r:id="rId25"/>
    <p:sldId id="387" r:id="rId26"/>
    <p:sldId id="369" r:id="rId27"/>
    <p:sldId id="348" r:id="rId28"/>
    <p:sldId id="350" r:id="rId29"/>
    <p:sldId id="364" r:id="rId30"/>
    <p:sldId id="356" r:id="rId31"/>
    <p:sldId id="357" r:id="rId32"/>
    <p:sldId id="378" r:id="rId33"/>
    <p:sldId id="379" r:id="rId34"/>
    <p:sldId id="380" r:id="rId35"/>
    <p:sldId id="359" r:id="rId36"/>
    <p:sldId id="308" r:id="rId37"/>
    <p:sldId id="331" r:id="rId38"/>
    <p:sldId id="333" r:id="rId39"/>
    <p:sldId id="343" r:id="rId40"/>
    <p:sldId id="362" r:id="rId41"/>
    <p:sldId id="317" r:id="rId42"/>
    <p:sldId id="347" r:id="rId43"/>
    <p:sldId id="311" r:id="rId44"/>
    <p:sldId id="352" r:id="rId45"/>
    <p:sldId id="361" r:id="rId46"/>
    <p:sldId id="366" r:id="rId47"/>
    <p:sldId id="355" r:id="rId48"/>
    <p:sldId id="353" r:id="rId49"/>
    <p:sldId id="346" r:id="rId50"/>
    <p:sldId id="335" r:id="rId51"/>
    <p:sldId id="372" r:id="rId52"/>
    <p:sldId id="371" r:id="rId53"/>
    <p:sldId id="373" r:id="rId54"/>
    <p:sldId id="374" r:id="rId55"/>
    <p:sldId id="375" r:id="rId56"/>
    <p:sldId id="365" r:id="rId57"/>
  </p:sldIdLst>
  <p:sldSz cx="9144000" cy="6858000" type="screen4x3"/>
  <p:notesSz cx="6791325" cy="992187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25">
          <p15:clr>
            <a:srgbClr val="A4A3A4"/>
          </p15:clr>
        </p15:guide>
        <p15:guide id="2" pos="213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00CC"/>
    <a:srgbClr val="008000"/>
    <a:srgbClr val="003399"/>
    <a:srgbClr val="000099"/>
    <a:srgbClr val="DDDDDD"/>
    <a:srgbClr val="FFD5D5"/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72" autoAdjust="0"/>
    <p:restoredTop sz="83106" autoAdjust="0"/>
  </p:normalViewPr>
  <p:slideViewPr>
    <p:cSldViewPr snapToGrid="0">
      <p:cViewPr>
        <p:scale>
          <a:sx n="72" d="100"/>
          <a:sy n="72" d="100"/>
        </p:scale>
        <p:origin x="-1902" y="-2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882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3162"/>
    </p:cViewPr>
  </p:sorterViewPr>
  <p:notesViewPr>
    <p:cSldViewPr snapToGrid="0">
      <p:cViewPr>
        <p:scale>
          <a:sx n="125" d="100"/>
          <a:sy n="125" d="100"/>
        </p:scale>
        <p:origin x="-1278" y="4254"/>
      </p:cViewPr>
      <p:guideLst>
        <p:guide orient="horz" pos="3125"/>
        <p:guide pos="213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handoutMaster" Target="handoutMasters/handoutMaster1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18.xml"/><Relationship Id="rId1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3225" cy="46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8100" y="0"/>
            <a:ext cx="2943225" cy="46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45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347663" y="9463088"/>
            <a:ext cx="215106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800">
                <a:latin typeface="Verdana" pitchFamily="34" charset="0"/>
              </a:defRPr>
            </a:lvl1pPr>
          </a:lstStyle>
          <a:p>
            <a:pPr>
              <a:defRPr/>
            </a:pPr>
            <a:r>
              <a:rPr lang="en-US"/>
              <a:t>HTML Basic Slide – v1.0</a:t>
            </a:r>
          </a:p>
        </p:txBody>
      </p:sp>
      <p:sp>
        <p:nvSpPr>
          <p:cNvPr id="645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292600" y="9463088"/>
            <a:ext cx="2166938" cy="25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800"/>
            </a:lvl1pPr>
          </a:lstStyle>
          <a:p>
            <a:fld id="{367E3389-E8E8-4158-B4E0-3A8F802BE9C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 bwMode="auto">
          <a:xfrm>
            <a:off x="2519363" y="9478963"/>
            <a:ext cx="1773237" cy="242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 algn="ctr">
              <a:defRPr/>
            </a:pPr>
            <a:r>
              <a:rPr lang="en-US" sz="800" dirty="0">
                <a:latin typeface="Verdana" pitchFamily="34" charset="0"/>
              </a:rPr>
              <a:t>Copyright © </a:t>
            </a:r>
            <a:r>
              <a:rPr lang="en-US" sz="800" dirty="0" err="1">
                <a:latin typeface="Verdana" pitchFamily="34" charset="0"/>
              </a:rPr>
              <a:t>Mitrais</a:t>
            </a:r>
            <a:r>
              <a:rPr lang="en-US" sz="800" dirty="0">
                <a:latin typeface="Verdana" pitchFamily="34" charset="0"/>
              </a:rPr>
              <a:t> 2011</a:t>
            </a:r>
          </a:p>
        </p:txBody>
      </p:sp>
      <p:pic>
        <p:nvPicPr>
          <p:cNvPr id="75783" name="Picture 6" descr="mitrais log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0663" y="215900"/>
            <a:ext cx="1266825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898617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322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6513" y="0"/>
            <a:ext cx="294322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5988" y="744538"/>
            <a:ext cx="4959350" cy="3721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08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3288"/>
            <a:ext cx="5432425" cy="446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08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3400"/>
            <a:ext cx="294322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08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6513" y="9423400"/>
            <a:ext cx="294322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fld id="{866C8D24-A746-43EE-8E39-5ED24C93501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557485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plnkr.co/edit/lh9c5vzhrWmWbynQ8oxo?p=preview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Learn/HTML/Forms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plnkr.co/edit/kmJSMI0qJpMSRcg05tPD?p=preview" TargetMode="Externa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plnkr.co/edit/Lv0JVlnvnAvrnm501tTh?p=preview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9EF43498-FBF0-485E-954D-1568EF24054A}" type="slidenum">
              <a:rPr lang="en-US" altLang="en-US" sz="1200">
                <a:latin typeface="Times New Roman" panose="02020603050405020304" pitchFamily="18" charset="0"/>
              </a:rPr>
              <a:pPr/>
              <a:t>1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59350" cy="3719512"/>
          </a:xfrm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b="1"/>
              <a:t>Frames</a:t>
            </a:r>
          </a:p>
          <a:p>
            <a:r>
              <a:rPr lang="en-US" altLang="en-US"/>
              <a:t>With frames, you can display more than one HTML document in the same browser window. Each HTML document is called a frame, and each frame is independent of the others.</a:t>
            </a:r>
          </a:p>
          <a:p>
            <a:endParaRPr lang="en-US" altLang="en-US"/>
          </a:p>
          <a:p>
            <a:r>
              <a:rPr lang="en-US" altLang="en-US" b="1"/>
              <a:t>The Frameset Tag</a:t>
            </a:r>
          </a:p>
          <a:p>
            <a:r>
              <a:rPr lang="en-US" altLang="en-US"/>
              <a:t>defines how to divide the window into frames</a:t>
            </a:r>
          </a:p>
          <a:p>
            <a:endParaRPr lang="en-US" altLang="en-US"/>
          </a:p>
          <a:p>
            <a:r>
              <a:rPr lang="en-US" altLang="en-US"/>
              <a:t>Example: Irfanview</a:t>
            </a:r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82AD6E5A-4BA3-4E25-81D4-D4DF10416D3C}" type="slidenum">
              <a:rPr lang="en-US" altLang="en-US" sz="1200">
                <a:latin typeface="Times New Roman" panose="02020603050405020304" pitchFamily="18" charset="0"/>
              </a:rPr>
              <a:pPr/>
              <a:t>12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XML was still happening back then</a:t>
            </a:r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A6A2348C-D488-45E9-BD0D-E2100877C151}" type="slidenum">
              <a:rPr lang="en-US" altLang="en-US" sz="1200">
                <a:latin typeface="Times New Roman" panose="02020603050405020304" pitchFamily="18" charset="0"/>
              </a:rPr>
              <a:pPr/>
              <a:t>13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/>
              <a:t>Well formed</a:t>
            </a:r>
          </a:p>
          <a:p>
            <a:r>
              <a:rPr lang="en-US" altLang="en-US" dirty="0"/>
              <a:t>&lt;input name="name" type="checkbox" </a:t>
            </a:r>
            <a:r>
              <a:rPr lang="en-US" altLang="en-US" b="1" dirty="0"/>
              <a:t>checked</a:t>
            </a:r>
            <a:r>
              <a:rPr lang="en-US" altLang="en-US" dirty="0"/>
              <a:t> /&gt; not valid</a:t>
            </a:r>
          </a:p>
          <a:p>
            <a:r>
              <a:rPr lang="en-US" altLang="en-US" dirty="0"/>
              <a:t>&lt;input name="name" type="checkbox" </a:t>
            </a:r>
            <a:r>
              <a:rPr lang="en-US" altLang="en-US" b="1" dirty="0"/>
              <a:t>checked="checked"</a:t>
            </a:r>
            <a:r>
              <a:rPr lang="en-US" altLang="en-US" dirty="0"/>
              <a:t> /&gt;valid</a:t>
            </a:r>
          </a:p>
          <a:p>
            <a:endParaRPr lang="en-US" altLang="en-US" dirty="0"/>
          </a:p>
          <a:p>
            <a:r>
              <a:rPr lang="en-US" altLang="en-US" dirty="0"/>
              <a:t>XML does not support attribute minimization. Attribute-value pairs must be written in full. Attribute names such as compact and checked cannot occur in elements without their value being specified. </a:t>
            </a:r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5B2FF2F7-C786-4D9A-84AD-4319F4ACF8F3}" type="slidenum">
              <a:rPr lang="en-US" altLang="en-US" sz="1200">
                <a:latin typeface="Times New Roman" panose="02020603050405020304" pitchFamily="18" charset="0"/>
              </a:rPr>
              <a:pPr/>
              <a:t>14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Challenge:  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production of invalid XHTML documents by some Web authors   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lack of web browser support (IE6) 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6C8D24-A746-43EE-8E39-5ED24C935014}" type="slidenum">
              <a:rPr lang="en-US" altLang="en-US"/>
              <a:pPr/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628398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/>
              <a:t>HTML5 offer simple Document Type. No versioning, no redundant information. </a:t>
            </a:r>
            <a:endParaRPr lang="en-US" altLang="en-US"/>
          </a:p>
          <a:p>
            <a:r>
              <a:rPr lang="en-US" altLang="en-US" dirty="0"/>
              <a:t>Advantages:</a:t>
            </a:r>
          </a:p>
          <a:p>
            <a:r>
              <a:rPr lang="en-US" altLang="en-US" dirty="0"/>
              <a:t>-Cleaner markup/ Improved code</a:t>
            </a:r>
          </a:p>
          <a:p>
            <a:r>
              <a:rPr lang="en-US" altLang="en-US" dirty="0"/>
              <a:t>-Elegant forms</a:t>
            </a:r>
          </a:p>
          <a:p>
            <a:r>
              <a:rPr lang="en-US" altLang="en-US" dirty="0"/>
              <a:t>-Consistency</a:t>
            </a:r>
          </a:p>
          <a:p>
            <a:r>
              <a:rPr lang="en-US" altLang="en-US" dirty="0"/>
              <a:t>-Supports rich media elements</a:t>
            </a:r>
          </a:p>
          <a:p>
            <a:r>
              <a:rPr lang="en-US" altLang="en-US" dirty="0"/>
              <a:t>-Offline Application Cache – app like</a:t>
            </a:r>
          </a:p>
          <a:p>
            <a:endParaRPr lang="en-US" altLang="en-US"/>
          </a:p>
          <a:p>
            <a:r>
              <a:rPr lang="en-US" altLang="en-US" dirty="0"/>
              <a:t>A lot of things that previously need to be done in 3</a:t>
            </a:r>
            <a:r>
              <a:rPr lang="en-US" altLang="en-US" baseline="30000" dirty="0"/>
              <a:t>rd</a:t>
            </a:r>
            <a:r>
              <a:rPr lang="en-US" altLang="en-US" dirty="0"/>
              <a:t> party plugin, like flash, now is supported by web standards.</a:t>
            </a:r>
          </a:p>
          <a:p>
            <a:r>
              <a:rPr lang="en-US" altLang="en-US" dirty="0"/>
              <a:t>Eg: video player, games, vector graphic</a:t>
            </a:r>
          </a:p>
          <a:p>
            <a:endParaRPr lang="en-US" altLang="en-US" dirty="0"/>
          </a:p>
          <a:p>
            <a:r>
              <a:rPr lang="en-US" altLang="en-US" b="1" dirty="0"/>
              <a:t>HTML5</a:t>
            </a:r>
            <a:r>
              <a:rPr lang="en-US" altLang="en-US" dirty="0"/>
              <a:t> also defines standard for handling syntax error. So incorrect formed code can be displayed consistently across browsers.</a:t>
            </a:r>
            <a:endParaRPr lang="en-US" altLang="en-US" b="1" dirty="0"/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80D8A77B-AE18-4422-A327-DC27E814BC2A}" type="slidenum">
              <a:rPr lang="en-US" altLang="en-US" sz="1200">
                <a:latin typeface="Times New Roman" panose="02020603050405020304" pitchFamily="18" charset="0"/>
              </a:rPr>
              <a:pPr/>
              <a:t>16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6C8D24-A746-43EE-8E39-5ED24C935014}" type="slidenum">
              <a:rPr lang="en-US" altLang="en-US"/>
              <a:pPr/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841780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Todo:add</a:t>
            </a:r>
            <a:r>
              <a:rPr lang="en-US" dirty="0"/>
              <a:t> demo html and basic tag. Writing and </a:t>
            </a:r>
            <a:r>
              <a:rPr lang="en-US" dirty="0" err="1"/>
              <a:t>output.use</a:t>
            </a:r>
            <a:r>
              <a:rPr lang="en-US" dirty="0"/>
              <a:t> online tool or brackets</a:t>
            </a:r>
            <a:endParaRPr lang="en-US" dirty="0">
              <a:latin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6C8D24-A746-43EE-8E39-5ED24C935014}" type="slidenum">
              <a:rPr lang="en-US" altLang="en-US"/>
              <a:pPr/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435809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Demo: html-basic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6C8D24-A746-43EE-8E39-5ED24C935014}" type="slidenum">
              <a:rPr lang="en-US" altLang="en-US" smtClean="0"/>
              <a:pPr/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35342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Demo:html-table</a:t>
            </a:r>
            <a:endParaRPr lang="en-US" dirty="0" smtClean="0"/>
          </a:p>
          <a:p>
            <a:r>
              <a:rPr lang="en-US" dirty="0" smtClean="0"/>
              <a:t>https</a:t>
            </a:r>
            <a:r>
              <a:rPr lang="en-US" dirty="0"/>
              <a:t>://plnkr.co/edit/IMDW1s0bXgUinojaIGZq?p=preview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6C8D24-A746-43EE-8E39-5ED24C935014}" type="slidenum">
              <a:rPr lang="en-US" altLang="en-US"/>
              <a:pPr/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5673921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action attribute defines the location (URL) where the form's collected data should be sent when it is submitted.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method attribute defines which HTTP method to send the data with (it can be "get" or "post").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6C8D24-A746-43EE-8E39-5ED24C935014}" type="slidenum">
              <a:rPr lang="en-US" altLang="en-US"/>
              <a:pPr/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771751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E37658B8-4450-4D7A-A532-34F1E00C41EF}" type="slidenum">
              <a:rPr lang="en-US" altLang="en-US" sz="1200">
                <a:latin typeface="Times New Roman" panose="02020603050405020304" pitchFamily="18" charset="0"/>
              </a:rPr>
              <a:pPr/>
              <a:t>2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59350" cy="3719512"/>
          </a:xfrm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>
                <a:hlinkClick r:id="rId3"/>
              </a:rPr>
              <a:t>demo:html-formbasic</a:t>
            </a:r>
            <a:endParaRPr lang="en-US" dirty="0" smtClean="0">
              <a:hlinkClick r:id="rId3"/>
            </a:endParaRPr>
          </a:p>
          <a:p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://plnkr.co/edit/lh9c5vzhrWmWbynQ8oxo?p=preview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6C8D24-A746-43EE-8E39-5ED24C935014}" type="slidenum">
              <a:rPr lang="en-US" altLang="en-US"/>
              <a:pPr/>
              <a:t>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494227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>
                <a:hlinkClick r:id="rId3"/>
              </a:rPr>
              <a:t>Demo:html-formvalidation</a:t>
            </a:r>
            <a:endParaRPr lang="en-US" dirty="0" smtClean="0">
              <a:hlinkClick r:id="rId3"/>
            </a:endParaRPr>
          </a:p>
          <a:p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://developer.mozilla.org/en-US/docs/Learn/HTML/Forms</a:t>
            </a:r>
          </a:p>
          <a:p>
            <a:r>
              <a:rPr lang="en-US" dirty="0">
                <a:hlinkClick r:id="rId4"/>
              </a:rPr>
              <a:t>https://plnkr.co/edit/kmJSMI0qJpMSRcg05tPD?p=preview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6C8D24-A746-43EE-8E39-5ED24C935014}" type="slidenum">
              <a:rPr lang="en-US" altLang="en-US"/>
              <a:pPr/>
              <a:t>23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3959124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6C8D24-A746-43EE-8E39-5ED24C935014}" type="slidenum">
              <a:rPr lang="en-US" altLang="en-US" smtClean="0"/>
              <a:pPr/>
              <a:t>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6736933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2AEC3B43-F7FF-47A1-9680-29356C7FBB30}" type="slidenum">
              <a:rPr lang="en-US" altLang="en-US" sz="1200">
                <a:latin typeface="Times New Roman" panose="02020603050405020304" pitchFamily="18" charset="0"/>
              </a:rPr>
              <a:pPr/>
              <a:t>26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>
                <a:hlinkClick r:id="rId3"/>
              </a:rPr>
              <a:t>demo:html-layout</a:t>
            </a:r>
            <a:endParaRPr lang="en-US" dirty="0" smtClean="0">
              <a:hlinkClick r:id="rId3"/>
            </a:endParaRPr>
          </a:p>
          <a:p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://plnkr.co/edit/Lv0JVlnvnAvrnm501tTh?p=preview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6C8D24-A746-43EE-8E39-5ED24C935014}" type="slidenum">
              <a:rPr lang="en-US" altLang="en-US"/>
              <a:pPr/>
              <a:t>31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7716181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Both </a:t>
            </a:r>
            <a:r>
              <a:rPr lang="en-US" dirty="0"/>
              <a:t>human and </a:t>
            </a:r>
            <a:r>
              <a:rPr lang="en-US" dirty="0" err="1"/>
              <a:t>machinecan</a:t>
            </a:r>
            <a:r>
              <a:rPr lang="en-US" dirty="0"/>
              <a:t> interpret </a:t>
            </a:r>
            <a:r>
              <a:rPr lang="en-US" dirty="0" smtClean="0"/>
              <a:t>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6C8D24-A746-43EE-8E39-5ED24C935014}" type="slidenum">
              <a:rPr lang="en-US" altLang="en-US"/>
              <a:pPr/>
              <a:t>32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3571768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Demo:html-microdata</a:t>
            </a:r>
            <a:endParaRPr lang="en-US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https://plnkr.co/edit/92WyZJwdC1AmgG9oxN1Z?p=preview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6C8D24-A746-43EE-8E39-5ED24C935014}" type="slidenum">
              <a:rPr lang="en-US" altLang="en-US"/>
              <a:pPr/>
              <a:t>33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137482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1884DCE4-31F3-43E8-8B92-1DBBD63B0B73}" type="slidenum">
              <a:rPr lang="en-US" altLang="en-US" sz="1200">
                <a:latin typeface="Times New Roman" panose="02020603050405020304" pitchFamily="18" charset="0"/>
              </a:rPr>
              <a:pPr/>
              <a:t>34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59350" cy="3719512"/>
          </a:xfrm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B08932D8-36B1-4736-9BEB-AED6F1D583BF}" type="slidenum">
              <a:rPr lang="en-US" altLang="en-US" sz="1200">
                <a:latin typeface="Times New Roman" panose="02020603050405020304" pitchFamily="18" charset="0"/>
              </a:rPr>
              <a:pPr/>
              <a:t>35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59350" cy="3719512"/>
          </a:xfrm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384D4589-5F1B-4298-8B27-B6137A7426FA}" type="slidenum">
              <a:rPr lang="en-US" altLang="en-US" sz="1200">
                <a:latin typeface="Times New Roman" panose="02020603050405020304" pitchFamily="18" charset="0"/>
              </a:rPr>
              <a:pPr/>
              <a:t>39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59350" cy="3719512"/>
          </a:xfrm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D9E56D81-F68E-4CB9-BCD9-FFAD98564C68}" type="slidenum">
              <a:rPr lang="en-US" altLang="en-US" sz="1200">
                <a:latin typeface="Times New Roman" panose="02020603050405020304" pitchFamily="18" charset="0"/>
              </a:rPr>
              <a:pPr/>
              <a:t>3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59350" cy="3719512"/>
          </a:xfrm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BA91198E-13B8-4D63-B8EB-7E9EB4AD53D8}" type="slidenum">
              <a:rPr lang="en-US" altLang="en-US" sz="1200">
                <a:latin typeface="Times New Roman" panose="02020603050405020304" pitchFamily="18" charset="0"/>
              </a:rPr>
              <a:pPr/>
              <a:t>40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59350" cy="3719512"/>
          </a:xfrm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FCA6E137-97F6-426A-83FC-9D5317C41C06}" type="slidenum">
              <a:rPr lang="en-US" altLang="en-US" sz="1200">
                <a:latin typeface="Times New Roman" panose="02020603050405020304" pitchFamily="18" charset="0"/>
              </a:rPr>
              <a:pPr/>
              <a:t>42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59350" cy="3719512"/>
          </a:xfrm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Which one is better?</a:t>
            </a:r>
          </a:p>
          <a:p>
            <a:r>
              <a:rPr lang="en-US" altLang="en-US"/>
              <a:t>-Separation of concern is better.</a:t>
            </a:r>
          </a:p>
        </p:txBody>
      </p:sp>
      <p:sp>
        <p:nvSpPr>
          <p:cNvPr id="737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03CCD4B9-6B73-4ADD-8014-88F29099E0AC}" type="slidenum">
              <a:rPr lang="en-US" altLang="en-US" sz="1200">
                <a:latin typeface="Times New Roman" panose="02020603050405020304" pitchFamily="18" charset="0"/>
              </a:rPr>
              <a:pPr/>
              <a:t>43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Demo:css-specificity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6C8D24-A746-43EE-8E39-5ED24C935014}" type="slidenum">
              <a:rPr lang="en-US" altLang="en-US" smtClean="0"/>
              <a:pPr/>
              <a:t>45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4117813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Demo: </a:t>
            </a:r>
            <a:r>
              <a:rPr lang="en-US" dirty="0" err="1" smtClean="0"/>
              <a:t>css</a:t>
            </a:r>
            <a:r>
              <a:rPr lang="en-US" dirty="0" smtClean="0"/>
              <a:t>-inheritance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6C8D24-A746-43EE-8E39-5ED24C935014}" type="slidenum">
              <a:rPr lang="en-US" altLang="en-US" smtClean="0"/>
              <a:pPr/>
              <a:t>48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4692064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Demo:css-typography</a:t>
            </a:r>
            <a:endParaRPr lang="en-US" dirty="0" smtClean="0"/>
          </a:p>
          <a:p>
            <a:r>
              <a:rPr lang="en-US" dirty="0" smtClean="0"/>
              <a:t>Demo:css-typography2</a:t>
            </a:r>
          </a:p>
          <a:p>
            <a:r>
              <a:rPr lang="en-US" dirty="0" smtClean="0"/>
              <a:t>Previously </a:t>
            </a:r>
            <a:r>
              <a:rPr lang="en-US" dirty="0"/>
              <a:t>we have to use Flash</a:t>
            </a:r>
            <a:r>
              <a:rPr lang="en-US" baseline="0" dirty="0"/>
              <a:t> </a:t>
            </a:r>
            <a:r>
              <a:rPr lang="en-US" dirty="0"/>
              <a:t>(</a:t>
            </a:r>
            <a:r>
              <a:rPr lang="en-US" dirty="0" err="1"/>
              <a:t>eg</a:t>
            </a:r>
            <a:r>
              <a:rPr lang="en-US" dirty="0"/>
              <a:t>: </a:t>
            </a:r>
            <a:r>
              <a:rPr lang="en-US" dirty="0" err="1"/>
              <a:t>siFR</a:t>
            </a:r>
            <a:r>
              <a:rPr lang="en-US" dirty="0"/>
              <a:t>)</a:t>
            </a:r>
            <a:r>
              <a:rPr lang="en-US" baseline="0" dirty="0"/>
              <a:t> or</a:t>
            </a:r>
            <a:r>
              <a:rPr lang="en-US" dirty="0"/>
              <a:t> image replacement technique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6C8D24-A746-43EE-8E39-5ED24C935014}" type="slidenum">
              <a:rPr lang="en-US" altLang="en-US" smtClean="0"/>
              <a:pPr/>
              <a:t>50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6837632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Demo:css-media</a:t>
            </a:r>
            <a:endParaRPr lang="en-US" dirty="0" smtClean="0"/>
          </a:p>
          <a:p>
            <a:r>
              <a:rPr lang="en-US" dirty="0" err="1" smtClean="0"/>
              <a:t>Demo:css-responsive-design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6C8D24-A746-43EE-8E39-5ED24C935014}" type="slidenum">
              <a:rPr lang="en-US" altLang="en-US" smtClean="0"/>
              <a:pPr/>
              <a:t>51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5957531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41ED8323-9D19-488F-98DB-5802E8CCE136}" type="slidenum">
              <a:rPr lang="en-US" altLang="en-US" sz="1200">
                <a:latin typeface="Times New Roman" panose="02020603050405020304" pitchFamily="18" charset="0"/>
              </a:rPr>
              <a:pPr/>
              <a:t>55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59350" cy="3719512"/>
          </a:xfrm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56367FA9-93D6-4CBE-BD79-87C24826A5F7}" type="slidenum">
              <a:rPr lang="en-US" altLang="en-US" sz="1200">
                <a:latin typeface="Times New Roman" panose="02020603050405020304" pitchFamily="18" charset="0"/>
              </a:rPr>
              <a:pPr/>
              <a:t>4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59350" cy="3719512"/>
          </a:xfrm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3C17AF44-8422-4116-BAA9-6E28356CE804}" type="slidenum">
              <a:rPr lang="en-US" altLang="en-US" sz="1200">
                <a:latin typeface="Times New Roman" panose="02020603050405020304" pitchFamily="18" charset="0"/>
              </a:rPr>
              <a:pPr/>
              <a:t>5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59350" cy="3719512"/>
          </a:xfrm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Not programming language, but markup language. Just to annotate how to structure &amp; present content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&lt;!DOCTYPE HTML PUBLIC "-//W3C//DTD HTML 4.01//EN” "http://www.w3.org/TR/html4/strict.dtd"&gt;</a:t>
            </a:r>
          </a:p>
          <a:p>
            <a:endParaRPr lang="en-US" altLang="en-US"/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3AE09DF9-F6B3-4EE9-A5B2-44F025FEC899}" type="slidenum">
              <a:rPr lang="en-US" altLang="en-US" sz="1200">
                <a:latin typeface="Times New Roman" panose="02020603050405020304" pitchFamily="18" charset="0"/>
              </a:rPr>
              <a:pPr/>
              <a:t>6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The lower-case "requirement" is a legacy of xHTML, which explicitly required it (case sensitive). Some tag is uppercase &lt;!DOCTYPE&gt;</a:t>
            </a:r>
          </a:p>
          <a:p>
            <a:r>
              <a:rPr lang="en-US" altLang="en-US"/>
              <a:t>Plain old HTML on the other hand does not follow the rigid struct requirements of XML, and does not therefore have the fixed requirement for use of case</a:t>
            </a:r>
          </a:p>
          <a:p>
            <a:r>
              <a:rPr lang="en-US" altLang="en-US"/>
              <a:t>Now is just common convention (eg: browser dev tools displays tag in lower case).</a:t>
            </a:r>
          </a:p>
          <a:p>
            <a:r>
              <a:rPr lang="en-US" altLang="en-US"/>
              <a:t>It also easier to type and read</a:t>
            </a:r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DC786653-7DE9-4C21-9D44-45C22A66A522}" type="slidenum">
              <a:rPr lang="en-US" altLang="en-US" sz="1200">
                <a:latin typeface="Times New Roman" panose="02020603050405020304" pitchFamily="18" charset="0"/>
              </a:rPr>
              <a:pPr/>
              <a:t>7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D9A99A1E-1136-4542-9A06-45270F55D47B}" type="slidenum">
              <a:rPr lang="en-US" altLang="en-US" sz="1200">
                <a:latin typeface="Times New Roman" panose="02020603050405020304" pitchFamily="18" charset="0"/>
              </a:rPr>
              <a:pPr/>
              <a:t>8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C51BC6D7-7A4B-4D03-9D3C-079AFADD2091}" type="slidenum">
              <a:rPr lang="en-US" altLang="en-US" sz="1200">
                <a:latin typeface="Times New Roman" panose="02020603050405020304" pitchFamily="18" charset="0"/>
              </a:rPr>
              <a:pPr/>
              <a:t>11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SWD_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1349375"/>
            <a:ext cx="7772400" cy="1470025"/>
          </a:xfrm>
        </p:spPr>
        <p:txBody>
          <a:bodyPr/>
          <a:lstStyle>
            <a:lvl1pPr algn="l">
              <a:defRPr b="1">
                <a:solidFill>
                  <a:srgbClr val="9900CC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28956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rgbClr val="9900CC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152400" y="5410200"/>
            <a:ext cx="2133600" cy="476250"/>
          </a:xfrm>
        </p:spPr>
        <p:txBody>
          <a:bodyPr/>
          <a:lstStyle>
            <a:lvl1pPr>
              <a:defRPr sz="2000"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747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800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153150"/>
            <a:ext cx="2133600" cy="476250"/>
          </a:xfrm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153150"/>
            <a:ext cx="2895600" cy="476250"/>
          </a:xfrm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153150"/>
            <a:ext cx="2133600" cy="476250"/>
          </a:xfrm>
        </p:spPr>
        <p:txBody>
          <a:bodyPr/>
          <a:lstStyle>
            <a:lvl1pPr>
              <a:defRPr sz="1200"/>
            </a:lvl1pPr>
          </a:lstStyle>
          <a:p>
            <a:fld id="{453381BC-5D7A-40E2-94D8-0E98DC6630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62175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066800"/>
            <a:ext cx="40386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0386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CCC2AE-CF5B-4320-8945-9B7C1D3B7F5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02587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 descr="SWD_3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Verdan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Verdan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3B35AFAC-E212-4289-839E-B76965DB3F56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11" r:id="rId1"/>
    <p:sldLayoutId id="2147484012" r:id="rId2"/>
    <p:sldLayoutId id="2147484010" r:id="rId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Verdana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Verdana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Verdana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Verdana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Verdana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HTML/schema.org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schema.org/Organization" TargetMode="External"/><Relationship Id="rId4" Type="http://schemas.openxmlformats.org/officeDocument/2006/relationships/hyperlink" Target="http://schema.org/Product" TargetMode="Externa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e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Style/CSS/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eveloper.mozilla.org/en-US/docs/Web/CSS" TargetMode="External"/><Relationship Id="rId4" Type="http://schemas.openxmlformats.org/officeDocument/2006/relationships/hyperlink" Target="http://www.w3.org/TR/css3-selectors/" TargetMode="Externa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28600" y="1600200"/>
            <a:ext cx="7696200" cy="762000"/>
          </a:xfrm>
        </p:spPr>
        <p:txBody>
          <a:bodyPr/>
          <a:lstStyle/>
          <a:p>
            <a:pPr eaLnBrk="1" hangingPunct="1"/>
            <a:r>
              <a:rPr lang="en-US" altLang="en-US" dirty="0"/>
              <a:t>HTML and CSS</a:t>
            </a: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228600" y="2514600"/>
            <a:ext cx="8470900" cy="3810000"/>
          </a:xfrm>
        </p:spPr>
        <p:txBody>
          <a:bodyPr/>
          <a:lstStyle/>
          <a:p>
            <a:pPr eaLnBrk="1" hangingPunct="1"/>
            <a:r>
              <a:rPr lang="en-US" altLang="en-US"/>
              <a:t/>
            </a:r>
            <a:br>
              <a:rPr lang="en-US" altLang="en-US"/>
            </a:br>
            <a:endParaRPr lang="en-US" altLang="en-US"/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  <a:p>
            <a:pPr eaLnBrk="1" hangingPunct="1"/>
            <a:endParaRPr lang="en-US" altLang="en-US" sz="200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>
    <p:wipe dir="d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noFill/>
        </p:spPr>
        <p:txBody>
          <a:bodyPr/>
          <a:lstStyle/>
          <a:p>
            <a:pPr eaLnBrk="1" hangingPunct="1"/>
            <a:r>
              <a:rPr lang="en-US" altLang="en-US"/>
              <a:t>Comment</a:t>
            </a:r>
          </a:p>
        </p:txBody>
      </p:sp>
      <p:sp>
        <p:nvSpPr>
          <p:cNvPr id="20582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77838" y="1541463"/>
            <a:ext cx="8229600" cy="5038725"/>
          </a:xfrm>
          <a:noFill/>
        </p:spPr>
        <p:txBody>
          <a:bodyPr/>
          <a:lstStyle/>
          <a:p>
            <a:pPr eaLnBrk="1" hangingPunct="1"/>
            <a:r>
              <a:rPr lang="en-US" altLang="en-US" dirty="0"/>
              <a:t>Markup construction that permits authors to insert notes and remarks into html documents. </a:t>
            </a:r>
            <a:endParaRPr lang="en-US" altLang="en-US"/>
          </a:p>
          <a:p>
            <a:pPr eaLnBrk="1" hangingPunct="1"/>
            <a:r>
              <a:rPr lang="en-US" altLang="en-US" dirty="0"/>
              <a:t>Comments are ignored when an html document is parsed or processed.</a:t>
            </a:r>
          </a:p>
          <a:p>
            <a:pPr eaLnBrk="1" hangingPunct="1"/>
            <a:r>
              <a:rPr lang="en-US" altLang="en-US" dirty="0"/>
              <a:t>Example:</a:t>
            </a:r>
          </a:p>
          <a:p>
            <a:pPr eaLnBrk="1" hangingPunct="1">
              <a:buFontTx/>
              <a:buNone/>
            </a:pPr>
            <a:r>
              <a:rPr lang="en-US" altLang="en-US" sz="1600" dirty="0"/>
              <a:t>	</a:t>
            </a:r>
            <a:r>
              <a:rPr lang="en-US" altLang="en-US" sz="2000" dirty="0"/>
              <a:t> </a:t>
            </a:r>
            <a:r>
              <a:rPr lang="en-US" altLang="en-US" sz="1400" dirty="0"/>
              <a:t>&lt;!-- These extra divs/spans may be used as catch-alls to add extra imagery. --&gt; </a:t>
            </a:r>
          </a:p>
          <a:p>
            <a:pPr eaLnBrk="1" hangingPunct="1">
              <a:buFontTx/>
              <a:buNone/>
            </a:pPr>
            <a:r>
              <a:rPr lang="en-US" altLang="en-US" sz="2000" dirty="0"/>
              <a:t>	 </a:t>
            </a:r>
            <a:r>
              <a:rPr lang="en-US" altLang="en-US" sz="1600" dirty="0"/>
              <a:t>&lt;div id="extraDiv1"&gt;&lt;span&gt;&lt;/span&gt;&lt;/div&gt;</a:t>
            </a:r>
          </a:p>
        </p:txBody>
      </p:sp>
      <p:sp>
        <p:nvSpPr>
          <p:cNvPr id="13316" name="Rectangle 5"/>
          <p:cNvSpPr>
            <a:spLocks noChangeArrowheads="1"/>
          </p:cNvSpPr>
          <p:nvPr/>
        </p:nvSpPr>
        <p:spPr bwMode="auto">
          <a:xfrm>
            <a:off x="457200" y="26988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en-US" altLang="en-US" sz="3600">
                <a:solidFill>
                  <a:schemeClr val="bg1"/>
                </a:solidFill>
              </a:rPr>
              <a:t>HTML Markup - Comment</a:t>
            </a:r>
          </a:p>
        </p:txBody>
      </p:sp>
      <p:sp>
        <p:nvSpPr>
          <p:cNvPr id="5" name="Rectangle 4"/>
          <p:cNvSpPr/>
          <p:nvPr/>
        </p:nvSpPr>
        <p:spPr>
          <a:xfrm>
            <a:off x="841375" y="4764088"/>
            <a:ext cx="7634288" cy="376237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5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5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5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5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05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05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05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05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827" grpId="0" build="p" autoUpdateAnimBg="0"/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HTML DTD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457200" y="3414713"/>
            <a:ext cx="8229600" cy="2489200"/>
          </a:xfrm>
        </p:spPr>
        <p:txBody>
          <a:bodyPr/>
          <a:lstStyle/>
          <a:p>
            <a:pPr eaLnBrk="1" hangingPunct="1"/>
            <a:r>
              <a:rPr lang="en-US" altLang="en-US" sz="2000"/>
              <a:t>Informs the validator which version of HTML that being used.</a:t>
            </a:r>
          </a:p>
          <a:p>
            <a:pPr eaLnBrk="1" hangingPunct="1"/>
            <a:r>
              <a:rPr lang="en-US" altLang="en-US" sz="2000"/>
              <a:t>Essential to the proper rendering and functioning of web documents in compliant browsers.</a:t>
            </a:r>
          </a:p>
        </p:txBody>
      </p:sp>
      <p:sp>
        <p:nvSpPr>
          <p:cNvPr id="14340" name="TextBox 3"/>
          <p:cNvSpPr txBox="1">
            <a:spLocks noChangeArrowheads="1"/>
          </p:cNvSpPr>
          <p:nvPr/>
        </p:nvSpPr>
        <p:spPr bwMode="auto">
          <a:xfrm>
            <a:off x="1000125" y="1685925"/>
            <a:ext cx="69961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en-US" altLang="en-US" sz="1800" i="1"/>
              <a:t>&lt;!DOCTYPE HTML PUBLIC "-//W3C//DTD HTML 4.01//EN” </a:t>
            </a:r>
          </a:p>
          <a:p>
            <a:pPr eaLnBrk="1" hangingPunct="1"/>
            <a:r>
              <a:rPr lang="en-US" altLang="en-US" sz="1800" i="1"/>
              <a:t>"http://www.w3.org/TR/html4/strict.dtd"&gt;</a:t>
            </a:r>
          </a:p>
        </p:txBody>
      </p:sp>
      <p:sp>
        <p:nvSpPr>
          <p:cNvPr id="5" name="Rectangle 4"/>
          <p:cNvSpPr/>
          <p:nvPr/>
        </p:nvSpPr>
        <p:spPr>
          <a:xfrm>
            <a:off x="5851525" y="1687513"/>
            <a:ext cx="1266825" cy="352425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8" name="Down Arrow 7"/>
          <p:cNvSpPr/>
          <p:nvPr/>
        </p:nvSpPr>
        <p:spPr>
          <a:xfrm>
            <a:off x="6372225" y="1308100"/>
            <a:ext cx="225425" cy="309563"/>
          </a:xfrm>
          <a:prstGeom prst="down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8199" name="TextBox 8"/>
          <p:cNvSpPr txBox="1">
            <a:spLocks noChangeArrowheads="1"/>
          </p:cNvSpPr>
          <p:nvPr/>
        </p:nvSpPr>
        <p:spPr bwMode="auto">
          <a:xfrm>
            <a:off x="5697538" y="957263"/>
            <a:ext cx="15843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FF0000"/>
                </a:solidFill>
              </a:rPr>
              <a:t>HTML Version</a:t>
            </a:r>
          </a:p>
        </p:txBody>
      </p:sp>
      <p:sp>
        <p:nvSpPr>
          <p:cNvPr id="10" name="Up Arrow 9"/>
          <p:cNvSpPr/>
          <p:nvPr/>
        </p:nvSpPr>
        <p:spPr>
          <a:xfrm>
            <a:off x="3657600" y="2349500"/>
            <a:ext cx="182563" cy="338138"/>
          </a:xfrm>
          <a:prstGeom prst="up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1139825" y="2292350"/>
            <a:ext cx="4586288" cy="1588"/>
          </a:xfrm>
          <a:prstGeom prst="line">
            <a:avLst/>
          </a:prstGeom>
          <a:ln w="25400" cmpd="sng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02" name="TextBox 12"/>
          <p:cNvSpPr txBox="1">
            <a:spLocks noChangeArrowheads="1"/>
          </p:cNvSpPr>
          <p:nvPr/>
        </p:nvSpPr>
        <p:spPr bwMode="auto">
          <a:xfrm>
            <a:off x="900113" y="2630488"/>
            <a:ext cx="6578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en-US" altLang="en-US" b="1">
                <a:solidFill>
                  <a:srgbClr val="FF0000"/>
                </a:solidFill>
              </a:rPr>
              <a:t>Document Type Definition </a:t>
            </a:r>
            <a:r>
              <a:rPr lang="en-US" altLang="en-US">
                <a:solidFill>
                  <a:srgbClr val="FF0000"/>
                </a:solidFill>
              </a:rPr>
              <a:t>reference path</a:t>
            </a:r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8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8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8199" grpId="0"/>
      <p:bldP spid="10" grpId="0" animBg="1"/>
      <p:bldP spid="820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HTML DTD (Cont.)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634115"/>
              </p:ext>
            </p:extLst>
          </p:nvPr>
        </p:nvGraphicFramePr>
        <p:xfrm>
          <a:off x="471488" y="939800"/>
          <a:ext cx="8229600" cy="36845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592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18367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59209">
                <a:tc>
                  <a:txBody>
                    <a:bodyPr/>
                    <a:lstStyle/>
                    <a:p>
                      <a:r>
                        <a:rPr lang="en-US" sz="2000" dirty="0"/>
                        <a:t>DOCTYPE</a:t>
                      </a:r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Explanation</a:t>
                      </a:r>
                    </a:p>
                  </a:txBody>
                  <a:tcPr marT="45727" marB="45727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5990">
                <a:tc>
                  <a:txBody>
                    <a:bodyPr/>
                    <a:lstStyle/>
                    <a:p>
                      <a:r>
                        <a:rPr lang="en-US" sz="1200" b="1" dirty="0"/>
                        <a:t>STRICT:</a:t>
                      </a:r>
                    </a:p>
                    <a:p>
                      <a:r>
                        <a:rPr lang="en-US" sz="1200" dirty="0"/>
                        <a:t>&lt;!DOCTYPE HTML PUBLIC "-//W3C//DTD HTML 4.01//EN" "http://www.w3.org/TR/html4/strict.dtd"&gt;</a:t>
                      </a:r>
                    </a:p>
                    <a:p>
                      <a:endParaRPr lang="en-US" sz="1200" dirty="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  <a:p>
                      <a:r>
                        <a:rPr lang="en-US" sz="1400" dirty="0"/>
                        <a:t>NOT INCLUDE deprecated elements &amp; attr.</a:t>
                      </a:r>
                      <a:endParaRPr lang="en-US" sz="1400" baseline="0" dirty="0"/>
                    </a:p>
                    <a:p>
                      <a:r>
                        <a:rPr lang="en-US" sz="1400" dirty="0"/>
                        <a:t>Framesets are NOT ALLOWED.</a:t>
                      </a:r>
                    </a:p>
                  </a:txBody>
                  <a:tcPr marT="45727" marB="45727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059694">
                <a:tc>
                  <a:txBody>
                    <a:bodyPr/>
                    <a:lstStyle/>
                    <a:p>
                      <a:r>
                        <a:rPr lang="en-US" sz="1200" b="1" dirty="0"/>
                        <a:t>TRANSITIONAL:</a:t>
                      </a:r>
                    </a:p>
                    <a:p>
                      <a:r>
                        <a:rPr lang="en-US" sz="1200" dirty="0"/>
                        <a:t>&lt;!DOCTYPE HTML PUBLIC "-//W3C//DTD HTML 4.01 Transitional//EN" "http://www.w3.org/TR/html4/loose.dtd"&gt;</a:t>
                      </a:r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  <a:p>
                      <a:r>
                        <a:rPr lang="en-US" sz="1400" dirty="0"/>
                        <a:t>INCLUDE deprecated elements &amp; attributes. </a:t>
                      </a:r>
                    </a:p>
                    <a:p>
                      <a:r>
                        <a:rPr lang="en-US" sz="1400" dirty="0"/>
                        <a:t>Framesets are NOT</a:t>
                      </a:r>
                      <a:r>
                        <a:rPr lang="en-US" sz="1400" baseline="0" dirty="0"/>
                        <a:t> ALLOWED</a:t>
                      </a:r>
                      <a:r>
                        <a:rPr lang="en-US" sz="1400" dirty="0"/>
                        <a:t>.</a:t>
                      </a:r>
                    </a:p>
                  </a:txBody>
                  <a:tcPr marT="45727" marB="45727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059694">
                <a:tc>
                  <a:txBody>
                    <a:bodyPr/>
                    <a:lstStyle/>
                    <a:p>
                      <a:r>
                        <a:rPr lang="en-US" sz="1200" b="1" dirty="0"/>
                        <a:t>FRAMESET:</a:t>
                      </a:r>
                    </a:p>
                    <a:p>
                      <a:r>
                        <a:rPr lang="en-US" sz="1200" dirty="0"/>
                        <a:t>&lt;!DOCTYPE HTML PUBLIC "-//W3C//DTD HTML 4.01 Frameset//EN" "http://www.w3.org/TR/html4/frameset.dtd"&gt;</a:t>
                      </a:r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  <a:p>
                      <a:r>
                        <a:rPr lang="en-US" sz="1400" dirty="0"/>
                        <a:t>INCLUDE deprecated elements &amp; attributes. </a:t>
                      </a:r>
                    </a:p>
                    <a:p>
                      <a:r>
                        <a:rPr lang="en-US" sz="1400" dirty="0"/>
                        <a:t>Framesets are ALLOWED.</a:t>
                      </a:r>
                    </a:p>
                  </a:txBody>
                  <a:tcPr marT="45727" marB="45727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368300" y="4791075"/>
            <a:ext cx="80803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en-US" altLang="en-US"/>
              <a:t>Deprecated Elements: &lt;center&gt;, &lt;font&gt;, &lt;u&gt;, &lt;strike&gt;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355600" y="5664200"/>
            <a:ext cx="840581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en-US" altLang="en-US"/>
              <a:t>Framesets: part of web page which display &amp; load content independent of its container.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355600" y="5227638"/>
            <a:ext cx="83248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en-US" altLang="en-US"/>
              <a:t>Deprecated Attributes: bgcolor, align, width, size </a:t>
            </a:r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chemeClr val="bg1"/>
                </a:solidFill>
              </a:rPr>
              <a:t>XHTML</a:t>
            </a:r>
          </a:p>
        </p:txBody>
      </p:sp>
      <p:sp>
        <p:nvSpPr>
          <p:cNvPr id="5" name="Text Placeholder 2"/>
          <p:cNvSpPr txBox="1">
            <a:spLocks/>
          </p:cNvSpPr>
          <p:nvPr/>
        </p:nvSpPr>
        <p:spPr bwMode="auto">
          <a:xfrm>
            <a:off x="552450" y="1038225"/>
            <a:ext cx="82423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en-US" sz="3000" kern="0" dirty="0"/>
              <a:t>Extensible HTML</a:t>
            </a:r>
          </a:p>
          <a:p>
            <a:pPr eaLnBrk="1" hangingPunct="1">
              <a:lnSpc>
                <a:spcPct val="150000"/>
              </a:lnSpc>
              <a:spcBef>
                <a:spcPts val="600"/>
              </a:spcBef>
            </a:pPr>
            <a:r>
              <a:rPr lang="en-US" altLang="en-US" sz="3000" kern="0" dirty="0"/>
              <a:t>XHTML was developed to make HTML more extensible and increase interoperability with other data formats </a:t>
            </a:r>
          </a:p>
          <a:p>
            <a:pPr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3000" kern="0" dirty="0"/>
              <a:t>Xhtml has far more stricter syntax than html. Based on XML.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</a:pPr>
            <a:endParaRPr lang="en-US" altLang="en-US" sz="3000" kern="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>
                <a:solidFill>
                  <a:schemeClr val="bg1"/>
                </a:solidFill>
              </a:rPr>
              <a:t>XHTML - Syntax</a:t>
            </a:r>
          </a:p>
        </p:txBody>
      </p:sp>
      <p:sp>
        <p:nvSpPr>
          <p:cNvPr id="16387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066800"/>
            <a:ext cx="8242300" cy="495300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spcBef>
                <a:spcPts val="600"/>
              </a:spcBef>
            </a:pPr>
            <a:r>
              <a:rPr lang="en-US" altLang="en-US" sz="3000" b="1" dirty="0"/>
              <a:t>Case-sensitive</a:t>
            </a:r>
            <a:r>
              <a:rPr lang="en-US" altLang="en-US" sz="3000" dirty="0"/>
              <a:t> for element and attribute names, while HTML is not.</a:t>
            </a:r>
          </a:p>
          <a:p>
            <a:pPr eaLnBrk="1" hangingPunct="1">
              <a:spcBef>
                <a:spcPts val="1800"/>
              </a:spcBef>
            </a:pPr>
            <a:r>
              <a:rPr lang="en-US" altLang="en-US" sz="3000" dirty="0"/>
              <a:t>All elements </a:t>
            </a:r>
            <a:r>
              <a:rPr lang="en-US" altLang="en-US" sz="3000" b="1" dirty="0"/>
              <a:t>must be closed</a:t>
            </a:r>
            <a:r>
              <a:rPr lang="en-US" altLang="en-US" sz="3000" dirty="0"/>
              <a:t>, either by separate closing tag or using self closing syntax (e.g. &lt;br/&gt;)</a:t>
            </a:r>
          </a:p>
          <a:p>
            <a:pPr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3000" dirty="0"/>
              <a:t>Attribute minimization is not allowed.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en-US" sz="3000" dirty="0"/>
              <a:t>Attribute’s value </a:t>
            </a:r>
            <a:r>
              <a:rPr lang="en-US" altLang="en-US" sz="3000" b="1" dirty="0"/>
              <a:t>must be quoted</a:t>
            </a:r>
            <a:r>
              <a:rPr lang="en-US" altLang="en-US" sz="3000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XHTML DTD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  <p:graphicFrame>
        <p:nvGraphicFramePr>
          <p:cNvPr id="4" name="Content Placeholder 4"/>
          <p:cNvGraphicFramePr>
            <a:graphicFrameLocks/>
          </p:cNvGraphicFramePr>
          <p:nvPr/>
        </p:nvGraphicFramePr>
        <p:xfrm>
          <a:off x="471488" y="939800"/>
          <a:ext cx="8229600" cy="45974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0969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01990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82744">
                <a:tc>
                  <a:txBody>
                    <a:bodyPr/>
                    <a:lstStyle/>
                    <a:p>
                      <a:r>
                        <a:rPr lang="en-US" sz="2000" dirty="0"/>
                        <a:t>DOCTYPE</a:t>
                      </a:r>
                    </a:p>
                  </a:txBody>
                  <a:tcPr marT="45712" marB="45712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Explanation</a:t>
                      </a:r>
                    </a:p>
                  </a:txBody>
                  <a:tcPr marT="45712" marB="45712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371552">
                <a:tc>
                  <a:txBody>
                    <a:bodyPr/>
                    <a:lstStyle/>
                    <a:p>
                      <a:r>
                        <a:rPr lang="en-US" sz="1200" b="1" dirty="0"/>
                        <a:t>STRICT:</a:t>
                      </a:r>
                    </a:p>
                    <a:p>
                      <a:r>
                        <a:rPr lang="en-US" sz="1200" dirty="0"/>
                        <a:t>&lt;!DOCTYPE html PUBLIC "-//W3C//DTD XHTML 1.0 Strict//EN" "http://www.w3.org/TR/xhtml1/DTD/xhtml1-strict.dtd"&gt;</a:t>
                      </a:r>
                    </a:p>
                    <a:p>
                      <a:endParaRPr lang="en-US" sz="1200" dirty="0"/>
                    </a:p>
                    <a:p>
                      <a:endParaRPr lang="en-US" sz="1200" dirty="0"/>
                    </a:p>
                  </a:txBody>
                  <a:tcPr marT="45712" marB="45712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  <a:p>
                      <a:r>
                        <a:rPr lang="en-US" sz="1400" dirty="0"/>
                        <a:t>NOT INCLUDE deprecated elements </a:t>
                      </a:r>
                      <a:r>
                        <a:rPr lang="en-US" sz="1400" baseline="0" dirty="0"/>
                        <a:t> &amp; attributes. </a:t>
                      </a:r>
                      <a:r>
                        <a:rPr lang="en-US" sz="1400" dirty="0"/>
                        <a:t>Framesets are NOT ALLOWED. </a:t>
                      </a:r>
                    </a:p>
                    <a:p>
                      <a:r>
                        <a:rPr lang="en-US" sz="1400" dirty="0"/>
                        <a:t>The markup must also be written as </a:t>
                      </a:r>
                      <a:r>
                        <a:rPr lang="en-US" sz="1400" b="1" dirty="0"/>
                        <a:t>WELL-FORMED</a:t>
                      </a:r>
                      <a:r>
                        <a:rPr lang="en-US" sz="1400" b="0" dirty="0"/>
                        <a:t> XML</a:t>
                      </a:r>
                      <a:r>
                        <a:rPr lang="en-US" sz="1400" dirty="0"/>
                        <a:t>.</a:t>
                      </a:r>
                    </a:p>
                  </a:txBody>
                  <a:tcPr marT="45712" marB="45712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371552">
                <a:tc>
                  <a:txBody>
                    <a:bodyPr/>
                    <a:lstStyle/>
                    <a:p>
                      <a:r>
                        <a:rPr lang="en-US" sz="1200" b="1" dirty="0"/>
                        <a:t>TRANSITIONAL:</a:t>
                      </a:r>
                    </a:p>
                    <a:p>
                      <a:r>
                        <a:rPr lang="en-US" sz="1200" dirty="0"/>
                        <a:t>&lt;!DOCTYPE html PUBLIC "-//W3C//DTD XHTML 1.0 Transitional//EN" "http://www.w3.org/TR/xhtml1/DTD/xhtml1-transitional.dtd"&gt;</a:t>
                      </a:r>
                    </a:p>
                    <a:p>
                      <a:endParaRPr lang="en-US" sz="1200" dirty="0"/>
                    </a:p>
                    <a:p>
                      <a:endParaRPr lang="en-US" sz="1200" dirty="0"/>
                    </a:p>
                  </a:txBody>
                  <a:tcPr marT="45712" marB="45712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  <a:p>
                      <a:r>
                        <a:rPr lang="en-US" sz="1400" dirty="0"/>
                        <a:t>INCLUDE deprecated elements &amp;</a:t>
                      </a:r>
                      <a:r>
                        <a:rPr lang="en-US" sz="1400" baseline="0" dirty="0"/>
                        <a:t> attributes</a:t>
                      </a:r>
                      <a:r>
                        <a:rPr lang="en-US" sz="1400" dirty="0"/>
                        <a:t>.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dirty="0"/>
                        <a:t>Framesets are NOT ALLOWED. </a:t>
                      </a:r>
                    </a:p>
                    <a:p>
                      <a:r>
                        <a:rPr lang="en-US" sz="1400" dirty="0"/>
                        <a:t>The markup must also be written as </a:t>
                      </a:r>
                      <a:r>
                        <a:rPr lang="en-US" sz="1400" b="1" dirty="0"/>
                        <a:t>WELL-FORMED </a:t>
                      </a:r>
                      <a:r>
                        <a:rPr lang="en-US" sz="1400" b="0" dirty="0"/>
                        <a:t>XML</a:t>
                      </a:r>
                      <a:r>
                        <a:rPr lang="en-US" sz="1400" dirty="0"/>
                        <a:t>.</a:t>
                      </a:r>
                    </a:p>
                  </a:txBody>
                  <a:tcPr marT="45712" marB="45712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371552">
                <a:tc>
                  <a:txBody>
                    <a:bodyPr/>
                    <a:lstStyle/>
                    <a:p>
                      <a:r>
                        <a:rPr lang="en-US" sz="1200" b="1" dirty="0"/>
                        <a:t>FRAMESET:</a:t>
                      </a:r>
                    </a:p>
                    <a:p>
                      <a:r>
                        <a:rPr lang="en-US" sz="1200" dirty="0"/>
                        <a:t>&lt;!DOCTYPE html PUBLIC "-//W3C//DTD XHTML 1.0 Frameset//EN" "http://www.w3.org/TR/xhtml1/DTD/xhtml1-frameset.dtd"&gt;</a:t>
                      </a:r>
                    </a:p>
                    <a:p>
                      <a:endParaRPr lang="en-US" sz="1200" dirty="0"/>
                    </a:p>
                    <a:p>
                      <a:endParaRPr lang="en-US" sz="1200" dirty="0"/>
                    </a:p>
                  </a:txBody>
                  <a:tcPr marT="45712" marB="45712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  <a:p>
                      <a:r>
                        <a:rPr lang="en-US" sz="1400" dirty="0"/>
                        <a:t>INCLUDE deprecated elements &amp;</a:t>
                      </a:r>
                      <a:r>
                        <a:rPr lang="en-US" sz="1400" baseline="0" dirty="0"/>
                        <a:t> attributes</a:t>
                      </a:r>
                      <a:r>
                        <a:rPr lang="en-US" sz="1400" dirty="0"/>
                        <a:t>. Framesets are ALLOWED. </a:t>
                      </a:r>
                    </a:p>
                    <a:p>
                      <a:r>
                        <a:rPr lang="en-US" sz="1400" dirty="0"/>
                        <a:t>The markup must also be written as </a:t>
                      </a:r>
                      <a:r>
                        <a:rPr lang="en-US" sz="1400" b="1" dirty="0"/>
                        <a:t>WELL-FORMED</a:t>
                      </a:r>
                      <a:r>
                        <a:rPr lang="en-US" sz="1400" dirty="0"/>
                        <a:t> XML.</a:t>
                      </a:r>
                    </a:p>
                  </a:txBody>
                  <a:tcPr marT="45712" marB="45712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HTML5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2" indent="-342900"/>
            <a:r>
              <a:rPr lang="en-US" altLang="en-US" dirty="0"/>
              <a:t>It is the fifth and current version of the HTML standard</a:t>
            </a:r>
          </a:p>
          <a:p>
            <a:pPr marL="342900" lvl="2" indent="-342900"/>
            <a:r>
              <a:rPr lang="en-US" altLang="en-US" b="1" dirty="0"/>
              <a:t>Simpler DTD</a:t>
            </a:r>
          </a:p>
          <a:p>
            <a:pPr marL="0" lvl="2" indent="0">
              <a:buNone/>
            </a:pPr>
            <a:r>
              <a:rPr lang="en-US" altLang="en-US" dirty="0" smtClean="0"/>
              <a:t>	&lt;!</a:t>
            </a:r>
            <a:r>
              <a:rPr lang="en-US" altLang="en-US" dirty="0"/>
              <a:t>doctype html&gt;</a:t>
            </a:r>
          </a:p>
          <a:p>
            <a:pPr marL="342900" lvl="2" indent="-342900"/>
            <a:endParaRPr lang="en-US" altLang="en-US" b="1" dirty="0"/>
          </a:p>
          <a:p>
            <a:pPr marL="342900" lvl="2" indent="-342900"/>
            <a:r>
              <a:rPr lang="en-US" altLang="en-US" dirty="0"/>
              <a:t>New elements &amp; attributes (removed some old)</a:t>
            </a:r>
          </a:p>
          <a:p>
            <a:pPr marL="342900" lvl="2" indent="-342900"/>
            <a:r>
              <a:rPr lang="en-US" altLang="en-US" dirty="0"/>
              <a:t>New form controls</a:t>
            </a:r>
          </a:p>
          <a:p>
            <a:pPr marL="342900" lvl="2" indent="-342900"/>
            <a:r>
              <a:rPr lang="en-US" altLang="en-US" dirty="0"/>
              <a:t>Better Multimedia capabilities (video, audio, canvas, </a:t>
            </a:r>
            <a:r>
              <a:rPr lang="en-US" altLang="en-US" dirty="0" err="1"/>
              <a:t>webGL</a:t>
            </a:r>
            <a:r>
              <a:rPr lang="en-US" altLang="en-US" dirty="0"/>
              <a:t>, SVG, etc)</a:t>
            </a:r>
          </a:p>
          <a:p>
            <a:pPr marL="342900" lvl="2" indent="-342900"/>
            <a:r>
              <a:rPr lang="en-US" altLang="en-US" dirty="0"/>
              <a:t>And more APIs (storage, geolocation, etc)</a:t>
            </a:r>
          </a:p>
          <a:p>
            <a:pPr marL="342900" lvl="2" indent="-342900"/>
            <a:endParaRPr lang="en-US" altLang="en-US" b="1" dirty="0"/>
          </a:p>
          <a:p>
            <a:pPr marL="342900" lvl="2" indent="-342900"/>
            <a:endParaRPr lang="en-US" altLang="en-US" b="1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New HTML5 Elements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669358"/>
              </p:ext>
            </p:extLst>
          </p:nvPr>
        </p:nvGraphicFramePr>
        <p:xfrm>
          <a:off x="457200" y="1171575"/>
          <a:ext cx="8229600" cy="35052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2582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00377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Tag</a:t>
                      </a:r>
                      <a:endParaRPr lang="en-US" sz="1000" dirty="0">
                        <a:effectLst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Description</a:t>
                      </a:r>
                      <a:endParaRPr lang="en-US" sz="1000">
                        <a:effectLst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&lt;article&gt;</a:t>
                      </a:r>
                      <a:endParaRPr lang="en-US" sz="1000">
                        <a:effectLst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Verdana"/>
                          <a:ea typeface="Times New Roman"/>
                          <a:cs typeface="Times New Roman"/>
                        </a:rPr>
                        <a:t>For complete or self-contained compositions such as a blog post or a widget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&lt;aside&gt;</a:t>
                      </a:r>
                      <a:endParaRPr lang="en-US" sz="1000">
                        <a:effectLst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For content aside from the content it is placed in. The aside content should be related to the surrounding content</a:t>
                      </a:r>
                      <a:endParaRPr lang="en-US" sz="1000">
                        <a:effectLst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&lt;command&gt;</a:t>
                      </a:r>
                      <a:endParaRPr lang="en-US" sz="1000">
                        <a:effectLst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A button, or a </a:t>
                      </a:r>
                      <a:r>
                        <a:rPr lang="en-US" sz="1000" dirty="0" err="1">
                          <a:effectLst/>
                        </a:rPr>
                        <a:t>radiobutton</a:t>
                      </a:r>
                      <a:r>
                        <a:rPr lang="en-US" sz="1000" dirty="0">
                          <a:effectLst/>
                        </a:rPr>
                        <a:t>, or a checkbox</a:t>
                      </a:r>
                      <a:endParaRPr lang="en-US" sz="1000">
                        <a:effectLst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&lt;details&gt;</a:t>
                      </a:r>
                      <a:endParaRPr lang="en-US" sz="1000">
                        <a:effectLst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For describing details about a document, or parts of a document</a:t>
                      </a:r>
                      <a:endParaRPr lang="en-US" sz="1000">
                        <a:effectLst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&lt;summary&gt;</a:t>
                      </a:r>
                      <a:endParaRPr lang="en-US" sz="1000">
                        <a:effectLst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A caption, or summary, inside the details element</a:t>
                      </a:r>
                      <a:endParaRPr lang="en-US" sz="1000">
                        <a:effectLst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&lt;figure&gt;</a:t>
                      </a:r>
                      <a:endParaRPr lang="en-US" sz="1000">
                        <a:effectLst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For grouping a section of stand-alone content, could be a video</a:t>
                      </a:r>
                      <a:endParaRPr lang="en-US" sz="1000">
                        <a:effectLst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&lt;figcaption&gt;</a:t>
                      </a:r>
                      <a:endParaRPr lang="en-US" sz="1000">
                        <a:effectLst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The caption of the figure section</a:t>
                      </a:r>
                      <a:endParaRPr lang="en-US" sz="1000">
                        <a:effectLst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&lt;footer&gt;</a:t>
                      </a:r>
                      <a:endParaRPr lang="en-US" sz="1000">
                        <a:effectLst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For a footer of a document or section, could include the name of the author, the date of the document, contact information, or copyright information</a:t>
                      </a:r>
                      <a:endParaRPr lang="en-US" sz="1000">
                        <a:effectLst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&lt;header&gt;</a:t>
                      </a:r>
                      <a:endParaRPr lang="en-US" sz="1000">
                        <a:effectLst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For an introduction of a document or section, could include navigation</a:t>
                      </a:r>
                      <a:endParaRPr lang="en-US" sz="1000">
                        <a:effectLst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&lt;hgroup&gt;</a:t>
                      </a:r>
                      <a:endParaRPr lang="en-US" sz="1000">
                        <a:effectLst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For a section of headings, using &lt;h1&gt; to &lt;h6&gt;, where the largest is the main heading of the section, and the others are sub-headings </a:t>
                      </a:r>
                      <a:endParaRPr lang="en-US" sz="10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&lt;mark&gt;</a:t>
                      </a:r>
                      <a:endParaRPr lang="en-US" sz="1000">
                        <a:effectLst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For text that should be highlighted</a:t>
                      </a:r>
                      <a:endParaRPr lang="en-US" sz="1000">
                        <a:effectLst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&lt;meter&gt;</a:t>
                      </a:r>
                      <a:endParaRPr lang="en-US" sz="1000">
                        <a:effectLst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For a measurement, used only if the maximum and minimum values are known</a:t>
                      </a:r>
                      <a:endParaRPr lang="en-US" sz="1000">
                        <a:effectLst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&lt;nav&gt;</a:t>
                      </a:r>
                      <a:endParaRPr lang="en-US" sz="1000">
                        <a:effectLst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For a section of navigation</a:t>
                      </a:r>
                      <a:endParaRPr lang="en-US" sz="1000">
                        <a:effectLst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&lt;progress&gt;</a:t>
                      </a:r>
                      <a:endParaRPr lang="en-US" sz="1000">
                        <a:effectLst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The state of a work in progress</a:t>
                      </a:r>
                      <a:endParaRPr lang="en-US" sz="1000">
                        <a:effectLst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&lt;ruby&gt;</a:t>
                      </a:r>
                      <a:endParaRPr lang="en-US" sz="1000">
                        <a:effectLst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For ruby annotation (Chinese notes or characters)</a:t>
                      </a:r>
                      <a:endParaRPr lang="en-US" sz="1000">
                        <a:effectLst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&lt;rt&gt;</a:t>
                      </a:r>
                      <a:endParaRPr lang="en-US" sz="1000">
                        <a:effectLst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For explanation of the ruby annotation</a:t>
                      </a:r>
                      <a:endParaRPr lang="en-US" sz="1000">
                        <a:effectLst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&lt;rp&gt;</a:t>
                      </a:r>
                      <a:endParaRPr lang="en-US" sz="1000">
                        <a:effectLst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What to show browsers that do not support the ruby element</a:t>
                      </a:r>
                      <a:endParaRPr lang="en-US" sz="1000">
                        <a:effectLst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&lt;section&gt;</a:t>
                      </a:r>
                      <a:endParaRPr lang="en-US" sz="1000">
                        <a:effectLst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For a section in a document. </a:t>
                      </a:r>
                      <a:endParaRPr lang="en-US" sz="1000">
                        <a:effectLst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&lt;time&gt;</a:t>
                      </a:r>
                      <a:endParaRPr lang="en-US" sz="1000">
                        <a:effectLst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For defining a time or a date, or both</a:t>
                      </a:r>
                      <a:endParaRPr lang="en-US" sz="1000" dirty="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19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69900" y="5092700"/>
          <a:ext cx="8229600" cy="10668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2582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00377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Tag</a:t>
                      </a:r>
                      <a:endParaRPr lang="en-US" sz="10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Description</a:t>
                      </a:r>
                      <a:endParaRPr lang="en-US" sz="10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&lt;audio&gt;</a:t>
                      </a:r>
                      <a:endParaRPr lang="en-US" sz="10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For multimedia content, sounds, music or other audio streams</a:t>
                      </a:r>
                      <a:endParaRPr lang="en-US" sz="10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&lt;video&gt;</a:t>
                      </a:r>
                      <a:endParaRPr lang="en-US" sz="10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For video content, such as a movie clip or other video streams</a:t>
                      </a:r>
                      <a:endParaRPr lang="en-US" sz="10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&lt;source&gt;</a:t>
                      </a:r>
                      <a:endParaRPr lang="en-US" sz="10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For media resources for media elements, defined inside video/audio elements. 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Multiple source elements can link to different video/audio files. The browser will use the first recognized format.</a:t>
                      </a:r>
                      <a:endParaRPr lang="en-US" sz="10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&lt;embed&gt;</a:t>
                      </a:r>
                      <a:endParaRPr lang="en-US" sz="10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For embedded content, such as a plug-in</a:t>
                      </a:r>
                      <a:endParaRPr lang="en-US" sz="1000" dirty="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noFill/>
        </p:spPr>
        <p:txBody>
          <a:bodyPr/>
          <a:lstStyle/>
          <a:p>
            <a:pPr eaLnBrk="1" hangingPunct="1"/>
            <a:r>
              <a:rPr lang="en-US" altLang="en-US" dirty="0"/>
              <a:t>Format HTML Layout</a:t>
            </a:r>
          </a:p>
        </p:txBody>
      </p:sp>
      <p:sp>
        <p:nvSpPr>
          <p:cNvPr id="20483" name="Rectangle 4"/>
          <p:cNvSpPr>
            <a:spLocks noChangeArrowheads="1"/>
          </p:cNvSpPr>
          <p:nvPr/>
        </p:nvSpPr>
        <p:spPr bwMode="auto">
          <a:xfrm>
            <a:off x="457200" y="0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en-US" altLang="en-US" sz="3600">
                <a:solidFill>
                  <a:schemeClr val="bg1"/>
                </a:solidFill>
              </a:rPr>
              <a:t>HTML - Hierarchy of Elements</a:t>
            </a:r>
          </a:p>
        </p:txBody>
      </p:sp>
      <p:pic>
        <p:nvPicPr>
          <p:cNvPr id="2048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1300" y="1516063"/>
            <a:ext cx="6480175" cy="3857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wipe dir="d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– Basic Tag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&lt;h1&gt;,&lt;h2&gt;,…&lt;h6&gt; - heading</a:t>
            </a:r>
          </a:p>
          <a:p>
            <a:r>
              <a:rPr lang="en-US" dirty="0" smtClean="0"/>
              <a:t>&lt;p&gt; paragraph</a:t>
            </a:r>
          </a:p>
          <a:p>
            <a:r>
              <a:rPr lang="en-US" dirty="0" smtClean="0"/>
              <a:t>&lt;</a:t>
            </a:r>
            <a:r>
              <a:rPr lang="en-US" dirty="0" err="1" smtClean="0"/>
              <a:t>br</a:t>
            </a:r>
            <a:r>
              <a:rPr lang="en-US" dirty="0" smtClean="0"/>
              <a:t>&gt; single line break</a:t>
            </a:r>
          </a:p>
          <a:p>
            <a:r>
              <a:rPr lang="en-US" dirty="0" smtClean="0"/>
              <a:t>&lt;</a:t>
            </a:r>
            <a:r>
              <a:rPr lang="en-US" dirty="0" err="1" smtClean="0"/>
              <a:t>ul</a:t>
            </a:r>
            <a:r>
              <a:rPr lang="en-US" dirty="0" smtClean="0"/>
              <a:t>&gt; Unordered list</a:t>
            </a:r>
          </a:p>
          <a:p>
            <a:r>
              <a:rPr lang="en-US" dirty="0" smtClean="0"/>
              <a:t>&lt;</a:t>
            </a:r>
            <a:r>
              <a:rPr lang="en-US" dirty="0" err="1" smtClean="0"/>
              <a:t>ol</a:t>
            </a:r>
            <a:r>
              <a:rPr lang="en-US" dirty="0" smtClean="0"/>
              <a:t>&gt; Ordered list</a:t>
            </a:r>
          </a:p>
          <a:p>
            <a:r>
              <a:rPr lang="en-US" dirty="0" smtClean="0"/>
              <a:t>&lt;pre&gt; preformatted</a:t>
            </a:r>
          </a:p>
          <a:p>
            <a:r>
              <a:rPr lang="en-US" dirty="0" smtClean="0"/>
              <a:t>&lt;a&gt; anchor/link</a:t>
            </a:r>
          </a:p>
          <a:p>
            <a:r>
              <a:rPr lang="en-US" dirty="0" smtClean="0"/>
              <a:t>&lt;</a:t>
            </a:r>
            <a:r>
              <a:rPr lang="en-US" dirty="0" err="1" smtClean="0"/>
              <a:t>img</a:t>
            </a:r>
            <a:r>
              <a:rPr lang="en-US" dirty="0" smtClean="0"/>
              <a:t>&gt; image</a:t>
            </a:r>
          </a:p>
          <a:p>
            <a:r>
              <a:rPr lang="en-US" dirty="0" smtClean="0"/>
              <a:t>&lt;</a:t>
            </a:r>
            <a:r>
              <a:rPr lang="en-US" dirty="0" err="1" smtClean="0"/>
              <a:t>blockquote</a:t>
            </a:r>
            <a:r>
              <a:rPr lang="en-US" dirty="0" smtClean="0"/>
              <a:t>&gt; Quotation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4318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57200" y="1143000"/>
            <a:ext cx="8229600" cy="504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 marL="342900" indent="-3429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Aft>
                <a:spcPts val="1200"/>
              </a:spcAft>
              <a:buFontTx/>
              <a:buChar char="•"/>
            </a:pPr>
            <a:r>
              <a:rPr lang="en-US" altLang="en-US" sz="3200" dirty="0">
                <a:solidFill>
                  <a:srgbClr val="000000"/>
                </a:solidFill>
              </a:rPr>
              <a:t>Purpose</a:t>
            </a:r>
          </a:p>
          <a:p>
            <a:pPr lvl="1" eaLnBrk="1" hangingPunct="1">
              <a:spcAft>
                <a:spcPts val="600"/>
              </a:spcAft>
              <a:buFontTx/>
              <a:buChar char="–"/>
            </a:pPr>
            <a:r>
              <a:rPr lang="en-US" altLang="en-US" sz="2800" dirty="0">
                <a:solidFill>
                  <a:srgbClr val="000000"/>
                </a:solidFill>
              </a:rPr>
              <a:t>Provides an overview of HTML </a:t>
            </a:r>
          </a:p>
          <a:p>
            <a:pPr lvl="1" eaLnBrk="1" hangingPunct="1">
              <a:spcAft>
                <a:spcPts val="600"/>
              </a:spcAft>
              <a:buFontTx/>
              <a:buChar char="–"/>
            </a:pPr>
            <a:r>
              <a:rPr lang="en-US" altLang="en-US" sz="2800" dirty="0">
                <a:solidFill>
                  <a:srgbClr val="000000"/>
                </a:solidFill>
              </a:rPr>
              <a:t>Provides an overview of Style Sheet</a:t>
            </a:r>
          </a:p>
          <a:p>
            <a:pPr lvl="1" eaLnBrk="1" hangingPunct="1">
              <a:spcAft>
                <a:spcPts val="600"/>
              </a:spcAft>
              <a:buFontTx/>
              <a:buChar char="–"/>
            </a:pPr>
            <a:endParaRPr lang="en-AU" altLang="en-US">
              <a:solidFill>
                <a:srgbClr val="000000"/>
              </a:solidFill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305800" cy="804863"/>
          </a:xfrm>
        </p:spPr>
        <p:txBody>
          <a:bodyPr/>
          <a:lstStyle/>
          <a:p>
            <a:pPr eaLnBrk="1" hangingPunct="1"/>
            <a:r>
              <a:rPr lang="en-US" altLang="en-US"/>
              <a:t>Introduction</a:t>
            </a:r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Table is for displaying tabular data.</a:t>
            </a:r>
          </a:p>
          <a:p>
            <a:r>
              <a:rPr lang="en-US" dirty="0"/>
              <a:t>Structure</a:t>
            </a:r>
          </a:p>
          <a:p>
            <a:pPr lvl="1"/>
            <a:r>
              <a:rPr lang="en-US" dirty="0"/>
              <a:t>Caption &lt;caption&gt; - table title</a:t>
            </a:r>
          </a:p>
          <a:p>
            <a:pPr lvl="1"/>
            <a:r>
              <a:rPr lang="en-US" dirty="0"/>
              <a:t>Header &lt;thead&gt; - eg: column header</a:t>
            </a:r>
          </a:p>
          <a:p>
            <a:pPr lvl="1"/>
            <a:r>
              <a:rPr lang="en-US" dirty="0"/>
              <a:t>Body &lt;tbody&gt; - multiple rows presenting data</a:t>
            </a:r>
          </a:p>
          <a:p>
            <a:pPr lvl="1"/>
            <a:r>
              <a:rPr lang="en-US" dirty="0"/>
              <a:t>Footer &lt;tfoot&gt; - eg: totals, summary, etc</a:t>
            </a:r>
          </a:p>
          <a:p>
            <a:r>
              <a:rPr lang="en-US" dirty="0"/>
              <a:t>Row and columns</a:t>
            </a:r>
          </a:p>
          <a:p>
            <a:pPr lvl="1"/>
            <a:r>
              <a:rPr lang="en-US" dirty="0"/>
              <a:t>Table row &lt;tr&gt; - required in header, body, footer</a:t>
            </a:r>
          </a:p>
          <a:p>
            <a:pPr lvl="1"/>
            <a:r>
              <a:rPr lang="en-US" dirty="0"/>
              <a:t>Table header data &lt;th&gt; - defines a cell for data in header</a:t>
            </a:r>
          </a:p>
          <a:p>
            <a:pPr lvl="1"/>
            <a:r>
              <a:rPr lang="en-US" dirty="0"/>
              <a:t>Table data &lt;td&gt; - defines cell for data in body or footer</a:t>
            </a:r>
          </a:p>
          <a:p>
            <a:r>
              <a:rPr lang="en-US" dirty="0"/>
              <a:t>Spanning column or rows</a:t>
            </a:r>
          </a:p>
          <a:p>
            <a:pPr lvl="1"/>
            <a:r>
              <a:rPr lang="en-US" dirty="0"/>
              <a:t>Attributes: colspan/rowspan</a:t>
            </a:r>
          </a:p>
        </p:txBody>
      </p:sp>
    </p:spTree>
    <p:extLst>
      <p:ext uri="{BB962C8B-B14F-4D97-AF65-F5344CB8AC3E}">
        <p14:creationId xmlns:p14="http://schemas.microsoft.com/office/powerpoint/2010/main" val="5358512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HTML Form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>
          <a:xfrm>
            <a:off x="457200" y="1143002"/>
            <a:ext cx="8229600" cy="3110946"/>
          </a:xfrm>
        </p:spPr>
        <p:txBody>
          <a:bodyPr>
            <a:normAutofit fontScale="92500" lnSpcReduction="20000"/>
          </a:bodyPr>
          <a:lstStyle/>
          <a:p>
            <a:r>
              <a:rPr lang="en-US" altLang="en-US" dirty="0"/>
              <a:t>HTML Forms are one of the main points of interaction between a user and a web site or application.</a:t>
            </a:r>
          </a:p>
          <a:p>
            <a:r>
              <a:rPr lang="en-US" altLang="en-US" dirty="0"/>
              <a:t>An HTML Form is made of one or more widgets. Those widgets can be text fields (single line or multiline), select boxes, buttons, checkboxes, or radio buttons.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7982" y="4633291"/>
            <a:ext cx="6192184" cy="1108539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71867" y="1338263"/>
            <a:ext cx="8002221" cy="4407310"/>
          </a:xfrm>
        </p:spPr>
      </p:pic>
    </p:spTree>
    <p:extLst>
      <p:ext uri="{BB962C8B-B14F-4D97-AF65-F5344CB8AC3E}">
        <p14:creationId xmlns:p14="http://schemas.microsoft.com/office/powerpoint/2010/main" val="35076008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HTML5 Form Validation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2999"/>
            <a:ext cx="8229600" cy="4396409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One of the features of HTML5 is the ability to validate most user data without relying on scripts.</a:t>
            </a:r>
          </a:p>
          <a:p>
            <a:r>
              <a:rPr lang="en-US" dirty="0"/>
              <a:t>The required </a:t>
            </a:r>
            <a:r>
              <a:rPr lang="en-US" dirty="0" smtClean="0"/>
              <a:t>attribute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Validating against a regular </a:t>
            </a:r>
            <a:r>
              <a:rPr lang="en-US" dirty="0" smtClean="0"/>
              <a:t>expression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Constraining </a:t>
            </a:r>
            <a:r>
              <a:rPr lang="en-US" dirty="0"/>
              <a:t>the length of your </a:t>
            </a:r>
            <a:r>
              <a:rPr lang="en-US" dirty="0" smtClean="0"/>
              <a:t>entries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9186" y="2025926"/>
            <a:ext cx="4897315" cy="115838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9186" y="3568562"/>
            <a:ext cx="5075603" cy="120356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5805" y="5438203"/>
            <a:ext cx="4842363" cy="254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8897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Entity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2461591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HTML </a:t>
            </a:r>
            <a:r>
              <a:rPr lang="en-US" b="1" dirty="0" smtClean="0"/>
              <a:t>entity </a:t>
            </a:r>
            <a:r>
              <a:rPr lang="en-US" dirty="0"/>
              <a:t>is a string used to represent a </a:t>
            </a:r>
            <a:r>
              <a:rPr lang="en-US" dirty="0" smtClean="0"/>
              <a:t>character.</a:t>
            </a:r>
          </a:p>
          <a:p>
            <a:r>
              <a:rPr lang="en-US" dirty="0"/>
              <a:t>begins with the ' &amp;' character and ends with the ' </a:t>
            </a:r>
            <a:r>
              <a:rPr lang="en-US" dirty="0" smtClean="0"/>
              <a:t>;‘</a:t>
            </a:r>
          </a:p>
          <a:p>
            <a:r>
              <a:rPr lang="en-US" dirty="0" smtClean="0"/>
              <a:t>Example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2056713"/>
              </p:ext>
            </p:extLst>
          </p:nvPr>
        </p:nvGraphicFramePr>
        <p:xfrm>
          <a:off x="1470992" y="3490843"/>
          <a:ext cx="6851374" cy="2656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7739"/>
                <a:gridCol w="1524000"/>
                <a:gridCol w="386963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Character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Entity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Note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&amp;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&amp;amp;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Ampersand character interpreted as the beginning of an entity.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/>
                        <a:t>&lt;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&amp;lt;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Less-than character interpreted as the beginning of a tag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/>
                        <a:t>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&amp;gt;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Greater-than character interpreted as the ending of a tag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/>
                        <a:t>"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&amp;quot;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Double-quote character interpreted as the beginning and end of an attribute value.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33890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Semantic HTML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/>
              <a:t>Semantic HTML</a:t>
            </a:r>
            <a:r>
              <a:rPr lang="en-US" altLang="en-US"/>
              <a:t> is the use of </a:t>
            </a:r>
            <a:r>
              <a:rPr lang="en-US" altLang="en-US" b="1"/>
              <a:t>HTML</a:t>
            </a:r>
            <a:r>
              <a:rPr lang="en-US" altLang="en-US"/>
              <a:t> markup to reinforce the </a:t>
            </a:r>
            <a:r>
              <a:rPr lang="en-US" altLang="en-US" b="1"/>
              <a:t>semantics</a:t>
            </a:r>
            <a:r>
              <a:rPr lang="en-US" altLang="en-US"/>
              <a:t>, or meaning, of the information in webpages and web applications rather than merely to define its presentation or look.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HTML Semantics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/>
              <a:t>Example :</a:t>
            </a:r>
          </a:p>
          <a:p>
            <a:pPr eaLnBrk="1" hangingPunct="1"/>
            <a:endParaRPr lang="en-US" altLang="en-US" sz="2400"/>
          </a:p>
          <a:p>
            <a:pPr eaLnBrk="1" hangingPunct="1"/>
            <a:endParaRPr lang="en-US" altLang="en-US" sz="2400"/>
          </a:p>
          <a:p>
            <a:pPr eaLnBrk="1" hangingPunct="1"/>
            <a:endParaRPr lang="en-US" altLang="en-US" sz="2400"/>
          </a:p>
          <a:p>
            <a:pPr eaLnBrk="1" hangingPunct="1"/>
            <a:endParaRPr lang="en-US" altLang="en-US" sz="2400"/>
          </a:p>
          <a:p>
            <a:pPr lvl="1" eaLnBrk="1" hangingPunct="1"/>
            <a:r>
              <a:rPr lang="en-US" altLang="en-US" sz="2000"/>
              <a:t>Use headings for the title</a:t>
            </a:r>
          </a:p>
          <a:p>
            <a:pPr lvl="2" eaLnBrk="1" hangingPunct="1">
              <a:buFontTx/>
              <a:buNone/>
            </a:pPr>
            <a:r>
              <a:rPr lang="en-US" altLang="en-US" sz="1600"/>
              <a:t>&lt;h1&gt;Solutions to enhance your bottom line&lt;/h1&gt;</a:t>
            </a:r>
          </a:p>
          <a:p>
            <a:pPr lvl="2" eaLnBrk="1" hangingPunct="1">
              <a:buFontTx/>
              <a:buNone/>
            </a:pPr>
            <a:endParaRPr lang="en-US" altLang="en-US" sz="1600"/>
          </a:p>
          <a:p>
            <a:pPr lvl="1" eaLnBrk="1" hangingPunct="1"/>
            <a:r>
              <a:rPr lang="en-US" altLang="en-US" sz="2000"/>
              <a:t>Use Paragraph if it is a paragraph</a:t>
            </a:r>
          </a:p>
          <a:p>
            <a:pPr lvl="2" eaLnBrk="1" hangingPunct="1">
              <a:buFontTx/>
              <a:buNone/>
            </a:pPr>
            <a:r>
              <a:rPr lang="en-US" altLang="en-US" sz="1600"/>
              <a:t>&lt;p&gt;When you outsource….&lt;/p&gt;</a:t>
            </a:r>
          </a:p>
          <a:p>
            <a:pPr lvl="2" eaLnBrk="1" hangingPunct="1">
              <a:buFontTx/>
              <a:buNone/>
            </a:pPr>
            <a:r>
              <a:rPr lang="en-US" altLang="en-US" sz="1600"/>
              <a:t>&lt;p&gt;So Mitrais bidding methodology....&lt;/p&gt;</a:t>
            </a:r>
          </a:p>
          <a:p>
            <a:pPr lvl="2" eaLnBrk="1" hangingPunct="1">
              <a:buFontTx/>
              <a:buNone/>
            </a:pPr>
            <a:r>
              <a:rPr lang="en-US" altLang="en-US" sz="1600"/>
              <a:t>&lt;p&gt;And the Mitrais….&lt;/p&gt;</a:t>
            </a:r>
          </a:p>
          <a:p>
            <a:pPr eaLnBrk="1" hangingPunct="1">
              <a:buFontTx/>
              <a:buNone/>
            </a:pPr>
            <a:endParaRPr lang="en-US" altLang="en-US" sz="2400"/>
          </a:p>
        </p:txBody>
      </p:sp>
      <p:pic>
        <p:nvPicPr>
          <p:cNvPr id="22532" name="Picture 3" descr="paragraph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1338" y="1676400"/>
            <a:ext cx="5343525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8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8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84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84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HTML Semantics (Cont.)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>
              <a:defRPr/>
            </a:pPr>
            <a:r>
              <a:rPr lang="en-US" dirty="0"/>
              <a:t>Example 2 :</a:t>
            </a:r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endParaRPr lang="en-US" dirty="0"/>
          </a:p>
          <a:p>
            <a:pPr lvl="1" eaLnBrk="1" hangingPunct="1">
              <a:defRPr/>
            </a:pPr>
            <a:r>
              <a:rPr lang="en-US" dirty="0"/>
              <a:t>Navigation is a list of links</a:t>
            </a:r>
          </a:p>
          <a:p>
            <a:pPr lvl="3" eaLnBrk="1" hangingPunct="1">
              <a:buFontTx/>
              <a:buNone/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nav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lvl="3" eaLnBrk="1" hangingPunct="1">
              <a:buFontTx/>
              <a:buNone/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ul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lvl="3" eaLnBrk="1" hangingPunct="1">
              <a:buFontTx/>
              <a:buNone/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&gt;Home&lt;/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lvl="3" eaLnBrk="1" hangingPunct="1">
              <a:buFontTx/>
              <a:buNone/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lvl="3" eaLnBrk="1" hangingPunct="1">
              <a:buFontTx/>
              <a:buNone/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	    Solutions</a:t>
            </a:r>
          </a:p>
          <a:p>
            <a:pPr lvl="3" eaLnBrk="1" hangingPunct="1">
              <a:buFontTx/>
              <a:buNone/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	   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ul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lvl="3" eaLnBrk="1" hangingPunct="1">
              <a:buFontTx/>
              <a:buNone/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	       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&gt;Solutions&lt;/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lvl="3" eaLnBrk="1" hangingPunct="1">
              <a:buFontTx/>
              <a:buNone/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	       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.Net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Solutions&lt;/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lvl="3" eaLnBrk="1" hangingPunct="1">
              <a:buFontTx/>
              <a:buNone/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&lt;/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ul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lvl="3" eaLnBrk="1" hangingPunct="1">
              <a:buFontTx/>
              <a:buNone/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&lt;/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lvl="3" eaLnBrk="1" hangingPunct="1">
              <a:buFontTx/>
              <a:buNone/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ul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lvl="3" eaLnBrk="1" hangingPunct="1">
              <a:buFontTx/>
              <a:buNone/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nav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lvl="1" eaLnBrk="1" hangingPunct="1">
              <a:defRPr/>
            </a:pPr>
            <a:endParaRPr lang="en-US" dirty="0"/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endParaRPr lang="en-US" dirty="0"/>
          </a:p>
        </p:txBody>
      </p:sp>
      <p:pic>
        <p:nvPicPr>
          <p:cNvPr id="23556" name="Picture 3" descr="navigation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9238" y="1820863"/>
            <a:ext cx="6562725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0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04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04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04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048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2048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048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2048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(Web Design) Tableless Layout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Table is not for layout purpose</a:t>
            </a:r>
          </a:p>
          <a:p>
            <a:r>
              <a:rPr lang="en-US" altLang="en-US" dirty="0"/>
              <a:t>Use </a:t>
            </a:r>
            <a:r>
              <a:rPr lang="en-US" altLang="en-US" b="1" dirty="0"/>
              <a:t>&lt;div&gt; </a:t>
            </a:r>
            <a:r>
              <a:rPr lang="en-US" altLang="en-US" dirty="0"/>
              <a:t>instead (or other relevant html5 tags) to make layout divisions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(Web Design) </a:t>
            </a:r>
            <a:r>
              <a:rPr lang="en-US" dirty="0" err="1"/>
              <a:t>Tableless</a:t>
            </a:r>
            <a:r>
              <a:rPr lang="en-US" dirty="0"/>
              <a:t> Layout (Cont.)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>
          <a:xfrm>
            <a:off x="5622925" y="2043113"/>
            <a:ext cx="3521075" cy="1463675"/>
          </a:xfrm>
          <a:solidFill>
            <a:schemeClr val="bg1"/>
          </a:solidFill>
        </p:spPr>
        <p:txBody>
          <a:bodyPr>
            <a:normAutofit lnSpcReduction="10000"/>
          </a:bodyPr>
          <a:lstStyle/>
          <a:p>
            <a:pPr>
              <a:buFontTx/>
              <a:buNone/>
              <a:defRPr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&lt;div id=“container”&gt;</a:t>
            </a:r>
          </a:p>
          <a:p>
            <a:pPr>
              <a:buFontTx/>
              <a:buNone/>
              <a:defRPr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&lt;div id=“header”&gt;&lt;/div&gt;</a:t>
            </a:r>
          </a:p>
          <a:p>
            <a:pPr>
              <a:buFontTx/>
              <a:buNone/>
              <a:defRPr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&lt;div id=“content”&gt;&lt;/div&gt;</a:t>
            </a:r>
          </a:p>
          <a:p>
            <a:pPr>
              <a:buFontTx/>
              <a:buNone/>
              <a:defRPr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&lt;div id=“footer”&gt;&lt;/div&gt;</a:t>
            </a:r>
          </a:p>
          <a:p>
            <a:pPr>
              <a:buFontTx/>
              <a:buNone/>
              <a:defRPr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&lt;/div&gt;</a:t>
            </a:r>
          </a:p>
        </p:txBody>
      </p:sp>
      <p:pic>
        <p:nvPicPr>
          <p:cNvPr id="26628" name="Picture 4" descr="structur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" y="1341438"/>
            <a:ext cx="5500688" cy="3627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5622925" y="4086225"/>
            <a:ext cx="3521075" cy="14636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77500" lnSpcReduction="20000"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Tx/>
              <a:buNone/>
              <a:defRPr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&lt;div id=“container”&gt;</a:t>
            </a:r>
          </a:p>
          <a:p>
            <a:pPr>
              <a:buFontTx/>
              <a:buNone/>
              <a:defRPr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&lt;header id=“header”&gt;&lt;/header&gt;</a:t>
            </a:r>
          </a:p>
          <a:p>
            <a:pPr>
              <a:buFontTx/>
              <a:buNone/>
              <a:defRPr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&lt;section id=“content”&gt;&lt;/section&gt;</a:t>
            </a:r>
          </a:p>
          <a:p>
            <a:pPr>
              <a:buFontTx/>
              <a:buNone/>
              <a:defRPr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&lt;footer id=“footer”&gt;&lt;/footer&gt;</a:t>
            </a:r>
          </a:p>
          <a:p>
            <a:pPr>
              <a:buFontTx/>
              <a:buNone/>
              <a:defRPr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&lt;/div&gt;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57200" y="1155700"/>
            <a:ext cx="8229600" cy="500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800100" indent="-3429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257300" indent="-3429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altLang="en-US" sz="3200"/>
              <a:t>Objective</a:t>
            </a:r>
            <a:endParaRPr lang="en-US" altLang="en-US" sz="3200">
              <a:solidFill>
                <a:srgbClr val="000000"/>
              </a:solidFill>
            </a:endParaRPr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r>
              <a:rPr lang="en-US" altLang="en-US" sz="2800"/>
              <a:t>Candidate will be able to :</a:t>
            </a:r>
            <a:endParaRPr lang="en-AU" altLang="en-US" sz="2800">
              <a:solidFill>
                <a:srgbClr val="000000"/>
              </a:solidFill>
            </a:endParaRPr>
          </a:p>
          <a:p>
            <a:pPr lvl="2" eaLnBrk="1" hangingPunct="1">
              <a:spcBef>
                <a:spcPct val="20000"/>
              </a:spcBef>
              <a:buFontTx/>
              <a:buChar char="•"/>
            </a:pPr>
            <a:r>
              <a:rPr lang="en-US" altLang="en-US" sz="2400"/>
              <a:t>Understand the hierarchy of HTML elements</a:t>
            </a:r>
          </a:p>
          <a:p>
            <a:pPr lvl="2" eaLnBrk="1" hangingPunct="1">
              <a:spcBef>
                <a:spcPct val="20000"/>
              </a:spcBef>
              <a:buFontTx/>
              <a:buChar char="•"/>
            </a:pPr>
            <a:r>
              <a:rPr lang="en-AU" altLang="en-US" sz="2400">
                <a:solidFill>
                  <a:srgbClr val="000000"/>
                </a:solidFill>
              </a:rPr>
              <a:t>Create valid HTML Document with semantically correct</a:t>
            </a:r>
            <a:endParaRPr lang="en-US" altLang="en-US" sz="2400"/>
          </a:p>
          <a:p>
            <a:pPr lvl="2" eaLnBrk="1" hangingPunct="1">
              <a:spcBef>
                <a:spcPct val="20000"/>
              </a:spcBef>
              <a:buFontTx/>
              <a:buChar char="•"/>
            </a:pPr>
            <a:r>
              <a:rPr lang="en-US" altLang="en-US" sz="2400"/>
              <a:t>Use CSS to styling the web page</a:t>
            </a:r>
          </a:p>
          <a:p>
            <a:pPr lvl="2" eaLnBrk="1" hangingPunct="1">
              <a:spcBef>
                <a:spcPct val="20000"/>
              </a:spcBef>
              <a:buFontTx/>
              <a:buChar char="•"/>
            </a:pPr>
            <a:r>
              <a:rPr lang="en-US" altLang="en-US" sz="2400"/>
              <a:t>Create simple web layout with HTML and CSS</a:t>
            </a:r>
          </a:p>
          <a:p>
            <a:pPr lvl="2" eaLnBrk="1" hangingPunct="1">
              <a:spcBef>
                <a:spcPct val="20000"/>
              </a:spcBef>
              <a:buFontTx/>
              <a:buChar char="•"/>
            </a:pPr>
            <a:endParaRPr lang="en-US" altLang="en-US" sz="2400"/>
          </a:p>
          <a:p>
            <a:pPr eaLnBrk="1" hangingPunct="1">
              <a:spcBef>
                <a:spcPct val="20000"/>
              </a:spcBef>
              <a:buFontTx/>
              <a:buChar char="•"/>
            </a:pPr>
            <a:endParaRPr lang="en-AU" altLang="en-US" sz="3200">
              <a:solidFill>
                <a:srgbClr val="000000"/>
              </a:solidFill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title"/>
          </p:nvPr>
        </p:nvSpPr>
        <p:spPr>
          <a:xfrm>
            <a:off x="477838" y="0"/>
            <a:ext cx="8208962" cy="800100"/>
          </a:xfrm>
        </p:spPr>
        <p:txBody>
          <a:bodyPr/>
          <a:lstStyle/>
          <a:p>
            <a:pPr eaLnBrk="1" hangingPunct="1"/>
            <a:r>
              <a:rPr lang="en-US" altLang="en-US"/>
              <a:t>Introduction</a:t>
            </a:r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(Web Design) </a:t>
            </a:r>
            <a:r>
              <a:rPr lang="en-US" dirty="0" err="1"/>
              <a:t>Tableless</a:t>
            </a:r>
            <a:r>
              <a:rPr lang="en-US" dirty="0"/>
              <a:t> Layout (Cont.)</a:t>
            </a:r>
          </a:p>
        </p:txBody>
      </p:sp>
      <p:pic>
        <p:nvPicPr>
          <p:cNvPr id="27651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1412875"/>
            <a:ext cx="8229600" cy="4429125"/>
          </a:xfr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HTML5 </a:t>
            </a:r>
            <a:r>
              <a:rPr lang="en-US" dirty="0"/>
              <a:t>Another Layout </a:t>
            </a:r>
            <a:r>
              <a:rPr lang="en-US" dirty="0" smtClean="0"/>
              <a:t>Examples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7200" y="1457324"/>
            <a:ext cx="3889513" cy="3479437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0047" y="1400173"/>
            <a:ext cx="3932404" cy="2850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4310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HTML5 Microdata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2143967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Even more semantic</a:t>
            </a:r>
          </a:p>
          <a:p>
            <a:r>
              <a:rPr lang="en-US" dirty="0"/>
              <a:t>Microdata is a specification used to nest metadata within existing content on web pages.</a:t>
            </a:r>
          </a:p>
          <a:p>
            <a:r>
              <a:rPr lang="en-US" dirty="0"/>
              <a:t>Search engines, web crawlers, and browsers can extract and process microdata from a web page and use it to provide a richer browsing experience for users.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125" y="3319976"/>
            <a:ext cx="7851760" cy="96468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125" y="4448352"/>
            <a:ext cx="7852160" cy="1930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1338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Microdata (cont)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microdata consists of a group of name-value pairs. </a:t>
            </a:r>
            <a:r>
              <a:rPr lang="en-US" dirty="0">
                <a:latin typeface="Verdana"/>
              </a:rPr>
              <a:t>The groups are called items, and each name-value pair is a property.</a:t>
            </a:r>
          </a:p>
          <a:p>
            <a:r>
              <a:rPr lang="en-US" dirty="0">
                <a:latin typeface="Verdana"/>
              </a:rPr>
              <a:t>Google and other major search engines support the </a:t>
            </a:r>
            <a:r>
              <a:rPr lang="en-US" dirty="0">
                <a:latin typeface="Verdana"/>
                <a:hlinkClick r:id="rId3"/>
              </a:rPr>
              <a:t>Schema.org</a:t>
            </a:r>
            <a:r>
              <a:rPr lang="en-US" dirty="0">
                <a:latin typeface="Verdana"/>
              </a:rPr>
              <a:t> vocabulary for structured data.</a:t>
            </a:r>
          </a:p>
          <a:p>
            <a:r>
              <a:rPr lang="en-US" dirty="0">
                <a:latin typeface="Verdana"/>
              </a:rPr>
              <a:t>This vocabulary defines a standard set of type names and property names</a:t>
            </a:r>
          </a:p>
          <a:p>
            <a:r>
              <a:rPr lang="en-US" dirty="0">
                <a:latin typeface="Verdana"/>
              </a:rPr>
              <a:t>Example:</a:t>
            </a:r>
          </a:p>
          <a:p>
            <a:r>
              <a:rPr lang="en-US" dirty="0">
                <a:latin typeface="Times New Roman"/>
                <a:hlinkClick r:id="rId4"/>
              </a:rPr>
              <a:t>http://schema.org/Product</a:t>
            </a:r>
            <a:r>
              <a:rPr lang="en-US" dirty="0">
                <a:latin typeface="Calibri"/>
              </a:rPr>
              <a:t> </a:t>
            </a:r>
          </a:p>
          <a:p>
            <a:r>
              <a:rPr lang="en-US" dirty="0">
                <a:latin typeface="Times New Roman"/>
                <a:hlinkClick r:id="rId5"/>
              </a:rPr>
              <a:t>http://schema.org/Organization</a:t>
            </a:r>
          </a:p>
        </p:txBody>
      </p:sp>
    </p:spTree>
    <p:extLst>
      <p:ext uri="{BB962C8B-B14F-4D97-AF65-F5344CB8AC3E}">
        <p14:creationId xmlns:p14="http://schemas.microsoft.com/office/powerpoint/2010/main" val="356075141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84188" y="2589213"/>
            <a:ext cx="8229600" cy="104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 eaLnBrk="1" hangingPunct="1">
              <a:spcAft>
                <a:spcPts val="1200"/>
              </a:spcAft>
              <a:defRPr/>
            </a:pPr>
            <a:r>
              <a:rPr lang="en-US" sz="8000" b="1" kern="0" dirty="0">
                <a:solidFill>
                  <a:srgbClr val="9900CC"/>
                </a:solidFill>
                <a:ea typeface="+mj-ea"/>
                <a:cs typeface="+mj-cs"/>
              </a:rPr>
              <a:t>CSS</a:t>
            </a:r>
            <a:endParaRPr lang="en-AU" sz="8000" dirty="0">
              <a:solidFill>
                <a:srgbClr val="000000"/>
              </a:solidFill>
            </a:endParaRPr>
          </a:p>
        </p:txBody>
      </p:sp>
      <p:sp>
        <p:nvSpPr>
          <p:cNvPr id="30723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7" name="Picture 5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3">
                <a:shade val="45000"/>
                <a:satMod val="135000"/>
              </a:schemeClr>
              <a:prstClr val="white"/>
            </a:duotone>
            <a:lum/>
          </a:blip>
          <a:srcRect/>
          <a:stretch>
            <a:fillRect/>
          </a:stretch>
        </p:blipFill>
        <p:spPr bwMode="auto">
          <a:xfrm>
            <a:off x="6991410" y="912349"/>
            <a:ext cx="2152590" cy="2323222"/>
          </a:xfrm>
          <a:prstGeom prst="rect">
            <a:avLst/>
          </a:prstGeom>
          <a:blipFill>
            <a:blip r:embed="rId4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lum/>
            </a:blip>
            <a:tile tx="0" ty="0" sx="100000" sy="100000" flip="none" algn="tl"/>
          </a:blipFill>
          <a:ln w="9525" cap="flat" cmpd="sng">
            <a:noFill/>
            <a:prstDash val="solid"/>
            <a:miter lim="800000"/>
            <a:headEnd/>
            <a:tailEnd/>
          </a:ln>
          <a:effectLst/>
        </p:spPr>
      </p:pic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57200" y="1146175"/>
            <a:ext cx="8229600" cy="503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857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GB" altLang="en-US" sz="2800"/>
              <a:t>Cascading Style Sheets</a:t>
            </a:r>
            <a:r>
              <a:rPr lang="en-AU" altLang="en-US" sz="2800">
                <a:solidFill>
                  <a:srgbClr val="000000"/>
                </a:solidFill>
              </a:rPr>
              <a:t>. </a:t>
            </a:r>
          </a:p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altLang="en-US" sz="2800"/>
              <a:t>Used to describe the presentation semantics (that is, the look and formatting)</a:t>
            </a:r>
            <a:endParaRPr lang="en-GB" altLang="en-US" sz="2800"/>
          </a:p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GB" altLang="en-US" sz="2800"/>
              <a:t>Control the rendering format of a Web document without compromising its structure.</a:t>
            </a:r>
          </a:p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altLang="en-US" sz="2800"/>
              <a:t>Is designed to enable the separation of presentational aspect of document from its content.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5400"/>
            <a:ext cx="8305800" cy="762000"/>
          </a:xfrm>
        </p:spPr>
        <p:txBody>
          <a:bodyPr/>
          <a:lstStyle/>
          <a:p>
            <a:pPr eaLnBrk="1" hangingPunct="1"/>
            <a:r>
              <a:rPr lang="en-US" altLang="en-US"/>
              <a:t>CSS</a:t>
            </a:r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2844800" y="4749800"/>
            <a:ext cx="5029200" cy="63500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533400" y="4749800"/>
            <a:ext cx="901700" cy="63500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3277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CSS Code</a:t>
            </a:r>
          </a:p>
        </p:txBody>
      </p:sp>
      <p:sp>
        <p:nvSpPr>
          <p:cNvPr id="32773" name="Content Placeholder 2"/>
          <p:cNvSpPr>
            <a:spLocks noGrp="1"/>
          </p:cNvSpPr>
          <p:nvPr>
            <p:ph idx="1"/>
          </p:nvPr>
        </p:nvSpPr>
        <p:spPr>
          <a:xfrm>
            <a:off x="428625" y="2678113"/>
            <a:ext cx="8229600" cy="703262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/>
              <a:t>body   { color: black; padding: 1em; } </a:t>
            </a:r>
          </a:p>
        </p:txBody>
      </p:sp>
      <p:sp>
        <p:nvSpPr>
          <p:cNvPr id="4" name="Rectangle 3"/>
          <p:cNvSpPr/>
          <p:nvPr/>
        </p:nvSpPr>
        <p:spPr>
          <a:xfrm>
            <a:off x="392113" y="1763713"/>
            <a:ext cx="1219200" cy="1798637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930400" y="1773238"/>
            <a:ext cx="6677025" cy="182245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286000" y="2273300"/>
            <a:ext cx="2654300" cy="116840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003800" y="2273300"/>
            <a:ext cx="3124200" cy="116840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324100" y="2692400"/>
            <a:ext cx="1041400" cy="6350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054600" y="2705100"/>
            <a:ext cx="1638300" cy="6350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619500" y="2692400"/>
            <a:ext cx="1130300" cy="6350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997700" y="2705100"/>
            <a:ext cx="901700" cy="6350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1518" name="TextBox 11"/>
          <p:cNvSpPr txBox="1">
            <a:spLocks noChangeArrowheads="1"/>
          </p:cNvSpPr>
          <p:nvPr/>
        </p:nvSpPr>
        <p:spPr bwMode="auto">
          <a:xfrm>
            <a:off x="381000" y="1333500"/>
            <a:ext cx="12334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en-US" altLang="en-US"/>
              <a:t>Selector</a:t>
            </a:r>
          </a:p>
        </p:txBody>
      </p:sp>
      <p:sp>
        <p:nvSpPr>
          <p:cNvPr id="21519" name="TextBox 12"/>
          <p:cNvSpPr txBox="1">
            <a:spLocks noChangeArrowheads="1"/>
          </p:cNvSpPr>
          <p:nvPr/>
        </p:nvSpPr>
        <p:spPr bwMode="auto">
          <a:xfrm>
            <a:off x="1917700" y="1333500"/>
            <a:ext cx="24161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en-US" altLang="en-US"/>
              <a:t>Declaration Block</a:t>
            </a:r>
          </a:p>
        </p:txBody>
      </p:sp>
      <p:sp>
        <p:nvSpPr>
          <p:cNvPr id="21520" name="TextBox 13"/>
          <p:cNvSpPr txBox="1">
            <a:spLocks noChangeArrowheads="1"/>
          </p:cNvSpPr>
          <p:nvPr/>
        </p:nvSpPr>
        <p:spPr bwMode="auto">
          <a:xfrm>
            <a:off x="2273300" y="1854200"/>
            <a:ext cx="16383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en-US" altLang="en-US"/>
              <a:t>Declaration</a:t>
            </a:r>
          </a:p>
        </p:txBody>
      </p:sp>
      <p:sp>
        <p:nvSpPr>
          <p:cNvPr id="21521" name="TextBox 14"/>
          <p:cNvSpPr txBox="1">
            <a:spLocks noChangeArrowheads="1"/>
          </p:cNvSpPr>
          <p:nvPr/>
        </p:nvSpPr>
        <p:spPr bwMode="auto">
          <a:xfrm>
            <a:off x="4991100" y="1866900"/>
            <a:ext cx="16383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en-US" altLang="en-US"/>
              <a:t>Declaration</a:t>
            </a:r>
          </a:p>
        </p:txBody>
      </p:sp>
      <p:sp>
        <p:nvSpPr>
          <p:cNvPr id="21522" name="TextBox 15"/>
          <p:cNvSpPr txBox="1">
            <a:spLocks noChangeArrowheads="1"/>
          </p:cNvSpPr>
          <p:nvPr/>
        </p:nvSpPr>
        <p:spPr bwMode="auto">
          <a:xfrm>
            <a:off x="2286000" y="2336800"/>
            <a:ext cx="1168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en-US" altLang="en-US" sz="1800"/>
              <a:t>Property</a:t>
            </a:r>
          </a:p>
        </p:txBody>
      </p:sp>
      <p:sp>
        <p:nvSpPr>
          <p:cNvPr id="21523" name="TextBox 16"/>
          <p:cNvSpPr txBox="1">
            <a:spLocks noChangeArrowheads="1"/>
          </p:cNvSpPr>
          <p:nvPr/>
        </p:nvSpPr>
        <p:spPr bwMode="auto">
          <a:xfrm>
            <a:off x="5003800" y="2349500"/>
            <a:ext cx="1168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en-US" altLang="en-US" sz="1800"/>
              <a:t>Property</a:t>
            </a:r>
          </a:p>
        </p:txBody>
      </p:sp>
      <p:sp>
        <p:nvSpPr>
          <p:cNvPr id="21524" name="TextBox 17"/>
          <p:cNvSpPr txBox="1">
            <a:spLocks noChangeArrowheads="1"/>
          </p:cNvSpPr>
          <p:nvPr/>
        </p:nvSpPr>
        <p:spPr bwMode="auto">
          <a:xfrm>
            <a:off x="3606800" y="2336800"/>
            <a:ext cx="8159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en-US" altLang="en-US" sz="1800"/>
              <a:t>Value</a:t>
            </a:r>
          </a:p>
        </p:txBody>
      </p:sp>
      <p:sp>
        <p:nvSpPr>
          <p:cNvPr id="21525" name="TextBox 18"/>
          <p:cNvSpPr txBox="1">
            <a:spLocks noChangeArrowheads="1"/>
          </p:cNvSpPr>
          <p:nvPr/>
        </p:nvSpPr>
        <p:spPr bwMode="auto">
          <a:xfrm>
            <a:off x="6959600" y="2349500"/>
            <a:ext cx="8159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en-US" altLang="en-US" sz="1800"/>
              <a:t>Value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152400" y="3898900"/>
            <a:ext cx="8813800" cy="1588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65100" y="4787900"/>
            <a:ext cx="8331200" cy="5238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2800" dirty="0">
                <a:latin typeface="+mn-lt"/>
              </a:rPr>
              <a:t>&lt;</a:t>
            </a:r>
            <a:r>
              <a:rPr lang="en-US" sz="2800" dirty="0">
                <a:solidFill>
                  <a:schemeClr val="bg1"/>
                </a:solidFill>
                <a:latin typeface="+mn-lt"/>
              </a:rPr>
              <a:t>body</a:t>
            </a:r>
            <a:r>
              <a:rPr lang="en-US" sz="2800" dirty="0">
                <a:latin typeface="+mn-lt"/>
              </a:rPr>
              <a:t> style=“</a:t>
            </a:r>
            <a:r>
              <a:rPr lang="en-US" sz="2800" dirty="0">
                <a:solidFill>
                  <a:schemeClr val="bg1"/>
                </a:solidFill>
                <a:latin typeface="+mn-lt"/>
              </a:rPr>
              <a:t>color: black; padding: 1em;</a:t>
            </a:r>
            <a:r>
              <a:rPr lang="en-US" sz="2800" dirty="0">
                <a:latin typeface="+mn-lt"/>
              </a:rPr>
              <a:t>”&gt;</a:t>
            </a:r>
          </a:p>
        </p:txBody>
      </p:sp>
      <p:sp>
        <p:nvSpPr>
          <p:cNvPr id="26" name="Up Arrow 25"/>
          <p:cNvSpPr/>
          <p:nvPr/>
        </p:nvSpPr>
        <p:spPr>
          <a:xfrm>
            <a:off x="787400" y="3594100"/>
            <a:ext cx="393700" cy="1168400"/>
          </a:xfrm>
          <a:prstGeom prst="up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7" name="Up Arrow 26"/>
          <p:cNvSpPr/>
          <p:nvPr/>
        </p:nvSpPr>
        <p:spPr>
          <a:xfrm>
            <a:off x="5029200" y="3606800"/>
            <a:ext cx="393700" cy="1168400"/>
          </a:xfrm>
          <a:prstGeom prst="up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21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1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21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21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21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21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21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21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4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21518" grpId="0"/>
      <p:bldP spid="21519" grpId="0"/>
      <p:bldP spid="21520" grpId="0"/>
      <p:bldP spid="21521" grpId="0"/>
      <p:bldP spid="21522" grpId="0"/>
      <p:bldP spid="21523" grpId="0"/>
      <p:bldP spid="21524" grpId="0"/>
      <p:bldP spid="21525" grpId="0"/>
      <p:bldP spid="26" grpId="0" animBg="1"/>
      <p:bldP spid="2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CSS - Selector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</p:nvPr>
        </p:nvGraphicFramePr>
        <p:xfrm>
          <a:off x="361950" y="1027113"/>
          <a:ext cx="8426450" cy="5295897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240614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02030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3535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/>
                        <a:t>*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1448" marR="91448" marT="45730" marB="4573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/>
                        <a:t>any element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1448" marR="91448" marT="45730" marB="45730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3535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/>
                        <a:t>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1448" marR="91448" marT="45730" marB="4573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/>
                        <a:t>an element of </a:t>
                      </a:r>
                      <a:r>
                        <a:rPr lang="en-US" sz="1600" b="1" u="none" strike="noStrike" dirty="0"/>
                        <a:t>type</a:t>
                      </a:r>
                      <a:r>
                        <a:rPr lang="en-US" sz="1600" u="none" strike="noStrike" dirty="0"/>
                        <a:t> 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1448" marR="91448" marT="45730" marB="4573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3535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/>
                        <a:t>E F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1448" marR="91448" marT="45730" marB="4573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/>
                        <a:t>an F element </a:t>
                      </a:r>
                      <a:r>
                        <a:rPr lang="en-US" sz="1600" b="1" u="none" strike="noStrike" dirty="0"/>
                        <a:t>descendant </a:t>
                      </a:r>
                      <a:r>
                        <a:rPr lang="en-US" sz="1600" u="none" strike="noStrike" dirty="0"/>
                        <a:t>of an E element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1448" marR="91448" marT="45730" marB="4573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55358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 err="1"/>
                        <a:t>E#myid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1448" marR="91448" marT="45730" marB="4573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/>
                        <a:t>an E element with </a:t>
                      </a:r>
                      <a:r>
                        <a:rPr lang="en-US" sz="1600" b="1" u="none" strike="noStrike" dirty="0"/>
                        <a:t>ID</a:t>
                      </a:r>
                      <a:r>
                        <a:rPr lang="en-US" sz="1600" u="none" strike="noStrike" dirty="0"/>
                        <a:t> equal to "</a:t>
                      </a:r>
                      <a:r>
                        <a:rPr lang="en-US" sz="1600" u="none" strike="noStrike" dirty="0" err="1"/>
                        <a:t>myid</a:t>
                      </a:r>
                      <a:r>
                        <a:rPr lang="en-US" sz="1600" u="none" strike="noStrike" dirty="0"/>
                        <a:t>".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1448" marR="91448" marT="45730" marB="4573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3535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 err="1"/>
                        <a:t>E.myclass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1448" marR="91448" marT="45730" marB="4573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/>
                        <a:t>an E element whose </a:t>
                      </a:r>
                      <a:r>
                        <a:rPr lang="en-US" sz="1600" b="1" u="none" strike="noStrike" dirty="0"/>
                        <a:t>class </a:t>
                      </a:r>
                      <a:r>
                        <a:rPr lang="en-US" sz="1600" u="none" strike="noStrike" dirty="0"/>
                        <a:t>is “</a:t>
                      </a:r>
                      <a:r>
                        <a:rPr lang="en-US" sz="1600" u="none" strike="noStrike" dirty="0" err="1"/>
                        <a:t>myclass</a:t>
                      </a:r>
                      <a:r>
                        <a:rPr lang="en-US" sz="1600" u="none" strike="noStrike" dirty="0"/>
                        <a:t>".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1448" marR="91448" marT="45730" marB="45730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3535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/>
                        <a:t>E[</a:t>
                      </a:r>
                      <a:r>
                        <a:rPr lang="en-US" sz="1600" b="1" u="none" strike="noStrike" dirty="0" err="1"/>
                        <a:t>foo</a:t>
                      </a:r>
                      <a:r>
                        <a:rPr lang="en-US" sz="1600" b="1" u="none" strike="noStrike" dirty="0"/>
                        <a:t>]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1448" marR="91448" marT="45730" marB="4573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/>
                        <a:t>an E element with a "</a:t>
                      </a:r>
                      <a:r>
                        <a:rPr lang="en-US" sz="1600" u="none" strike="noStrike" dirty="0" err="1"/>
                        <a:t>foo</a:t>
                      </a:r>
                      <a:r>
                        <a:rPr lang="en-US" sz="1600" u="none" strike="noStrike" dirty="0"/>
                        <a:t>" </a:t>
                      </a:r>
                      <a:r>
                        <a:rPr lang="en-US" sz="1600" b="1" u="none" strike="noStrike" dirty="0"/>
                        <a:t>attribute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1448" marR="91448" marT="45730" marB="45730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57920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/>
                        <a:t>E[</a:t>
                      </a:r>
                      <a:r>
                        <a:rPr lang="en-US" sz="1600" b="1" u="none" strike="noStrike" dirty="0" err="1"/>
                        <a:t>foo</a:t>
                      </a:r>
                      <a:r>
                        <a:rPr lang="en-US" sz="1600" b="1" u="none" strike="noStrike" dirty="0"/>
                        <a:t>="bar"]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1448" marR="91448" marT="45730" marB="4573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/>
                        <a:t>an E element whose "</a:t>
                      </a:r>
                      <a:r>
                        <a:rPr lang="en-US" sz="1600" u="none" strike="noStrike" dirty="0" err="1"/>
                        <a:t>foo</a:t>
                      </a:r>
                      <a:r>
                        <a:rPr lang="en-US" sz="1600" u="none" strike="noStrike" dirty="0"/>
                        <a:t>" </a:t>
                      </a:r>
                      <a:r>
                        <a:rPr lang="en-US" sz="1600" b="1" u="none" strike="noStrike" dirty="0"/>
                        <a:t>attribute</a:t>
                      </a:r>
                      <a:r>
                        <a:rPr lang="en-US" sz="1600" u="none" strike="noStrike" dirty="0"/>
                        <a:t> value is exactly equal to "bar"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1448" marR="91448" marT="45730" marB="45730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3535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/>
                        <a:t>E:hover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1448" marR="91448" marT="45730" marB="45730"/>
                </a:tc>
                <a:tc rowSpan="3"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/>
                        <a:t>an E element during certain user actions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1448" marR="91448" marT="45730" marB="45730" anchor="ctr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3535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/>
                        <a:t>E:active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1448" marR="91448" marT="45730" marB="45730"/>
                </a:tc>
                <a:tc vMerge="1"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1448" marR="91448" marT="45724" marB="45724"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3535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/>
                        <a:t>E:focus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1448" marR="91448" marT="45730" marB="45730"/>
                </a:tc>
                <a:tc vMerge="1"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1448" marR="91448" marT="45724" marB="45724"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3535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/>
                        <a:t>E:first-child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1448" marR="91448" marT="45730" marB="4573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/>
                        <a:t>an E element, first child of its parent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1448" marR="91448" marT="45730" marB="45730"/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337088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/>
                        <a:t>E::first-line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1448" marR="91448" marT="45730" marB="4573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/>
                        <a:t>the first formatted line of an E element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1448" marR="91448" marT="45730" marB="45730"/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33535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/>
                        <a:t>E::first-letter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1448" marR="91448" marT="45730" marB="4573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/>
                        <a:t>the first formatted letter of an E element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1448" marR="91448" marT="45730" marB="45730"/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  <a:tr h="33535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/>
                        <a:t>E &gt; F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1448" marR="91448" marT="45730" marB="4573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/>
                        <a:t>an F element </a:t>
                      </a:r>
                      <a:r>
                        <a:rPr lang="en-US" sz="1600" b="1" u="none" strike="noStrike" dirty="0"/>
                        <a:t>child </a:t>
                      </a:r>
                      <a:r>
                        <a:rPr lang="en-US" sz="1600" u="none" strike="noStrike" dirty="0"/>
                        <a:t>of an E element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1448" marR="91448" marT="45730" marB="45730"/>
                </a:tc>
                <a:extLst>
                  <a:ext uri="{0D108BD9-81ED-4DB2-BD59-A6C34878D82A}">
                    <a16:rowId xmlns="" xmlns:a16="http://schemas.microsoft.com/office/drawing/2014/main" val="10013"/>
                  </a:ext>
                </a:extLst>
              </a:tr>
              <a:tr h="33535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/>
                        <a:t>E + F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1448" marR="91448" marT="45730" marB="4573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/>
                        <a:t>an F element immediately preceded by an E element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1448" marR="91448" marT="45730" marB="45730"/>
                </a:tc>
                <a:extLst>
                  <a:ext uri="{0D108BD9-81ED-4DB2-BD59-A6C34878D82A}">
                    <a16:rowId xmlns="" xmlns:a16="http://schemas.microsoft.com/office/drawing/2014/main" val="10014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>
    <p:wipe dir="d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CSS – Selector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2500" y="1943100"/>
            <a:ext cx="3924300" cy="2552700"/>
          </a:xfrm>
        </p:spPr>
        <p:txBody>
          <a:bodyPr/>
          <a:lstStyle/>
          <a:p>
            <a:pPr eaLnBrk="1" hangingPunct="1"/>
            <a:r>
              <a:rPr lang="en-US" altLang="en-US"/>
              <a:t>A {}</a:t>
            </a:r>
          </a:p>
          <a:p>
            <a:pPr eaLnBrk="1" hangingPunct="1"/>
            <a:r>
              <a:rPr lang="en-US" altLang="en-US"/>
              <a:t>LI A {}</a:t>
            </a:r>
          </a:p>
          <a:p>
            <a:pPr eaLnBrk="1" hangingPunct="1"/>
            <a:r>
              <a:rPr lang="en-US" altLang="en-US"/>
              <a:t>.wrapper {}</a:t>
            </a:r>
          </a:p>
          <a:p>
            <a:pPr eaLnBrk="1" hangingPunct="1"/>
            <a:r>
              <a:rPr lang="en-US" altLang="en-US"/>
              <a:t>.wrapper A {}</a:t>
            </a:r>
          </a:p>
          <a:p>
            <a:pPr eaLnBrk="1" hangingPunct="1">
              <a:buFontTx/>
              <a:buNone/>
            </a:pPr>
            <a:endParaRPr lang="en-US" altLang="en-US"/>
          </a:p>
        </p:txBody>
      </p:sp>
      <p:pic>
        <p:nvPicPr>
          <p:cNvPr id="34820" name="Picture 2" descr="\\mtpc313\shared$\HTM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00" y="1060450"/>
            <a:ext cx="4029075" cy="372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 rot="10800000" flipV="1">
            <a:off x="2057400" y="2260600"/>
            <a:ext cx="2781300" cy="4445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rot="10800000" flipV="1">
            <a:off x="2108200" y="2273300"/>
            <a:ext cx="2705100" cy="13335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rot="10800000" flipV="1">
            <a:off x="1752600" y="2247900"/>
            <a:ext cx="3086100" cy="22606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10800000">
            <a:off x="2044700" y="2705100"/>
            <a:ext cx="2743200" cy="152400"/>
          </a:xfrm>
          <a:prstGeom prst="straightConnector1">
            <a:avLst/>
          </a:prstGeom>
          <a:ln w="254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10800000" flipV="1">
            <a:off x="2120900" y="2857500"/>
            <a:ext cx="2667000" cy="736600"/>
          </a:xfrm>
          <a:prstGeom prst="straightConnector1">
            <a:avLst/>
          </a:prstGeom>
          <a:ln w="254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5400000">
            <a:off x="4178300" y="3441700"/>
            <a:ext cx="609600" cy="60960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rot="10800000" flipV="1">
            <a:off x="1739900" y="4025900"/>
            <a:ext cx="2997200" cy="4953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305800" cy="762000"/>
          </a:xfrm>
        </p:spPr>
        <p:txBody>
          <a:bodyPr/>
          <a:lstStyle/>
          <a:p>
            <a:pPr eaLnBrk="1" hangingPunct="1"/>
            <a:r>
              <a:rPr lang="en-US" altLang="en-US"/>
              <a:t>CSS - Property</a:t>
            </a:r>
          </a:p>
        </p:txBody>
      </p:sp>
      <p:sp>
        <p:nvSpPr>
          <p:cNvPr id="257032" name="Rectangle 8"/>
          <p:cNvSpPr>
            <a:spLocks noChangeArrowheads="1"/>
          </p:cNvSpPr>
          <p:nvPr/>
        </p:nvSpPr>
        <p:spPr bwMode="auto">
          <a:xfrm>
            <a:off x="441325" y="957263"/>
            <a:ext cx="8220075" cy="5389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80000"/>
              <a:buFontTx/>
              <a:buChar char="•"/>
              <a:defRPr/>
            </a:pPr>
            <a:r>
              <a:rPr lang="en-US" sz="3000" b="1" dirty="0"/>
              <a:t>Background</a:t>
            </a:r>
          </a:p>
          <a:p>
            <a:pPr marL="800100" lvl="1" indent="-342900">
              <a:spcBef>
                <a:spcPct val="20000"/>
              </a:spcBef>
              <a:buClr>
                <a:schemeClr val="tx1"/>
              </a:buClr>
              <a:buSzPct val="80000"/>
              <a:defRPr/>
            </a:pPr>
            <a:r>
              <a:rPr lang="en-US" dirty="0">
                <a:latin typeface="+mn-lt"/>
              </a:rPr>
              <a:t>background-color: black;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80000"/>
              <a:buFontTx/>
              <a:buChar char="•"/>
              <a:defRPr/>
            </a:pPr>
            <a:r>
              <a:rPr lang="en-US" sz="3000" b="1" dirty="0"/>
              <a:t>Text</a:t>
            </a:r>
          </a:p>
          <a:p>
            <a:pPr marL="800100" lvl="1" indent="-342900">
              <a:spcBef>
                <a:spcPct val="20000"/>
              </a:spcBef>
              <a:buClr>
                <a:schemeClr val="tx1"/>
              </a:buClr>
              <a:buSzPct val="80000"/>
              <a:defRPr/>
            </a:pPr>
            <a:r>
              <a:rPr lang="en-US" dirty="0">
                <a:latin typeface="+mn-lt"/>
              </a:rPr>
              <a:t>text-color, text-align, text-decoration, text-indent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80000"/>
              <a:buFontTx/>
              <a:buChar char="•"/>
              <a:defRPr/>
            </a:pPr>
            <a:r>
              <a:rPr lang="en-US" sz="3000" b="1" dirty="0"/>
              <a:t>Font</a:t>
            </a:r>
          </a:p>
          <a:p>
            <a:pPr marL="800100" lvl="1" indent="-342900">
              <a:spcBef>
                <a:spcPct val="20000"/>
              </a:spcBef>
              <a:buClr>
                <a:schemeClr val="tx1"/>
              </a:buClr>
              <a:buSzPct val="80000"/>
              <a:defRPr/>
            </a:pPr>
            <a:r>
              <a:rPr lang="en-US" dirty="0"/>
              <a:t>Font-family, font-size, font-weight, font-style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80000"/>
              <a:buFontTx/>
              <a:buChar char="•"/>
              <a:defRPr/>
            </a:pPr>
            <a:r>
              <a:rPr lang="en-US" sz="3000" b="1" dirty="0"/>
              <a:t>Positioning</a:t>
            </a:r>
          </a:p>
          <a:p>
            <a:pPr marL="800100" lvl="1" indent="-342900">
              <a:spcBef>
                <a:spcPct val="20000"/>
              </a:spcBef>
              <a:buClr>
                <a:schemeClr val="tx1"/>
              </a:buClr>
              <a:buSzPct val="80000"/>
              <a:defRPr/>
            </a:pPr>
            <a:r>
              <a:rPr lang="en-US" dirty="0"/>
              <a:t>position: absolute/relative/fixed;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80000"/>
              <a:buFontTx/>
              <a:buChar char="•"/>
              <a:defRPr/>
            </a:pPr>
            <a:r>
              <a:rPr lang="en-US" sz="3000" b="1" dirty="0"/>
              <a:t>Floating</a:t>
            </a:r>
          </a:p>
          <a:p>
            <a:pPr marL="800100" lvl="1" indent="-342900">
              <a:spcBef>
                <a:spcPct val="20000"/>
              </a:spcBef>
              <a:buClr>
                <a:schemeClr val="tx1"/>
              </a:buClr>
              <a:buSzPct val="80000"/>
              <a:defRPr/>
            </a:pPr>
            <a:r>
              <a:rPr lang="en-US" dirty="0"/>
              <a:t>float: left/right/none;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80000"/>
              <a:buFontTx/>
              <a:buChar char="•"/>
              <a:defRPr/>
            </a:pPr>
            <a:r>
              <a:rPr lang="en-US" sz="3000" b="1" dirty="0"/>
              <a:t>Others</a:t>
            </a:r>
          </a:p>
          <a:p>
            <a:pPr marL="800100" lvl="1" indent="-342900">
              <a:spcBef>
                <a:spcPct val="20000"/>
              </a:spcBef>
              <a:buClr>
                <a:schemeClr val="tx1"/>
              </a:buClr>
              <a:buSzPct val="80000"/>
              <a:defRPr/>
            </a:pPr>
            <a:r>
              <a:rPr lang="en-US" dirty="0">
                <a:latin typeface="+mn-lt"/>
              </a:rPr>
              <a:t>padding, margin, border, display, width, height</a:t>
            </a:r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70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570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570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570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570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570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570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570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3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25703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3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5703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3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5703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3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25703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84188" y="2589213"/>
            <a:ext cx="8229600" cy="104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 eaLnBrk="1" hangingPunct="1">
              <a:spcAft>
                <a:spcPts val="1200"/>
              </a:spcAft>
              <a:defRPr/>
            </a:pPr>
            <a:r>
              <a:rPr lang="en-US" sz="8000" b="1" kern="0" dirty="0">
                <a:solidFill>
                  <a:srgbClr val="9900CC"/>
                </a:solidFill>
                <a:ea typeface="+mj-ea"/>
                <a:cs typeface="+mj-cs"/>
              </a:rPr>
              <a:t>HTML</a:t>
            </a:r>
            <a:endParaRPr lang="en-AU" sz="8000" dirty="0">
              <a:solidFill>
                <a:srgbClr val="000000"/>
              </a:solidFill>
            </a:endParaRPr>
          </a:p>
        </p:txBody>
      </p:sp>
      <p:sp>
        <p:nvSpPr>
          <p:cNvPr id="717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305800" cy="762000"/>
          </a:xfrm>
        </p:spPr>
        <p:txBody>
          <a:bodyPr/>
          <a:lstStyle/>
          <a:p>
            <a:pPr eaLnBrk="1" hangingPunct="1"/>
            <a:r>
              <a:rPr lang="en-US" altLang="en-US"/>
              <a:t>CSS - Resources</a:t>
            </a:r>
          </a:p>
        </p:txBody>
      </p:sp>
      <p:sp>
        <p:nvSpPr>
          <p:cNvPr id="257032" name="Rectangle 8"/>
          <p:cNvSpPr>
            <a:spLocks noChangeArrowheads="1"/>
          </p:cNvSpPr>
          <p:nvPr/>
        </p:nvSpPr>
        <p:spPr bwMode="auto">
          <a:xfrm>
            <a:off x="441325" y="957263"/>
            <a:ext cx="8220075" cy="3297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80000"/>
              <a:buFontTx/>
              <a:buChar char="•"/>
              <a:defRPr/>
            </a:pPr>
            <a:r>
              <a:rPr lang="en-US" sz="3200" b="1" dirty="0"/>
              <a:t>CSS Complete reference:</a:t>
            </a:r>
          </a:p>
          <a:p>
            <a:pPr marL="742950" lvl="1" indent="-285750">
              <a:spcBef>
                <a:spcPct val="20000"/>
              </a:spcBef>
              <a:buClr>
                <a:schemeClr val="tx1"/>
              </a:buClr>
              <a:buSzPct val="80000"/>
              <a:buFont typeface="Verdana" pitchFamily="34" charset="0"/>
              <a:buChar char="—"/>
              <a:defRPr/>
            </a:pPr>
            <a:r>
              <a:rPr lang="en-US" dirty="0">
                <a:latin typeface="+mn-lt"/>
                <a:hlinkClick r:id="rId3"/>
              </a:rPr>
              <a:t>http://www.w3.org/Style/CSS/</a:t>
            </a:r>
            <a:endParaRPr lang="en-US" dirty="0">
              <a:latin typeface="+mn-lt"/>
            </a:endParaRPr>
          </a:p>
          <a:p>
            <a:pPr marL="742950" lvl="1" indent="-285750">
              <a:spcBef>
                <a:spcPct val="20000"/>
              </a:spcBef>
              <a:buClr>
                <a:schemeClr val="tx1"/>
              </a:buClr>
              <a:buSzPct val="80000"/>
              <a:buFont typeface="Verdana" pitchFamily="34" charset="0"/>
              <a:buChar char="—"/>
              <a:defRPr/>
            </a:pPr>
            <a:r>
              <a:rPr lang="en-US" dirty="0">
                <a:latin typeface="+mn-lt"/>
                <a:hlinkClick r:id="rId4"/>
              </a:rPr>
              <a:t>http://www.w3.org/TR/css3-selectors/</a:t>
            </a:r>
            <a:endParaRPr lang="en-US" dirty="0">
              <a:latin typeface="+mn-lt"/>
            </a:endParaRPr>
          </a:p>
          <a:p>
            <a:pPr marL="742950" lvl="1" indent="-285750">
              <a:spcBef>
                <a:spcPct val="20000"/>
              </a:spcBef>
              <a:buClr>
                <a:schemeClr val="tx1"/>
              </a:buClr>
              <a:buSzPct val="80000"/>
              <a:buFont typeface="Verdana" pitchFamily="34" charset="0"/>
              <a:buChar char="—"/>
              <a:defRPr/>
            </a:pPr>
            <a:endParaRPr lang="en-US" dirty="0">
              <a:latin typeface="+mn-lt"/>
            </a:endParaRPr>
          </a:p>
          <a:p>
            <a:pPr marL="742950" lvl="1" indent="-285750">
              <a:spcBef>
                <a:spcPct val="20000"/>
              </a:spcBef>
              <a:buClr>
                <a:schemeClr val="tx1"/>
              </a:buClr>
              <a:buSzPct val="80000"/>
              <a:buFont typeface="Verdana" pitchFamily="34" charset="0"/>
              <a:buChar char="—"/>
              <a:defRPr/>
            </a:pPr>
            <a:r>
              <a:rPr lang="en-US" dirty="0">
                <a:hlinkClick r:id="rId5"/>
              </a:rPr>
              <a:t>https://developer.mozilla.org/en-US/docs/Web/CSS</a:t>
            </a:r>
            <a:endParaRPr lang="en-US" dirty="0"/>
          </a:p>
          <a:p>
            <a:pPr marL="742950" lvl="1" indent="-285750">
              <a:spcBef>
                <a:spcPct val="20000"/>
              </a:spcBef>
              <a:buClr>
                <a:schemeClr val="tx1"/>
              </a:buClr>
              <a:buSzPct val="80000"/>
              <a:buFont typeface="Verdana" pitchFamily="34" charset="0"/>
              <a:buChar char="—"/>
              <a:defRPr/>
            </a:pPr>
            <a:endParaRPr lang="en-US" dirty="0">
              <a:latin typeface="+mn-lt"/>
            </a:endParaRPr>
          </a:p>
          <a:p>
            <a:pPr marL="742950" lvl="1" indent="-285750">
              <a:spcBef>
                <a:spcPct val="20000"/>
              </a:spcBef>
              <a:buClr>
                <a:schemeClr val="tx1"/>
              </a:buClr>
              <a:buSzPct val="80000"/>
              <a:buFont typeface="Verdana" pitchFamily="34" charset="0"/>
              <a:buChar char="—"/>
              <a:defRPr/>
            </a:pPr>
            <a:endParaRPr lang="en-US" dirty="0">
              <a:latin typeface="+mn-lt"/>
            </a:endParaRPr>
          </a:p>
        </p:txBody>
      </p:sp>
    </p:spTree>
  </p:cSld>
  <p:clrMapOvr>
    <a:masterClrMapping/>
  </p:clrMapOvr>
  <p:transition spd="med">
    <p:wipe dir="d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CSS - Comment</a:t>
            </a:r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Example: </a:t>
            </a:r>
          </a:p>
          <a:p>
            <a:pPr eaLnBrk="1" hangingPunct="1"/>
            <a:endParaRPr lang="en-US" altLang="en-US"/>
          </a:p>
          <a:p>
            <a:pPr lvl="2" eaLnBrk="1" hangingPunct="1">
              <a:buFontTx/>
              <a:buNone/>
            </a:pPr>
            <a:r>
              <a:rPr lang="en-US" altLang="en-US"/>
              <a:t>/* Body Styles */</a:t>
            </a:r>
          </a:p>
          <a:p>
            <a:pPr lvl="2" eaLnBrk="1" hangingPunct="1">
              <a:buFontTx/>
              <a:buNone/>
            </a:pPr>
            <a:r>
              <a:rPr lang="en-US" altLang="en-US"/>
              <a:t>body {</a:t>
            </a:r>
          </a:p>
          <a:p>
            <a:pPr lvl="2" eaLnBrk="1" hangingPunct="1">
              <a:buFontTx/>
              <a:buNone/>
            </a:pPr>
            <a:r>
              <a:rPr lang="en-US" altLang="en-US"/>
              <a:t>    font-size: 67.5%; </a:t>
            </a:r>
          </a:p>
          <a:p>
            <a:pPr lvl="2" eaLnBrk="1" hangingPunct="1">
              <a:buFontTx/>
              <a:buNone/>
            </a:pPr>
            <a:r>
              <a:rPr lang="en-US" altLang="en-US"/>
              <a:t>    /* Set the font size */</a:t>
            </a:r>
          </a:p>
          <a:p>
            <a:pPr lvl="2" eaLnBrk="1" hangingPunct="1">
              <a:buFontTx/>
              <a:buNone/>
            </a:pPr>
            <a:r>
              <a:rPr lang="en-US" altLang="en-US"/>
              <a:t>}</a:t>
            </a:r>
          </a:p>
          <a:p>
            <a:pPr eaLnBrk="1" hangingPunct="1"/>
            <a:endParaRPr lang="en-US" altLang="en-US" sz="2400"/>
          </a:p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305800" cy="762000"/>
          </a:xfrm>
        </p:spPr>
        <p:txBody>
          <a:bodyPr/>
          <a:lstStyle/>
          <a:p>
            <a:pPr eaLnBrk="1" hangingPunct="1"/>
            <a:r>
              <a:rPr lang="en-US" altLang="en-US"/>
              <a:t>CSS – Applying the Style</a:t>
            </a:r>
          </a:p>
        </p:txBody>
      </p:sp>
      <p:sp>
        <p:nvSpPr>
          <p:cNvPr id="247812" name="Rectangle 4"/>
          <p:cNvSpPr>
            <a:spLocks noGrp="1" noChangeArrowheads="1"/>
          </p:cNvSpPr>
          <p:nvPr>
            <p:ph idx="1"/>
          </p:nvPr>
        </p:nvSpPr>
        <p:spPr>
          <a:xfrm>
            <a:off x="450850" y="1160463"/>
            <a:ext cx="8248650" cy="5062537"/>
          </a:xfrm>
        </p:spPr>
        <p:txBody>
          <a:bodyPr>
            <a:normAutofit lnSpcReduction="10000"/>
          </a:bodyPr>
          <a:lstStyle/>
          <a:p>
            <a:pPr lvl="1" eaLnBrk="1" hangingPunct="1">
              <a:defRPr/>
            </a:pPr>
            <a:r>
              <a:rPr lang="en-US" sz="2400" dirty="0"/>
              <a:t>Using “style attribute” in element (inline)</a:t>
            </a:r>
          </a:p>
          <a:p>
            <a:pPr lvl="2" eaLnBrk="1" hangingPunct="1">
              <a:buFontTx/>
              <a:buNone/>
              <a:defRPr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&lt;p style=“color: blue;”&gt;This is blue&lt;/p&gt;</a:t>
            </a:r>
          </a:p>
          <a:p>
            <a:pPr lvl="1" eaLnBrk="1" hangingPunct="1">
              <a:defRPr/>
            </a:pPr>
            <a:endParaRPr lang="en-US" sz="2400" dirty="0"/>
          </a:p>
          <a:p>
            <a:pPr lvl="1" eaLnBrk="1" hangingPunct="1">
              <a:defRPr/>
            </a:pPr>
            <a:r>
              <a:rPr lang="en-US" sz="2400" dirty="0"/>
              <a:t>Using “style tag” (internal)</a:t>
            </a:r>
          </a:p>
          <a:p>
            <a:pPr lvl="2" eaLnBrk="1" hangingPunct="1">
              <a:buFontTx/>
              <a:buNone/>
              <a:defRPr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&lt;html&gt;</a:t>
            </a:r>
          </a:p>
          <a:p>
            <a:pPr lvl="2" eaLnBrk="1" hangingPunct="1">
              <a:buFontTx/>
              <a:buNone/>
              <a:defRPr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&lt;head&gt;</a:t>
            </a:r>
          </a:p>
          <a:p>
            <a:pPr lvl="2" eaLnBrk="1" hangingPunct="1">
              <a:buFontTx/>
              <a:buNone/>
              <a:defRPr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 &lt;!–- internal --&gt;</a:t>
            </a:r>
          </a:p>
          <a:p>
            <a:pPr lvl="2" eaLnBrk="1" hangingPunct="1">
              <a:buFontTx/>
              <a:buNone/>
              <a:defRPr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    &lt;style type=“text/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css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”&gt;</a:t>
            </a:r>
          </a:p>
          <a:p>
            <a:pPr lvl="2" eaLnBrk="1" hangingPunct="1">
              <a:buFontTx/>
              <a:buNone/>
              <a:defRPr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        p { color: blue; }</a:t>
            </a:r>
          </a:p>
          <a:p>
            <a:pPr lvl="2" eaLnBrk="1" hangingPunct="1">
              <a:buFontTx/>
              <a:buNone/>
              <a:defRPr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    &lt;/style&gt;</a:t>
            </a:r>
          </a:p>
          <a:p>
            <a:pPr lvl="2" eaLnBrk="1" hangingPunct="1">
              <a:buFontTx/>
              <a:buNone/>
              <a:defRPr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    &lt;!– external --&gt;</a:t>
            </a:r>
          </a:p>
          <a:p>
            <a:pPr lvl="2" eaLnBrk="1" hangingPunct="1">
              <a:buFontTx/>
              <a:buNone/>
              <a:defRPr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    &lt;style type=“text/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css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”&gt;</a:t>
            </a:r>
          </a:p>
          <a:p>
            <a:pPr lvl="2" eaLnBrk="1" hangingPunct="1">
              <a:buFontTx/>
              <a:buNone/>
              <a:defRPr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600" b="1" dirty="0"/>
              <a:t>@import </a:t>
            </a:r>
            <a:r>
              <a:rPr lang="en-US" sz="1600" b="1" dirty="0" err="1"/>
              <a:t>url</a:t>
            </a:r>
            <a:r>
              <a:rPr lang="en-US" sz="1600" b="1" dirty="0"/>
              <a:t> "import2.css";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 lvl="2" eaLnBrk="1" hangingPunct="1">
              <a:buFontTx/>
              <a:buNone/>
              <a:defRPr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    &lt;/style&gt;</a:t>
            </a:r>
          </a:p>
          <a:p>
            <a:pPr lvl="2" eaLnBrk="1" hangingPunct="1">
              <a:buFontTx/>
              <a:buNone/>
              <a:defRPr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&lt;/head&gt;</a:t>
            </a:r>
          </a:p>
          <a:p>
            <a:pPr lvl="2" eaLnBrk="1" hangingPunct="1">
              <a:buFontTx/>
              <a:buNone/>
              <a:defRPr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&lt;/html&gt;</a:t>
            </a:r>
          </a:p>
          <a:p>
            <a:pPr lvl="1" eaLnBrk="1" hangingPunct="1">
              <a:defRPr/>
            </a:pPr>
            <a:endParaRPr lang="en-US" sz="2400" dirty="0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78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478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478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478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478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4781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4781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478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478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478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2478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2478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2478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4781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24781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CSS – Applying the Style (Cont.)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eaLnBrk="1" hangingPunct="1"/>
            <a:r>
              <a:rPr lang="en-US" altLang="en-US" sz="2400"/>
              <a:t>Using “link tag” (external)</a:t>
            </a:r>
          </a:p>
          <a:p>
            <a:pPr lvl="2" eaLnBrk="1" hangingPunct="1"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&lt;html&gt;</a:t>
            </a:r>
          </a:p>
          <a:p>
            <a:pPr lvl="2" eaLnBrk="1" hangingPunct="1"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   &lt;head&gt;</a:t>
            </a:r>
          </a:p>
          <a:p>
            <a:pPr lvl="2" eaLnBrk="1" hangingPunct="1"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       &lt;link href=“main.css"</a:t>
            </a:r>
          </a:p>
          <a:p>
            <a:pPr lvl="2" eaLnBrk="1" hangingPunct="1"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             rel="stylesheet" </a:t>
            </a:r>
          </a:p>
          <a:p>
            <a:pPr lvl="2" eaLnBrk="1" hangingPunct="1"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             type="text/css" /&gt; </a:t>
            </a:r>
          </a:p>
          <a:p>
            <a:pPr lvl="2" eaLnBrk="1" hangingPunct="1"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   &lt;/head&gt;</a:t>
            </a:r>
          </a:p>
          <a:p>
            <a:pPr lvl="2" eaLnBrk="1" hangingPunct="1"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&lt;/html&gt;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0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CSS – Specificity Hierarchy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Inline styles</a:t>
            </a:r>
          </a:p>
          <a:p>
            <a:pPr eaLnBrk="1" hangingPunct="1"/>
            <a:r>
              <a:rPr lang="en-US" altLang="en-US"/>
              <a:t>ID</a:t>
            </a:r>
          </a:p>
          <a:p>
            <a:pPr eaLnBrk="1" hangingPunct="1"/>
            <a:r>
              <a:rPr lang="en-US" altLang="en-US"/>
              <a:t>Classes, Attributes, and Pseudo-classes</a:t>
            </a:r>
          </a:p>
          <a:p>
            <a:pPr eaLnBrk="1" hangingPunct="1"/>
            <a:r>
              <a:rPr lang="en-US" altLang="en-US"/>
              <a:t>Elements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/>
              <a:t>CSS – Specificity Hierarchy (Cont.)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>
          <a:xfrm>
            <a:off x="484188" y="1065213"/>
            <a:ext cx="8229600" cy="5294312"/>
          </a:xfrm>
        </p:spPr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US" sz="2800" dirty="0"/>
              <a:t>Example:</a:t>
            </a:r>
          </a:p>
          <a:p>
            <a:pPr eaLnBrk="1" hangingPunct="1">
              <a:buFontTx/>
              <a:buNone/>
              <a:defRPr/>
            </a:pPr>
            <a:endParaRPr lang="en-US" sz="2000" dirty="0"/>
          </a:p>
          <a:p>
            <a:pPr eaLnBrk="1" hangingPunct="1">
              <a:buFontTx/>
              <a:buNone/>
              <a:defRPr/>
            </a:pPr>
            <a:r>
              <a:rPr lang="en-US" sz="1700" b="1" dirty="0">
                <a:latin typeface="Courier New" pitchFamily="49" charset="0"/>
                <a:cs typeface="Courier New" pitchFamily="49" charset="0"/>
              </a:rPr>
              <a:t>&lt;style type="text/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css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"&gt;</a:t>
            </a:r>
          </a:p>
          <a:p>
            <a:pPr lvl="1" eaLnBrk="1" hangingPunct="1">
              <a:buFontTx/>
              <a:buNone/>
              <a:defRPr/>
            </a:pP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a#link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 { color: aqua; }		</a:t>
            </a:r>
          </a:p>
          <a:p>
            <a:pPr lvl="1" eaLnBrk="1" hangingPunct="1">
              <a:buFontTx/>
              <a:buNone/>
              <a:defRPr/>
            </a:pPr>
            <a:r>
              <a:rPr lang="en-US" sz="1700" b="1" dirty="0">
                <a:latin typeface="Courier New" pitchFamily="49" charset="0"/>
                <a:cs typeface="Courier New" pitchFamily="49" charset="0"/>
              </a:rPr>
              <a:t>#link { color: red; }</a:t>
            </a:r>
          </a:p>
          <a:p>
            <a:pPr lvl="1" eaLnBrk="1" hangingPunct="1">
              <a:buFontTx/>
              <a:buNone/>
              <a:defRPr/>
            </a:pPr>
            <a:r>
              <a:rPr lang="en-US" sz="1700" b="1" dirty="0">
                <a:latin typeface="Courier New" pitchFamily="49" charset="0"/>
                <a:cs typeface="Courier New" pitchFamily="49" charset="0"/>
              </a:rPr>
              <a:t>a[title="link"] { color: yellow; }</a:t>
            </a:r>
          </a:p>
          <a:p>
            <a:pPr lvl="1" eaLnBrk="1" hangingPunct="1">
              <a:buFontTx/>
              <a:buNone/>
              <a:defRPr/>
            </a:pPr>
            <a:r>
              <a:rPr lang="en-US" sz="1700" b="1" dirty="0">
                <a:latin typeface="Courier New" pitchFamily="49" charset="0"/>
                <a:cs typeface="Courier New" pitchFamily="49" charset="0"/>
              </a:rPr>
              <a:t>a:link { color: black; }</a:t>
            </a:r>
          </a:p>
          <a:p>
            <a:pPr lvl="1" eaLnBrk="1" hangingPunct="1">
              <a:buFontTx/>
              <a:buNone/>
              <a:defRPr/>
            </a:pP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a.link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 { color: orange; }</a:t>
            </a:r>
          </a:p>
          <a:p>
            <a:pPr lvl="1" eaLnBrk="1" hangingPunct="1">
              <a:buFontTx/>
              <a:buNone/>
              <a:defRPr/>
            </a:pPr>
            <a:r>
              <a:rPr lang="en-US" sz="1700" b="1" dirty="0">
                <a:latin typeface="Courier New" pitchFamily="49" charset="0"/>
                <a:cs typeface="Courier New" pitchFamily="49" charset="0"/>
              </a:rPr>
              <a:t>.link { color: purple; }</a:t>
            </a:r>
          </a:p>
          <a:p>
            <a:pPr lvl="1" eaLnBrk="1" hangingPunct="1">
              <a:buFontTx/>
              <a:buNone/>
              <a:defRPr/>
            </a:pPr>
            <a:r>
              <a:rPr lang="en-US" sz="1700" b="1" dirty="0">
                <a:latin typeface="Courier New" pitchFamily="49" charset="0"/>
                <a:cs typeface="Courier New" pitchFamily="49" charset="0"/>
              </a:rPr>
              <a:t>a { color: pink; }</a:t>
            </a:r>
          </a:p>
          <a:p>
            <a:pPr marL="0" lvl="1" indent="0" eaLnBrk="1" hangingPunct="1">
              <a:buFontTx/>
              <a:buNone/>
              <a:defRPr/>
            </a:pPr>
            <a:r>
              <a:rPr lang="en-US" sz="1700" b="1" dirty="0">
                <a:latin typeface="Courier New" pitchFamily="49" charset="0"/>
                <a:cs typeface="Courier New" pitchFamily="49" charset="0"/>
              </a:rPr>
              <a:t>&lt;/style&gt;</a:t>
            </a:r>
          </a:p>
          <a:p>
            <a:pPr eaLnBrk="1" hangingPunct="1">
              <a:buFontTx/>
              <a:buNone/>
              <a:defRPr/>
            </a:pPr>
            <a:endParaRPr lang="en-US" sz="17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Tx/>
              <a:buNone/>
              <a:defRPr/>
            </a:pPr>
            <a:r>
              <a:rPr lang="en-US" sz="1700" b="1" dirty="0">
                <a:latin typeface="Courier New" pitchFamily="49" charset="0"/>
                <a:cs typeface="Courier New" pitchFamily="49" charset="0"/>
              </a:rPr>
              <a:t>&lt;div id="wrapper"&gt;</a:t>
            </a:r>
          </a:p>
          <a:p>
            <a:pPr eaLnBrk="1" hangingPunct="1">
              <a:buFontTx/>
              <a:buNone/>
              <a:defRPr/>
            </a:pPr>
            <a:r>
              <a:rPr lang="en-US" sz="1700" b="1" dirty="0">
                <a:latin typeface="Courier New" pitchFamily="49" charset="0"/>
                <a:cs typeface="Courier New" pitchFamily="49" charset="0"/>
              </a:rPr>
              <a:t>	&lt;a 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href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="#" class="link" id="link" title="link" style="color: green;"&gt;my link&lt;/a&gt;</a:t>
            </a:r>
          </a:p>
          <a:p>
            <a:pPr eaLnBrk="1" hangingPunct="1">
              <a:buFontTx/>
              <a:buNone/>
              <a:defRPr/>
            </a:pPr>
            <a:r>
              <a:rPr lang="en-US" sz="1700" b="1" dirty="0">
                <a:latin typeface="Courier New" pitchFamily="49" charset="0"/>
                <a:cs typeface="Courier New" pitchFamily="49" charset="0"/>
              </a:rPr>
              <a:t>&lt;/div&gt;</a:t>
            </a:r>
          </a:p>
        </p:txBody>
      </p:sp>
    </p:spTree>
  </p:cSld>
  <p:clrMapOvr>
    <a:masterClrMapping/>
  </p:clrMapOvr>
  <p:transition spd="med">
    <p:wipe dir="d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CSS – Cascade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257800"/>
          </a:xfrm>
        </p:spPr>
        <p:txBody>
          <a:bodyPr/>
          <a:lstStyle/>
          <a:p>
            <a:pPr eaLnBrk="1" hangingPunct="1"/>
            <a:r>
              <a:rPr lang="en-US" altLang="en-US"/>
              <a:t>Used to determine which declaration to apply when multiple declaration is applied to the same element.</a:t>
            </a:r>
          </a:p>
          <a:p>
            <a:pPr eaLnBrk="1" hangingPunct="1">
              <a:buFontTx/>
              <a:buNone/>
            </a:pPr>
            <a:endParaRPr lang="en-US" altLang="en-US"/>
          </a:p>
          <a:p>
            <a:pPr eaLnBrk="1" hangingPunct="1"/>
            <a:r>
              <a:rPr lang="en-US" altLang="en-US"/>
              <a:t>The Process:</a:t>
            </a:r>
          </a:p>
          <a:p>
            <a:pPr marL="914400" lvl="1" indent="-514350" eaLnBrk="1" hangingPunct="1">
              <a:buFont typeface="Verdana" panose="020B0604030504040204" pitchFamily="34" charset="0"/>
              <a:buAutoNum type="arabicPeriod"/>
            </a:pPr>
            <a:r>
              <a:rPr lang="en-US" altLang="en-US" sz="1600"/>
              <a:t>Find </a:t>
            </a:r>
            <a:r>
              <a:rPr lang="en-US" altLang="en-US" sz="1600" b="1"/>
              <a:t>all declarations </a:t>
            </a:r>
            <a:r>
              <a:rPr lang="en-US" altLang="en-US" sz="1600"/>
              <a:t>that apply to a specific element.</a:t>
            </a:r>
          </a:p>
          <a:p>
            <a:pPr marL="914400" lvl="1" indent="-514350" eaLnBrk="1" hangingPunct="1">
              <a:buFont typeface="Verdana" panose="020B0604030504040204" pitchFamily="34" charset="0"/>
              <a:buAutoNum type="arabicPeriod"/>
            </a:pPr>
            <a:r>
              <a:rPr lang="en-US" altLang="en-US" sz="1600"/>
              <a:t>Sort the declarations according to their  </a:t>
            </a:r>
            <a:r>
              <a:rPr lang="en-US" altLang="en-US" sz="1600" b="1"/>
              <a:t>level</a:t>
            </a:r>
            <a:r>
              <a:rPr lang="en-US" altLang="en-US" sz="1600"/>
              <a:t> of importance and origins.</a:t>
            </a:r>
          </a:p>
          <a:p>
            <a:pPr marL="914400" lvl="1" indent="-514350" eaLnBrk="1" hangingPunct="1">
              <a:buFont typeface="Verdana" panose="020B0604030504040204" pitchFamily="34" charset="0"/>
              <a:buAutoNum type="arabicPeriod"/>
            </a:pPr>
            <a:r>
              <a:rPr lang="en-US" altLang="en-US" sz="1600"/>
              <a:t>Sort declarations with the </a:t>
            </a:r>
            <a:r>
              <a:rPr lang="en-US" altLang="en-US" sz="1600" b="1"/>
              <a:t>same level</a:t>
            </a:r>
            <a:r>
              <a:rPr lang="en-US" altLang="en-US" sz="1600"/>
              <a:t> of importance and origin by selector specificity.</a:t>
            </a:r>
          </a:p>
          <a:p>
            <a:pPr marL="914400" lvl="1" indent="-514350" eaLnBrk="1" hangingPunct="1">
              <a:buFont typeface="Verdana" panose="020B0604030504040204" pitchFamily="34" charset="0"/>
              <a:buAutoNum type="arabicPeriod"/>
            </a:pPr>
            <a:r>
              <a:rPr lang="en-US" altLang="en-US" sz="1600"/>
              <a:t>If declarations have the same level of importance, origin, and specificity. Sort them by </a:t>
            </a:r>
            <a:r>
              <a:rPr lang="en-US" altLang="en-US" sz="1600" b="1"/>
              <a:t>the order </a:t>
            </a:r>
            <a:r>
              <a:rPr lang="en-US" altLang="en-US" sz="1600"/>
              <a:t>in which they’re specified. The </a:t>
            </a:r>
            <a:r>
              <a:rPr lang="en-US" altLang="en-US" sz="1600" b="1"/>
              <a:t>last declaration </a:t>
            </a:r>
            <a:r>
              <a:rPr lang="en-US" altLang="en-US" sz="1600"/>
              <a:t>wins.</a:t>
            </a:r>
          </a:p>
          <a:p>
            <a:pPr eaLnBrk="1" hangingPunct="1">
              <a:buFontTx/>
              <a:buNone/>
            </a:pPr>
            <a:endParaRPr lang="en-US" altLang="en-US" sz="2000"/>
          </a:p>
          <a:p>
            <a:pPr eaLnBrk="1" hangingPunct="1"/>
            <a:endParaRPr lang="en-US" altLang="en-US"/>
          </a:p>
          <a:p>
            <a:pPr eaLnBrk="1" hangingPunct="1">
              <a:buFontTx/>
              <a:buNone/>
            </a:pPr>
            <a:endParaRPr lang="en-US" altLang="en-US" sz="2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CSS – Cascade (Cont.)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284788"/>
          </a:xfrm>
        </p:spPr>
        <p:txBody>
          <a:bodyPr/>
          <a:lstStyle/>
          <a:p>
            <a:pPr eaLnBrk="1" hangingPunct="1"/>
            <a:r>
              <a:rPr lang="en-US" altLang="en-US"/>
              <a:t>Used to add weight to a declaration.</a:t>
            </a:r>
          </a:p>
          <a:p>
            <a:pPr eaLnBrk="1" hangingPunct="1">
              <a:buFontTx/>
              <a:buNone/>
            </a:pPr>
            <a:r>
              <a:rPr lang="en-US" altLang="en-US"/>
              <a:t>	</a:t>
            </a:r>
            <a:r>
              <a:rPr lang="en-US" altLang="en-US" sz="2000"/>
              <a:t>p { font-size: 10px !important; }</a:t>
            </a:r>
          </a:p>
          <a:p>
            <a:pPr>
              <a:buFontTx/>
              <a:buNone/>
            </a:pPr>
            <a:endParaRPr lang="en-US" altLang="en-US"/>
          </a:p>
          <a:p>
            <a:r>
              <a:rPr lang="en-US" altLang="en-US"/>
              <a:t>The cascade works in the following order of importance:</a:t>
            </a:r>
          </a:p>
          <a:p>
            <a:pPr marL="857250" lvl="1" indent="-457200" eaLnBrk="1" hangingPunct="1">
              <a:buFont typeface="Verdana" panose="020B0604030504040204" pitchFamily="34" charset="0"/>
              <a:buAutoNum type="arabicPeriod"/>
            </a:pPr>
            <a:r>
              <a:rPr lang="en-US" altLang="en-US" sz="2000"/>
              <a:t>User styles flagged as !important</a:t>
            </a:r>
          </a:p>
          <a:p>
            <a:pPr marL="857250" lvl="1" indent="-457200" eaLnBrk="1" hangingPunct="1">
              <a:buFont typeface="Verdana" panose="020B0604030504040204" pitchFamily="34" charset="0"/>
              <a:buAutoNum type="arabicPeriod"/>
            </a:pPr>
            <a:r>
              <a:rPr lang="en-US" altLang="en-US" sz="2000"/>
              <a:t>Author styles flagged as !important</a:t>
            </a:r>
          </a:p>
          <a:p>
            <a:pPr marL="857250" lvl="1" indent="-457200" eaLnBrk="1" hangingPunct="1">
              <a:buFont typeface="Verdana" panose="020B0604030504040204" pitchFamily="34" charset="0"/>
              <a:buAutoNum type="arabicPeriod"/>
            </a:pPr>
            <a:r>
              <a:rPr lang="en-US" altLang="en-US" sz="2000"/>
              <a:t>Author styles</a:t>
            </a:r>
          </a:p>
          <a:p>
            <a:pPr marL="857250" lvl="1" indent="-457200" eaLnBrk="1" hangingPunct="1">
              <a:buFont typeface="Verdana" panose="020B0604030504040204" pitchFamily="34" charset="0"/>
              <a:buAutoNum type="arabicPeriod"/>
            </a:pPr>
            <a:r>
              <a:rPr lang="en-US" altLang="en-US" sz="2000"/>
              <a:t>User styles</a:t>
            </a:r>
          </a:p>
          <a:p>
            <a:pPr marL="857250" lvl="1" indent="-457200" eaLnBrk="1" hangingPunct="1">
              <a:buFont typeface="Verdana" panose="020B0604030504040204" pitchFamily="34" charset="0"/>
              <a:buAutoNum type="arabicPeriod"/>
            </a:pPr>
            <a:r>
              <a:rPr lang="en-US" altLang="en-US" sz="2000"/>
              <a:t>Browser default/user agent styles</a:t>
            </a:r>
          </a:p>
          <a:p>
            <a:pPr marL="857250" lvl="1" indent="-457200" eaLnBrk="1" hangingPunct="1">
              <a:buFontTx/>
              <a:buNone/>
            </a:pPr>
            <a:endParaRPr lang="en-US" altLang="en-US" sz="2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66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6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CSS - Inheritance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08000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defRPr/>
            </a:pPr>
            <a:r>
              <a:rPr lang="en-US" sz="2000" dirty="0"/>
              <a:t>For instance, if you were to give the body element a text color of blue, all the descendants of the body element would also have blue text, unless another style is defined for another element.</a:t>
            </a:r>
          </a:p>
          <a:p>
            <a:pPr eaLnBrk="1" hangingPunct="1">
              <a:defRPr/>
            </a:pPr>
            <a:endParaRPr lang="en-US" sz="2000" dirty="0"/>
          </a:p>
          <a:p>
            <a:pPr lvl="2" eaLnBrk="1" hangingPunct="1">
              <a:buFontTx/>
              <a:buNone/>
              <a:defRPr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&lt;html&gt;</a:t>
            </a:r>
          </a:p>
          <a:p>
            <a:pPr lvl="2" eaLnBrk="1" hangingPunct="1">
              <a:buFontTx/>
              <a:buNone/>
              <a:defRPr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&lt;head&gt;</a:t>
            </a:r>
          </a:p>
          <a:p>
            <a:pPr lvl="2" eaLnBrk="1" hangingPunct="1">
              <a:buFontTx/>
              <a:buNone/>
              <a:defRPr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	&lt;style type=“text/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css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”&gt;</a:t>
            </a:r>
          </a:p>
          <a:p>
            <a:pPr lvl="2" eaLnBrk="1" hangingPunct="1">
              <a:buFontTx/>
              <a:buNone/>
              <a:defRPr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		body { color: blue; }</a:t>
            </a:r>
          </a:p>
          <a:p>
            <a:pPr lvl="2" eaLnBrk="1" hangingPunct="1">
              <a:buFontTx/>
              <a:buNone/>
              <a:defRPr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	&lt;/style&gt;</a:t>
            </a:r>
          </a:p>
          <a:p>
            <a:pPr lvl="2" eaLnBrk="1" hangingPunct="1">
              <a:buFontTx/>
              <a:buNone/>
              <a:defRPr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&lt;/head&gt;</a:t>
            </a:r>
          </a:p>
          <a:p>
            <a:pPr lvl="2" eaLnBrk="1" hangingPunct="1">
              <a:buFontTx/>
              <a:buNone/>
              <a:defRPr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&lt;body&gt;</a:t>
            </a:r>
          </a:p>
          <a:p>
            <a:pPr lvl="2" eaLnBrk="1" hangingPunct="1">
              <a:buFontTx/>
              <a:buNone/>
              <a:defRPr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	&lt;p&gt;This is paragraph&lt;/p&gt;</a:t>
            </a:r>
          </a:p>
          <a:p>
            <a:pPr lvl="2" eaLnBrk="1" hangingPunct="1">
              <a:buFontTx/>
              <a:buNone/>
              <a:defRPr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	&lt;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ul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&gt;&lt;li&gt;This is list&lt;/li&gt;&lt;/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ul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lvl="2" eaLnBrk="1" hangingPunct="1">
              <a:buFontTx/>
              <a:buNone/>
              <a:defRPr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	Normal Text</a:t>
            </a:r>
          </a:p>
          <a:p>
            <a:pPr lvl="2" eaLnBrk="1" hangingPunct="1">
              <a:buFontTx/>
              <a:buNone/>
              <a:defRPr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&lt;/body&gt;</a:t>
            </a:r>
          </a:p>
          <a:p>
            <a:pPr lvl="2" eaLnBrk="1" hangingPunct="1">
              <a:buFontTx/>
              <a:buNone/>
              <a:defRPr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&lt;/html&gt;</a:t>
            </a:r>
          </a:p>
        </p:txBody>
      </p:sp>
      <p:pic>
        <p:nvPicPr>
          <p:cNvPr id="27652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332" r="87500" b="66833"/>
          <a:stretch>
            <a:fillRect/>
          </a:stretch>
        </p:blipFill>
        <p:spPr bwMode="auto">
          <a:xfrm>
            <a:off x="6921500" y="3238500"/>
            <a:ext cx="1524000" cy="97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1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1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17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17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17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317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17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3174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27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Content Placeholder 2"/>
          <p:cNvSpPr>
            <a:spLocks noGrp="1"/>
          </p:cNvSpPr>
          <p:nvPr>
            <p:ph idx="1"/>
          </p:nvPr>
        </p:nvSpPr>
        <p:spPr>
          <a:xfrm>
            <a:off x="484188" y="1119188"/>
            <a:ext cx="8229600" cy="5145087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buFontTx/>
              <a:buNone/>
              <a:defRPr/>
            </a:pPr>
            <a:r>
              <a:rPr lang="en-US" sz="2800" dirty="0"/>
              <a:t>Example:</a:t>
            </a:r>
          </a:p>
          <a:p>
            <a:pPr eaLnBrk="1" hangingPunct="1">
              <a:buFontTx/>
              <a:buNone/>
              <a:defRPr/>
            </a:pPr>
            <a:endParaRPr lang="en-US" sz="2000" dirty="0"/>
          </a:p>
          <a:p>
            <a:pPr eaLnBrk="1" hangingPunct="1">
              <a:buFontTx/>
              <a:buNone/>
              <a:defRPr/>
            </a:pPr>
            <a:r>
              <a:rPr lang="en-US" sz="1700" b="1" dirty="0">
                <a:latin typeface="Courier New" pitchFamily="49" charset="0"/>
                <a:cs typeface="Courier New" pitchFamily="49" charset="0"/>
              </a:rPr>
              <a:t>&lt;style type="text/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css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"&gt;</a:t>
            </a:r>
          </a:p>
          <a:p>
            <a:pPr lvl="1" eaLnBrk="1" hangingPunct="1">
              <a:buFontTx/>
              <a:buNone/>
              <a:defRPr/>
            </a:pPr>
            <a:r>
              <a:rPr lang="en-US" sz="1700" b="1" dirty="0">
                <a:latin typeface="Courier New" pitchFamily="49" charset="0"/>
                <a:cs typeface="Courier New" pitchFamily="49" charset="0"/>
              </a:rPr>
              <a:t>* { color: red; }</a:t>
            </a:r>
          </a:p>
          <a:p>
            <a:pPr lvl="1" eaLnBrk="1" hangingPunct="1">
              <a:buFontTx/>
              <a:buNone/>
              <a:defRPr/>
            </a:pPr>
            <a:r>
              <a:rPr lang="en-US" sz="1700" b="1" dirty="0">
                <a:latin typeface="Courier New" pitchFamily="49" charset="0"/>
                <a:cs typeface="Courier New" pitchFamily="49" charset="0"/>
              </a:rPr>
              <a:t>#wrapper { color: black; }</a:t>
            </a:r>
          </a:p>
          <a:p>
            <a:pPr lvl="1" eaLnBrk="1" hangingPunct="1">
              <a:buFontTx/>
              <a:buNone/>
              <a:defRPr/>
            </a:pPr>
            <a:r>
              <a:rPr lang="en-US" sz="1700" b="1" dirty="0">
                <a:latin typeface="Courier New" pitchFamily="49" charset="0"/>
                <a:cs typeface="Courier New" pitchFamily="49" charset="0"/>
              </a:rPr>
              <a:t>h1 { color: pink; }</a:t>
            </a:r>
          </a:p>
          <a:p>
            <a:pPr lvl="1" eaLnBrk="1" hangingPunct="1">
              <a:buFontTx/>
              <a:buNone/>
              <a:defRPr/>
            </a:pPr>
            <a:r>
              <a:rPr lang="en-US" sz="1700" b="1" dirty="0">
                <a:latin typeface="Courier New" pitchFamily="49" charset="0"/>
                <a:cs typeface="Courier New" pitchFamily="49" charset="0"/>
              </a:rPr>
              <a:t>.imp { color: black; }</a:t>
            </a:r>
          </a:p>
          <a:p>
            <a:pPr lvl="1" eaLnBrk="1" hangingPunct="1">
              <a:buFontTx/>
              <a:buNone/>
              <a:defRPr/>
            </a:pPr>
            <a:r>
              <a:rPr lang="en-US" sz="1700" b="1" dirty="0">
                <a:latin typeface="Courier New" pitchFamily="49" charset="0"/>
                <a:cs typeface="Courier New" pitchFamily="49" charset="0"/>
              </a:rPr>
              <a:t>a { color: yellow; }</a:t>
            </a:r>
          </a:p>
          <a:p>
            <a:pPr lvl="1" eaLnBrk="1" hangingPunct="1">
              <a:buFontTx/>
              <a:buNone/>
              <a:defRPr/>
            </a:pPr>
            <a:r>
              <a:rPr lang="en-US" sz="1700" b="1" dirty="0">
                <a:latin typeface="Courier New" pitchFamily="49" charset="0"/>
                <a:cs typeface="Courier New" pitchFamily="49" charset="0"/>
              </a:rPr>
              <a:t>#menu .active { color: orange; } </a:t>
            </a:r>
          </a:p>
          <a:p>
            <a:pPr marL="0" lvl="1" indent="0" eaLnBrk="1" hangingPunct="1">
              <a:buFontTx/>
              <a:buNone/>
              <a:defRPr/>
            </a:pPr>
            <a:r>
              <a:rPr lang="en-US" sz="1700" b="1" dirty="0">
                <a:latin typeface="Courier New" pitchFamily="49" charset="0"/>
                <a:cs typeface="Courier New" pitchFamily="49" charset="0"/>
              </a:rPr>
              <a:t>&lt;/style&gt;</a:t>
            </a:r>
          </a:p>
          <a:p>
            <a:pPr eaLnBrk="1" hangingPunct="1">
              <a:buFontTx/>
              <a:buNone/>
              <a:defRPr/>
            </a:pPr>
            <a:endParaRPr lang="en-US" sz="17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Tx/>
              <a:buNone/>
              <a:defRPr/>
            </a:pPr>
            <a:r>
              <a:rPr lang="en-US" sz="1700" b="1" dirty="0">
                <a:latin typeface="Courier New" pitchFamily="49" charset="0"/>
                <a:cs typeface="Courier New" pitchFamily="49" charset="0"/>
              </a:rPr>
              <a:t>&lt;div id="wrapper"&gt;</a:t>
            </a:r>
          </a:p>
          <a:p>
            <a:pPr eaLnBrk="1" hangingPunct="1">
              <a:buFontTx/>
              <a:buNone/>
              <a:defRPr/>
            </a:pPr>
            <a:r>
              <a:rPr lang="en-US" sz="1700" b="1" dirty="0">
                <a:latin typeface="Courier New" pitchFamily="49" charset="0"/>
                <a:cs typeface="Courier New" pitchFamily="49" charset="0"/>
              </a:rPr>
              <a:t>	&lt;h1&gt;This is heading&lt;/h1&gt;</a:t>
            </a:r>
          </a:p>
          <a:p>
            <a:pPr eaLnBrk="1" hangingPunct="1">
              <a:buFontTx/>
              <a:buNone/>
              <a:defRPr/>
            </a:pPr>
            <a:r>
              <a:rPr lang="en-US" sz="1700" b="1" dirty="0">
                <a:latin typeface="Courier New" pitchFamily="49" charset="0"/>
                <a:cs typeface="Courier New" pitchFamily="49" charset="0"/>
              </a:rPr>
              <a:t>	&lt;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ul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 id="menu"&gt;</a:t>
            </a:r>
          </a:p>
          <a:p>
            <a:pPr eaLnBrk="1" hangingPunct="1">
              <a:buFontTx/>
              <a:buNone/>
              <a:defRPr/>
            </a:pPr>
            <a:r>
              <a:rPr lang="en-US" sz="1700" b="1" dirty="0">
                <a:latin typeface="Courier New" pitchFamily="49" charset="0"/>
                <a:cs typeface="Courier New" pitchFamily="49" charset="0"/>
              </a:rPr>
              <a:t>	    &lt;li class="active"&gt;&lt;a 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href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="#"&gt;link 1&lt;/a&gt;&lt;/li&gt;</a:t>
            </a:r>
          </a:p>
          <a:p>
            <a:pPr eaLnBrk="1" hangingPunct="1">
              <a:buFontTx/>
              <a:buNone/>
              <a:defRPr/>
            </a:pPr>
            <a:r>
              <a:rPr lang="en-US" sz="1700" b="1" dirty="0">
                <a:latin typeface="Courier New" pitchFamily="49" charset="0"/>
                <a:cs typeface="Courier New" pitchFamily="49" charset="0"/>
              </a:rPr>
              <a:t>	    &lt;li&gt;&lt;a 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href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="#" class="imp"&gt;link 2&lt;/a&gt;&lt;/li&gt;</a:t>
            </a:r>
          </a:p>
          <a:p>
            <a:pPr eaLnBrk="1" hangingPunct="1">
              <a:buFontTx/>
              <a:buNone/>
              <a:defRPr/>
            </a:pPr>
            <a:r>
              <a:rPr lang="en-US" sz="1700" b="1" dirty="0">
                <a:latin typeface="Courier New" pitchFamily="49" charset="0"/>
                <a:cs typeface="Courier New" pitchFamily="49" charset="0"/>
              </a:rPr>
              <a:t>	&lt;/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ul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&gt;		</a:t>
            </a:r>
          </a:p>
          <a:p>
            <a:pPr eaLnBrk="1" hangingPunct="1">
              <a:buFontTx/>
              <a:buNone/>
              <a:defRPr/>
            </a:pPr>
            <a:r>
              <a:rPr lang="en-US" sz="1700" b="1" dirty="0">
                <a:latin typeface="Courier New" pitchFamily="49" charset="0"/>
                <a:cs typeface="Courier New" pitchFamily="49" charset="0"/>
              </a:rPr>
              <a:t>	&lt;p&gt;This is paragraph&lt;/p&gt;</a:t>
            </a:r>
          </a:p>
          <a:p>
            <a:pPr eaLnBrk="1" hangingPunct="1">
              <a:buFontTx/>
              <a:buNone/>
              <a:defRPr/>
            </a:pPr>
            <a:r>
              <a:rPr lang="en-US" sz="1700" b="1" dirty="0">
                <a:latin typeface="Courier New" pitchFamily="49" charset="0"/>
                <a:cs typeface="Courier New" pitchFamily="49" charset="0"/>
              </a:rPr>
              <a:t>&lt;/div&gt;</a:t>
            </a:r>
          </a:p>
          <a:p>
            <a:pPr eaLnBrk="1" hangingPunct="1">
              <a:defRPr/>
            </a:pPr>
            <a:endParaRPr lang="en-US" sz="1200" dirty="0"/>
          </a:p>
        </p:txBody>
      </p:sp>
      <p:pic>
        <p:nvPicPr>
          <p:cNvPr id="4" name="Picture 3" descr="compile.png"/>
          <p:cNvPicPr>
            <a:picLocks noChangeAspect="1"/>
          </p:cNvPicPr>
          <p:nvPr/>
        </p:nvPicPr>
        <p:blipFill>
          <a:blip r:embed="rId2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9113" y="1576388"/>
            <a:ext cx="3208337" cy="205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8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CSS – Code Sample</a:t>
            </a:r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6889750" y="1038679"/>
            <a:ext cx="2070100" cy="2400300"/>
          </a:xfrm>
          <a:prstGeom prst="rect">
            <a:avLst/>
          </a:prstGeom>
          <a:gradFill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0"/>
          </a:gradFill>
          <a:ln w="9525" cap="flat" cmpd="sng">
            <a:noFill/>
            <a:prstDash val="solid"/>
            <a:miter lim="800000"/>
            <a:headEnd/>
            <a:tailEnd/>
          </a:ln>
        </p:spPr>
      </p:pic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57200" y="1143000"/>
            <a:ext cx="6789738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lnSpc>
                <a:spcPct val="150000"/>
              </a:lnSpc>
              <a:spcAft>
                <a:spcPts val="600"/>
              </a:spcAft>
              <a:buFontTx/>
              <a:buChar char="•"/>
              <a:defRPr/>
            </a:pPr>
            <a:r>
              <a:rPr lang="en-US" sz="3000" dirty="0">
                <a:solidFill>
                  <a:srgbClr val="000000"/>
                </a:solidFill>
              </a:rPr>
              <a:t>Hypertext Mark-up Language.</a:t>
            </a:r>
          </a:p>
          <a:p>
            <a:pPr marL="342900" lvl="1" indent="-342900" eaLnBrk="1" hangingPunct="1">
              <a:spcAft>
                <a:spcPts val="600"/>
              </a:spcAft>
              <a:buFontTx/>
              <a:buChar char="•"/>
              <a:defRPr/>
            </a:pPr>
            <a:r>
              <a:rPr lang="en-AU" sz="3000" dirty="0">
                <a:solidFill>
                  <a:srgbClr val="000000"/>
                </a:solidFill>
              </a:rPr>
              <a:t>Major language of the Internet's World Wide Web.</a:t>
            </a:r>
          </a:p>
          <a:p>
            <a:pPr marL="342900" lvl="1" indent="-342900" eaLnBrk="1" hangingPunct="1">
              <a:lnSpc>
                <a:spcPct val="150000"/>
              </a:lnSpc>
              <a:spcAft>
                <a:spcPts val="600"/>
              </a:spcAft>
              <a:buFontTx/>
              <a:buChar char="•"/>
              <a:defRPr/>
            </a:pPr>
            <a:r>
              <a:rPr lang="en-US" sz="3000" dirty="0">
                <a:solidFill>
                  <a:srgbClr val="000000"/>
                </a:solidFill>
              </a:rPr>
              <a:t>NOT programming language.</a:t>
            </a:r>
          </a:p>
          <a:p>
            <a:pPr marL="342900" lvl="1" indent="-342900" eaLnBrk="1" hangingPunct="1">
              <a:lnSpc>
                <a:spcPct val="150000"/>
              </a:lnSpc>
              <a:spcAft>
                <a:spcPts val="600"/>
              </a:spcAft>
              <a:buFontTx/>
              <a:buChar char="•"/>
              <a:defRPr/>
            </a:pPr>
            <a:r>
              <a:rPr lang="en-AU" sz="3000" dirty="0">
                <a:solidFill>
                  <a:srgbClr val="000000"/>
                </a:solidFill>
              </a:rPr>
              <a:t>Containing tags</a:t>
            </a:r>
            <a:endParaRPr lang="en-AU" sz="2800" dirty="0">
              <a:solidFill>
                <a:srgbClr val="000000"/>
              </a:solidFill>
            </a:endParaRPr>
          </a:p>
          <a:p>
            <a:pPr marL="800100" lvl="1" indent="-342900" eaLnBrk="1" hangingPunct="1">
              <a:spcAft>
                <a:spcPts val="600"/>
              </a:spcAft>
              <a:defRPr/>
            </a:pPr>
            <a:endParaRPr lang="en-US" dirty="0"/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50238" cy="819150"/>
          </a:xfrm>
        </p:spPr>
        <p:txBody>
          <a:bodyPr/>
          <a:lstStyle/>
          <a:p>
            <a:pPr eaLnBrk="1" hangingPunct="1"/>
            <a:r>
              <a:rPr lang="en-US" altLang="en-US"/>
              <a:t>HTML</a:t>
            </a:r>
          </a:p>
        </p:txBody>
      </p:sp>
      <p:sp>
        <p:nvSpPr>
          <p:cNvPr id="5" name="Down Arrow 4"/>
          <p:cNvSpPr/>
          <p:nvPr/>
        </p:nvSpPr>
        <p:spPr>
          <a:xfrm rot="16200000">
            <a:off x="4194969" y="3907632"/>
            <a:ext cx="330200" cy="398462"/>
          </a:xfrm>
          <a:prstGeom prst="down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4791075" y="3808413"/>
            <a:ext cx="1819275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en-US" altLang="en-US" sz="3000"/>
              <a:t>MARKUP</a:t>
            </a:r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typography</a:t>
            </a:r>
          </a:p>
        </p:txBody>
      </p:sp>
      <p:sp>
        <p:nvSpPr>
          <p:cNvPr id="48131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125278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dirty="0"/>
              <a:t>Font-face</a:t>
            </a:r>
          </a:p>
          <a:p>
            <a:r>
              <a:rPr lang="en-US" altLang="en-US" dirty="0"/>
              <a:t>Custom font files (</a:t>
            </a:r>
            <a:r>
              <a:rPr lang="en-US" altLang="en-US" dirty="0" err="1"/>
              <a:t>eg</a:t>
            </a:r>
            <a:r>
              <a:rPr lang="en-US" altLang="en-US" dirty="0"/>
              <a:t>: .</a:t>
            </a:r>
            <a:r>
              <a:rPr lang="en-US" altLang="en-US" dirty="0" err="1"/>
              <a:t>ttf</a:t>
            </a:r>
            <a:r>
              <a:rPr lang="en-US" altLang="en-US" dirty="0"/>
              <a:t>, .</a:t>
            </a:r>
            <a:r>
              <a:rPr lang="en-US" altLang="en-US" dirty="0" err="1"/>
              <a:t>svg</a:t>
            </a:r>
            <a:r>
              <a:rPr lang="en-US" altLang="en-US" dirty="0"/>
              <a:t>, .</a:t>
            </a:r>
            <a:r>
              <a:rPr lang="en-US" altLang="en-US" dirty="0" err="1"/>
              <a:t>eot</a:t>
            </a:r>
            <a:r>
              <a:rPr lang="en-US" altLang="en-US" dirty="0"/>
              <a:t>)</a:t>
            </a:r>
          </a:p>
          <a:p>
            <a:r>
              <a:rPr lang="en-US" altLang="en-US" dirty="0"/>
              <a:t>Different browser, different supported format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Google fonts</a:t>
            </a:r>
          </a:p>
          <a:p>
            <a:pPr marL="0" indent="0">
              <a:buNone/>
            </a:pPr>
            <a:r>
              <a:rPr lang="en-US" altLang="en-US" dirty="0"/>
              <a:t>https://fonts.google.com/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42121" y="2968487"/>
            <a:ext cx="738146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@font-face {</a:t>
            </a:r>
          </a:p>
          <a:p>
            <a:r>
              <a:rPr lang="en-US" sz="1400" dirty="0"/>
              <a:t>  font-family: '</a:t>
            </a:r>
            <a:r>
              <a:rPr lang="en-US" sz="1400" dirty="0" err="1"/>
              <a:t>MyWebFont</a:t>
            </a:r>
            <a:r>
              <a:rPr lang="en-US" sz="1400" dirty="0"/>
              <a:t>';</a:t>
            </a:r>
          </a:p>
          <a:p>
            <a:r>
              <a:rPr lang="en-US" sz="1400" dirty="0"/>
              <a:t>  </a:t>
            </a:r>
            <a:r>
              <a:rPr lang="en-US" sz="1400" dirty="0" err="1"/>
              <a:t>src</a:t>
            </a:r>
            <a:r>
              <a:rPr lang="en-US" sz="1400" dirty="0"/>
              <a:t>: </a:t>
            </a:r>
            <a:r>
              <a:rPr lang="en-US" sz="1400" dirty="0" err="1"/>
              <a:t>url</a:t>
            </a:r>
            <a:r>
              <a:rPr lang="en-US" sz="1400" dirty="0"/>
              <a:t>('</a:t>
            </a:r>
            <a:r>
              <a:rPr lang="en-US" sz="1400" dirty="0" err="1"/>
              <a:t>webfont.eot</a:t>
            </a:r>
            <a:r>
              <a:rPr lang="en-US" sz="1400" dirty="0"/>
              <a:t>'); /* IE9 </a:t>
            </a:r>
            <a:r>
              <a:rPr lang="en-US" sz="1400" dirty="0" err="1"/>
              <a:t>Compat</a:t>
            </a:r>
            <a:r>
              <a:rPr lang="en-US" sz="1400" dirty="0"/>
              <a:t> Modes */</a:t>
            </a:r>
          </a:p>
          <a:p>
            <a:r>
              <a:rPr lang="en-US" sz="1400" dirty="0"/>
              <a:t>  </a:t>
            </a:r>
            <a:r>
              <a:rPr lang="en-US" sz="1400" dirty="0" err="1"/>
              <a:t>src</a:t>
            </a:r>
            <a:r>
              <a:rPr lang="en-US" sz="1400" dirty="0"/>
              <a:t>: </a:t>
            </a:r>
            <a:r>
              <a:rPr lang="en-US" sz="1400" dirty="0" err="1"/>
              <a:t>url</a:t>
            </a:r>
            <a:r>
              <a:rPr lang="en-US" sz="1400" dirty="0"/>
              <a:t>('</a:t>
            </a:r>
            <a:r>
              <a:rPr lang="en-US" sz="1400" dirty="0" err="1"/>
              <a:t>webfont.eot</a:t>
            </a:r>
            <a:r>
              <a:rPr lang="en-US" sz="1400" dirty="0"/>
              <a:t>?#</a:t>
            </a:r>
            <a:r>
              <a:rPr lang="en-US" sz="1400" dirty="0" err="1"/>
              <a:t>iefix</a:t>
            </a:r>
            <a:r>
              <a:rPr lang="en-US" sz="1400" dirty="0"/>
              <a:t>') format('embedded-</a:t>
            </a:r>
            <a:r>
              <a:rPr lang="en-US" sz="1400" dirty="0" err="1"/>
              <a:t>opentype</a:t>
            </a:r>
            <a:r>
              <a:rPr lang="en-US" sz="1400" dirty="0"/>
              <a:t>'), /* IE6-IE8 */</a:t>
            </a:r>
          </a:p>
          <a:p>
            <a:r>
              <a:rPr lang="en-US" sz="1400" dirty="0"/>
              <a:t>       </a:t>
            </a:r>
            <a:r>
              <a:rPr lang="en-US" sz="1400" dirty="0" err="1"/>
              <a:t>url</a:t>
            </a:r>
            <a:r>
              <a:rPr lang="en-US" sz="1400" dirty="0"/>
              <a:t>('webfont.woff2') format('woff2'), /* Super Modern Browsers */</a:t>
            </a:r>
          </a:p>
          <a:p>
            <a:r>
              <a:rPr lang="en-US" sz="1400" dirty="0"/>
              <a:t>       </a:t>
            </a:r>
            <a:r>
              <a:rPr lang="en-US" sz="1400" dirty="0" err="1"/>
              <a:t>url</a:t>
            </a:r>
            <a:r>
              <a:rPr lang="en-US" sz="1400" dirty="0"/>
              <a:t>('</a:t>
            </a:r>
            <a:r>
              <a:rPr lang="en-US" sz="1400" dirty="0" err="1"/>
              <a:t>webfont.woff</a:t>
            </a:r>
            <a:r>
              <a:rPr lang="en-US" sz="1400" dirty="0"/>
              <a:t>') format('</a:t>
            </a:r>
            <a:r>
              <a:rPr lang="en-US" sz="1400" dirty="0" err="1"/>
              <a:t>woff</a:t>
            </a:r>
            <a:r>
              <a:rPr lang="en-US" sz="1400" dirty="0"/>
              <a:t>'), /* Pretty Modern Browsers */</a:t>
            </a:r>
          </a:p>
          <a:p>
            <a:r>
              <a:rPr lang="en-US" sz="1400" dirty="0"/>
              <a:t>       </a:t>
            </a:r>
            <a:r>
              <a:rPr lang="en-US" sz="1400" dirty="0" err="1"/>
              <a:t>url</a:t>
            </a:r>
            <a:r>
              <a:rPr lang="en-US" sz="1400" dirty="0"/>
              <a:t>('webfont.ttf')  format('</a:t>
            </a:r>
            <a:r>
              <a:rPr lang="en-US" sz="1400" dirty="0" err="1"/>
              <a:t>truetype</a:t>
            </a:r>
            <a:r>
              <a:rPr lang="en-US" sz="1400" dirty="0"/>
              <a:t>'), /* Safari, Android, </a:t>
            </a:r>
            <a:r>
              <a:rPr lang="en-US" sz="1400" dirty="0" err="1"/>
              <a:t>iOS</a:t>
            </a:r>
            <a:r>
              <a:rPr lang="en-US" sz="1400" dirty="0"/>
              <a:t> */</a:t>
            </a:r>
          </a:p>
          <a:p>
            <a:r>
              <a:rPr lang="en-US" sz="1400" dirty="0"/>
              <a:t>       </a:t>
            </a:r>
            <a:r>
              <a:rPr lang="en-US" sz="1400" dirty="0" err="1"/>
              <a:t>url</a:t>
            </a:r>
            <a:r>
              <a:rPr lang="en-US" sz="1400" dirty="0"/>
              <a:t>('</a:t>
            </a:r>
            <a:r>
              <a:rPr lang="en-US" sz="1400" dirty="0" err="1"/>
              <a:t>webfont.svg#svgFontName</a:t>
            </a:r>
            <a:r>
              <a:rPr lang="en-US" sz="1400" dirty="0"/>
              <a:t>') format('</a:t>
            </a:r>
            <a:r>
              <a:rPr lang="en-US" sz="1400" dirty="0" err="1"/>
              <a:t>svg</a:t>
            </a:r>
            <a:r>
              <a:rPr lang="en-US" sz="1400" dirty="0"/>
              <a:t>'); /* Legacy </a:t>
            </a:r>
            <a:r>
              <a:rPr lang="en-US" sz="1400" dirty="0" err="1"/>
              <a:t>iOS</a:t>
            </a:r>
            <a:r>
              <a:rPr lang="en-US" sz="1400" dirty="0"/>
              <a:t> */</a:t>
            </a:r>
          </a:p>
          <a:p>
            <a:r>
              <a:rPr lang="en-US" sz="1400" dirty="0"/>
              <a:t>}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Media queries and Responsive Design</a:t>
            </a:r>
          </a:p>
        </p:txBody>
      </p:sp>
      <p:sp>
        <p:nvSpPr>
          <p:cNvPr id="471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CSS conditional rules that apply based on media</a:t>
            </a:r>
          </a:p>
          <a:p>
            <a:r>
              <a:rPr lang="en-US" b="1" dirty="0"/>
              <a:t>Responsive web apps</a:t>
            </a:r>
            <a:r>
              <a:rPr lang="en-US" dirty="0"/>
              <a:t> use technologies like media queries and viewport to make sure that their UIs will fit any form factor: desktop, mobile, tablet, or whatever comes next.</a:t>
            </a:r>
            <a:endParaRPr lang="en-US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020418" y="5221356"/>
            <a:ext cx="78055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@media &lt;media-query-list&gt; {</a:t>
            </a:r>
          </a:p>
          <a:p>
            <a:r>
              <a:rPr lang="en-US" dirty="0"/>
              <a:t>  &lt;group-rule-body&gt;</a:t>
            </a:r>
          </a:p>
          <a:p>
            <a:r>
              <a:rPr lang="en-US" dirty="0"/>
              <a:t>}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Debugging using dev tools</a:t>
            </a:r>
          </a:p>
        </p:txBody>
      </p:sp>
      <p:sp>
        <p:nvSpPr>
          <p:cNvPr id="4915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en-US" dirty="0"/>
              <a:t>Firebug</a:t>
            </a:r>
          </a:p>
          <a:p>
            <a:endParaRPr lang="en-US" altLang="en-US" dirty="0"/>
          </a:p>
          <a:p>
            <a:r>
              <a:rPr lang="en-US" altLang="en-US" dirty="0"/>
              <a:t>Firefox Developer tools</a:t>
            </a:r>
          </a:p>
          <a:p>
            <a:endParaRPr lang="en-US" altLang="en-US" dirty="0"/>
          </a:p>
          <a:p>
            <a:r>
              <a:rPr lang="en-US" altLang="en-US" dirty="0"/>
              <a:t>Opera Dragonfly</a:t>
            </a:r>
          </a:p>
          <a:p>
            <a:endParaRPr lang="en-US" altLang="en-US" dirty="0"/>
          </a:p>
          <a:p>
            <a:r>
              <a:rPr lang="en-US" altLang="en-US" dirty="0"/>
              <a:t>Chrome </a:t>
            </a:r>
            <a:r>
              <a:rPr lang="en-US" altLang="en-US" dirty="0" err="1"/>
              <a:t>Dev</a:t>
            </a:r>
            <a:r>
              <a:rPr lang="en-US" altLang="en-US" dirty="0"/>
              <a:t> tools</a:t>
            </a:r>
          </a:p>
          <a:p>
            <a:endParaRPr lang="en-US" altLang="en-US" dirty="0"/>
          </a:p>
          <a:p>
            <a:r>
              <a:rPr lang="en-US" altLang="en-US" dirty="0"/>
              <a:t>IE’s F12 Developer Tools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CSS Library and Framework</a:t>
            </a:r>
          </a:p>
        </p:txBody>
      </p:sp>
      <p:sp>
        <p:nvSpPr>
          <p:cNvPr id="501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CSS reset, Blueprint, 960</a:t>
            </a:r>
          </a:p>
          <a:p>
            <a:r>
              <a:rPr lang="en-US" altLang="en-US"/>
              <a:t>Bootstrap, Foundation, semantic UI, UIKit, etc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Cross Browser Compatibility</a:t>
            </a:r>
          </a:p>
        </p:txBody>
      </p:sp>
      <p:sp>
        <p:nvSpPr>
          <p:cNvPr id="52227" name="Content Placeholder 2"/>
          <p:cNvSpPr>
            <a:spLocks noGrp="1"/>
          </p:cNvSpPr>
          <p:nvPr>
            <p:ph idx="1"/>
          </p:nvPr>
        </p:nvSpPr>
        <p:spPr>
          <a:xfrm>
            <a:off x="457200" y="1143001"/>
            <a:ext cx="8229600" cy="1341780"/>
          </a:xfrm>
        </p:spPr>
        <p:txBody>
          <a:bodyPr>
            <a:normAutofit fontScale="62500" lnSpcReduction="20000"/>
          </a:bodyPr>
          <a:lstStyle/>
          <a:p>
            <a:r>
              <a:rPr lang="en-US" altLang="en-US" dirty="0" smtClean="0"/>
              <a:t>Use Caniuse.com as reference</a:t>
            </a:r>
            <a:endParaRPr lang="en-US" altLang="en-US" dirty="0"/>
          </a:p>
          <a:p>
            <a:r>
              <a:rPr lang="en-US" altLang="en-US" dirty="0" smtClean="0"/>
              <a:t>Use Virtual machine to test old browser/different platform</a:t>
            </a:r>
          </a:p>
          <a:p>
            <a:r>
              <a:rPr lang="en-US" altLang="en-US" dirty="0" smtClean="0"/>
              <a:t>Use mobile emulator</a:t>
            </a:r>
            <a:endParaRPr lang="en-US" altLang="en-US" dirty="0"/>
          </a:p>
          <a:p>
            <a:r>
              <a:rPr lang="en-US" altLang="en-US" dirty="0"/>
              <a:t>Online services like </a:t>
            </a:r>
            <a:r>
              <a:rPr lang="en-US" altLang="en-US" dirty="0" err="1"/>
              <a:t>browserstack</a:t>
            </a:r>
            <a:endParaRPr lang="en-US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131" y="2484781"/>
            <a:ext cx="7579140" cy="40112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84188" y="2589213"/>
            <a:ext cx="8229600" cy="104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 eaLnBrk="1" hangingPunct="1">
              <a:spcAft>
                <a:spcPts val="1200"/>
              </a:spcAft>
              <a:defRPr/>
            </a:pPr>
            <a:r>
              <a:rPr lang="en-US" sz="8000" b="1" kern="0" dirty="0">
                <a:solidFill>
                  <a:srgbClr val="9900CC"/>
                </a:solidFill>
                <a:ea typeface="+mj-ea"/>
                <a:cs typeface="+mj-cs"/>
              </a:rPr>
              <a:t>THANK YOU</a:t>
            </a:r>
            <a:endParaRPr lang="en-AU" sz="8000" dirty="0">
              <a:solidFill>
                <a:srgbClr val="000000"/>
              </a:solidFill>
            </a:endParaRPr>
          </a:p>
        </p:txBody>
      </p:sp>
      <p:sp>
        <p:nvSpPr>
          <p:cNvPr id="51203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HTML Code</a:t>
            </a:r>
          </a:p>
        </p:txBody>
      </p:sp>
      <p:sp>
        <p:nvSpPr>
          <p:cNvPr id="7170" name="Content Placeholder 2"/>
          <p:cNvSpPr>
            <a:spLocks noGrp="1"/>
          </p:cNvSpPr>
          <p:nvPr>
            <p:ph idx="1"/>
          </p:nvPr>
        </p:nvSpPr>
        <p:spPr>
          <a:xfrm>
            <a:off x="457200" y="1012825"/>
            <a:ext cx="8229600" cy="5006975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buFontTx/>
              <a:buNone/>
              <a:defRPr/>
            </a:pPr>
            <a:endParaRPr lang="en-US" sz="2000" dirty="0"/>
          </a:p>
          <a:p>
            <a:pPr eaLnBrk="1" hangingPunct="1">
              <a:buFontTx/>
              <a:buNone/>
              <a:defRPr/>
            </a:pPr>
            <a:endParaRPr lang="en-US" sz="2000" dirty="0"/>
          </a:p>
          <a:p>
            <a:pPr eaLnBrk="1" hangingPunct="1">
              <a:buFontTx/>
              <a:buNone/>
              <a:defRPr/>
            </a:pPr>
            <a:r>
              <a:rPr lang="en-US" sz="2400" dirty="0"/>
              <a:t>&lt;!</a:t>
            </a:r>
            <a:r>
              <a:rPr lang="en-US" sz="2400" dirty="0" err="1"/>
              <a:t>doctype</a:t>
            </a:r>
            <a:r>
              <a:rPr lang="en-US" sz="2400" dirty="0"/>
              <a:t> html&gt;</a:t>
            </a:r>
          </a:p>
          <a:p>
            <a:pPr eaLnBrk="1" hangingPunct="1">
              <a:buFontTx/>
              <a:buNone/>
              <a:defRPr/>
            </a:pPr>
            <a:endParaRPr lang="en-US" sz="2400" dirty="0"/>
          </a:p>
          <a:p>
            <a:pPr eaLnBrk="1" hangingPunct="1">
              <a:buFontTx/>
              <a:buNone/>
              <a:defRPr/>
            </a:pPr>
            <a:r>
              <a:rPr lang="en-US" sz="2400" dirty="0"/>
              <a:t>&lt;html&gt;</a:t>
            </a:r>
          </a:p>
          <a:p>
            <a:pPr eaLnBrk="1" hangingPunct="1">
              <a:buFontTx/>
              <a:buNone/>
              <a:defRPr/>
            </a:pPr>
            <a:r>
              <a:rPr lang="en-US" sz="2400" dirty="0"/>
              <a:t>	&lt;head&gt;</a:t>
            </a:r>
          </a:p>
          <a:p>
            <a:pPr eaLnBrk="1" hangingPunct="1">
              <a:buFontTx/>
              <a:buNone/>
              <a:defRPr/>
            </a:pPr>
            <a:r>
              <a:rPr lang="en-US" sz="2400" dirty="0"/>
              <a:t>		&lt;title&gt;My Title&lt;/title&gt;</a:t>
            </a:r>
          </a:p>
          <a:p>
            <a:pPr eaLnBrk="1" hangingPunct="1">
              <a:buFontTx/>
              <a:buNone/>
              <a:defRPr/>
            </a:pPr>
            <a:r>
              <a:rPr lang="en-US" sz="2400" dirty="0"/>
              <a:t>	&lt;/head&gt;</a:t>
            </a:r>
          </a:p>
          <a:p>
            <a:pPr eaLnBrk="1" hangingPunct="1">
              <a:buFontTx/>
              <a:buNone/>
              <a:defRPr/>
            </a:pPr>
            <a:r>
              <a:rPr lang="en-US" sz="2400" dirty="0"/>
              <a:t>	&lt;body&gt;</a:t>
            </a:r>
          </a:p>
          <a:p>
            <a:pPr eaLnBrk="1" hangingPunct="1">
              <a:buFontTx/>
              <a:buNone/>
              <a:defRPr/>
            </a:pPr>
            <a:r>
              <a:rPr lang="en-US" sz="2400" dirty="0"/>
              <a:t>		&lt;h1&gt;My heading&lt;/h1&gt;</a:t>
            </a:r>
          </a:p>
          <a:p>
            <a:pPr eaLnBrk="1" hangingPunct="1">
              <a:buFontTx/>
              <a:buNone/>
              <a:defRPr/>
            </a:pPr>
            <a:r>
              <a:rPr lang="en-US" sz="2400" dirty="0"/>
              <a:t>		&lt;a </a:t>
            </a:r>
            <a:r>
              <a:rPr lang="en-US" sz="2400" dirty="0" err="1"/>
              <a:t>href</a:t>
            </a:r>
            <a:r>
              <a:rPr lang="en-US" sz="2400" dirty="0"/>
              <a:t>=“http://www.link.com”&gt;My Link&lt;/a&gt;</a:t>
            </a:r>
          </a:p>
          <a:p>
            <a:pPr eaLnBrk="1" hangingPunct="1">
              <a:buFontTx/>
              <a:buNone/>
              <a:defRPr/>
            </a:pPr>
            <a:r>
              <a:rPr lang="en-US" sz="2400" dirty="0"/>
              <a:t>	&lt;/body&gt;</a:t>
            </a:r>
          </a:p>
          <a:p>
            <a:pPr eaLnBrk="1" hangingPunct="1">
              <a:buFontTx/>
              <a:buNone/>
              <a:defRPr/>
            </a:pPr>
            <a:r>
              <a:rPr lang="en-US" sz="2400" dirty="0"/>
              <a:t>&lt;/html&gt;</a:t>
            </a:r>
          </a:p>
          <a:p>
            <a:pPr eaLnBrk="1" hangingPunct="1">
              <a:defRPr/>
            </a:pPr>
            <a:endParaRPr lang="en-US" sz="2400" dirty="0"/>
          </a:p>
          <a:p>
            <a:pPr eaLnBrk="1" hangingPunct="1">
              <a:buFontTx/>
              <a:buNone/>
              <a:defRPr/>
            </a:pPr>
            <a:endParaRPr lang="en-US" sz="2400" dirty="0"/>
          </a:p>
        </p:txBody>
      </p:sp>
      <p:cxnSp>
        <p:nvCxnSpPr>
          <p:cNvPr id="7" name="Straight Arrow Connector 6"/>
          <p:cNvCxnSpPr/>
          <p:nvPr/>
        </p:nvCxnSpPr>
        <p:spPr>
          <a:xfrm rot="10800000" flipV="1">
            <a:off x="1787525" y="1409700"/>
            <a:ext cx="5299075" cy="1074738"/>
          </a:xfrm>
          <a:prstGeom prst="straightConnector1">
            <a:avLst/>
          </a:prstGeom>
          <a:ln w="19050" cap="rnd" cmpd="sng">
            <a:solidFill>
              <a:srgbClr val="7030A0"/>
            </a:solidFill>
            <a:prstDash val="solid"/>
            <a:bevel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7216775" y="1044575"/>
            <a:ext cx="1597025" cy="500063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dirty="0"/>
              <a:t>HTML TAG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76238" y="1706563"/>
            <a:ext cx="8467725" cy="627062"/>
          </a:xfrm>
          <a:prstGeom prst="rect">
            <a:avLst/>
          </a:prstGeom>
          <a:noFill/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842963" y="2693988"/>
            <a:ext cx="7823200" cy="12827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842963" y="4016375"/>
            <a:ext cx="7810500" cy="155257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 rot="10800000" flipV="1">
            <a:off x="2170113" y="1533525"/>
            <a:ext cx="4919662" cy="1373188"/>
          </a:xfrm>
          <a:prstGeom prst="straightConnector1">
            <a:avLst/>
          </a:prstGeom>
          <a:ln w="19050" cap="rnd" cmpd="sng">
            <a:solidFill>
              <a:srgbClr val="7030A0"/>
            </a:solidFill>
            <a:prstDash val="solid"/>
            <a:bevel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10800000" flipV="1">
            <a:off x="2428875" y="1674813"/>
            <a:ext cx="4718050" cy="1546225"/>
          </a:xfrm>
          <a:prstGeom prst="straightConnector1">
            <a:avLst/>
          </a:prstGeom>
          <a:ln w="19050" cap="rnd" cmpd="sng">
            <a:solidFill>
              <a:srgbClr val="7030A0"/>
            </a:solidFill>
            <a:prstDash val="solid"/>
            <a:bevel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rot="10800000" flipV="1">
            <a:off x="2128838" y="1730375"/>
            <a:ext cx="5157787" cy="2405063"/>
          </a:xfrm>
          <a:prstGeom prst="straightConnector1">
            <a:avLst/>
          </a:prstGeom>
          <a:ln w="19050" cap="rnd" cmpd="sng">
            <a:solidFill>
              <a:srgbClr val="7030A0"/>
            </a:solidFill>
            <a:prstDash val="solid"/>
            <a:bevel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10800000" flipV="1">
            <a:off x="2184400" y="1727200"/>
            <a:ext cx="5308600" cy="2693988"/>
          </a:xfrm>
          <a:prstGeom prst="straightConnector1">
            <a:avLst/>
          </a:prstGeom>
          <a:ln w="19050" cap="rnd" cmpd="sng">
            <a:solidFill>
              <a:srgbClr val="7030A0"/>
            </a:solidFill>
            <a:prstDash val="solid"/>
            <a:bevel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rot="10800000" flipV="1">
            <a:off x="2197100" y="1725613"/>
            <a:ext cx="5459413" cy="3065462"/>
          </a:xfrm>
          <a:prstGeom prst="straightConnector1">
            <a:avLst/>
          </a:prstGeom>
          <a:ln w="19050" cap="rnd" cmpd="sng">
            <a:solidFill>
              <a:srgbClr val="7030A0"/>
            </a:solidFill>
            <a:prstDash val="solid"/>
            <a:bevel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10800000" flipV="1">
            <a:off x="1446213" y="1260475"/>
            <a:ext cx="5667375" cy="458788"/>
          </a:xfrm>
          <a:prstGeom prst="straightConnector1">
            <a:avLst/>
          </a:prstGeom>
          <a:ln w="19050" cap="rnd" cmpd="sng">
            <a:solidFill>
              <a:srgbClr val="7030A0"/>
            </a:solidFill>
            <a:prstDash val="solid"/>
            <a:bevel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379413" y="2387600"/>
            <a:ext cx="8464550" cy="3522663"/>
          </a:xfrm>
          <a:prstGeom prst="rect">
            <a:avLst/>
          </a:prstGeom>
          <a:noFill/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246063" y="1595438"/>
            <a:ext cx="8734425" cy="44783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8" grpId="0" animBg="1"/>
      <p:bldP spid="19" grpId="0" animBg="1"/>
      <p:bldP spid="20" grpId="0" animBg="1"/>
      <p:bldP spid="28" grpId="0" animBg="1"/>
      <p:bldP spid="2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HTML Markup – Tags/Elements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457200" y="1065213"/>
            <a:ext cx="8229600" cy="5157787"/>
          </a:xfrm>
        </p:spPr>
        <p:txBody>
          <a:bodyPr/>
          <a:lstStyle/>
          <a:p>
            <a:pPr eaLnBrk="1" hangingPunct="1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en-US" dirty="0"/>
              <a:t>Surrounded by </a:t>
            </a:r>
            <a:r>
              <a:rPr lang="en-US" altLang="en-US" b="1" dirty="0"/>
              <a:t>angle brackets.</a:t>
            </a:r>
          </a:p>
          <a:p>
            <a:pPr eaLnBrk="1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dirty="0"/>
              <a:t>Usually </a:t>
            </a:r>
            <a:r>
              <a:rPr lang="en-US" altLang="en-US" b="1" dirty="0"/>
              <a:t>work in pairs.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altLang="en-US" dirty="0"/>
              <a:t>	</a:t>
            </a:r>
            <a:r>
              <a:rPr lang="en-US" altLang="en-US" sz="2400" dirty="0"/>
              <a:t>&lt;tagname&gt;content&lt;/tagname&gt;</a:t>
            </a:r>
            <a:endParaRPr lang="en-US" altLang="en-US" sz="2400" b="1" dirty="0"/>
          </a:p>
          <a:p>
            <a:pPr eaLnBrk="1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dirty="0"/>
              <a:t>But some work alone.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altLang="en-US" sz="2000" dirty="0"/>
              <a:t>	</a:t>
            </a:r>
            <a:r>
              <a:rPr lang="en-US" altLang="en-US" sz="2400" dirty="0"/>
              <a:t>&lt;tagname&gt;</a:t>
            </a:r>
            <a:endParaRPr lang="en-US" altLang="en-US" sz="2400" b="1" dirty="0"/>
          </a:p>
          <a:p>
            <a:pPr eaLnBrk="1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dirty="0"/>
              <a:t>NOT case sensitive. But it is highly recommended to use LOWER CASE.</a:t>
            </a:r>
          </a:p>
          <a:p>
            <a:pPr eaLnBrk="1" hangingPunct="1">
              <a:buFontTx/>
              <a:buNone/>
            </a:pPr>
            <a:endParaRPr lang="en-US" altLang="en-US" sz="3600"/>
          </a:p>
          <a:p>
            <a:pPr eaLnBrk="1" hangingPunct="1"/>
            <a:endParaRPr lang="en-US" altLang="en-US" sz="2800"/>
          </a:p>
          <a:p>
            <a:pPr eaLnBrk="1" hangingPunct="1"/>
            <a:endParaRPr lang="en-US" altLang="en-US" sz="1800"/>
          </a:p>
          <a:p>
            <a:pPr eaLnBrk="1" hangingPunct="1"/>
            <a:endParaRPr lang="en-US" altLang="en-US" sz="1800"/>
          </a:p>
          <a:p>
            <a:pPr eaLnBrk="1" hangingPunct="1"/>
            <a:endParaRPr lang="en-US" altLang="en-US">
              <a:solidFill>
                <a:srgbClr val="FF0000"/>
              </a:solidFill>
            </a:endParaRPr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/>
              <a:t>HTML Markup – Tags/Elements (Cont.)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26024341"/>
              </p:ext>
            </p:extLst>
          </p:nvPr>
        </p:nvGraphicFramePr>
        <p:xfrm>
          <a:off x="457200" y="1143000"/>
          <a:ext cx="8229600" cy="43148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0574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0574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0574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04812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T="45725" marB="45725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08463">
                <a:tc>
                  <a:txBody>
                    <a:bodyPr/>
                    <a:lstStyle/>
                    <a:p>
                      <a:r>
                        <a:rPr lang="en-US" sz="1400" i="0" dirty="0"/>
                        <a:t>&lt;!DOCTYPE&gt;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/>
                        <a:t>&lt;ul&gt;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/>
                        <a:t>&lt;td&gt;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/>
                        <a:t>&lt;legend&gt;</a:t>
                      </a:r>
                    </a:p>
                  </a:txBody>
                  <a:tcPr marT="45725" marB="45725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08463">
                <a:tc>
                  <a:txBody>
                    <a:bodyPr/>
                    <a:lstStyle/>
                    <a:p>
                      <a:r>
                        <a:rPr lang="en-US" sz="1400" i="0" dirty="0"/>
                        <a:t>&lt;html&gt;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/>
                        <a:t>&lt;li&gt;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/>
                        <a:t>&lt;a&gt;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/>
                        <a:t>&lt;span&gt;</a:t>
                      </a:r>
                    </a:p>
                  </a:txBody>
                  <a:tcPr marT="45725" marB="45725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08463">
                <a:tc>
                  <a:txBody>
                    <a:bodyPr/>
                    <a:lstStyle/>
                    <a:p>
                      <a:r>
                        <a:rPr lang="en-US" sz="1400" i="0" dirty="0"/>
                        <a:t>&lt;head&gt;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/>
                        <a:t>&lt;ol&gt;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&lt;img&gt;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/>
                        <a:t>&lt;div&gt;</a:t>
                      </a:r>
                    </a:p>
                  </a:txBody>
                  <a:tcPr marT="45725" marB="45725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08463">
                <a:tc>
                  <a:txBody>
                    <a:bodyPr/>
                    <a:lstStyle/>
                    <a:p>
                      <a:r>
                        <a:rPr lang="en-US" sz="1400" i="0" dirty="0"/>
                        <a:t>&lt;body&gt;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/>
                        <a:t>&lt;dl&gt;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/>
                        <a:t>&lt;blockquote&gt;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T="45725" marB="45725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08463">
                <a:tc>
                  <a:txBody>
                    <a:bodyPr/>
                    <a:lstStyle/>
                    <a:p>
                      <a:r>
                        <a:rPr lang="en-US" sz="1400" i="0" dirty="0"/>
                        <a:t>&lt;!--...--&gt;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/>
                        <a:t>&lt;dt&gt;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/>
                        <a:t>&lt;form&gt;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T="45725" marB="45725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0846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&lt;title&gt;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/>
                        <a:t>&lt;dd&gt;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/>
                        <a:t>&lt;label&gt;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T="45725" marB="45725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0846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&lt;meta&gt;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/>
                        <a:t>&lt;br&gt;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/>
                        <a:t>&lt;input&gt;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T="45725" marB="45725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0846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&lt;style&gt;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/>
                        <a:t>&lt;hr&gt;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/>
                        <a:t>&lt;textarea&gt;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T="45725" marB="45725"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0846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&lt;link&gt;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/>
                        <a:t>&lt;strong&gt;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/>
                        <a:t>&lt;select&gt;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T="45725" marB="45725"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0846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&lt;script&gt;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/>
                        <a:t>&lt;em&gt;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/>
                        <a:t>&lt;option&gt;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T="45725" marB="45725"/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308463">
                <a:tc>
                  <a:txBody>
                    <a:bodyPr/>
                    <a:lstStyle/>
                    <a:p>
                      <a:r>
                        <a:rPr lang="en-US" sz="1400" i="1" dirty="0"/>
                        <a:t>&lt;noscript&gt;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/>
                        <a:t>&lt;table&gt;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/>
                        <a:t>&lt;optgroup&gt;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T="45725" marB="45725"/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308463">
                <a:tc>
                  <a:txBody>
                    <a:bodyPr/>
                    <a:lstStyle/>
                    <a:p>
                      <a:r>
                        <a:rPr lang="en-US" sz="1400" i="1" dirty="0"/>
                        <a:t>&lt;h1&gt; to &lt;h6&gt;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/>
                        <a:t>&lt;th&gt;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/>
                        <a:t>&lt;button&gt;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i="1" dirty="0"/>
                    </a:p>
                  </a:txBody>
                  <a:tcPr marT="45725" marB="45725"/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  <a:tr h="308463">
                <a:tc>
                  <a:txBody>
                    <a:bodyPr/>
                    <a:lstStyle/>
                    <a:p>
                      <a:r>
                        <a:rPr lang="en-US" sz="1400" i="1" dirty="0"/>
                        <a:t>&lt;p&gt;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/>
                        <a:t>&lt;tr&gt;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/>
                        <a:t>&lt;fieldset&gt;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i="1" dirty="0"/>
                    </a:p>
                  </a:txBody>
                  <a:tcPr marT="45725" marB="45725"/>
                </a:tc>
                <a:extLst>
                  <a:ext uri="{0D108BD9-81ED-4DB2-BD59-A6C34878D82A}">
                    <a16:rowId xmlns=""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11344" name="TextBox 4"/>
          <p:cNvSpPr txBox="1">
            <a:spLocks noChangeArrowheads="1"/>
          </p:cNvSpPr>
          <p:nvPr/>
        </p:nvSpPr>
        <p:spPr bwMode="auto">
          <a:xfrm flipH="1">
            <a:off x="609600" y="5454650"/>
            <a:ext cx="7546975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en-US" altLang="en-US" sz="2800"/>
              <a:t>HTML Tags Complete Reference:</a:t>
            </a:r>
          </a:p>
          <a:p>
            <a:pPr eaLnBrk="1" hangingPunct="1"/>
            <a:r>
              <a:rPr lang="en-US" altLang="en-US"/>
              <a:t>http://www.w3.org/TR/REC-html40/index/elements.html </a:t>
            </a:r>
          </a:p>
        </p:txBody>
      </p:sp>
    </p:spTree>
  </p:cSld>
  <p:clrMapOvr>
    <a:masterClrMapping/>
  </p:clrMapOvr>
  <p:transition spd="med">
    <p:wipe dir="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HTML Markup – Attributes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467725" cy="5038725"/>
          </a:xfrm>
        </p:spPr>
        <p:txBody>
          <a:bodyPr/>
          <a:lstStyle/>
          <a:p>
            <a:pPr eaLnBrk="1" hangingPunct="1">
              <a:spcBef>
                <a:spcPct val="0"/>
              </a:spcBef>
              <a:spcAft>
                <a:spcPts val="600"/>
              </a:spcAft>
            </a:pPr>
            <a:r>
              <a:rPr lang="en-US" altLang="en-US" sz="2800" b="1" dirty="0"/>
              <a:t>Provides additional information </a:t>
            </a:r>
            <a:r>
              <a:rPr lang="en-US" altLang="en-US" sz="2800" dirty="0"/>
              <a:t>about an element. </a:t>
            </a:r>
            <a:endParaRPr lang="en-US" altLang="en-US" sz="2800"/>
          </a:p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altLang="en-US" sz="2800" dirty="0"/>
              <a:t>	 </a:t>
            </a:r>
            <a:r>
              <a:rPr lang="en-US" altLang="en-US" sz="2400" dirty="0"/>
              <a:t>&lt;tagname attribute=“value”&gt;</a:t>
            </a:r>
          </a:p>
          <a:p>
            <a:pPr eaLnBrk="1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800" dirty="0"/>
              <a:t>E.g.: </a:t>
            </a:r>
            <a:r>
              <a:rPr lang="en-US" altLang="en-US" sz="2800" i="1" dirty="0"/>
              <a:t>id, class, title, href, src, alt, type</a:t>
            </a:r>
            <a:endParaRPr lang="en-US" altLang="en-US" sz="2400" i="1" dirty="0"/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en-US" sz="2800" dirty="0"/>
              <a:t>Most attributes required a value</a:t>
            </a:r>
          </a:p>
          <a:p>
            <a:pPr lvl="1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altLang="en-US" sz="1600" dirty="0"/>
              <a:t>E.g. &lt;input type=“checkbox” checked&gt;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en-US" sz="2800" dirty="0"/>
              <a:t>The quotes for value are optional</a:t>
            </a:r>
          </a:p>
          <a:p>
            <a:pPr lvl="1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altLang="en-US" sz="1600" dirty="0"/>
              <a:t>E.g. &lt;input type=checkbox checked&gt;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en-US" sz="2800" dirty="0"/>
              <a:t>HTML 4.0 Attributes Reference:</a:t>
            </a:r>
            <a:br>
              <a:rPr lang="en-US" altLang="en-US" sz="2800" dirty="0"/>
            </a:br>
            <a:r>
              <a:rPr lang="en-US" altLang="en-US" sz="2000" dirty="0"/>
              <a:t>http://www.w3.org/TR/REC-html40/index/attributes.html</a:t>
            </a:r>
            <a:r>
              <a:rPr lang="en-US" altLang="en-US" dirty="0"/>
              <a:t> </a:t>
            </a:r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WD">
  <a:themeElements>
    <a:clrScheme name="Mitrais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6200C0"/>
      </a:accent1>
      <a:accent2>
        <a:srgbClr val="BEA4D9"/>
      </a:accent2>
      <a:accent3>
        <a:srgbClr val="CBBADD"/>
      </a:accent3>
      <a:accent4>
        <a:srgbClr val="9B989F"/>
      </a:accent4>
      <a:accent5>
        <a:srgbClr val="000000"/>
      </a:accent5>
      <a:accent6>
        <a:srgbClr val="000000"/>
      </a:accent6>
      <a:hlink>
        <a:srgbClr val="6200C0"/>
      </a:hlink>
      <a:folHlink>
        <a:srgbClr val="6200C0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B9C43C08686664FBFC385B4C72DE7A1" ma:contentTypeVersion="0" ma:contentTypeDescription="Create a new document." ma:contentTypeScope="" ma:versionID="23596aae5ed794afc7cd2825b9e7f52b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074B9E9-E6B8-45E1-81BA-1C0A652F4BC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Learning_Offering_slide</Template>
  <TotalTime>5948</TotalTime>
  <Words>2983</Words>
  <Application>Microsoft Office PowerPoint</Application>
  <PresentationFormat>On-screen Show (4:3)</PresentationFormat>
  <Paragraphs>670</Paragraphs>
  <Slides>55</Slides>
  <Notes>37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56" baseType="lpstr">
      <vt:lpstr>SWD</vt:lpstr>
      <vt:lpstr>HTML and CSS</vt:lpstr>
      <vt:lpstr>Introduction</vt:lpstr>
      <vt:lpstr>Introduction</vt:lpstr>
      <vt:lpstr>PowerPoint Presentation</vt:lpstr>
      <vt:lpstr>HTML</vt:lpstr>
      <vt:lpstr>HTML Code</vt:lpstr>
      <vt:lpstr>HTML Markup – Tags/Elements</vt:lpstr>
      <vt:lpstr>HTML Markup – Tags/Elements (Cont.)</vt:lpstr>
      <vt:lpstr>HTML Markup – Attributes</vt:lpstr>
      <vt:lpstr>Comment</vt:lpstr>
      <vt:lpstr>HTML DTD</vt:lpstr>
      <vt:lpstr>HTML DTD (Cont.)</vt:lpstr>
      <vt:lpstr>XHTML</vt:lpstr>
      <vt:lpstr>XHTML - Syntax</vt:lpstr>
      <vt:lpstr>XHTML DTD</vt:lpstr>
      <vt:lpstr>HTML5</vt:lpstr>
      <vt:lpstr>New HTML5 Elements</vt:lpstr>
      <vt:lpstr>Format HTML Layout</vt:lpstr>
      <vt:lpstr>HTML – Basic Tag</vt:lpstr>
      <vt:lpstr>HTML Table</vt:lpstr>
      <vt:lpstr>HTML Form</vt:lpstr>
      <vt:lpstr>PowerPoint Presentation</vt:lpstr>
      <vt:lpstr>HTML5 Form Validation</vt:lpstr>
      <vt:lpstr>HTML Entity</vt:lpstr>
      <vt:lpstr>Semantic HTML</vt:lpstr>
      <vt:lpstr>HTML Semantics</vt:lpstr>
      <vt:lpstr>HTML Semantics (Cont.)</vt:lpstr>
      <vt:lpstr>(Web Design) Tableless Layout</vt:lpstr>
      <vt:lpstr>(Web Design) Tableless Layout (Cont.)</vt:lpstr>
      <vt:lpstr>(Web Design) Tableless Layout (Cont.)</vt:lpstr>
      <vt:lpstr>HTML5 Another Layout Examples</vt:lpstr>
      <vt:lpstr>HTML5 Microdata</vt:lpstr>
      <vt:lpstr>Microdata (cont)</vt:lpstr>
      <vt:lpstr>PowerPoint Presentation</vt:lpstr>
      <vt:lpstr>CSS</vt:lpstr>
      <vt:lpstr>CSS Code</vt:lpstr>
      <vt:lpstr>CSS - Selector</vt:lpstr>
      <vt:lpstr>CSS – Selector (Cont.)</vt:lpstr>
      <vt:lpstr>CSS - Property</vt:lpstr>
      <vt:lpstr>CSS - Resources</vt:lpstr>
      <vt:lpstr>CSS - Comment</vt:lpstr>
      <vt:lpstr>CSS – Applying the Style</vt:lpstr>
      <vt:lpstr>CSS – Applying the Style (Cont.)</vt:lpstr>
      <vt:lpstr>CSS – Specificity Hierarchy</vt:lpstr>
      <vt:lpstr>CSS – Specificity Hierarchy (Cont.)</vt:lpstr>
      <vt:lpstr>CSS – Cascade</vt:lpstr>
      <vt:lpstr>CSS – Cascade (Cont.)</vt:lpstr>
      <vt:lpstr>CSS - Inheritance</vt:lpstr>
      <vt:lpstr>CSS – Code Sample</vt:lpstr>
      <vt:lpstr>typography</vt:lpstr>
      <vt:lpstr>Media queries and Responsive Design</vt:lpstr>
      <vt:lpstr>Debugging using dev tools</vt:lpstr>
      <vt:lpstr>CSS Library and Framework</vt:lpstr>
      <vt:lpstr>Cross Browser Compatibility</vt:lpstr>
      <vt:lpstr>PowerPoint Presentation</vt:lpstr>
    </vt:vector>
  </TitlesOfParts>
  <Manager>Ardhivipala Gunawijaya</Manager>
  <Company>PT. Mitrais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Training Presentation Template</dc:title>
  <dc:subject>Learning Offering - Induction Course</dc:subject>
  <dc:creator>Ardhivipala Gunawijaya</dc:creator>
  <cp:lastModifiedBy>Bayu Rizaldhan Rayes</cp:lastModifiedBy>
  <cp:revision>607</cp:revision>
  <cp:lastPrinted>2000-07-20T03:55:44Z</cp:lastPrinted>
  <dcterms:created xsi:type="dcterms:W3CDTF">2006-08-10T08:27:52Z</dcterms:created>
  <dcterms:modified xsi:type="dcterms:W3CDTF">2017-03-24T07:39:19Z</dcterms:modified>
</cp:coreProperties>
</file>