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4" r:id="rId2"/>
  </p:sldMasterIdLst>
  <p:notesMasterIdLst>
    <p:notesMasterId r:id="rId18"/>
  </p:notesMasterIdLst>
  <p:handoutMasterIdLst>
    <p:handoutMasterId r:id="rId19"/>
  </p:handoutMasterIdLst>
  <p:sldIdLst>
    <p:sldId id="298" r:id="rId3"/>
    <p:sldId id="301" r:id="rId4"/>
    <p:sldId id="325" r:id="rId5"/>
    <p:sldId id="326" r:id="rId6"/>
    <p:sldId id="356" r:id="rId7"/>
    <p:sldId id="357" r:id="rId8"/>
    <p:sldId id="321" r:id="rId9"/>
    <p:sldId id="359" r:id="rId10"/>
    <p:sldId id="330" r:id="rId11"/>
    <p:sldId id="358" r:id="rId12"/>
    <p:sldId id="322" r:id="rId13"/>
    <p:sldId id="360" r:id="rId14"/>
    <p:sldId id="361" r:id="rId15"/>
    <p:sldId id="362" r:id="rId16"/>
    <p:sldId id="363" r:id="rId17"/>
  </p:sldIdLst>
  <p:sldSz cx="9144000" cy="6858000" type="screen4x3"/>
  <p:notesSz cx="6791325" cy="99218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3399"/>
    <a:srgbClr val="000099"/>
    <a:srgbClr val="DDDDDD"/>
    <a:srgbClr val="FFD5D5"/>
    <a:srgbClr val="0000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3" autoAdjust="0"/>
    <p:restoredTop sz="76412" autoAdjust="0"/>
  </p:normalViewPr>
  <p:slideViewPr>
    <p:cSldViewPr snapToGrid="0">
      <p:cViewPr>
        <p:scale>
          <a:sx n="79" d="100"/>
          <a:sy n="79" d="100"/>
        </p:scale>
        <p:origin x="-19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62"/>
    </p:cViewPr>
  </p:sorterViewPr>
  <p:notesViewPr>
    <p:cSldViewPr snapToGrid="0">
      <p:cViewPr>
        <p:scale>
          <a:sx n="125" d="100"/>
          <a:sy n="125" d="100"/>
        </p:scale>
        <p:origin x="-1278" y="4254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3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47663" y="9463088"/>
            <a:ext cx="21510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HTML Basic Slide – v1.0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292600" y="9463088"/>
            <a:ext cx="21669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9930F5C8-E351-4283-B0A2-DB8052355CC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519363" y="9478963"/>
            <a:ext cx="177323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sz="800" dirty="0">
                <a:latin typeface="Verdana" pitchFamily="34" charset="0"/>
              </a:rPr>
              <a:t>Copyright © </a:t>
            </a:r>
            <a:r>
              <a:rPr lang="en-US" sz="800" dirty="0" err="1">
                <a:latin typeface="Verdana" pitchFamily="34" charset="0"/>
              </a:rPr>
              <a:t>Mitrais</a:t>
            </a:r>
            <a:r>
              <a:rPr lang="en-US" sz="800" dirty="0">
                <a:latin typeface="Verdana" pitchFamily="34" charset="0"/>
              </a:rPr>
              <a:t> 2011</a:t>
            </a:r>
          </a:p>
        </p:txBody>
      </p:sp>
      <p:pic>
        <p:nvPicPr>
          <p:cNvPr id="30727" name="Picture 6" descr="mitrais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15900"/>
            <a:ext cx="1266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103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6513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24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513" y="942340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1DE541ED-2D0F-4F83-B35A-7EFC418B5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038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6952848-52B8-427C-AFF5-C4D00A546F8A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https://plnkr.co/edit/ZuJbuXg1mKTunbyluQRp?p=preview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541ED-2D0F-4F83-B35A-7EFC418B51A1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118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541ED-2D0F-4F83-B35A-7EFC418B51A1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074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smtClean="0"/>
              <a:t>css-boxmodel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541ED-2D0F-4F83-B35A-7EFC418B51A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36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https://en.wikipedia.org/wiki/Internet_Explorer_box_model_bug</a:t>
            </a:r>
          </a:p>
          <a:p>
            <a:r>
              <a:rPr lang="en-US" altLang="en-US"/>
              <a:t>https://css-tricks.com/box-sizing/</a:t>
            </a:r>
          </a:p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EE73CA1-20D4-4E93-B5DF-D53DD9D07C31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BAAFE03-2574-4657-A4DA-F524B471E830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BE15BE8-AEF6-4455-81D3-C640D8BAD481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/>
              <a:t>Frames</a:t>
            </a:r>
          </a:p>
          <a:p>
            <a:r>
              <a:rPr lang="en-US" altLang="en-US"/>
              <a:t>With frames, you can display more than one HTML document in the same browser window. Each HTML document is called a frame, and each frame is independent of the others.</a:t>
            </a:r>
          </a:p>
          <a:p>
            <a:endParaRPr lang="en-US" altLang="en-US"/>
          </a:p>
          <a:p>
            <a:r>
              <a:rPr lang="en-US" altLang="en-US" b="1"/>
              <a:t>The Frameset Tag</a:t>
            </a:r>
          </a:p>
          <a:p>
            <a:r>
              <a:rPr lang="en-US" altLang="en-US"/>
              <a:t>defines how to divide the window into frames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B1B1DE3-4473-4F7F-A16C-B2BB8D8BC3D2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/>
              <a:t>Frames</a:t>
            </a:r>
          </a:p>
          <a:p>
            <a:r>
              <a:rPr lang="en-US" altLang="en-US"/>
              <a:t>With frames, you can display more than one HTML document in the same browser window. Each HTML document is called a frame, and each frame is independent of the others.</a:t>
            </a:r>
          </a:p>
          <a:p>
            <a:endParaRPr lang="en-US" altLang="en-US"/>
          </a:p>
          <a:p>
            <a:r>
              <a:rPr lang="en-US" altLang="en-US" b="1"/>
              <a:t>The Frameset Tag</a:t>
            </a:r>
          </a:p>
          <a:p>
            <a:r>
              <a:rPr lang="en-US" altLang="en-US"/>
              <a:t>defines how to divide the window into frames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797ACC8-7FAF-40DB-A651-9E633ECD7D65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/>
              <a:t>Frames</a:t>
            </a:r>
          </a:p>
          <a:p>
            <a:r>
              <a:rPr lang="en-US" altLang="en-US"/>
              <a:t>With frames, you can display more than one HTML document in the same browser window. Each HTML document is called a frame, and each frame is independent of the others.</a:t>
            </a:r>
          </a:p>
          <a:p>
            <a:endParaRPr lang="en-US" altLang="en-US"/>
          </a:p>
          <a:p>
            <a:r>
              <a:rPr lang="en-US" altLang="en-US" b="1"/>
              <a:t>The Frameset Tag</a:t>
            </a:r>
          </a:p>
          <a:p>
            <a:r>
              <a:rPr lang="en-US" altLang="en-US"/>
              <a:t>defines how to divide the window into frames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110D2F6-CC30-4B2F-AB0D-0591FC5CD7C4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8D6324B-D602-4479-AFE7-683DDABFF0F2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8CDA901-6EB5-41D7-A7E4-3193E3F48B7B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255004C-3C4E-4C9E-8F89-234383E556D9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WD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49375"/>
            <a:ext cx="7772400" cy="1470025"/>
          </a:xfrm>
        </p:spPr>
        <p:txBody>
          <a:bodyPr/>
          <a:lstStyle>
            <a:lvl1pPr algn="l">
              <a:defRPr b="1">
                <a:solidFill>
                  <a:srgbClr val="99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9900CC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5410200"/>
            <a:ext cx="2133600" cy="476250"/>
          </a:xfrm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8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153150"/>
            <a:ext cx="2133600" cy="47625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53150"/>
            <a:ext cx="2895600" cy="47625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53150"/>
            <a:ext cx="2133600" cy="476250"/>
          </a:xfrm>
        </p:spPr>
        <p:txBody>
          <a:bodyPr/>
          <a:lstStyle>
            <a:lvl1pPr>
              <a:defRPr sz="1200"/>
            </a:lvl1pPr>
          </a:lstStyle>
          <a:p>
            <a:fld id="{7C4E3C45-6B55-4C56-92F2-45998FD1CF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48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SWD_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E244210-7DE1-40FF-8F76-46A97C063B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7696200" cy="1265238"/>
          </a:xfrm>
        </p:spPr>
        <p:txBody>
          <a:bodyPr/>
          <a:lstStyle/>
          <a:p>
            <a:pPr eaLnBrk="1" hangingPunct="1"/>
            <a:r>
              <a:rPr lang="en-US" altLang="en-US"/>
              <a:t>HTML and CSS</a:t>
            </a:r>
            <a:br>
              <a:rPr lang="en-US" altLang="en-US"/>
            </a:br>
            <a:r>
              <a:rPr lang="en-US" altLang="en-US"/>
              <a:t>Box Model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8470900" cy="3810000"/>
          </a:xfrm>
        </p:spPr>
        <p:txBody>
          <a:bodyPr/>
          <a:lstStyle/>
          <a:p>
            <a:pPr eaLnBrk="1" hangingPunct="1"/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sz="2000">
                <a:solidFill>
                  <a:schemeClr val="tx1"/>
                </a:solidFill>
              </a:rPr>
              <a:t>Presentation by: Yan Mahdi Saranta</a:t>
            </a:r>
          </a:p>
        </p:txBody>
      </p:sp>
    </p:spTree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Box Model (Absolute)</a:t>
            </a:r>
          </a:p>
        </p:txBody>
      </p:sp>
      <p:sp>
        <p:nvSpPr>
          <p:cNvPr id="1331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3316" name="Picture 4" descr="C:\Users\Andrew Candraditya D\Desktop\absolu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2092325"/>
            <a:ext cx="84201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Box Model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Floating</a:t>
            </a:r>
            <a:br>
              <a:rPr lang="en-US" altLang="en-US" sz="2800"/>
            </a:br>
            <a:r>
              <a:rPr lang="en-US" altLang="en-US" sz="2400"/>
              <a:t>A floated box can either be shifted to the left or the right until its outer edge touches the edge of its containing box, or another floated box.</a:t>
            </a:r>
            <a:endParaRPr lang="en-US" altLang="en-US" sz="280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Box Model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en-US" sz="2800"/>
          </a:p>
        </p:txBody>
      </p:sp>
      <p:pic>
        <p:nvPicPr>
          <p:cNvPr id="15364" name="Picture 3" descr="C:\Users\Andrew Candraditya D\Desktop\floa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62175"/>
            <a:ext cx="857250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Box Model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en-US" sz="2800"/>
          </a:p>
        </p:txBody>
      </p:sp>
      <p:pic>
        <p:nvPicPr>
          <p:cNvPr id="16388" name="Picture 4" descr="C:\Users\Andrew Candraditya D\Desktop\floa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200275"/>
            <a:ext cx="841533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Box Model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en-US" sz="2800"/>
          </a:p>
        </p:txBody>
      </p:sp>
      <p:pic>
        <p:nvPicPr>
          <p:cNvPr id="17412" name="Picture 5" descr="C:\Users\Andrew Candraditya D\Desktop\float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803400"/>
            <a:ext cx="8332787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Box 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original Internet Explorer box model represents a better, more logical approach</a:t>
            </a:r>
          </a:p>
          <a:p>
            <a:pPr>
              <a:defRPr/>
            </a:pPr>
            <a:r>
              <a:rPr lang="en-US" dirty="0"/>
              <a:t>whose dimensions always refer to the box itself, including potential padding</a:t>
            </a:r>
          </a:p>
          <a:p>
            <a:pPr>
              <a:defRPr/>
            </a:pPr>
            <a:r>
              <a:rPr lang="en-US" dirty="0"/>
              <a:t>We can use box-sizing: border-box; to achieve the same effect as old IE box model</a:t>
            </a:r>
          </a:p>
          <a:p>
            <a:pPr>
              <a:defRPr/>
            </a:pPr>
            <a:r>
              <a:rPr lang="en-US" dirty="0"/>
              <a:t>Popular framework like bootstrap uses 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89750" y="1038679"/>
            <a:ext cx="2070100" cy="24003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US" altLang="en-US" sz="3200">
                <a:solidFill>
                  <a:srgbClr val="000000"/>
                </a:solidFill>
              </a:rPr>
              <a:t>Definition</a:t>
            </a:r>
          </a:p>
          <a:p>
            <a:pPr lvl="1" eaLnBrk="1" hangingPunct="1">
              <a:spcAft>
                <a:spcPts val="600"/>
              </a:spcAft>
              <a:buFontTx/>
              <a:buChar char="–"/>
            </a:pPr>
            <a:r>
              <a:rPr lang="en-US" altLang="en-US" sz="2800"/>
              <a:t>CSS box model is essentially a box that wraps around HTML elements, and it consists of: margins, borders, padding, and the actual content.</a:t>
            </a:r>
            <a:endParaRPr lang="en-US" altLang="en-US" sz="3200">
              <a:solidFill>
                <a:srgbClr val="000000"/>
              </a:solidFill>
            </a:endParaRPr>
          </a:p>
          <a:p>
            <a:pPr eaLnBrk="1" hangingPunct="1">
              <a:spcAft>
                <a:spcPts val="600"/>
              </a:spcAft>
              <a:buFontTx/>
              <a:buChar char="•"/>
            </a:pPr>
            <a:endParaRPr lang="en-AU" altLang="en-US">
              <a:solidFill>
                <a:srgbClr val="000000"/>
              </a:solidFill>
            </a:endParaRPr>
          </a:p>
          <a:p>
            <a:pPr lvl="1" eaLnBrk="1" hangingPunct="1">
              <a:spcAft>
                <a:spcPts val="600"/>
              </a:spcAft>
              <a:buFontTx/>
              <a:buChar char="–"/>
            </a:pPr>
            <a:endParaRPr lang="en-AU" altLang="en-US">
              <a:solidFill>
                <a:srgbClr val="000000"/>
              </a:solidFill>
            </a:endParaRPr>
          </a:p>
          <a:p>
            <a:pPr lvl="1" eaLnBrk="1" hangingPunct="1">
              <a:spcAft>
                <a:spcPts val="600"/>
              </a:spcAft>
            </a:pPr>
            <a:endParaRPr lang="en-US" alt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50238" cy="819150"/>
          </a:xfrm>
        </p:spPr>
        <p:txBody>
          <a:bodyPr/>
          <a:lstStyle/>
          <a:p>
            <a:pPr eaLnBrk="1" hangingPunct="1"/>
            <a:r>
              <a:rPr lang="en-US" altLang="en-US"/>
              <a:t>CSS Box Model</a:t>
            </a:r>
          </a:p>
        </p:txBody>
      </p:sp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Box Model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978400"/>
          </a:xfrm>
        </p:spPr>
        <p:txBody>
          <a:bodyPr/>
          <a:lstStyle/>
          <a:p>
            <a:pPr eaLnBrk="1" hangingPunct="1"/>
            <a:endParaRPr lang="en-US" altLang="en-US" sz="2000"/>
          </a:p>
        </p:txBody>
      </p:sp>
      <p:pic>
        <p:nvPicPr>
          <p:cNvPr id="6148" name="Picture 13" descr="http://www.w3.org/TR/CSS2/images/boxdi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669925"/>
            <a:ext cx="7507288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Box Model</a:t>
            </a:r>
          </a:p>
        </p:txBody>
      </p:sp>
      <p:sp>
        <p:nvSpPr>
          <p:cNvPr id="717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#myBox {</a:t>
            </a:r>
          </a:p>
          <a:p>
            <a:pPr marL="0" indent="0">
              <a:buFontTx/>
              <a:buNone/>
            </a:pPr>
            <a:r>
              <a:rPr lang="en-US" altLang="en-US"/>
              <a:t>   margin: 10px;</a:t>
            </a:r>
          </a:p>
          <a:p>
            <a:pPr marL="0" indent="0">
              <a:buFontTx/>
              <a:buNone/>
            </a:pPr>
            <a:r>
              <a:rPr lang="en-US" altLang="en-US"/>
              <a:t>   padding: 5px;</a:t>
            </a:r>
          </a:p>
          <a:p>
            <a:pPr marL="0" indent="0">
              <a:buFontTx/>
              <a:buNone/>
            </a:pPr>
            <a:r>
              <a:rPr lang="en-US" altLang="en-US"/>
              <a:t>   width: 70px;</a:t>
            </a:r>
          </a:p>
          <a:p>
            <a:pPr marL="0" indent="0">
              <a:buFontTx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Box Model</a:t>
            </a:r>
          </a:p>
        </p:txBody>
      </p:sp>
      <p:pic>
        <p:nvPicPr>
          <p:cNvPr id="8195" name="Content Placeholder 3" descr="C:\Users\Andrew Candraditya D\Desktop\box-model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6588" y="976313"/>
            <a:ext cx="5572125" cy="5356225"/>
          </a:xfrm>
        </p:spPr>
      </p:pic>
    </p:spTree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Box Model (IE 6)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220" name="Picture 6" descr="C:\Users\Andrew Candraditya D\Desktop\IE-box-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76313"/>
            <a:ext cx="4745038" cy="524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Box Model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Positioning</a:t>
            </a:r>
          </a:p>
          <a:p>
            <a:pPr lvl="1" eaLnBrk="1" hangingPunct="1"/>
            <a:r>
              <a:rPr lang="en-US" altLang="en-US"/>
              <a:t>Relative Positioning</a:t>
            </a:r>
            <a:br>
              <a:rPr lang="en-US" altLang="en-US"/>
            </a:br>
            <a:r>
              <a:rPr lang="en-US" altLang="en-US"/>
              <a:t>Count from the position it supposed to be.</a:t>
            </a:r>
          </a:p>
          <a:p>
            <a:pPr lvl="1" eaLnBrk="1" hangingPunct="1"/>
            <a:r>
              <a:rPr lang="en-US" altLang="en-US"/>
              <a:t>Absolute Positioning</a:t>
            </a:r>
            <a:br>
              <a:rPr lang="en-US" altLang="en-US"/>
            </a:br>
            <a:r>
              <a:rPr lang="en-US" altLang="en-US"/>
              <a:t>Count from positioned in relation to its nearest positioned ancestor.</a:t>
            </a:r>
          </a:p>
          <a:p>
            <a:pPr lvl="1" eaLnBrk="1" hangingPunct="1"/>
            <a:r>
              <a:rPr lang="en-US" altLang="en-US"/>
              <a:t>Fixed Positioning</a:t>
            </a:r>
            <a:br>
              <a:rPr lang="en-US" altLang="en-US"/>
            </a:br>
            <a:r>
              <a:rPr lang="en-US" altLang="en-US"/>
              <a:t>Fixed position by screen.</a:t>
            </a:r>
          </a:p>
          <a:p>
            <a:pPr eaLnBrk="1" hangingPunct="1">
              <a:buFontTx/>
              <a:buNone/>
            </a:pPr>
            <a:endParaRPr lang="en-US" altLang="en-US" sz="36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Box Model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#myBox {</a:t>
            </a:r>
          </a:p>
          <a:p>
            <a:pPr marL="0" indent="0">
              <a:buFontTx/>
              <a:buNone/>
            </a:pPr>
            <a:r>
              <a:rPr lang="en-US" altLang="en-US"/>
              <a:t>  position: relative/absolute;</a:t>
            </a:r>
          </a:p>
          <a:p>
            <a:pPr marL="0" indent="0">
              <a:buFontTx/>
              <a:buNone/>
            </a:pPr>
            <a:r>
              <a:rPr lang="en-US" altLang="en-US"/>
              <a:t>  left: 20px;</a:t>
            </a:r>
          </a:p>
          <a:p>
            <a:pPr marL="0" indent="0">
              <a:buFontTx/>
              <a:buNone/>
            </a:pPr>
            <a:r>
              <a:rPr lang="en-US" altLang="en-US"/>
              <a:t>  top: 20px;</a:t>
            </a:r>
          </a:p>
          <a:p>
            <a:pPr marL="0" indent="0">
              <a:buFontTx/>
              <a:buNone/>
            </a:pPr>
            <a:r>
              <a:rPr lang="en-US" altLang="en-US"/>
              <a:t>}</a:t>
            </a:r>
          </a:p>
          <a:p>
            <a:pPr marL="0" indent="0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Box Model (Relative)</a:t>
            </a:r>
          </a:p>
        </p:txBody>
      </p:sp>
      <p:sp>
        <p:nvSpPr>
          <p:cNvPr id="1229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2292" name="Picture 5" descr="C:\Users\Andrew Candraditya D\Desktop\relat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197100"/>
            <a:ext cx="8364538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SWD">
  <a:themeElements>
    <a:clrScheme name="Mitrai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200C0"/>
      </a:accent1>
      <a:accent2>
        <a:srgbClr val="BEA4D9"/>
      </a:accent2>
      <a:accent3>
        <a:srgbClr val="CBBADD"/>
      </a:accent3>
      <a:accent4>
        <a:srgbClr val="9B989F"/>
      </a:accent4>
      <a:accent5>
        <a:srgbClr val="000000"/>
      </a:accent5>
      <a:accent6>
        <a:srgbClr val="000000"/>
      </a:accent6>
      <a:hlink>
        <a:srgbClr val="6200C0"/>
      </a:hlink>
      <a:folHlink>
        <a:srgbClr val="6200C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9C43C08686664FBFC385B4C72DE7A1" ma:contentTypeVersion="0" ma:contentTypeDescription="Create a new document." ma:contentTypeScope="" ma:versionID="23596aae5ed794afc7cd2825b9e7f5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74B9E9-E6B8-45E1-81BA-1C0A652F4B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SWD slide</Template>
  <TotalTime>4116</TotalTime>
  <Words>337</Words>
  <Application>Microsoft Office PowerPoint</Application>
  <PresentationFormat>On-screen Show (4:3)</PresentationFormat>
  <Paragraphs>79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SWD</vt:lpstr>
      <vt:lpstr>HTML and CSS Box Model</vt:lpstr>
      <vt:lpstr>CSS Box Model</vt:lpstr>
      <vt:lpstr>CSS Box Model</vt:lpstr>
      <vt:lpstr>CSS Box Model</vt:lpstr>
      <vt:lpstr>CSS Box Model</vt:lpstr>
      <vt:lpstr>CSS Box Model (IE 6)</vt:lpstr>
      <vt:lpstr>CSS Box Model</vt:lpstr>
      <vt:lpstr>CSS Box Model</vt:lpstr>
      <vt:lpstr>CSS Box Model (Relative)</vt:lpstr>
      <vt:lpstr>CSS Box Model (Absolute)</vt:lpstr>
      <vt:lpstr>CSS Box Model</vt:lpstr>
      <vt:lpstr>CSS Box Model</vt:lpstr>
      <vt:lpstr>CSS Box Model</vt:lpstr>
      <vt:lpstr>CSS Box Model</vt:lpstr>
      <vt:lpstr>Box sizing</vt:lpstr>
    </vt:vector>
  </TitlesOfParts>
  <Manager>Ardhivipala Gunawijaya</Manager>
  <Company>PT. Mitrais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 Template</dc:title>
  <dc:subject>Learning Offering - Induction Course</dc:subject>
  <dc:creator>Ardhivipala Gunawijaya</dc:creator>
  <cp:lastModifiedBy>Bayu Rizaldhan Rayes</cp:lastModifiedBy>
  <cp:revision>378</cp:revision>
  <cp:lastPrinted>2000-07-20T03:55:44Z</cp:lastPrinted>
  <dcterms:created xsi:type="dcterms:W3CDTF">2006-08-10T08:27:52Z</dcterms:created>
  <dcterms:modified xsi:type="dcterms:W3CDTF">2017-03-24T07:30:07Z</dcterms:modified>
</cp:coreProperties>
</file>