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Lst>
  <p:sldSz cx="18288000" cy="10287000"/>
  <p:notesSz cx="6858000" cy="9144000"/>
  <p:embeddedFontLst>
    <p:embeddedFont>
      <p:font typeface="Brasika" charset="1" panose="00000000000000000000"/>
      <p:regular r:id="rId10"/>
    </p:embeddedFont>
    <p:embeddedFont>
      <p:font typeface="Banburi Bold" charset="1" panose="00000000000000000000"/>
      <p:regular r:id="rId11"/>
    </p:embeddedFont>
    <p:embeddedFont>
      <p:font typeface="Banburi" charset="1" panose="0000000000000000000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925" r="0" b="-9925"/>
            </a:stretch>
          </a:blipFill>
        </p:spPr>
      </p:sp>
      <p:sp>
        <p:nvSpPr>
          <p:cNvPr name="Freeform 3" id="3"/>
          <p:cNvSpPr/>
          <p:nvPr/>
        </p:nvSpPr>
        <p:spPr>
          <a:xfrm flipH="true" flipV="true" rot="0">
            <a:off x="-2114733" y="-1721461"/>
            <a:ext cx="9329683" cy="4571545"/>
          </a:xfrm>
          <a:custGeom>
            <a:avLst/>
            <a:gdLst/>
            <a:ahLst/>
            <a:cxnLst/>
            <a:rect r="r" b="b" t="t" l="l"/>
            <a:pathLst>
              <a:path h="4571545" w="9329683">
                <a:moveTo>
                  <a:pt x="9329682" y="4571545"/>
                </a:moveTo>
                <a:lnTo>
                  <a:pt x="0" y="4571545"/>
                </a:lnTo>
                <a:lnTo>
                  <a:pt x="0" y="0"/>
                </a:lnTo>
                <a:lnTo>
                  <a:pt x="9329682" y="0"/>
                </a:lnTo>
                <a:lnTo>
                  <a:pt x="9329682" y="457154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599813">
            <a:off x="11247990" y="6477022"/>
            <a:ext cx="10311063" cy="8145740"/>
          </a:xfrm>
          <a:custGeom>
            <a:avLst/>
            <a:gdLst/>
            <a:ahLst/>
            <a:cxnLst/>
            <a:rect r="r" b="b" t="t" l="l"/>
            <a:pathLst>
              <a:path h="8145740" w="10311063">
                <a:moveTo>
                  <a:pt x="0" y="0"/>
                </a:moveTo>
                <a:lnTo>
                  <a:pt x="10311063" y="0"/>
                </a:lnTo>
                <a:lnTo>
                  <a:pt x="10311063" y="8145740"/>
                </a:lnTo>
                <a:lnTo>
                  <a:pt x="0" y="81457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6017754" y="2923558"/>
            <a:ext cx="1586057" cy="838628"/>
          </a:xfrm>
          <a:custGeom>
            <a:avLst/>
            <a:gdLst/>
            <a:ahLst/>
            <a:cxnLst/>
            <a:rect r="r" b="b" t="t" l="l"/>
            <a:pathLst>
              <a:path h="838628" w="1586057">
                <a:moveTo>
                  <a:pt x="0" y="0"/>
                </a:moveTo>
                <a:lnTo>
                  <a:pt x="1586057" y="0"/>
                </a:lnTo>
                <a:lnTo>
                  <a:pt x="1586057" y="838628"/>
                </a:lnTo>
                <a:lnTo>
                  <a:pt x="0" y="8386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2550108" y="2850084"/>
            <a:ext cx="492788" cy="492788"/>
          </a:xfrm>
          <a:custGeom>
            <a:avLst/>
            <a:gdLst/>
            <a:ahLst/>
            <a:cxnLst/>
            <a:rect r="r" b="b" t="t" l="l"/>
            <a:pathLst>
              <a:path h="492788" w="492788">
                <a:moveTo>
                  <a:pt x="0" y="0"/>
                </a:moveTo>
                <a:lnTo>
                  <a:pt x="492788" y="0"/>
                </a:lnTo>
                <a:lnTo>
                  <a:pt x="492788" y="492788"/>
                </a:lnTo>
                <a:lnTo>
                  <a:pt x="0" y="49278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1028700" y="5526196"/>
            <a:ext cx="688155" cy="2293851"/>
          </a:xfrm>
          <a:custGeom>
            <a:avLst/>
            <a:gdLst/>
            <a:ahLst/>
            <a:cxnLst/>
            <a:rect r="r" b="b" t="t" l="l"/>
            <a:pathLst>
              <a:path h="2293851" w="688155">
                <a:moveTo>
                  <a:pt x="0" y="0"/>
                </a:moveTo>
                <a:lnTo>
                  <a:pt x="688155" y="0"/>
                </a:lnTo>
                <a:lnTo>
                  <a:pt x="688155" y="2293851"/>
                </a:lnTo>
                <a:lnTo>
                  <a:pt x="0" y="229385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true" flipV="false" rot="0">
            <a:off x="6505396" y="9000250"/>
            <a:ext cx="2698025" cy="138274"/>
          </a:xfrm>
          <a:custGeom>
            <a:avLst/>
            <a:gdLst/>
            <a:ahLst/>
            <a:cxnLst/>
            <a:rect r="r" b="b" t="t" l="l"/>
            <a:pathLst>
              <a:path h="138274" w="2698025">
                <a:moveTo>
                  <a:pt x="2698025" y="0"/>
                </a:moveTo>
                <a:lnTo>
                  <a:pt x="0" y="0"/>
                </a:lnTo>
                <a:lnTo>
                  <a:pt x="0" y="138274"/>
                </a:lnTo>
                <a:lnTo>
                  <a:pt x="2698025" y="138274"/>
                </a:lnTo>
                <a:lnTo>
                  <a:pt x="2698025"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0">
            <a:off x="12799788" y="7768497"/>
            <a:ext cx="427267" cy="411069"/>
          </a:xfrm>
          <a:custGeom>
            <a:avLst/>
            <a:gdLst/>
            <a:ahLst/>
            <a:cxnLst/>
            <a:rect r="r" b="b" t="t" l="l"/>
            <a:pathLst>
              <a:path h="411069" w="427267">
                <a:moveTo>
                  <a:pt x="0" y="0"/>
                </a:moveTo>
                <a:lnTo>
                  <a:pt x="427267" y="0"/>
                </a:lnTo>
                <a:lnTo>
                  <a:pt x="427267" y="411069"/>
                </a:lnTo>
                <a:lnTo>
                  <a:pt x="0" y="411069"/>
                </a:lnTo>
                <a:lnTo>
                  <a:pt x="0" y="0"/>
                </a:lnTo>
                <a:close/>
              </a:path>
            </a:pathLst>
          </a:custGeom>
          <a:blipFill>
            <a:blip r:embed="rId15">
              <a:extLst>
                <a:ext uri="{96DAC541-7B7A-43D3-8B79-37D633B846F1}">
                  <asvg:svgBlip xmlns:asvg="http://schemas.microsoft.com/office/drawing/2016/SVG/main" r:embed="rId16"/>
                </a:ext>
              </a:extLst>
            </a:blip>
            <a:stretch>
              <a:fillRect l="0" t="0" r="-234639" b="0"/>
            </a:stretch>
          </a:blipFill>
        </p:spPr>
      </p:sp>
      <p:sp>
        <p:nvSpPr>
          <p:cNvPr name="Freeform 10" id="10"/>
          <p:cNvSpPr/>
          <p:nvPr/>
        </p:nvSpPr>
        <p:spPr>
          <a:xfrm flipH="false" flipV="false" rot="0">
            <a:off x="10576655" y="1148476"/>
            <a:ext cx="2698025" cy="138274"/>
          </a:xfrm>
          <a:custGeom>
            <a:avLst/>
            <a:gdLst/>
            <a:ahLst/>
            <a:cxnLst/>
            <a:rect r="r" b="b" t="t" l="l"/>
            <a:pathLst>
              <a:path h="138274" w="2698025">
                <a:moveTo>
                  <a:pt x="0" y="0"/>
                </a:moveTo>
                <a:lnTo>
                  <a:pt x="2698025" y="0"/>
                </a:lnTo>
                <a:lnTo>
                  <a:pt x="2698025" y="138274"/>
                </a:lnTo>
                <a:lnTo>
                  <a:pt x="0" y="13827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1" id="11"/>
          <p:cNvSpPr txBox="true"/>
          <p:nvPr/>
        </p:nvSpPr>
        <p:spPr>
          <a:xfrm rot="0">
            <a:off x="1884478" y="4391674"/>
            <a:ext cx="14519043" cy="1314449"/>
          </a:xfrm>
          <a:prstGeom prst="rect">
            <a:avLst/>
          </a:prstGeom>
        </p:spPr>
        <p:txBody>
          <a:bodyPr anchor="t" rtlCol="false" tIns="0" lIns="0" bIns="0" rIns="0">
            <a:spAutoFit/>
          </a:bodyPr>
          <a:lstStyle/>
          <a:p>
            <a:pPr algn="ctr">
              <a:lnSpc>
                <a:spcPts val="8999"/>
              </a:lnSpc>
            </a:pPr>
            <a:r>
              <a:rPr lang="en-US" sz="9999" spc="299">
                <a:solidFill>
                  <a:srgbClr val="334989"/>
                </a:solidFill>
                <a:latin typeface="Brasika"/>
                <a:ea typeface="Brasika"/>
                <a:cs typeface="Brasika"/>
                <a:sym typeface="Brasika"/>
              </a:rPr>
              <a:t>Studi Kasus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925" r="0" b="-9925"/>
            </a:stretch>
          </a:blipFill>
        </p:spPr>
      </p:sp>
      <p:sp>
        <p:nvSpPr>
          <p:cNvPr name="Freeform 3" id="3"/>
          <p:cNvSpPr/>
          <p:nvPr/>
        </p:nvSpPr>
        <p:spPr>
          <a:xfrm flipH="false" flipV="false" rot="0">
            <a:off x="3189165" y="2137829"/>
            <a:ext cx="492788" cy="492788"/>
          </a:xfrm>
          <a:custGeom>
            <a:avLst/>
            <a:gdLst/>
            <a:ahLst/>
            <a:cxnLst/>
            <a:rect r="r" b="b" t="t" l="l"/>
            <a:pathLst>
              <a:path h="492788" w="492788">
                <a:moveTo>
                  <a:pt x="0" y="0"/>
                </a:moveTo>
                <a:lnTo>
                  <a:pt x="492788" y="0"/>
                </a:lnTo>
                <a:lnTo>
                  <a:pt x="492788" y="492789"/>
                </a:lnTo>
                <a:lnTo>
                  <a:pt x="0" y="49278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5905695" y="7144299"/>
            <a:ext cx="427267" cy="411069"/>
          </a:xfrm>
          <a:custGeom>
            <a:avLst/>
            <a:gdLst/>
            <a:ahLst/>
            <a:cxnLst/>
            <a:rect r="r" b="b" t="t" l="l"/>
            <a:pathLst>
              <a:path h="411069" w="427267">
                <a:moveTo>
                  <a:pt x="0" y="0"/>
                </a:moveTo>
                <a:lnTo>
                  <a:pt x="427267" y="0"/>
                </a:lnTo>
                <a:lnTo>
                  <a:pt x="427267" y="411069"/>
                </a:lnTo>
                <a:lnTo>
                  <a:pt x="0" y="411069"/>
                </a:lnTo>
                <a:lnTo>
                  <a:pt x="0" y="0"/>
                </a:lnTo>
                <a:close/>
              </a:path>
            </a:pathLst>
          </a:custGeom>
          <a:blipFill>
            <a:blip r:embed="rId5">
              <a:extLst>
                <a:ext uri="{96DAC541-7B7A-43D3-8B79-37D633B846F1}">
                  <asvg:svgBlip xmlns:asvg="http://schemas.microsoft.com/office/drawing/2016/SVG/main" r:embed="rId6"/>
                </a:ext>
              </a:extLst>
            </a:blip>
            <a:stretch>
              <a:fillRect l="0" t="0" r="-234639" b="0"/>
            </a:stretch>
          </a:blipFill>
        </p:spPr>
      </p:sp>
      <p:grpSp>
        <p:nvGrpSpPr>
          <p:cNvPr name="Group 5" id="5"/>
          <p:cNvGrpSpPr/>
          <p:nvPr/>
        </p:nvGrpSpPr>
        <p:grpSpPr>
          <a:xfrm rot="0">
            <a:off x="-651290" y="736801"/>
            <a:ext cx="5387252" cy="590148"/>
            <a:chOff x="0" y="0"/>
            <a:chExt cx="1418865" cy="155430"/>
          </a:xfrm>
        </p:grpSpPr>
        <p:sp>
          <p:nvSpPr>
            <p:cNvPr name="Freeform 6" id="6"/>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7" id="7"/>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8" id="8"/>
          <p:cNvGrpSpPr/>
          <p:nvPr/>
        </p:nvGrpSpPr>
        <p:grpSpPr>
          <a:xfrm rot="0">
            <a:off x="-803690" y="584401"/>
            <a:ext cx="5387252" cy="590148"/>
            <a:chOff x="0" y="0"/>
            <a:chExt cx="1418865" cy="155430"/>
          </a:xfrm>
        </p:grpSpPr>
        <p:sp>
          <p:nvSpPr>
            <p:cNvPr name="Freeform 9" id="9"/>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10" id="10"/>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11" id="11"/>
          <p:cNvGrpSpPr/>
          <p:nvPr/>
        </p:nvGrpSpPr>
        <p:grpSpPr>
          <a:xfrm rot="0">
            <a:off x="15746774" y="9264851"/>
            <a:ext cx="5387252" cy="590148"/>
            <a:chOff x="0" y="0"/>
            <a:chExt cx="1418865" cy="155430"/>
          </a:xfrm>
        </p:grpSpPr>
        <p:sp>
          <p:nvSpPr>
            <p:cNvPr name="Freeform 12" id="12"/>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13" id="13"/>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14" id="14"/>
          <p:cNvGrpSpPr/>
          <p:nvPr/>
        </p:nvGrpSpPr>
        <p:grpSpPr>
          <a:xfrm rot="0">
            <a:off x="15594374" y="9112451"/>
            <a:ext cx="5387252" cy="590148"/>
            <a:chOff x="0" y="0"/>
            <a:chExt cx="1418865" cy="155430"/>
          </a:xfrm>
        </p:grpSpPr>
        <p:sp>
          <p:nvSpPr>
            <p:cNvPr name="Freeform 15" id="15"/>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16" id="16"/>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sp>
        <p:nvSpPr>
          <p:cNvPr name="Freeform 17" id="17"/>
          <p:cNvSpPr/>
          <p:nvPr/>
        </p:nvSpPr>
        <p:spPr>
          <a:xfrm flipH="false" flipV="false" rot="0">
            <a:off x="1028700" y="5526196"/>
            <a:ext cx="688155" cy="2293851"/>
          </a:xfrm>
          <a:custGeom>
            <a:avLst/>
            <a:gdLst/>
            <a:ahLst/>
            <a:cxnLst/>
            <a:rect r="r" b="b" t="t" l="l"/>
            <a:pathLst>
              <a:path h="2293851" w="688155">
                <a:moveTo>
                  <a:pt x="0" y="0"/>
                </a:moveTo>
                <a:lnTo>
                  <a:pt x="688155" y="0"/>
                </a:lnTo>
                <a:lnTo>
                  <a:pt x="688155" y="2293851"/>
                </a:lnTo>
                <a:lnTo>
                  <a:pt x="0" y="229385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8" id="18"/>
          <p:cNvSpPr txBox="true"/>
          <p:nvPr/>
        </p:nvSpPr>
        <p:spPr>
          <a:xfrm rot="0">
            <a:off x="15905695" y="9296400"/>
            <a:ext cx="2008858" cy="260351"/>
          </a:xfrm>
          <a:prstGeom prst="rect">
            <a:avLst/>
          </a:prstGeom>
        </p:spPr>
        <p:txBody>
          <a:bodyPr anchor="t" rtlCol="false" tIns="0" lIns="0" bIns="0" rIns="0">
            <a:spAutoFit/>
          </a:bodyPr>
          <a:lstStyle/>
          <a:p>
            <a:pPr algn="l" marL="0" indent="0" lvl="0">
              <a:lnSpc>
                <a:spcPts val="2000"/>
              </a:lnSpc>
              <a:spcBef>
                <a:spcPct val="0"/>
              </a:spcBef>
            </a:pPr>
            <a:r>
              <a:rPr lang="en-US" b="true" sz="2000">
                <a:solidFill>
                  <a:srgbClr val="2D3E70"/>
                </a:solidFill>
                <a:latin typeface="Banburi Bold"/>
                <a:ea typeface="Banburi Bold"/>
                <a:cs typeface="Banburi Bold"/>
                <a:sym typeface="Banburi Bold"/>
              </a:rPr>
              <a:t>Halaman 11</a:t>
            </a:r>
          </a:p>
        </p:txBody>
      </p:sp>
      <p:sp>
        <p:nvSpPr>
          <p:cNvPr name="TextBox 19" id="19"/>
          <p:cNvSpPr txBox="true"/>
          <p:nvPr/>
        </p:nvSpPr>
        <p:spPr>
          <a:xfrm rot="0">
            <a:off x="2340427" y="2700222"/>
            <a:ext cx="13607146" cy="6136640"/>
          </a:xfrm>
          <a:prstGeom prst="rect">
            <a:avLst/>
          </a:prstGeom>
        </p:spPr>
        <p:txBody>
          <a:bodyPr anchor="t" rtlCol="false" tIns="0" lIns="0" bIns="0" rIns="0">
            <a:spAutoFit/>
          </a:bodyPr>
          <a:lstStyle/>
          <a:p>
            <a:pPr algn="ctr">
              <a:lnSpc>
                <a:spcPts val="3250"/>
              </a:lnSpc>
            </a:pPr>
            <a:r>
              <a:rPr lang="en-US" sz="2600">
                <a:solidFill>
                  <a:srgbClr val="2D3E70"/>
                </a:solidFill>
                <a:latin typeface="Banburi"/>
                <a:ea typeface="Banburi"/>
                <a:cs typeface="Banburi"/>
                <a:sym typeface="Banburi"/>
              </a:rPr>
              <a:t>Dalam pelaksanaan program kerja (proker) di tingkat Himpunan Mahasiswa Program Studi (HMP), ditemukan bahwa regulasi yang telah ditetapkan tidak selalu diikuti. Beberapa pelanggaran yang terjadi meliputi tidak adanya persetujuan dari pihak fakultas sebelum pelaksanaan kegiatan serta ketidaksesuaian dengan prosedur administratif yang berlaku.</a:t>
            </a:r>
          </a:p>
          <a:p>
            <a:pPr algn="ctr">
              <a:lnSpc>
                <a:spcPts val="3250"/>
              </a:lnSpc>
            </a:pPr>
            <a:r>
              <a:rPr lang="en-US" sz="2600">
                <a:solidFill>
                  <a:srgbClr val="2D3E70"/>
                </a:solidFill>
                <a:latin typeface="Banburi"/>
                <a:ea typeface="Banburi"/>
                <a:cs typeface="Banburi"/>
                <a:sym typeface="Banburi"/>
              </a:rPr>
              <a:t>Ketika diberikan saran atau arahan untuk menyesuaikan program kerja agar sesuai dengan ketentuan, anggota HMP cenderung enggan mendengarkan dan lebih memilih mempertahankan keputusan awal mereka. Hal ini mencerminkan kurangnya budaya keterbukaan terhadap kritik dan masukan dari pihak pengawas atau fakultas.</a:t>
            </a:r>
          </a:p>
          <a:p>
            <a:pPr algn="ctr">
              <a:lnSpc>
                <a:spcPts val="3250"/>
              </a:lnSpc>
            </a:pPr>
            <a:r>
              <a:rPr lang="en-US" sz="2600">
                <a:solidFill>
                  <a:srgbClr val="2D3E70"/>
                </a:solidFill>
                <a:latin typeface="Banburi"/>
                <a:ea typeface="Banburi"/>
                <a:cs typeface="Banburi"/>
                <a:sym typeface="Banburi"/>
              </a:rPr>
              <a:t>Selain itu, mekanisme pengawasan dan evaluasi terhadap program kerja sering kali lemah, sehingga kesalahan atau pelanggaran administratif tidak terdeteksi sejak awal. Kurangnya pemantauan ini berisiko menimbulkan konsekuensi negatif, seperti sanksi organisasi dari pihak universitas atau fakultas, serta menurunnya reputasi HMP di lingkungan akademik.</a:t>
            </a:r>
          </a:p>
          <a:p>
            <a:pPr algn="ctr">
              <a:lnSpc>
                <a:spcPts val="3250"/>
              </a:lnSpc>
            </a:pPr>
            <a:r>
              <a:rPr lang="en-US" sz="2600">
                <a:solidFill>
                  <a:srgbClr val="2D3E70"/>
                </a:solidFill>
                <a:latin typeface="Banburi"/>
                <a:ea typeface="Banburi"/>
                <a:cs typeface="Banburi"/>
                <a:sym typeface="Banburi"/>
              </a:rPr>
              <a:t>Sebagai pengawas, bagaimana langkah-langkah yang dapat dilakukan untuk mengatasi permasalahan ini?</a:t>
            </a:r>
          </a:p>
          <a:p>
            <a:pPr algn="ctr">
              <a:lnSpc>
                <a:spcPts val="3250"/>
              </a:lnSpc>
            </a:pPr>
          </a:p>
        </p:txBody>
      </p:sp>
      <p:sp>
        <p:nvSpPr>
          <p:cNvPr name="TextBox 20" id="20"/>
          <p:cNvSpPr txBox="true"/>
          <p:nvPr/>
        </p:nvSpPr>
        <p:spPr>
          <a:xfrm rot="0">
            <a:off x="4939481" y="1260274"/>
            <a:ext cx="8409038" cy="1123950"/>
          </a:xfrm>
          <a:prstGeom prst="rect">
            <a:avLst/>
          </a:prstGeom>
        </p:spPr>
        <p:txBody>
          <a:bodyPr anchor="t" rtlCol="false" tIns="0" lIns="0" bIns="0" rIns="0">
            <a:spAutoFit/>
          </a:bodyPr>
          <a:lstStyle/>
          <a:p>
            <a:pPr algn="ctr">
              <a:lnSpc>
                <a:spcPts val="8399"/>
              </a:lnSpc>
            </a:pPr>
            <a:r>
              <a:rPr lang="en-US" sz="6999" spc="139">
                <a:solidFill>
                  <a:srgbClr val="2D3E70"/>
                </a:solidFill>
                <a:latin typeface="Brasika"/>
                <a:ea typeface="Brasika"/>
                <a:cs typeface="Brasika"/>
                <a:sym typeface="Brasika"/>
              </a:rPr>
              <a:t>Kasus Pertama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925" r="0" b="-9925"/>
            </a:stretch>
          </a:blipFill>
        </p:spPr>
      </p:sp>
      <p:sp>
        <p:nvSpPr>
          <p:cNvPr name="Freeform 3" id="3"/>
          <p:cNvSpPr/>
          <p:nvPr/>
        </p:nvSpPr>
        <p:spPr>
          <a:xfrm flipH="false" flipV="false" rot="0">
            <a:off x="3189165" y="2137829"/>
            <a:ext cx="492788" cy="492788"/>
          </a:xfrm>
          <a:custGeom>
            <a:avLst/>
            <a:gdLst/>
            <a:ahLst/>
            <a:cxnLst/>
            <a:rect r="r" b="b" t="t" l="l"/>
            <a:pathLst>
              <a:path h="492788" w="492788">
                <a:moveTo>
                  <a:pt x="0" y="0"/>
                </a:moveTo>
                <a:lnTo>
                  <a:pt x="492788" y="0"/>
                </a:lnTo>
                <a:lnTo>
                  <a:pt x="492788" y="492789"/>
                </a:lnTo>
                <a:lnTo>
                  <a:pt x="0" y="49278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5905695" y="7144299"/>
            <a:ext cx="427267" cy="411069"/>
          </a:xfrm>
          <a:custGeom>
            <a:avLst/>
            <a:gdLst/>
            <a:ahLst/>
            <a:cxnLst/>
            <a:rect r="r" b="b" t="t" l="l"/>
            <a:pathLst>
              <a:path h="411069" w="427267">
                <a:moveTo>
                  <a:pt x="0" y="0"/>
                </a:moveTo>
                <a:lnTo>
                  <a:pt x="427267" y="0"/>
                </a:lnTo>
                <a:lnTo>
                  <a:pt x="427267" y="411069"/>
                </a:lnTo>
                <a:lnTo>
                  <a:pt x="0" y="411069"/>
                </a:lnTo>
                <a:lnTo>
                  <a:pt x="0" y="0"/>
                </a:lnTo>
                <a:close/>
              </a:path>
            </a:pathLst>
          </a:custGeom>
          <a:blipFill>
            <a:blip r:embed="rId5">
              <a:extLst>
                <a:ext uri="{96DAC541-7B7A-43D3-8B79-37D633B846F1}">
                  <asvg:svgBlip xmlns:asvg="http://schemas.microsoft.com/office/drawing/2016/SVG/main" r:embed="rId6"/>
                </a:ext>
              </a:extLst>
            </a:blip>
            <a:stretch>
              <a:fillRect l="0" t="0" r="-234639" b="0"/>
            </a:stretch>
          </a:blipFill>
        </p:spPr>
      </p:sp>
      <p:grpSp>
        <p:nvGrpSpPr>
          <p:cNvPr name="Group 5" id="5"/>
          <p:cNvGrpSpPr/>
          <p:nvPr/>
        </p:nvGrpSpPr>
        <p:grpSpPr>
          <a:xfrm rot="0">
            <a:off x="-651290" y="736801"/>
            <a:ext cx="5387252" cy="590148"/>
            <a:chOff x="0" y="0"/>
            <a:chExt cx="1418865" cy="155430"/>
          </a:xfrm>
        </p:grpSpPr>
        <p:sp>
          <p:nvSpPr>
            <p:cNvPr name="Freeform 6" id="6"/>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7" id="7"/>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8" id="8"/>
          <p:cNvGrpSpPr/>
          <p:nvPr/>
        </p:nvGrpSpPr>
        <p:grpSpPr>
          <a:xfrm rot="0">
            <a:off x="-803690" y="584401"/>
            <a:ext cx="5387252" cy="590148"/>
            <a:chOff x="0" y="0"/>
            <a:chExt cx="1418865" cy="155430"/>
          </a:xfrm>
        </p:grpSpPr>
        <p:sp>
          <p:nvSpPr>
            <p:cNvPr name="Freeform 9" id="9"/>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10" id="10"/>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11" id="11"/>
          <p:cNvGrpSpPr/>
          <p:nvPr/>
        </p:nvGrpSpPr>
        <p:grpSpPr>
          <a:xfrm rot="0">
            <a:off x="15746774" y="9264851"/>
            <a:ext cx="5387252" cy="590148"/>
            <a:chOff x="0" y="0"/>
            <a:chExt cx="1418865" cy="155430"/>
          </a:xfrm>
        </p:grpSpPr>
        <p:sp>
          <p:nvSpPr>
            <p:cNvPr name="Freeform 12" id="12"/>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13" id="13"/>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14" id="14"/>
          <p:cNvGrpSpPr/>
          <p:nvPr/>
        </p:nvGrpSpPr>
        <p:grpSpPr>
          <a:xfrm rot="0">
            <a:off x="15594374" y="9112451"/>
            <a:ext cx="5387252" cy="590148"/>
            <a:chOff x="0" y="0"/>
            <a:chExt cx="1418865" cy="155430"/>
          </a:xfrm>
        </p:grpSpPr>
        <p:sp>
          <p:nvSpPr>
            <p:cNvPr name="Freeform 15" id="15"/>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16" id="16"/>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sp>
        <p:nvSpPr>
          <p:cNvPr name="Freeform 17" id="17"/>
          <p:cNvSpPr/>
          <p:nvPr/>
        </p:nvSpPr>
        <p:spPr>
          <a:xfrm flipH="false" flipV="false" rot="0">
            <a:off x="1028700" y="5526196"/>
            <a:ext cx="688155" cy="2293851"/>
          </a:xfrm>
          <a:custGeom>
            <a:avLst/>
            <a:gdLst/>
            <a:ahLst/>
            <a:cxnLst/>
            <a:rect r="r" b="b" t="t" l="l"/>
            <a:pathLst>
              <a:path h="2293851" w="688155">
                <a:moveTo>
                  <a:pt x="0" y="0"/>
                </a:moveTo>
                <a:lnTo>
                  <a:pt x="688155" y="0"/>
                </a:lnTo>
                <a:lnTo>
                  <a:pt x="688155" y="2293851"/>
                </a:lnTo>
                <a:lnTo>
                  <a:pt x="0" y="229385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8" id="18"/>
          <p:cNvSpPr txBox="true"/>
          <p:nvPr/>
        </p:nvSpPr>
        <p:spPr>
          <a:xfrm rot="0">
            <a:off x="15905695" y="9296400"/>
            <a:ext cx="2008858" cy="260351"/>
          </a:xfrm>
          <a:prstGeom prst="rect">
            <a:avLst/>
          </a:prstGeom>
        </p:spPr>
        <p:txBody>
          <a:bodyPr anchor="t" rtlCol="false" tIns="0" lIns="0" bIns="0" rIns="0">
            <a:spAutoFit/>
          </a:bodyPr>
          <a:lstStyle/>
          <a:p>
            <a:pPr algn="l" marL="0" indent="0" lvl="0">
              <a:lnSpc>
                <a:spcPts val="2000"/>
              </a:lnSpc>
              <a:spcBef>
                <a:spcPct val="0"/>
              </a:spcBef>
            </a:pPr>
            <a:r>
              <a:rPr lang="en-US" b="true" sz="2000">
                <a:solidFill>
                  <a:srgbClr val="2D3E70"/>
                </a:solidFill>
                <a:latin typeface="Banburi Bold"/>
                <a:ea typeface="Banburi Bold"/>
                <a:cs typeface="Banburi Bold"/>
                <a:sym typeface="Banburi Bold"/>
              </a:rPr>
              <a:t>Halaman 11</a:t>
            </a:r>
          </a:p>
        </p:txBody>
      </p:sp>
      <p:sp>
        <p:nvSpPr>
          <p:cNvPr name="TextBox 19" id="19"/>
          <p:cNvSpPr txBox="true"/>
          <p:nvPr/>
        </p:nvSpPr>
        <p:spPr>
          <a:xfrm rot="0">
            <a:off x="1835947" y="2621093"/>
            <a:ext cx="14616107" cy="7365365"/>
          </a:xfrm>
          <a:prstGeom prst="rect">
            <a:avLst/>
          </a:prstGeom>
        </p:spPr>
        <p:txBody>
          <a:bodyPr anchor="t" rtlCol="false" tIns="0" lIns="0" bIns="0" rIns="0">
            <a:spAutoFit/>
          </a:bodyPr>
          <a:lstStyle/>
          <a:p>
            <a:pPr algn="ctr">
              <a:lnSpc>
                <a:spcPts val="3250"/>
              </a:lnSpc>
            </a:pPr>
            <a:r>
              <a:rPr lang="en-US" sz="2600">
                <a:solidFill>
                  <a:srgbClr val="2D3E70"/>
                </a:solidFill>
                <a:latin typeface="Banburi"/>
                <a:ea typeface="Banburi"/>
                <a:cs typeface="Banburi"/>
                <a:sym typeface="Banburi"/>
              </a:rPr>
              <a:t>Dalam pelaksanaan Pengenalan Kehidupan Kampus bagi Mahasiswa Baru (PKKMB), sering kali muncul ketegangan antara birokrasi kampus dan panitia mahasiswa. Salah satu sumber permasalahan adalah ketika panitia PKKMB mengusulkan berbagai kegiatan inovatif untuk meningkatkan partisipasi mahasiswa baru. Namun, pihak birokrasi menolak usulan tersebut dengan alasan bahwa kegiatan yang diajukan tidak sesuai dengan pedoman resmi yang telah ditetapkan.</a:t>
            </a:r>
          </a:p>
          <a:p>
            <a:pPr algn="ctr">
              <a:lnSpc>
                <a:spcPts val="3250"/>
              </a:lnSpc>
            </a:pPr>
            <a:r>
              <a:rPr lang="en-US" sz="2600">
                <a:solidFill>
                  <a:srgbClr val="2D3E70"/>
                </a:solidFill>
                <a:latin typeface="Banburi"/>
                <a:ea typeface="Banburi"/>
                <a:cs typeface="Banburi"/>
                <a:sym typeface="Banburi"/>
              </a:rPr>
              <a:t>Penolakan ini menimbulkan frustrasi di kalangan panitia, yang merasa bahwa ide-ide mereka tidak dihargai dan bahwa birokrasi terlalu kaku dalam menerapkan regulasi. Di sisi lain, birokrasi beranggapan bahwa kepatuhan terhadap pedoman resmi penting untuk menjaga integritas dan kesesuaian program dengan visi serta misi kampus, sehingga mereka enggan memberikan izin terhadap perubahan yang dianggap tidak sesuai.</a:t>
            </a:r>
          </a:p>
          <a:p>
            <a:pPr algn="ctr">
              <a:lnSpc>
                <a:spcPts val="3250"/>
              </a:lnSpc>
            </a:pPr>
            <a:r>
              <a:rPr lang="en-US" sz="2600">
                <a:solidFill>
                  <a:srgbClr val="2D3E70"/>
                </a:solidFill>
                <a:latin typeface="Banburi"/>
                <a:ea typeface="Banburi"/>
                <a:cs typeface="Banburi"/>
                <a:sym typeface="Banburi"/>
              </a:rPr>
              <a:t>Ketegangan semakin meningkat ketika mahasiswa baru mulai mempertanyakan transparansi dan alasan di balik keputusan birokrasi. Hal ini menciptakan suasana yang kurang kondusif, di mana kedua belah pihak merasa kurang dihargai dan sulit mencapai titik temu.</a:t>
            </a:r>
          </a:p>
          <a:p>
            <a:pPr algn="ctr">
              <a:lnSpc>
                <a:spcPts val="3250"/>
              </a:lnSpc>
            </a:pPr>
            <a:r>
              <a:rPr lang="en-US" sz="2600">
                <a:solidFill>
                  <a:srgbClr val="2D3E70"/>
                </a:solidFill>
                <a:latin typeface="Banburi"/>
                <a:ea typeface="Banburi"/>
                <a:cs typeface="Banburi"/>
                <a:sym typeface="Banburi"/>
              </a:rPr>
              <a:t>Bagaimana cara membangun komunikasi yang lebih efektif antara birokrasi kampus dan panitia mahasiswa agar tercipta pemahaman bersama terkait pelaksanaan PKKMB?, Jika komunikasi yang lebih baik telah terjalin, sejauh mana fleksibilitas dapat diterapkan dalam regulasi tanpa mengorbankan integritas dan visi misi kampus?</a:t>
            </a:r>
          </a:p>
          <a:p>
            <a:pPr algn="ctr">
              <a:lnSpc>
                <a:spcPts val="3250"/>
              </a:lnSpc>
            </a:pPr>
          </a:p>
        </p:txBody>
      </p:sp>
      <p:sp>
        <p:nvSpPr>
          <p:cNvPr name="TextBox 20" id="20"/>
          <p:cNvSpPr txBox="true"/>
          <p:nvPr/>
        </p:nvSpPr>
        <p:spPr>
          <a:xfrm rot="0">
            <a:off x="4939481" y="1260274"/>
            <a:ext cx="8409038" cy="1123950"/>
          </a:xfrm>
          <a:prstGeom prst="rect">
            <a:avLst/>
          </a:prstGeom>
        </p:spPr>
        <p:txBody>
          <a:bodyPr anchor="t" rtlCol="false" tIns="0" lIns="0" bIns="0" rIns="0">
            <a:spAutoFit/>
          </a:bodyPr>
          <a:lstStyle/>
          <a:p>
            <a:pPr algn="ctr">
              <a:lnSpc>
                <a:spcPts val="8399"/>
              </a:lnSpc>
            </a:pPr>
            <a:r>
              <a:rPr lang="en-US" sz="6999" spc="139">
                <a:solidFill>
                  <a:srgbClr val="2D3E70"/>
                </a:solidFill>
                <a:latin typeface="Brasika"/>
                <a:ea typeface="Brasika"/>
                <a:cs typeface="Brasika"/>
                <a:sym typeface="Brasika"/>
              </a:rPr>
              <a:t>Kasus Kedua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925" r="0" b="-9925"/>
            </a:stretch>
          </a:blipFill>
        </p:spPr>
      </p:sp>
      <p:sp>
        <p:nvSpPr>
          <p:cNvPr name="Freeform 3" id="3"/>
          <p:cNvSpPr/>
          <p:nvPr/>
        </p:nvSpPr>
        <p:spPr>
          <a:xfrm flipH="false" flipV="false" rot="0">
            <a:off x="15905695" y="7144299"/>
            <a:ext cx="427267" cy="411069"/>
          </a:xfrm>
          <a:custGeom>
            <a:avLst/>
            <a:gdLst/>
            <a:ahLst/>
            <a:cxnLst/>
            <a:rect r="r" b="b" t="t" l="l"/>
            <a:pathLst>
              <a:path h="411069" w="427267">
                <a:moveTo>
                  <a:pt x="0" y="0"/>
                </a:moveTo>
                <a:lnTo>
                  <a:pt x="427267" y="0"/>
                </a:lnTo>
                <a:lnTo>
                  <a:pt x="427267" y="411069"/>
                </a:lnTo>
                <a:lnTo>
                  <a:pt x="0" y="411069"/>
                </a:lnTo>
                <a:lnTo>
                  <a:pt x="0" y="0"/>
                </a:lnTo>
                <a:close/>
              </a:path>
            </a:pathLst>
          </a:custGeom>
          <a:blipFill>
            <a:blip r:embed="rId3">
              <a:extLst>
                <a:ext uri="{96DAC541-7B7A-43D3-8B79-37D633B846F1}">
                  <asvg:svgBlip xmlns:asvg="http://schemas.microsoft.com/office/drawing/2016/SVG/main" r:embed="rId4"/>
                </a:ext>
              </a:extLst>
            </a:blip>
            <a:stretch>
              <a:fillRect l="0" t="0" r="-234639" b="0"/>
            </a:stretch>
          </a:blipFill>
        </p:spPr>
      </p:sp>
      <p:grpSp>
        <p:nvGrpSpPr>
          <p:cNvPr name="Group 4" id="4"/>
          <p:cNvGrpSpPr/>
          <p:nvPr/>
        </p:nvGrpSpPr>
        <p:grpSpPr>
          <a:xfrm rot="0">
            <a:off x="-651290" y="736801"/>
            <a:ext cx="5387252" cy="590148"/>
            <a:chOff x="0" y="0"/>
            <a:chExt cx="1418865" cy="155430"/>
          </a:xfrm>
        </p:grpSpPr>
        <p:sp>
          <p:nvSpPr>
            <p:cNvPr name="Freeform 5" id="5"/>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6" id="6"/>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7" id="7"/>
          <p:cNvGrpSpPr/>
          <p:nvPr/>
        </p:nvGrpSpPr>
        <p:grpSpPr>
          <a:xfrm rot="0">
            <a:off x="-803690" y="584401"/>
            <a:ext cx="5387252" cy="590148"/>
            <a:chOff x="0" y="0"/>
            <a:chExt cx="1418865" cy="155430"/>
          </a:xfrm>
        </p:grpSpPr>
        <p:sp>
          <p:nvSpPr>
            <p:cNvPr name="Freeform 8" id="8"/>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9" id="9"/>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10" id="10"/>
          <p:cNvGrpSpPr/>
          <p:nvPr/>
        </p:nvGrpSpPr>
        <p:grpSpPr>
          <a:xfrm rot="0">
            <a:off x="15746774" y="9264851"/>
            <a:ext cx="5387252" cy="590148"/>
            <a:chOff x="0" y="0"/>
            <a:chExt cx="1418865" cy="155430"/>
          </a:xfrm>
        </p:grpSpPr>
        <p:sp>
          <p:nvSpPr>
            <p:cNvPr name="Freeform 11" id="11"/>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12" id="12"/>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13" id="13"/>
          <p:cNvGrpSpPr/>
          <p:nvPr/>
        </p:nvGrpSpPr>
        <p:grpSpPr>
          <a:xfrm rot="0">
            <a:off x="15594374" y="9112451"/>
            <a:ext cx="5387252" cy="590148"/>
            <a:chOff x="0" y="0"/>
            <a:chExt cx="1418865" cy="155430"/>
          </a:xfrm>
        </p:grpSpPr>
        <p:sp>
          <p:nvSpPr>
            <p:cNvPr name="Freeform 14" id="14"/>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15" id="15"/>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sp>
        <p:nvSpPr>
          <p:cNvPr name="Freeform 16" id="16"/>
          <p:cNvSpPr/>
          <p:nvPr/>
        </p:nvSpPr>
        <p:spPr>
          <a:xfrm flipH="false" flipV="false" rot="0">
            <a:off x="1028700" y="5526196"/>
            <a:ext cx="688155" cy="2293851"/>
          </a:xfrm>
          <a:custGeom>
            <a:avLst/>
            <a:gdLst/>
            <a:ahLst/>
            <a:cxnLst/>
            <a:rect r="r" b="b" t="t" l="l"/>
            <a:pathLst>
              <a:path h="2293851" w="688155">
                <a:moveTo>
                  <a:pt x="0" y="0"/>
                </a:moveTo>
                <a:lnTo>
                  <a:pt x="688155" y="0"/>
                </a:lnTo>
                <a:lnTo>
                  <a:pt x="688155" y="2293851"/>
                </a:lnTo>
                <a:lnTo>
                  <a:pt x="0" y="229385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7" id="17"/>
          <p:cNvSpPr txBox="true"/>
          <p:nvPr/>
        </p:nvSpPr>
        <p:spPr>
          <a:xfrm rot="0">
            <a:off x="15905695" y="9296400"/>
            <a:ext cx="2008858" cy="260351"/>
          </a:xfrm>
          <a:prstGeom prst="rect">
            <a:avLst/>
          </a:prstGeom>
        </p:spPr>
        <p:txBody>
          <a:bodyPr anchor="t" rtlCol="false" tIns="0" lIns="0" bIns="0" rIns="0">
            <a:spAutoFit/>
          </a:bodyPr>
          <a:lstStyle/>
          <a:p>
            <a:pPr algn="l" marL="0" indent="0" lvl="0">
              <a:lnSpc>
                <a:spcPts val="2000"/>
              </a:lnSpc>
              <a:spcBef>
                <a:spcPct val="0"/>
              </a:spcBef>
            </a:pPr>
            <a:r>
              <a:rPr lang="en-US" b="true" sz="2000">
                <a:solidFill>
                  <a:srgbClr val="2D3E70"/>
                </a:solidFill>
                <a:latin typeface="Banburi Bold"/>
                <a:ea typeface="Banburi Bold"/>
                <a:cs typeface="Banburi Bold"/>
                <a:sym typeface="Banburi Bold"/>
              </a:rPr>
              <a:t>Halaman 11</a:t>
            </a:r>
          </a:p>
        </p:txBody>
      </p:sp>
      <p:sp>
        <p:nvSpPr>
          <p:cNvPr name="TextBox 18" id="18"/>
          <p:cNvSpPr txBox="true"/>
          <p:nvPr/>
        </p:nvSpPr>
        <p:spPr>
          <a:xfrm rot="0">
            <a:off x="1716855" y="2527734"/>
            <a:ext cx="14402473" cy="7365365"/>
          </a:xfrm>
          <a:prstGeom prst="rect">
            <a:avLst/>
          </a:prstGeom>
        </p:spPr>
        <p:txBody>
          <a:bodyPr anchor="t" rtlCol="false" tIns="0" lIns="0" bIns="0" rIns="0">
            <a:spAutoFit/>
          </a:bodyPr>
          <a:lstStyle/>
          <a:p>
            <a:pPr algn="ctr">
              <a:lnSpc>
                <a:spcPts val="3250"/>
              </a:lnSpc>
            </a:pPr>
            <a:r>
              <a:rPr lang="en-US" sz="2600">
                <a:solidFill>
                  <a:srgbClr val="2D3E70"/>
                </a:solidFill>
                <a:latin typeface="Banburi"/>
                <a:ea typeface="Banburi"/>
                <a:cs typeface="Banburi"/>
                <a:sym typeface="Banburi"/>
              </a:rPr>
              <a:t>Dalam sebuah organisasi mahasiswa, setiap kegiatan yang dilaksanakan membutuhkan anggaran yang dikelola oleh bendahara. Namun, dalam beberapa kasus, ditemukan ketidaksesuaian antara laporan keuangan yang disampaikan dengan penggunaan dana yang sebenarnya. Beberapa pengeluaran tidak tercatat secara rinci, dan ada transaksi yang tidak memiliki bukti pendukung yang jelas.</a:t>
            </a:r>
          </a:p>
          <a:p>
            <a:pPr algn="ctr">
              <a:lnSpc>
                <a:spcPts val="3250"/>
              </a:lnSpc>
            </a:pPr>
            <a:r>
              <a:rPr lang="en-US" sz="2600">
                <a:solidFill>
                  <a:srgbClr val="2D3E70"/>
                </a:solidFill>
                <a:latin typeface="Banburi"/>
                <a:ea typeface="Banburi"/>
                <a:cs typeface="Banburi"/>
                <a:sym typeface="Banburi"/>
              </a:rPr>
              <a:t>Ketika dilakukan audit internal oleh tim pengawas, ditemukan beberapa kendala, seperti kurangnya dokumentasi transaksi, pencatatan yang tidak teratur, serta perbedaan antara laporan dan realisasi anggaran. Bendahara berdalih bahwa pencatatan administrasi dilakukan secara manual dan kurangnya pemahaman tentang manajemen keuangan menjadi penyebab utama kekurangan ini.</a:t>
            </a:r>
          </a:p>
          <a:p>
            <a:pPr algn="ctr">
              <a:lnSpc>
                <a:spcPts val="3250"/>
              </a:lnSpc>
            </a:pPr>
            <a:r>
              <a:rPr lang="en-US" sz="2600">
                <a:solidFill>
                  <a:srgbClr val="2D3E70"/>
                </a:solidFill>
                <a:latin typeface="Banburi"/>
                <a:ea typeface="Banburi"/>
                <a:cs typeface="Banburi"/>
                <a:sym typeface="Banburi"/>
              </a:rPr>
              <a:t>Di sisi lain, anggota organisasi mulai mempertanyakan transparansi pengelolaan keuangan dan menginginkan sistem yang lebih terbuka agar setiap pengeluaran dapat dipertanggungjawabkan. Namun, ada sebagian pengurus yang merasa bahwa audit yang terlalu ketat akan membatasi fleksibilitas mereka dalam mengelola dana, terutama untuk pengeluaran yang sifatnya mendesak.</a:t>
            </a:r>
          </a:p>
          <a:p>
            <a:pPr algn="ctr">
              <a:lnSpc>
                <a:spcPts val="3250"/>
              </a:lnSpc>
            </a:pPr>
            <a:r>
              <a:rPr lang="en-US" sz="2600">
                <a:solidFill>
                  <a:srgbClr val="2D3E70"/>
                </a:solidFill>
                <a:latin typeface="Banburi"/>
                <a:ea typeface="Banburi"/>
                <a:cs typeface="Banburi"/>
                <a:sym typeface="Banburi"/>
              </a:rPr>
              <a:t>Bagaimana cara pengawas dapat meningkatkan transparansi dan akuntabilitas dalam pengelolaan dana organisasi mahasiswa tanpa menghambat fleksibilitas operasional?</a:t>
            </a:r>
          </a:p>
          <a:p>
            <a:pPr algn="ctr">
              <a:lnSpc>
                <a:spcPts val="3250"/>
              </a:lnSpc>
            </a:pPr>
            <a:r>
              <a:rPr lang="en-US" sz="2600">
                <a:solidFill>
                  <a:srgbClr val="2D3E70"/>
                </a:solidFill>
                <a:latin typeface="Banburi"/>
                <a:ea typeface="Banburi"/>
                <a:cs typeface="Banburi"/>
                <a:sym typeface="Banburi"/>
              </a:rPr>
              <a:t>Jika ditemukan adanya ketidaksesuaian dalam laporan keuangan, langkah apa yang sebaiknya diambil untuk menyelesaikan masalah ini secara adil dan profesional?</a:t>
            </a:r>
          </a:p>
          <a:p>
            <a:pPr algn="ctr">
              <a:lnSpc>
                <a:spcPts val="3250"/>
              </a:lnSpc>
            </a:pPr>
          </a:p>
        </p:txBody>
      </p:sp>
      <p:sp>
        <p:nvSpPr>
          <p:cNvPr name="TextBox 19" id="19"/>
          <p:cNvSpPr txBox="true"/>
          <p:nvPr/>
        </p:nvSpPr>
        <p:spPr>
          <a:xfrm rot="0">
            <a:off x="4939481" y="1260274"/>
            <a:ext cx="8409038" cy="1123950"/>
          </a:xfrm>
          <a:prstGeom prst="rect">
            <a:avLst/>
          </a:prstGeom>
        </p:spPr>
        <p:txBody>
          <a:bodyPr anchor="t" rtlCol="false" tIns="0" lIns="0" bIns="0" rIns="0">
            <a:spAutoFit/>
          </a:bodyPr>
          <a:lstStyle/>
          <a:p>
            <a:pPr algn="ctr">
              <a:lnSpc>
                <a:spcPts val="8399"/>
              </a:lnSpc>
            </a:pPr>
            <a:r>
              <a:rPr lang="en-US" sz="6999" spc="139">
                <a:solidFill>
                  <a:srgbClr val="2D3E70"/>
                </a:solidFill>
                <a:latin typeface="Brasika"/>
                <a:ea typeface="Brasika"/>
                <a:cs typeface="Brasika"/>
                <a:sym typeface="Brasika"/>
              </a:rPr>
              <a:t>Kasus Ketiga</a:t>
            </a:r>
          </a:p>
        </p:txBody>
      </p:sp>
      <p:sp>
        <p:nvSpPr>
          <p:cNvPr name="Freeform 20" id="20"/>
          <p:cNvSpPr/>
          <p:nvPr/>
        </p:nvSpPr>
        <p:spPr>
          <a:xfrm flipH="false" flipV="false" rot="0">
            <a:off x="3832401" y="2015896"/>
            <a:ext cx="492788" cy="492788"/>
          </a:xfrm>
          <a:custGeom>
            <a:avLst/>
            <a:gdLst/>
            <a:ahLst/>
            <a:cxnLst/>
            <a:rect r="r" b="b" t="t" l="l"/>
            <a:pathLst>
              <a:path h="492788" w="492788">
                <a:moveTo>
                  <a:pt x="0" y="0"/>
                </a:moveTo>
                <a:lnTo>
                  <a:pt x="492788" y="0"/>
                </a:lnTo>
                <a:lnTo>
                  <a:pt x="492788" y="492788"/>
                </a:lnTo>
                <a:lnTo>
                  <a:pt x="0" y="49278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DAGh50V5eeQ</dc:identifier>
  <dcterms:modified xsi:type="dcterms:W3CDTF">2011-08-01T06:04:30Z</dcterms:modified>
  <cp:revision>1</cp:revision>
  <dc:title>Pelatihan Audit dan Pengawasan Organisasi</dc:title>
</cp:coreProperties>
</file>