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76" r:id="rId3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hyperlink" Target="http://www.python.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D" altLang="en-US" sz="4800" b="1"/>
              <a:t>Python 3</a:t>
            </a:r>
            <a:endParaRPr lang="en-ID" altLang="en-US" sz="4800" b="1"/>
          </a:p>
        </p:txBody>
      </p:sp>
      <p:sp>
        <p:nvSpPr>
          <p:cNvPr id="3" name="Subtitle 2"/>
          <p:cNvSpPr>
            <a:spLocks noGrp="1"/>
          </p:cNvSpPr>
          <p:nvPr>
            <p:ph type="subTitle" idx="1"/>
          </p:nvPr>
        </p:nvSpPr>
        <p:spPr/>
        <p:txBody>
          <a:bodyPr/>
          <a:p>
            <a:pPr algn="r"/>
            <a:r>
              <a:rPr lang="en-ID" altLang="en-US" sz="2400"/>
              <a:t>Bayu Yunan Toro</a:t>
            </a:r>
            <a:endParaRPr lang="en-ID" altLang="en-US" sz="2400"/>
          </a:p>
          <a:p>
            <a:pPr algn="r"/>
            <a:r>
              <a:rPr lang="en-ID" altLang="en-US" sz="2400"/>
              <a:t>4IA17</a:t>
            </a:r>
            <a:endParaRPr lang="en-ID" altLang="en-US" sz="2400"/>
          </a:p>
          <a:p>
            <a:pPr algn="r"/>
            <a:r>
              <a:rPr lang="en-ID" altLang="en-US" sz="2400"/>
              <a:t>51415304</a:t>
            </a:r>
            <a:endParaRPr lang="en-ID"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Tipe Data Python</a:t>
            </a:r>
            <a:endParaRPr lang="en-ID" altLang="en-US" sz="4800" b="1"/>
          </a:p>
        </p:txBody>
      </p:sp>
      <p:sp>
        <p:nvSpPr>
          <p:cNvPr id="3" name="Content Placeholder 2"/>
          <p:cNvSpPr>
            <a:spLocks noGrp="1"/>
          </p:cNvSpPr>
          <p:nvPr>
            <p:ph sz="half" idx="1"/>
          </p:nvPr>
        </p:nvSpPr>
        <p:spPr>
          <a:xfrm>
            <a:off x="609600" y="1600200"/>
            <a:ext cx="10972800" cy="4526280"/>
          </a:xfrm>
        </p:spPr>
        <p:txBody>
          <a:bodyPr/>
          <a:p>
            <a:pPr algn="just"/>
            <a:r>
              <a:rPr lang="en-US" sz="2000"/>
              <a:t>Tipe data adalah suatu media atau memori pada komputer yang digunakan untuk menampung informasi.</a:t>
            </a:r>
            <a:endParaRPr lang="en-US" sz="2000"/>
          </a:p>
          <a:p>
            <a:pPr algn="just"/>
            <a:endParaRPr lang="en-US" sz="2000"/>
          </a:p>
          <a:p>
            <a:pPr algn="just"/>
            <a:r>
              <a:rPr lang="en-US" sz="2000"/>
              <a:t>Python sendiri mempunyai tipe data yang cukup unik bila kita bandingkan dengan bahasa pemrograman yang lain.</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416175" y="274955"/>
            <a:ext cx="7359650" cy="6351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Struktur Data Python</a:t>
            </a:r>
            <a:endParaRPr lang="en-ID" altLang="en-US" sz="4800" b="1"/>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Struktur Data adalah struktur yang dapat menyimpan dan mengorganisasikan kumpulan data. Berikut struktur data yang ada dalam Python</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9243"/>
            <a:ext cx="10972800" cy="1143000"/>
          </a:xfrm>
        </p:spPr>
        <p:txBody>
          <a:bodyPr/>
          <a:p>
            <a:r>
              <a:rPr lang="en-ID" altLang="en-US" sz="4800" b="1"/>
              <a:t>List</a:t>
            </a:r>
            <a:endParaRPr lang="en-ID" altLang="en-US" sz="4800" b="1"/>
          </a:p>
        </p:txBody>
      </p:sp>
      <p:sp>
        <p:nvSpPr>
          <p:cNvPr id="3" name="Content Placeholder 2"/>
          <p:cNvSpPr>
            <a:spLocks noGrp="1"/>
          </p:cNvSpPr>
          <p:nvPr>
            <p:ph sz="half" idx="1"/>
          </p:nvPr>
        </p:nvSpPr>
        <p:spPr>
          <a:xfrm>
            <a:off x="609600" y="1600200"/>
            <a:ext cx="10972165" cy="4526280"/>
          </a:xfrm>
        </p:spPr>
        <p:txBody>
          <a:bodyPr/>
          <a:p>
            <a:pPr algn="just"/>
            <a:r>
              <a:rPr lang="en-US" sz="2000"/>
              <a:t>List adalah struktur data yang menyimpan koleksi data terurut, anda dapat menyimpan sequence / rangkaian item menggunakan list.</a:t>
            </a:r>
            <a:endParaRPr lang="en-US" sz="2000"/>
          </a:p>
          <a:p>
            <a:pPr algn="just"/>
            <a:endParaRPr lang="en-US" sz="2000"/>
          </a:p>
          <a:p>
            <a:pPr algn="just"/>
            <a:r>
              <a:rPr lang="en-US" sz="2000"/>
              <a:t>Item dalam list ditutup menggunakan kurung siku [] (list literal). Setelah list dibuat anda bisa menambah, mengurangi, dan mencari item pada list. Karena kita dapat menambah dan mengurangi item, list bersifat mutable.</a:t>
            </a:r>
            <a:endParaRPr lang="en-US" sz="2000"/>
          </a:p>
          <a:p>
            <a:pPr algn="just"/>
            <a:endParaRPr lang="en-US" sz="2000"/>
          </a:p>
          <a:p>
            <a:pPr algn="just"/>
            <a:r>
              <a:rPr lang="en-US" sz="2000"/>
              <a:t>List adalah contoh penggunaan obyek dan class. Ketika kita menggunakan variabel i dan mengisinya dengan nilai integer 5, sama dengan kita membuat obyek (instance) i dari class (tipe) int. Anda dapat membaca help(int) untuk membaca dokumentasi class integer.</a:t>
            </a:r>
            <a:endParaRPr lang="en-US" sz="2000"/>
          </a:p>
          <a:p>
            <a:pPr algn="just"/>
            <a:endParaRPr lang="en-US" sz="2000"/>
          </a:p>
          <a:p>
            <a:pPr marL="0" indent="0" algn="just">
              <a:buNone/>
            </a:pP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p:txBody>
          <a:bodyPr/>
          <a:p>
            <a:pPr algn="just"/>
            <a:r>
              <a:rPr lang="en-US" sz="2000"/>
              <a:t>Class mempunyai method, fungsi yang didefinisikan dalam class. Anda bisa menggunakan method ini pada obyek class tersebut. Sebagai contoh, Python menyediakan method append untuk class list. contoh_list.append('item 1') akan menambahkan string 'item 1' kedalam list contoh_list. Perhatikan notasi titik untuk mengakses method pada obyek.</a:t>
            </a:r>
            <a:endParaRPr lang="en-US" sz="2000"/>
          </a:p>
          <a:p>
            <a:pPr algn="just"/>
            <a:endParaRPr lang="en-US" sz="2000"/>
          </a:p>
          <a:p>
            <a:pPr algn="just"/>
            <a:r>
              <a:rPr lang="en-US" sz="2000"/>
              <a:t>Class juga mempunyai field yang sama halnya variabel yang digunakan hanya untuk class. Anda bisa menggunakan variabel / nama ini pada obyek class tersebut.</a:t>
            </a:r>
            <a:endParaRPr lang="en-US" sz="2000"/>
          </a:p>
          <a:p>
            <a:pPr algn="just"/>
            <a:endParaRPr lang="en-US" sz="2000"/>
          </a:p>
          <a:p>
            <a:pPr marL="0" indent="0" algn="just">
              <a:buNone/>
            </a:pPr>
            <a:endParaRPr lang="en-US" sz="2000"/>
          </a:p>
        </p:txBody>
      </p:sp>
      <p:pic>
        <p:nvPicPr>
          <p:cNvPr id="5" name="Content Placeholder 4"/>
          <p:cNvPicPr>
            <a:picLocks noChangeAspect="1"/>
          </p:cNvPicPr>
          <p:nvPr>
            <p:ph sz="half" idx="2"/>
          </p:nvPr>
        </p:nvPicPr>
        <p:blipFill>
          <a:blip r:embed="rId1"/>
          <a:stretch>
            <a:fillRect/>
          </a:stretch>
        </p:blipFill>
        <p:spPr>
          <a:xfrm>
            <a:off x="6197600" y="2248535"/>
            <a:ext cx="5882640" cy="3171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b="1"/>
              <a:t>Tuple</a:t>
            </a:r>
            <a:endParaRPr lang="en-ID" altLang="en-US" b="1"/>
          </a:p>
        </p:txBody>
      </p:sp>
      <p:sp>
        <p:nvSpPr>
          <p:cNvPr id="3" name="Content Placeholder 2"/>
          <p:cNvSpPr>
            <a:spLocks noGrp="1"/>
          </p:cNvSpPr>
          <p:nvPr>
            <p:ph sz="half" idx="1"/>
          </p:nvPr>
        </p:nvSpPr>
        <p:spPr>
          <a:xfrm>
            <a:off x="609600" y="1600200"/>
            <a:ext cx="10972165" cy="1837055"/>
          </a:xfrm>
        </p:spPr>
        <p:txBody>
          <a:bodyPr/>
          <a:p>
            <a:pPr algn="just"/>
            <a:r>
              <a:rPr lang="en-US" sz="2000"/>
              <a:t>Tuple mirip dengan list namun tuple bersifat immutable (tidak bisa diubah setelah didefinisikan).</a:t>
            </a:r>
            <a:endParaRPr lang="en-US" sz="2000"/>
          </a:p>
          <a:p>
            <a:pPr algn="just"/>
            <a:endParaRPr lang="en-US" sz="2000"/>
          </a:p>
          <a:p>
            <a:pPr algn="just"/>
            <a:r>
              <a:rPr lang="en-US" sz="2000"/>
              <a:t>Tuple dibuat dengan menspesifikasikan item tuple dipisahkan menggunakan tanda koma dan opsional diapit dengan tanda kurung.</a:t>
            </a:r>
            <a:endParaRPr lang="en-US" sz="2000"/>
          </a:p>
          <a:p>
            <a:pPr algn="just"/>
            <a:endParaRPr lang="en-US" sz="2000"/>
          </a:p>
          <a:p>
            <a:pPr marL="0" indent="0" algn="just">
              <a:buNone/>
            </a:pPr>
            <a:endParaRPr lang="en-US" sz="2000"/>
          </a:p>
        </p:txBody>
      </p:sp>
      <p:pic>
        <p:nvPicPr>
          <p:cNvPr id="5" name="Content Placeholder 4"/>
          <p:cNvPicPr>
            <a:picLocks noChangeAspect="1"/>
          </p:cNvPicPr>
          <p:nvPr>
            <p:ph sz="half" idx="2"/>
          </p:nvPr>
        </p:nvPicPr>
        <p:blipFill>
          <a:blip r:embed="rId1"/>
          <a:stretch>
            <a:fillRect/>
          </a:stretch>
        </p:blipFill>
        <p:spPr>
          <a:xfrm>
            <a:off x="2142490" y="3670935"/>
            <a:ext cx="7905750" cy="26517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Dictionary</a:t>
            </a:r>
            <a:endParaRPr lang="en-ID" altLang="en-US" sz="4800" b="1"/>
          </a:p>
        </p:txBody>
      </p:sp>
      <p:sp>
        <p:nvSpPr>
          <p:cNvPr id="3" name="Content Placeholder 2"/>
          <p:cNvSpPr>
            <a:spLocks noGrp="1"/>
          </p:cNvSpPr>
          <p:nvPr>
            <p:ph sz="half" idx="1"/>
          </p:nvPr>
        </p:nvSpPr>
        <p:spPr>
          <a:xfrm>
            <a:off x="609600" y="1600200"/>
            <a:ext cx="10972165" cy="4526280"/>
          </a:xfrm>
        </p:spPr>
        <p:txBody>
          <a:bodyPr/>
          <a:p>
            <a:r>
              <a:rPr lang="en-US" sz="2000"/>
              <a:t>Dictionary seperti buku alamat, dengan buku alamat anda bisa mencari alamat atau detail kontak hanya menggunakan nama orang yang anda cari. Kita mengasosiasikan key (nama) dengan value (detail). Catatan key harus bersifat unik, anda tidak bisa menemukan informasi yang tepat jika ada dua orang yang mempunyai nama yang sama dalam buku alamat anda.</a:t>
            </a:r>
            <a:endParaRPr lang="en-US" sz="2000"/>
          </a:p>
          <a:p>
            <a:endParaRPr lang="en-US" sz="2000"/>
          </a:p>
          <a:p>
            <a:r>
              <a:rPr lang="en-US" sz="2000"/>
              <a:t>Anda hanya bisa menggunakan obyek immutable (seperti string) untuk key/ kunci dictionary. Anda bisa menggunakan obyek mutable atau immutable untuk value dalam dictionary.</a:t>
            </a:r>
            <a:endParaRPr lang="en-US" sz="2000"/>
          </a:p>
          <a:p>
            <a:endParaRPr lang="en-US" sz="2000"/>
          </a:p>
          <a:p>
            <a:r>
              <a:rPr lang="en-US" sz="2000"/>
              <a:t>Dictionary dispesifikasikan menggunakan pasangan key dan value diapit menggunakan kurung kurawal, {key1: value1, key2: value2}.</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739390" y="1938655"/>
            <a:ext cx="6713220" cy="41738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Sequence</a:t>
            </a:r>
            <a:endParaRPr lang="en-ID" altLang="en-US" sz="4800" b="1"/>
          </a:p>
        </p:txBody>
      </p:sp>
      <p:sp>
        <p:nvSpPr>
          <p:cNvPr id="3" name="Content Placeholder 2"/>
          <p:cNvSpPr>
            <a:spLocks noGrp="1"/>
          </p:cNvSpPr>
          <p:nvPr>
            <p:ph sz="half" idx="1"/>
          </p:nvPr>
        </p:nvSpPr>
        <p:spPr>
          <a:xfrm>
            <a:off x="609600" y="1600200"/>
            <a:ext cx="10972800" cy="4526280"/>
          </a:xfrm>
        </p:spPr>
        <p:txBody>
          <a:bodyPr/>
          <a:p>
            <a:pPr marL="0" indent="0" algn="just">
              <a:buNone/>
            </a:pPr>
            <a:r>
              <a:rPr lang="en-ID" altLang="en-US" sz="2000"/>
              <a:t>	</a:t>
            </a:r>
            <a:r>
              <a:rPr lang="en-US" sz="2000"/>
              <a:t>List, tuple dan string adalah contoh dari sequence. Kita dapat melakukan tes keanggotaan, operasi index(akses, slicing), dan iterasi pada sequence.</a:t>
            </a:r>
            <a:endParaRPr lang="en-US" sz="2000"/>
          </a:p>
        </p:txBody>
      </p:sp>
      <p:pic>
        <p:nvPicPr>
          <p:cNvPr id="5" name="Content Placeholder 4"/>
          <p:cNvPicPr>
            <a:picLocks noChangeAspect="1"/>
          </p:cNvPicPr>
          <p:nvPr>
            <p:ph sz="half" idx="2"/>
          </p:nvPr>
        </p:nvPicPr>
        <p:blipFill>
          <a:blip r:embed="rId1"/>
          <a:stretch>
            <a:fillRect/>
          </a:stretch>
        </p:blipFill>
        <p:spPr>
          <a:xfrm>
            <a:off x="3403600" y="2469515"/>
            <a:ext cx="5384800" cy="3656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b="1"/>
              <a:t>Referensi</a:t>
            </a:r>
            <a:endParaRPr lang="en-ID" altLang="en-US" b="1"/>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Jika anda membuat obyek dan mengisinya ke variabel, variabel hanya me refer ke obyek dan tidak merepresentasikan obyek itu sendiri. Nama variabel menunjuk ke bagian memori komputer dimana obyek disimpan. Hal ini dinamakan binding antara nama ke obyek.</a:t>
            </a:r>
            <a:endParaRPr lang="en-US" sz="2000"/>
          </a:p>
        </p:txBody>
      </p:sp>
      <p:pic>
        <p:nvPicPr>
          <p:cNvPr id="5" name="Content Placeholder 4"/>
          <p:cNvPicPr>
            <a:picLocks noChangeAspect="1"/>
          </p:cNvPicPr>
          <p:nvPr>
            <p:ph sz="half" idx="2"/>
          </p:nvPr>
        </p:nvPicPr>
        <p:blipFill>
          <a:blip r:embed="rId1"/>
          <a:stretch>
            <a:fillRect/>
          </a:stretch>
        </p:blipFill>
        <p:spPr>
          <a:xfrm>
            <a:off x="3148330" y="2714625"/>
            <a:ext cx="5894070" cy="3647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Pembahasan</a:t>
            </a:r>
            <a:endParaRPr lang="en-ID" altLang="en-US" sz="4800" b="1"/>
          </a:p>
        </p:txBody>
      </p:sp>
      <p:sp>
        <p:nvSpPr>
          <p:cNvPr id="3" name="Content Placeholder 2"/>
          <p:cNvSpPr>
            <a:spLocks noGrp="1"/>
          </p:cNvSpPr>
          <p:nvPr>
            <p:ph idx="1"/>
          </p:nvPr>
        </p:nvSpPr>
        <p:spPr/>
        <p:txBody>
          <a:bodyPr/>
          <a:p>
            <a:r>
              <a:rPr lang="en-ID" altLang="en-US" sz="2800"/>
              <a:t>Instal Python</a:t>
            </a:r>
            <a:endParaRPr lang="en-ID" altLang="en-US" sz="2800"/>
          </a:p>
          <a:p>
            <a:r>
              <a:rPr lang="en-ID" altLang="en-US" sz="2800"/>
              <a:t>Package Manager di Python</a:t>
            </a:r>
            <a:endParaRPr lang="en-ID" altLang="en-US" sz="2800"/>
          </a:p>
          <a:p>
            <a:r>
              <a:rPr lang="en-ID" altLang="en-US" sz="2800"/>
              <a:t>Tipe Data di Python</a:t>
            </a:r>
            <a:endParaRPr lang="en-ID" altLang="en-US" sz="2800"/>
          </a:p>
          <a:p>
            <a:r>
              <a:rPr lang="en-ID" altLang="en-US" sz="2800"/>
              <a:t>Struktur Data di Python</a:t>
            </a:r>
            <a:endParaRPr lang="en-ID"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String</a:t>
            </a:r>
            <a:endParaRPr lang="en-ID" altLang="en-US" sz="4800" b="1"/>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Tipe atau class String mempunyai method-method untuk memudahkan operasi string</a:t>
            </a:r>
            <a:endParaRPr lang="en-US" sz="2000"/>
          </a:p>
        </p:txBody>
      </p:sp>
      <p:pic>
        <p:nvPicPr>
          <p:cNvPr id="5" name="Content Placeholder 4"/>
          <p:cNvPicPr>
            <a:picLocks noChangeAspect="1"/>
          </p:cNvPicPr>
          <p:nvPr>
            <p:ph sz="half" idx="2"/>
          </p:nvPr>
        </p:nvPicPr>
        <p:blipFill>
          <a:blip r:embed="rId1"/>
          <a:stretch>
            <a:fillRect/>
          </a:stretch>
        </p:blipFill>
        <p:spPr>
          <a:xfrm>
            <a:off x="2489200" y="2341880"/>
            <a:ext cx="7212965" cy="3784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Instalasi Jupyter dengan Anaconda</a:t>
            </a:r>
            <a:endParaRPr lang="en-ID" altLang="en-US" sz="4800" b="1"/>
          </a:p>
        </p:txBody>
      </p:sp>
      <p:sp>
        <p:nvSpPr>
          <p:cNvPr id="3" name="Content Placeholder 2"/>
          <p:cNvSpPr>
            <a:spLocks noGrp="1"/>
          </p:cNvSpPr>
          <p:nvPr>
            <p:ph sz="half" idx="1"/>
          </p:nvPr>
        </p:nvSpPr>
        <p:spPr>
          <a:xfrm>
            <a:off x="609600" y="1600200"/>
            <a:ext cx="10972800" cy="4526280"/>
          </a:xfrm>
        </p:spPr>
        <p:txBody>
          <a:bodyPr/>
          <a:p>
            <a:pPr marL="0" indent="0" algn="just">
              <a:buNone/>
            </a:pPr>
            <a:r>
              <a:rPr lang="en-ID" altLang="en-US" sz="2000"/>
              <a:t>	</a:t>
            </a:r>
            <a:r>
              <a:rPr lang="en-US" sz="2000"/>
              <a:t>Berdasarkan Informasi dari Wikipedia, Anaconda adalah aplikasi open-source yang didistribusikan dengan bahasa pemrograman Python dan R untuk data science dan aplikasi yang berhubungan dengan machine learning (large-scale data processing, predictive analytics, scientific computing). Bertujuan untuk menyederhanakan package management dan deployment. Package versions dikelola oleh package management system conda. Anaconda digunakan oleh lebih dari 6 juta pengguna, dan mencakup lebih dari 250 paket data science populer yang cocok untuk Windows, Linux dan MacOS.</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600200"/>
            <a:ext cx="10972800" cy="4526280"/>
          </a:xfrm>
        </p:spPr>
        <p:txBody>
          <a:bodyPr/>
          <a:p>
            <a:r>
              <a:rPr lang="en-US" sz="2000"/>
              <a:t>Pertama, kita download terlebih dahulu Anaconda. Direkomendasikan untuk mendownload anaconda yang menggunakan python versi 3 keatas</a:t>
            </a:r>
            <a:endParaRPr lang="en-US" sz="2000"/>
          </a:p>
          <a:p>
            <a:pPr marL="0" indent="0">
              <a:buNone/>
            </a:pPr>
            <a:endParaRPr lang="en-US" sz="2000"/>
          </a:p>
          <a:p>
            <a:r>
              <a:rPr lang="en-US" sz="2000"/>
              <a:t>Kedua, Install hasil yang telah kita download tersebut dan ikuti langkah-langkahnya sesuai gambar dibawah ini :</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09600" y="2204085"/>
            <a:ext cx="10972800" cy="36639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33730" y="2081530"/>
            <a:ext cx="10948670" cy="35312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57860" y="2111375"/>
            <a:ext cx="10924540" cy="33540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Instalasi Jupyter dengan PIP</a:t>
            </a:r>
            <a:endParaRPr lang="en-ID" altLang="en-US" sz="4800" b="1"/>
          </a:p>
        </p:txBody>
      </p:sp>
      <p:sp>
        <p:nvSpPr>
          <p:cNvPr id="3" name="Content Placeholder 2"/>
          <p:cNvSpPr>
            <a:spLocks noGrp="1"/>
          </p:cNvSpPr>
          <p:nvPr>
            <p:ph sz="half" idx="1"/>
          </p:nvPr>
        </p:nvSpPr>
        <p:spPr>
          <a:xfrm>
            <a:off x="609600" y="1600200"/>
            <a:ext cx="10972165" cy="4526280"/>
          </a:xfrm>
        </p:spPr>
        <p:txBody>
          <a:bodyPr/>
          <a:p>
            <a:pPr marL="0" indent="0">
              <a:buNone/>
            </a:pPr>
            <a:r>
              <a:rPr lang="en-ID" altLang="en-US" sz="2000"/>
              <a:t>	</a:t>
            </a:r>
            <a:r>
              <a:rPr lang="en-US" sz="2000"/>
              <a:t>Untuk melakukan instalasi jupyter di windows menggunakan pip, pastikan terlebih dahulu telah mellakukan instalasi python di windows. Setelah terinstall pythonnya, silahkan jalankan command dibawah ini </a:t>
            </a:r>
            <a:r>
              <a:rPr lang="en-ID" altLang="en-US" sz="2000"/>
              <a:t>:</a:t>
            </a:r>
            <a:endParaRPr lang="en-ID" altLang="en-US" sz="2000"/>
          </a:p>
        </p:txBody>
      </p:sp>
      <p:pic>
        <p:nvPicPr>
          <p:cNvPr id="5" name="Content Placeholder 4"/>
          <p:cNvPicPr>
            <a:picLocks noChangeAspect="1"/>
          </p:cNvPicPr>
          <p:nvPr>
            <p:ph sz="half" idx="2"/>
          </p:nvPr>
        </p:nvPicPr>
        <p:blipFill>
          <a:blip r:embed="rId1"/>
          <a:stretch>
            <a:fillRect/>
          </a:stretch>
        </p:blipFill>
        <p:spPr>
          <a:xfrm>
            <a:off x="3493770" y="3277870"/>
            <a:ext cx="5204460" cy="150368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sp>
        <p:nvSpPr>
          <p:cNvPr id="6" name="Content Placeholder 5"/>
          <p:cNvSpPr/>
          <p:nvPr>
            <p:ph sz="half" idx="1"/>
          </p:nvPr>
        </p:nvSpPr>
        <p:spPr>
          <a:xfrm>
            <a:off x="609600" y="1600200"/>
            <a:ext cx="10972800" cy="4526280"/>
          </a:xfrm>
        </p:spPr>
        <p:txBody>
          <a:bodyPr/>
          <a:p>
            <a:pPr marL="0" indent="0" algn="just">
              <a:buNone/>
            </a:pPr>
            <a:r>
              <a:rPr lang="en-ID" altLang="en-US" sz="2000"/>
              <a:t>	</a:t>
            </a:r>
            <a:r>
              <a:rPr lang="en-US" sz="2000"/>
              <a:t>Setelah melakukan instalasi jupyter di windows, pastikan tidak ada error saat melakukan instalasi. Untuk mengecek jupyter telah terinstall, bisa menggunakan command pada CMD pada windows atau Terminal di Linux/MacOS seperti dibawah ini </a:t>
            </a:r>
            <a:r>
              <a:rPr lang="en-ID" altLang="en-US" sz="2000"/>
              <a:t>:</a:t>
            </a:r>
            <a:endParaRPr lang="en-ID" altLang="en-US" sz="2000"/>
          </a:p>
        </p:txBody>
      </p:sp>
      <p:pic>
        <p:nvPicPr>
          <p:cNvPr id="8" name="Content Placeholder 7"/>
          <p:cNvPicPr>
            <a:picLocks noChangeAspect="1"/>
          </p:cNvPicPr>
          <p:nvPr>
            <p:ph sz="half" idx="2"/>
          </p:nvPr>
        </p:nvPicPr>
        <p:blipFill>
          <a:blip r:embed="rId1"/>
          <a:stretch>
            <a:fillRect/>
          </a:stretch>
        </p:blipFill>
        <p:spPr>
          <a:xfrm>
            <a:off x="2542540" y="2626995"/>
            <a:ext cx="6579870" cy="40589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927350" y="1834515"/>
            <a:ext cx="6336665" cy="39211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Untuk membuat Notebook dengan python, bisa memilih New -&gt; Python 3 lalu isikan command yang ingin diberikan </a:t>
            </a:r>
            <a:endParaRPr lang="en-ID" altLang="en-US" sz="2000"/>
          </a:p>
        </p:txBody>
      </p:sp>
      <p:pic>
        <p:nvPicPr>
          <p:cNvPr id="5" name="Content Placeholder 4"/>
          <p:cNvPicPr>
            <a:picLocks noChangeAspect="1"/>
          </p:cNvPicPr>
          <p:nvPr>
            <p:ph sz="half" idx="2"/>
          </p:nvPr>
        </p:nvPicPr>
        <p:blipFill>
          <a:blip r:embed="rId1"/>
          <a:stretch>
            <a:fillRect/>
          </a:stretch>
        </p:blipFill>
        <p:spPr>
          <a:xfrm>
            <a:off x="3115945" y="2375535"/>
            <a:ext cx="5959475" cy="37509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Instal Python </a:t>
            </a:r>
            <a:endParaRPr lang="en-ID" altLang="en-US" sz="4800" b="1"/>
          </a:p>
        </p:txBody>
      </p:sp>
      <p:sp>
        <p:nvSpPr>
          <p:cNvPr id="3" name="Content Placeholder 2"/>
          <p:cNvSpPr>
            <a:spLocks noGrp="1"/>
          </p:cNvSpPr>
          <p:nvPr>
            <p:ph sz="half" idx="1"/>
          </p:nvPr>
        </p:nvSpPr>
        <p:spPr/>
        <p:txBody>
          <a:bodyPr/>
          <a:p>
            <a:pPr algn="just"/>
            <a:r>
              <a:rPr lang="en-US" sz="2000" dirty="0" err="1" smtClean="0">
                <a:solidFill>
                  <a:schemeClr val="tx1"/>
                </a:solidFill>
                <a:effectLst/>
                <a:sym typeface="+mn-ea"/>
              </a:rPr>
              <a:t>Langkah</a:t>
            </a:r>
            <a:r>
              <a:rPr lang="en-US" sz="2000" dirty="0" smtClean="0">
                <a:solidFill>
                  <a:schemeClr val="tx1"/>
                </a:solidFill>
                <a:effectLst/>
                <a:sym typeface="+mn-ea"/>
              </a:rPr>
              <a:t> </a:t>
            </a:r>
            <a:r>
              <a:rPr lang="en-US" sz="2000" dirty="0" err="1" smtClean="0">
                <a:solidFill>
                  <a:schemeClr val="tx1"/>
                </a:solidFill>
                <a:effectLst/>
                <a:sym typeface="+mn-ea"/>
              </a:rPr>
              <a:t>pertama</a:t>
            </a:r>
            <a:r>
              <a:rPr lang="en-US" sz="2000" dirty="0" smtClean="0">
                <a:solidFill>
                  <a:schemeClr val="tx1"/>
                </a:solidFill>
                <a:effectLst/>
                <a:sym typeface="+mn-ea"/>
              </a:rPr>
              <a:t> </a:t>
            </a:r>
            <a:r>
              <a:rPr lang="en-ID" altLang="en-US" sz="2000" dirty="0" smtClean="0">
                <a:solidFill>
                  <a:schemeClr val="tx1"/>
                </a:solidFill>
                <a:effectLst/>
                <a:sym typeface="+mn-ea"/>
              </a:rPr>
              <a:t>Download pada </a:t>
            </a:r>
            <a:r>
              <a:rPr lang="en-US" sz="2000" dirty="0" smtClean="0">
                <a:solidFill>
                  <a:schemeClr val="tx1"/>
                </a:solidFill>
                <a:effectLst/>
                <a:sym typeface="+mn-ea"/>
              </a:rPr>
              <a:t>website </a:t>
            </a:r>
            <a:r>
              <a:rPr lang="en-US" sz="2000" dirty="0" smtClean="0">
                <a:solidFill>
                  <a:schemeClr val="tx1"/>
                </a:solidFill>
                <a:effectLst/>
                <a:sym typeface="+mn-ea"/>
                <a:hlinkClick r:id="rId1"/>
              </a:rPr>
              <a:t>www.python.org</a:t>
            </a:r>
            <a:r>
              <a:rPr lang="en-US" sz="2000" dirty="0" smtClean="0">
                <a:solidFill>
                  <a:schemeClr val="tx1"/>
                </a:solidFill>
                <a:effectLst/>
                <a:sym typeface="+mn-ea"/>
              </a:rPr>
              <a:t> </a:t>
            </a:r>
            <a:r>
              <a:rPr lang="en-US" sz="2000" dirty="0" err="1" smtClean="0">
                <a:solidFill>
                  <a:schemeClr val="tx1"/>
                </a:solidFill>
                <a:effectLst/>
                <a:sym typeface="+mn-ea"/>
              </a:rPr>
              <a:t>dan</a:t>
            </a:r>
            <a:r>
              <a:rPr lang="en-US" sz="2000" dirty="0" smtClean="0">
                <a:solidFill>
                  <a:schemeClr val="tx1"/>
                </a:solidFill>
                <a:effectLst/>
                <a:sym typeface="+mn-ea"/>
              </a:rPr>
              <a:t> </a:t>
            </a:r>
            <a:r>
              <a:rPr lang="en-US" sz="2000" dirty="0" err="1" smtClean="0">
                <a:solidFill>
                  <a:schemeClr val="tx1"/>
                </a:solidFill>
                <a:effectLst/>
                <a:sym typeface="+mn-ea"/>
              </a:rPr>
              <a:t>mengunduh</a:t>
            </a:r>
            <a:r>
              <a:rPr lang="en-US" sz="2000" dirty="0" smtClean="0">
                <a:solidFill>
                  <a:schemeClr val="tx1"/>
                </a:solidFill>
                <a:effectLst/>
                <a:sym typeface="+mn-ea"/>
              </a:rPr>
              <a:t> python </a:t>
            </a:r>
            <a:r>
              <a:rPr lang="en-US" sz="2000" dirty="0" err="1" smtClean="0">
                <a:solidFill>
                  <a:schemeClr val="tx1"/>
                </a:solidFill>
                <a:effectLst/>
                <a:sym typeface="+mn-ea"/>
              </a:rPr>
              <a:t>sesuai</a:t>
            </a:r>
            <a:r>
              <a:rPr lang="en-US" sz="2000" dirty="0" smtClean="0">
                <a:solidFill>
                  <a:schemeClr val="tx1"/>
                </a:solidFill>
                <a:effectLst/>
                <a:sym typeface="+mn-ea"/>
              </a:rPr>
              <a:t> </a:t>
            </a:r>
            <a:r>
              <a:rPr lang="en-US" sz="2000" dirty="0" err="1" smtClean="0">
                <a:solidFill>
                  <a:schemeClr val="tx1"/>
                </a:solidFill>
                <a:effectLst/>
                <a:sym typeface="+mn-ea"/>
              </a:rPr>
              <a:t>dengan</a:t>
            </a:r>
            <a:r>
              <a:rPr lang="en-US" sz="2000" dirty="0" smtClean="0">
                <a:solidFill>
                  <a:schemeClr val="tx1"/>
                </a:solidFill>
                <a:effectLst/>
                <a:sym typeface="+mn-ea"/>
              </a:rPr>
              <a:t> </a:t>
            </a:r>
            <a:r>
              <a:rPr lang="en-US" sz="2000" dirty="0" err="1" smtClean="0">
                <a:solidFill>
                  <a:schemeClr val="tx1"/>
                </a:solidFill>
                <a:effectLst/>
                <a:sym typeface="+mn-ea"/>
              </a:rPr>
              <a:t>versi</a:t>
            </a:r>
            <a:r>
              <a:rPr lang="en-US" sz="2000" dirty="0" smtClean="0">
                <a:solidFill>
                  <a:schemeClr val="tx1"/>
                </a:solidFill>
                <a:effectLst/>
                <a:sym typeface="+mn-ea"/>
              </a:rPr>
              <a:t> yang </a:t>
            </a:r>
            <a:r>
              <a:rPr lang="en-US" sz="2000" dirty="0" err="1" smtClean="0">
                <a:solidFill>
                  <a:schemeClr val="tx1"/>
                </a:solidFill>
                <a:effectLst/>
                <a:sym typeface="+mn-ea"/>
              </a:rPr>
              <a:t>diperlukan</a:t>
            </a:r>
            <a:r>
              <a:rPr lang="en-ID" altLang="en-US" sz="2000" dirty="0" err="1" smtClean="0">
                <a:solidFill>
                  <a:schemeClr val="tx1"/>
                </a:solidFill>
                <a:effectLst/>
                <a:sym typeface="+mn-ea"/>
              </a:rPr>
              <a:t>. </a:t>
            </a:r>
            <a:endParaRPr lang="en-ID" altLang="en-US" sz="2000" dirty="0" err="1" smtClean="0">
              <a:solidFill>
                <a:schemeClr val="tx1"/>
              </a:solidFill>
              <a:effectLst/>
              <a:sym typeface="+mn-ea"/>
            </a:endParaRPr>
          </a:p>
        </p:txBody>
      </p:sp>
      <p:pic>
        <p:nvPicPr>
          <p:cNvPr id="4" name="Content Placeholder 3"/>
          <p:cNvPicPr>
            <a:picLocks noChangeAspect="1"/>
          </p:cNvPicPr>
          <p:nvPr>
            <p:ph sz="half" idx="2"/>
          </p:nvPr>
        </p:nvPicPr>
        <p:blipFill>
          <a:blip r:embed="rId2"/>
          <a:stretch>
            <a:fillRect/>
          </a:stretch>
        </p:blipFill>
        <p:spPr>
          <a:xfrm>
            <a:off x="6315075" y="1767205"/>
            <a:ext cx="5267325" cy="35718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5400" b="1"/>
              <a:t>Sumber</a:t>
            </a:r>
            <a:endParaRPr lang="en-ID" altLang="en-US" sz="5400" b="1"/>
          </a:p>
        </p:txBody>
      </p:sp>
      <p:sp>
        <p:nvSpPr>
          <p:cNvPr id="3" name="Content Placeholder 2"/>
          <p:cNvSpPr>
            <a:spLocks noGrp="1"/>
          </p:cNvSpPr>
          <p:nvPr>
            <p:ph sz="half" idx="1"/>
          </p:nvPr>
        </p:nvSpPr>
        <p:spPr>
          <a:xfrm>
            <a:off x="609600" y="1600200"/>
            <a:ext cx="10972800" cy="4526280"/>
          </a:xfrm>
        </p:spPr>
        <p:txBody>
          <a:bodyPr/>
          <a:p>
            <a:pPr algn="just"/>
            <a:r>
              <a:rPr lang="en-US" sz="2500"/>
              <a:t>http://sakti.github.io/python101/struktur_data.html</a:t>
            </a:r>
            <a:endParaRPr lang="en-US" sz="2500"/>
          </a:p>
          <a:p>
            <a:pPr algn="just"/>
            <a:r>
              <a:rPr lang="en-US" sz="2500">
                <a:sym typeface="+mn-ea"/>
              </a:rPr>
              <a:t>https://www.duniailkom.com/tutorial-belajar-python-cara-mendownload-dan-menginstall-python/</a:t>
            </a:r>
            <a:endParaRPr lang="en-US" sz="2500"/>
          </a:p>
          <a:p>
            <a:pPr algn="just"/>
            <a:r>
              <a:rPr lang="en-US" sz="2500">
                <a:sym typeface="+mn-ea"/>
              </a:rPr>
              <a:t>https://daengweb.id/berkenalan-dengan-python</a:t>
            </a:r>
            <a:endParaRPr lang="en-US" sz="2500"/>
          </a:p>
          <a:p>
            <a:pPr algn="just"/>
            <a:r>
              <a:rPr lang="en-US" sz="2500">
                <a:sym typeface="+mn-ea"/>
              </a:rPr>
              <a:t>https://github.com/ardeabagas22</a:t>
            </a:r>
            <a:endParaRPr lang="en-US" sz="2500">
              <a:sym typeface="+mn-ea"/>
            </a:endParaRPr>
          </a:p>
          <a:p>
            <a:pPr algn="just"/>
            <a:r>
              <a:rPr lang="en-US" sz="2500"/>
              <a:t>http://jupyter.org/</a:t>
            </a:r>
            <a:endParaRPr lang="en-US" sz="2500"/>
          </a:p>
          <a:p>
            <a:pPr algn="just"/>
            <a:r>
              <a:rPr lang="en-US" sz="2500"/>
              <a:t>https://en.wikipedia.org/wiki/Anaconda_(Python_distribution)</a:t>
            </a:r>
            <a:endParaRPr lang="en-US" sz="2500"/>
          </a:p>
          <a:p>
            <a:pPr algn="just"/>
            <a:r>
              <a:rPr lang="en-US" sz="2500"/>
              <a:t>https://beril.id/instalasi-jupyter-di-windows/</a:t>
            </a:r>
            <a:endParaRPr lang="en-US" sz="2500"/>
          </a:p>
          <a:p>
            <a:pPr algn="just"/>
            <a:endParaRPr lang="en-US"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algn="just"/>
            <a:r>
              <a:rPr lang="en-ID" altLang="en-US" sz="2000">
                <a:solidFill>
                  <a:schemeClr val="tx1"/>
                </a:solidFill>
                <a:effectLst/>
              </a:rPr>
              <a:t>Setelah file Python berhasil di download, kita bisa masuk ke proses instalasi. Klik dua kali file python-3.7.0.exe</a:t>
            </a:r>
            <a:endParaRPr lang="en-ID" altLang="en-US" sz="2000">
              <a:solidFill>
                <a:schemeClr val="tx1"/>
              </a:solidFill>
              <a:effectLst/>
            </a:endParaRPr>
          </a:p>
        </p:txBody>
      </p:sp>
      <p:pic>
        <p:nvPicPr>
          <p:cNvPr id="5" name="Content Placeholder 4"/>
          <p:cNvPicPr>
            <a:picLocks noChangeAspect="1"/>
          </p:cNvPicPr>
          <p:nvPr>
            <p:ph sz="half" idx="2"/>
          </p:nvPr>
        </p:nvPicPr>
        <p:blipFill>
          <a:blip r:embed="rId1"/>
          <a:stretch>
            <a:fillRect/>
          </a:stretch>
        </p:blipFill>
        <p:spPr>
          <a:xfrm>
            <a:off x="6674485" y="2088515"/>
            <a:ext cx="4907915" cy="29889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algn="just"/>
            <a:r>
              <a:rPr lang="en-US" sz="2000"/>
              <a:t>Selanjutnya akan tampil jendela awal instalasi Python seperti gambar di</a:t>
            </a:r>
            <a:r>
              <a:rPr lang="en-ID" altLang="en-US" sz="2000"/>
              <a:t>samping </a:t>
            </a:r>
            <a:endParaRPr lang="en-ID" altLang="en-US" sz="2000"/>
          </a:p>
        </p:txBody>
      </p:sp>
      <p:pic>
        <p:nvPicPr>
          <p:cNvPr id="5" name="Content Placeholder 4"/>
          <p:cNvPicPr>
            <a:picLocks noChangeAspect="1"/>
          </p:cNvPicPr>
          <p:nvPr>
            <p:ph sz="half" idx="2"/>
          </p:nvPr>
        </p:nvPicPr>
        <p:blipFill>
          <a:blip r:embed="rId1"/>
          <a:stretch>
            <a:fillRect/>
          </a:stretch>
        </p:blipFill>
        <p:spPr>
          <a:xfrm>
            <a:off x="6197600" y="2290445"/>
            <a:ext cx="5384800" cy="3144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a:xfrm>
            <a:off x="609600" y="1600200"/>
            <a:ext cx="10972165" cy="1111885"/>
          </a:xfrm>
        </p:spPr>
        <p:txBody>
          <a:bodyPr/>
          <a:p>
            <a:pPr algn="just"/>
            <a:r>
              <a:rPr lang="en-US" sz="2000"/>
              <a:t>Centang pilihan “Add Python 3.7 to PATH” di bagian bawah jendela (1). Ini berguna agar python interpreter bisa diakses dari lokasi mana saja. Setelah itu klik tombol “Install Now” (2). Proses instalasi akan berlangsung beberapa saat.</a:t>
            </a:r>
            <a:endParaRPr lang="en-US" sz="2000"/>
          </a:p>
        </p:txBody>
      </p:sp>
      <p:pic>
        <p:nvPicPr>
          <p:cNvPr id="5" name="Content Placeholder 4"/>
          <p:cNvPicPr>
            <a:picLocks noChangeAspect="1"/>
          </p:cNvPicPr>
          <p:nvPr>
            <p:ph sz="half" idx="2"/>
          </p:nvPr>
        </p:nvPicPr>
        <p:blipFill>
          <a:blip r:embed="rId1"/>
          <a:stretch>
            <a:fillRect/>
          </a:stretch>
        </p:blipFill>
        <p:spPr>
          <a:xfrm>
            <a:off x="609600" y="2712085"/>
            <a:ext cx="5384800" cy="3312160"/>
          </a:xfrm>
          <a:prstGeom prst="rect">
            <a:avLst/>
          </a:prstGeom>
        </p:spPr>
      </p:pic>
      <p:sp>
        <p:nvSpPr>
          <p:cNvPr id="7" name="Text Box 6"/>
          <p:cNvSpPr txBox="1"/>
          <p:nvPr/>
        </p:nvSpPr>
        <p:spPr>
          <a:xfrm>
            <a:off x="951230" y="6024245"/>
            <a:ext cx="4018915" cy="368300"/>
          </a:xfrm>
          <a:prstGeom prst="rect">
            <a:avLst/>
          </a:prstGeom>
          <a:noFill/>
        </p:spPr>
        <p:txBody>
          <a:bodyPr wrap="square" rtlCol="0">
            <a:spAutoFit/>
          </a:bodyPr>
          <a:p>
            <a:pPr algn="ctr"/>
            <a:r>
              <a:rPr lang="en-ID" altLang="en-US"/>
              <a:t>(1)</a:t>
            </a:r>
            <a:endParaRPr lang="en-ID" altLang="en-US"/>
          </a:p>
        </p:txBody>
      </p:sp>
      <p:pic>
        <p:nvPicPr>
          <p:cNvPr id="8" name="Picture 7"/>
          <p:cNvPicPr>
            <a:picLocks noChangeAspect="1"/>
          </p:cNvPicPr>
          <p:nvPr/>
        </p:nvPicPr>
        <p:blipFill>
          <a:blip r:embed="rId2"/>
          <a:stretch>
            <a:fillRect/>
          </a:stretch>
        </p:blipFill>
        <p:spPr>
          <a:xfrm>
            <a:off x="5994400" y="2672080"/>
            <a:ext cx="5676265" cy="3352165"/>
          </a:xfrm>
          <a:prstGeom prst="rect">
            <a:avLst/>
          </a:prstGeom>
        </p:spPr>
      </p:pic>
      <p:sp>
        <p:nvSpPr>
          <p:cNvPr id="9" name="Text Box 8"/>
          <p:cNvSpPr txBox="1"/>
          <p:nvPr/>
        </p:nvSpPr>
        <p:spPr>
          <a:xfrm>
            <a:off x="6823075" y="6024245"/>
            <a:ext cx="4018915" cy="368300"/>
          </a:xfrm>
          <a:prstGeom prst="rect">
            <a:avLst/>
          </a:prstGeom>
          <a:noFill/>
        </p:spPr>
        <p:txBody>
          <a:bodyPr wrap="square" rtlCol="0">
            <a:spAutoFit/>
          </a:bodyPr>
          <a:p>
            <a:pPr algn="ctr"/>
            <a:r>
              <a:rPr lang="en-ID" altLang="en-US"/>
              <a:t>(2)</a:t>
            </a:r>
            <a:endParaRPr lang="en-ID"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Package Manager</a:t>
            </a:r>
            <a:endParaRPr lang="en-ID" altLang="en-US" sz="4800" b="1"/>
          </a:p>
        </p:txBody>
      </p:sp>
      <p:sp>
        <p:nvSpPr>
          <p:cNvPr id="3" name="Content Placeholder 2"/>
          <p:cNvSpPr>
            <a:spLocks noGrp="1"/>
          </p:cNvSpPr>
          <p:nvPr>
            <p:ph sz="half" idx="1"/>
          </p:nvPr>
        </p:nvSpPr>
        <p:spPr>
          <a:xfrm>
            <a:off x="609600" y="1600200"/>
            <a:ext cx="10972800" cy="4526280"/>
          </a:xfrm>
        </p:spPr>
        <p:txBody>
          <a:bodyPr/>
          <a:p>
            <a:pPr algn="just"/>
            <a:r>
              <a:rPr lang="en-US" sz="2000" dirty="0" smtClean="0">
                <a:sym typeface="+mn-ea"/>
              </a:rPr>
              <a:t>Package Manager </a:t>
            </a:r>
            <a:r>
              <a:rPr lang="en-US" sz="2000" dirty="0" err="1" smtClean="0">
                <a:sym typeface="+mn-ea"/>
              </a:rPr>
              <a:t>pada</a:t>
            </a:r>
            <a:r>
              <a:rPr lang="en-US" sz="2000" dirty="0" smtClean="0">
                <a:sym typeface="+mn-ea"/>
              </a:rPr>
              <a:t> python </a:t>
            </a:r>
            <a:r>
              <a:rPr lang="en-US" sz="2000" dirty="0" err="1" smtClean="0">
                <a:sym typeface="+mn-ea"/>
              </a:rPr>
              <a:t>adalah</a:t>
            </a:r>
            <a:r>
              <a:rPr lang="en-US" sz="2000" dirty="0" smtClean="0">
                <a:sym typeface="+mn-ea"/>
              </a:rPr>
              <a:t> </a:t>
            </a:r>
            <a:r>
              <a:rPr lang="en-US" sz="2000" dirty="0" err="1" smtClean="0">
                <a:sym typeface="+mn-ea"/>
              </a:rPr>
              <a:t>sebuah</a:t>
            </a:r>
            <a:r>
              <a:rPr lang="en-US" sz="2000" dirty="0" smtClean="0">
                <a:sym typeface="+mn-ea"/>
              </a:rPr>
              <a:t> </a:t>
            </a:r>
            <a:r>
              <a:rPr lang="en-US" sz="2000" dirty="0" err="1" smtClean="0">
                <a:sym typeface="+mn-ea"/>
              </a:rPr>
              <a:t>sistem</a:t>
            </a:r>
            <a:r>
              <a:rPr lang="en-US" sz="2000" dirty="0" smtClean="0">
                <a:sym typeface="+mn-ea"/>
              </a:rPr>
              <a:t> </a:t>
            </a:r>
            <a:r>
              <a:rPr lang="en-US" sz="2000" dirty="0">
                <a:sym typeface="+mn-ea"/>
              </a:rPr>
              <a:t>yang </a:t>
            </a:r>
            <a:r>
              <a:rPr lang="en-US" sz="2000" dirty="0" err="1">
                <a:sym typeface="+mn-ea"/>
              </a:rPr>
              <a:t>digunakan</a:t>
            </a:r>
            <a:r>
              <a:rPr lang="en-US" sz="2000" dirty="0">
                <a:sym typeface="+mn-ea"/>
              </a:rPr>
              <a:t> </a:t>
            </a:r>
            <a:r>
              <a:rPr lang="en-US" sz="2000" dirty="0" err="1">
                <a:sym typeface="+mn-ea"/>
              </a:rPr>
              <a:t>untuk</a:t>
            </a:r>
            <a:r>
              <a:rPr lang="en-US" sz="2000" dirty="0">
                <a:sym typeface="+mn-ea"/>
              </a:rPr>
              <a:t> </a:t>
            </a:r>
            <a:r>
              <a:rPr lang="en-US" sz="2000" dirty="0" err="1">
                <a:sym typeface="+mn-ea"/>
              </a:rPr>
              <a:t>mengunduh</a:t>
            </a:r>
            <a:r>
              <a:rPr lang="en-US" sz="2000" dirty="0">
                <a:sym typeface="+mn-ea"/>
              </a:rPr>
              <a:t> </a:t>
            </a:r>
            <a:r>
              <a:rPr lang="en-US" sz="2000" dirty="0" err="1">
                <a:sym typeface="+mn-ea"/>
              </a:rPr>
              <a:t>dan</a:t>
            </a:r>
            <a:r>
              <a:rPr lang="en-US" sz="2000" dirty="0">
                <a:sym typeface="+mn-ea"/>
              </a:rPr>
              <a:t> </a:t>
            </a:r>
            <a:r>
              <a:rPr lang="en-US" sz="2000" dirty="0" err="1">
                <a:sym typeface="+mn-ea"/>
              </a:rPr>
              <a:t>mengelola</a:t>
            </a:r>
            <a:r>
              <a:rPr lang="en-US" sz="2000" dirty="0">
                <a:sym typeface="+mn-ea"/>
              </a:rPr>
              <a:t> package </a:t>
            </a:r>
            <a:r>
              <a:rPr lang="en-US" sz="2000" dirty="0" smtClean="0">
                <a:sym typeface="+mn-ea"/>
              </a:rPr>
              <a:t>Python </a:t>
            </a:r>
            <a:r>
              <a:rPr lang="en-US" sz="2000" dirty="0" err="1" smtClean="0">
                <a:sym typeface="+mn-ea"/>
              </a:rPr>
              <a:t>secara</a:t>
            </a:r>
            <a:r>
              <a:rPr lang="en-US" sz="2000" dirty="0" smtClean="0">
                <a:sym typeface="+mn-ea"/>
              </a:rPr>
              <a:t> </a:t>
            </a:r>
            <a:r>
              <a:rPr lang="en-US" sz="2000" dirty="0" err="1" smtClean="0">
                <a:sym typeface="+mn-ea"/>
              </a:rPr>
              <a:t>otomatis</a:t>
            </a:r>
            <a:endParaRPr lang="en-US" sz="2000" dirty="0" err="1" smtClean="0">
              <a:sym typeface="+mn-ea"/>
            </a:endParaRPr>
          </a:p>
          <a:p>
            <a:pPr algn="just"/>
            <a:endParaRPr lang="en-US" sz="2000" dirty="0" smtClean="0"/>
          </a:p>
          <a:p>
            <a:pPr algn="just"/>
            <a:r>
              <a:rPr lang="en-US" sz="2000" dirty="0" err="1" smtClean="0">
                <a:sym typeface="+mn-ea"/>
              </a:rPr>
              <a:t>Dengan</a:t>
            </a:r>
            <a:r>
              <a:rPr lang="en-US" sz="2000" dirty="0" smtClean="0">
                <a:sym typeface="+mn-ea"/>
              </a:rPr>
              <a:t> package manager </a:t>
            </a:r>
            <a:r>
              <a:rPr lang="en-US" sz="2000" dirty="0" err="1" smtClean="0">
                <a:sym typeface="+mn-ea"/>
              </a:rPr>
              <a:t>tidak</a:t>
            </a:r>
            <a:r>
              <a:rPr lang="en-US" sz="2000" dirty="0" smtClean="0">
                <a:sym typeface="+mn-ea"/>
              </a:rPr>
              <a:t> </a:t>
            </a:r>
            <a:r>
              <a:rPr lang="en-US" sz="2000" dirty="0" err="1" smtClean="0">
                <a:sym typeface="+mn-ea"/>
              </a:rPr>
              <a:t>diperlukan</a:t>
            </a:r>
            <a:r>
              <a:rPr lang="en-US" sz="2000" dirty="0" smtClean="0">
                <a:sym typeface="+mn-ea"/>
              </a:rPr>
              <a:t> </a:t>
            </a:r>
            <a:r>
              <a:rPr lang="en-US" sz="2000" dirty="0" err="1" smtClean="0">
                <a:sym typeface="+mn-ea"/>
              </a:rPr>
              <a:t>untuk</a:t>
            </a:r>
            <a:r>
              <a:rPr lang="en-US" sz="2000" dirty="0" smtClean="0">
                <a:sym typeface="+mn-ea"/>
              </a:rPr>
              <a:t> </a:t>
            </a:r>
            <a:r>
              <a:rPr lang="en-US" sz="2000" dirty="0" err="1" smtClean="0">
                <a:sym typeface="+mn-ea"/>
              </a:rPr>
              <a:t>mencari</a:t>
            </a:r>
            <a:r>
              <a:rPr lang="en-US" sz="2000" dirty="0" smtClean="0">
                <a:sym typeface="+mn-ea"/>
              </a:rPr>
              <a:t> package python </a:t>
            </a:r>
            <a:r>
              <a:rPr lang="en-US" sz="2000" dirty="0" err="1" smtClean="0">
                <a:sym typeface="+mn-ea"/>
              </a:rPr>
              <a:t>secara</a:t>
            </a:r>
            <a:r>
              <a:rPr lang="en-US" sz="2000" dirty="0" smtClean="0">
                <a:sym typeface="+mn-ea"/>
              </a:rPr>
              <a:t> manual </a:t>
            </a:r>
            <a:r>
              <a:rPr lang="en-US" sz="2000" dirty="0" err="1" smtClean="0">
                <a:sym typeface="+mn-ea"/>
              </a:rPr>
              <a:t>karena</a:t>
            </a:r>
            <a:r>
              <a:rPr lang="en-US" sz="2000" dirty="0" smtClean="0">
                <a:sym typeface="+mn-ea"/>
              </a:rPr>
              <a:t> Package Manager </a:t>
            </a:r>
            <a:r>
              <a:rPr lang="en-US" sz="2000" dirty="0" err="1" smtClean="0">
                <a:sym typeface="+mn-ea"/>
              </a:rPr>
              <a:t>memiliki</a:t>
            </a:r>
            <a:r>
              <a:rPr lang="en-US" sz="2000" dirty="0" smtClean="0">
                <a:sym typeface="+mn-ea"/>
              </a:rPr>
              <a:t> repo yang </a:t>
            </a:r>
            <a:r>
              <a:rPr lang="en-US" sz="2000" dirty="0" err="1" smtClean="0">
                <a:sym typeface="+mn-ea"/>
              </a:rPr>
              <a:t>biasa</a:t>
            </a:r>
            <a:r>
              <a:rPr lang="en-US" sz="2000" dirty="0" smtClean="0">
                <a:sym typeface="+mn-ea"/>
              </a:rPr>
              <a:t> </a:t>
            </a:r>
            <a:r>
              <a:rPr lang="en-US" sz="2000" dirty="0" err="1" smtClean="0">
                <a:sym typeface="+mn-ea"/>
              </a:rPr>
              <a:t>diunduh</a:t>
            </a:r>
            <a:r>
              <a:rPr lang="en-US" sz="2000" dirty="0" smtClean="0">
                <a:sym typeface="+mn-ea"/>
              </a:rPr>
              <a:t> </a:t>
            </a:r>
            <a:r>
              <a:rPr lang="en-US" sz="2000" dirty="0" err="1" smtClean="0">
                <a:sym typeface="+mn-ea"/>
              </a:rPr>
              <a:t>oleh</a:t>
            </a:r>
            <a:r>
              <a:rPr lang="en-US" sz="2000" dirty="0" smtClean="0">
                <a:sym typeface="+mn-ea"/>
              </a:rPr>
              <a:t> </a:t>
            </a:r>
            <a:r>
              <a:rPr lang="en-US" sz="2000" dirty="0" err="1" smtClean="0">
                <a:sym typeface="+mn-ea"/>
              </a:rPr>
              <a:t>pengguna</a:t>
            </a:r>
            <a:r>
              <a:rPr lang="en-US" sz="2000" dirty="0" smtClean="0">
                <a:sym typeface="+mn-ea"/>
              </a:rPr>
              <a:t> python</a:t>
            </a:r>
            <a:endParaRPr lang="en-US" sz="2000" dirty="0" smtClean="0">
              <a:sym typeface="+mn-ea"/>
            </a:endParaRPr>
          </a:p>
          <a:p>
            <a:pPr marL="0" indent="0" algn="just">
              <a:buNone/>
            </a:pPr>
            <a:endParaRPr lang="en-US" sz="2000" dirty="0" smtClean="0"/>
          </a:p>
          <a:p>
            <a:pPr algn="just"/>
            <a:r>
              <a:rPr lang="en-US" sz="2000" dirty="0" smtClean="0">
                <a:sym typeface="+mn-ea"/>
              </a:rPr>
              <a:t>Package Manager </a:t>
            </a:r>
            <a:r>
              <a:rPr lang="en-US" sz="2000" dirty="0" err="1" smtClean="0">
                <a:sym typeface="+mn-ea"/>
              </a:rPr>
              <a:t>pada</a:t>
            </a:r>
            <a:r>
              <a:rPr lang="en-US" sz="2000" dirty="0" smtClean="0">
                <a:sym typeface="+mn-ea"/>
              </a:rPr>
              <a:t> Python </a:t>
            </a:r>
            <a:r>
              <a:rPr lang="en-US" sz="2000" dirty="0" err="1" smtClean="0">
                <a:sym typeface="+mn-ea"/>
              </a:rPr>
              <a:t>contohnya</a:t>
            </a:r>
            <a:r>
              <a:rPr lang="en-US" sz="2000" dirty="0" smtClean="0">
                <a:sym typeface="+mn-ea"/>
              </a:rPr>
              <a:t> </a:t>
            </a:r>
            <a:r>
              <a:rPr lang="en-US" sz="2000" dirty="0" err="1" smtClean="0">
                <a:sym typeface="+mn-ea"/>
              </a:rPr>
              <a:t>adalah</a:t>
            </a:r>
            <a:r>
              <a:rPr lang="en-US" sz="2000" dirty="0" smtClean="0">
                <a:sym typeface="+mn-ea"/>
              </a:rPr>
              <a:t> PIP </a:t>
            </a:r>
            <a:r>
              <a:rPr lang="en-US" sz="2000" dirty="0" err="1" smtClean="0">
                <a:sym typeface="+mn-ea"/>
              </a:rPr>
              <a:t>dan</a:t>
            </a:r>
            <a:r>
              <a:rPr lang="en-US" sz="2000" dirty="0" smtClean="0">
                <a:sym typeface="+mn-ea"/>
              </a:rPr>
              <a:t> </a:t>
            </a:r>
            <a:r>
              <a:rPr lang="en-US" sz="2000" dirty="0" err="1" smtClean="0">
                <a:sym typeface="+mn-ea"/>
              </a:rPr>
              <a:t>easy_install</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600200"/>
            <a:ext cx="10972800" cy="4526280"/>
          </a:xfrm>
        </p:spPr>
        <p:txBody>
          <a:bodyPr/>
          <a:p>
            <a:pPr marL="0" indent="0" algn="just">
              <a:buNone/>
            </a:pPr>
            <a:r>
              <a:rPr lang="en-ID" altLang="en-US" sz="2000"/>
              <a:t>	</a:t>
            </a:r>
            <a:r>
              <a:rPr lang="en-US" sz="2000"/>
              <a:t>Python hadir dengan PIP nya, PIP adalah package manager untuk Python dimana kita bisa mencari, meng-install, modules atau library pada installasi Python kita. PIP memiliki beberapa fungsi yaitu </a:t>
            </a:r>
            <a:r>
              <a:rPr lang="en-ID" altLang="en-US" sz="2000"/>
              <a:t>:</a:t>
            </a:r>
            <a:endParaRPr lang="en-ID" altLang="en-US" sz="2000"/>
          </a:p>
          <a:p>
            <a:pPr algn="just"/>
            <a:endParaRPr lang="en-ID" altLang="en-US" sz="2000"/>
          </a:p>
          <a:p>
            <a:pPr algn="l"/>
            <a:r>
              <a:rPr lang="en-ID" altLang="en-US" sz="2000"/>
              <a:t>Install dan uninstall Modules / Library</a:t>
            </a:r>
            <a:endParaRPr lang="en-ID" altLang="en-US" sz="2000"/>
          </a:p>
          <a:p>
            <a:pPr algn="l"/>
            <a:r>
              <a:rPr lang="en-ID" altLang="en-US" sz="2000"/>
              <a:t>Search Library</a:t>
            </a:r>
            <a:endParaRPr lang="en-ID" altLang="en-US" sz="2000"/>
          </a:p>
          <a:p>
            <a:pPr algn="l"/>
            <a:r>
              <a:rPr lang="en-ID" altLang="en-US" sz="2000"/>
              <a:t>Mengecek versi Library dan Library yang sudah ter-install</a:t>
            </a:r>
            <a:endParaRPr lang="en-ID" altLang="en-US" sz="2000"/>
          </a:p>
          <a:p>
            <a:pPr marL="0" indent="0" algn="ctr">
              <a:buNone/>
            </a:pPr>
            <a:endParaRPr lang="en-ID" altLang="en-US" sz="2000"/>
          </a:p>
          <a:p>
            <a:pPr marL="0" indent="0" algn="ctr">
              <a:buNone/>
            </a:pPr>
            <a:endParaRPr lang="en-ID"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Fungsinya cukup sederhana namun sangat memudahkan dibandingkan harus menambahkan modules dengan cara konvensional. Berikut merupakan perintah-perintah dasar pada PIP </a:t>
            </a:r>
            <a:r>
              <a:rPr lang="en-ID" altLang="en-US" sz="2000"/>
              <a:t>:</a:t>
            </a:r>
            <a:endParaRPr lang="en-ID" altLang="en-US" sz="2000"/>
          </a:p>
          <a:p>
            <a:pPr marL="0" indent="0" algn="just">
              <a:buNone/>
            </a:pPr>
            <a:endParaRPr lang="en-ID" altLang="en-US" sz="2000"/>
          </a:p>
          <a:p>
            <a:pPr marL="0" indent="0" algn="just">
              <a:buNone/>
            </a:pPr>
            <a:endParaRPr lang="en-ID" altLang="en-US" sz="2000"/>
          </a:p>
        </p:txBody>
      </p:sp>
      <p:pic>
        <p:nvPicPr>
          <p:cNvPr id="5" name="Content Placeholder 4"/>
          <p:cNvPicPr>
            <a:picLocks noChangeAspect="1"/>
          </p:cNvPicPr>
          <p:nvPr>
            <p:ph sz="half" idx="2"/>
          </p:nvPr>
        </p:nvPicPr>
        <p:blipFill>
          <a:blip r:embed="rId1"/>
          <a:stretch>
            <a:fillRect/>
          </a:stretch>
        </p:blipFill>
        <p:spPr>
          <a:xfrm>
            <a:off x="762000" y="2612390"/>
            <a:ext cx="10669270" cy="390525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6134</Words>
  <Application>WPS Presentation</Application>
  <PresentationFormat>Widescreen</PresentationFormat>
  <Paragraphs>128</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SimSun</vt:lpstr>
      <vt:lpstr>Wingdings</vt:lpstr>
      <vt:lpstr>Microsoft YaHei</vt:lpstr>
      <vt:lpstr>Arial Unicode MS</vt:lpstr>
      <vt:lpstr>Calibri</vt:lpstr>
      <vt:lpstr>Business Cooperate</vt:lpstr>
      <vt:lpstr>Python 3</vt:lpstr>
      <vt:lpstr>Pembahasan</vt:lpstr>
      <vt:lpstr>Instal Python </vt:lpstr>
      <vt:lpstr>PowerPoint 演示文稿</vt:lpstr>
      <vt:lpstr>PowerPoint 演示文稿</vt:lpstr>
      <vt:lpstr>PowerPoint 演示文稿</vt:lpstr>
      <vt:lpstr>Package Manager</vt:lpstr>
      <vt:lpstr>PowerPoint 演示文稿</vt:lpstr>
      <vt:lpstr>PowerPoint 演示文稿</vt:lpstr>
      <vt:lpstr>Tipe Data Python</vt:lpstr>
      <vt:lpstr>PowerPoint 演示文稿</vt:lpstr>
      <vt:lpstr>Struktur Data Python</vt:lpstr>
      <vt:lpstr>List</vt:lpstr>
      <vt:lpstr>PowerPoint 演示文稿</vt:lpstr>
      <vt:lpstr>Tuple</vt:lpstr>
      <vt:lpstr>Dictionary</vt:lpstr>
      <vt:lpstr>PowerPoint 演示文稿</vt:lpstr>
      <vt:lpstr>Sequence</vt:lpstr>
      <vt:lpstr>Referensi</vt:lpstr>
      <vt:lpstr>String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Bayu Yunan</dc:creator>
  <cp:lastModifiedBy>Bayu Yunan</cp:lastModifiedBy>
  <cp:revision>4</cp:revision>
  <dcterms:created xsi:type="dcterms:W3CDTF">2019-03-23T06:54:00Z</dcterms:created>
  <dcterms:modified xsi:type="dcterms:W3CDTF">2019-03-30T01:44:12Z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