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Open Sans" panose="020B0606030504020204" pitchFamily="34" charset="0"/>
      <p:regular r:id="rId20"/>
      <p:bold r:id="rId21"/>
      <p:italic r:id="rId22"/>
      <p:boldItalic r:id="rId23"/>
    </p:embeddedFont>
    <p:embeddedFont>
      <p:font typeface="Open Sans ExtraBold" panose="020B0906030804020204" pitchFamily="34" charset="0"/>
      <p:bold r:id="rId24"/>
      <p:boldItalic r:id="rId25"/>
    </p:embeddedFont>
    <p:embeddedFont>
      <p:font typeface="Open Sans Medium" panose="020B0604020202020204" charset="0"/>
      <p:regular r:id="rId26"/>
      <p:bold r:id="rId27"/>
      <p:italic r:id="rId28"/>
      <p:boldItalic r:id="rId29"/>
    </p:embeddedFont>
    <p:embeddedFont>
      <p:font typeface="Open Sans SemiBold" panose="020B0706030804020204" pitchFamily="34" charset="0"/>
      <p:regular r:id="rId30"/>
      <p:bold r:id="rId31"/>
      <p:italic r:id="rId32"/>
      <p:boldItalic r:id="rId33"/>
    </p:embeddedFont>
    <p:embeddedFont>
      <p:font typeface="Poppins" panose="00000500000000000000" pitchFamily="2" charset="0"/>
      <p:regular r:id="rId34"/>
      <p:bold r:id="rId35"/>
      <p:italic r:id="rId36"/>
      <p:boldItalic r:id="rId37"/>
    </p:embeddedFont>
    <p:embeddedFont>
      <p:font typeface="Poppins Black" panose="00000A00000000000000" pitchFamily="2" charset="0"/>
      <p:bold r:id="rId38"/>
      <p:boldItalic r:id="rId39"/>
    </p:embeddedFont>
    <p:embeddedFont>
      <p:font typeface="Poppins ExtraBold" panose="00000900000000000000" pitchFamily="2" charset="0"/>
      <p:bold r:id="rId40"/>
      <p:boldItalic r:id="rId41"/>
    </p:embeddedFont>
    <p:embeddedFont>
      <p:font typeface="Poppins SemiBold" panose="00000700000000000000" pitchFamily="2" charset="0"/>
      <p:regular r:id="rId42"/>
      <p:bold r:id="rId43"/>
      <p:italic r:id="rId44"/>
      <p:boldItalic r:id="rId45"/>
    </p:embeddedFont>
    <p:embeddedFont>
      <p:font typeface="Proxima Nova"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217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font" Target="fonts/font28.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font" Target="fonts/font26.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font" Target="fonts/font25.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48" Type="http://schemas.openxmlformats.org/officeDocument/2006/relationships/font" Target="fonts/font29.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font" Target="fonts/font27.fntdata"/><Relationship Id="rId20" Type="http://schemas.openxmlformats.org/officeDocument/2006/relationships/font" Target="fonts/font1.fntdata"/><Relationship Id="rId41"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49" Type="http://schemas.openxmlformats.org/officeDocument/2006/relationships/font" Target="fonts/font3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867417b5d9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867417b5d9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867417b5d9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867417b5d9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9e7d51ec92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9e7d51ec92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9e7d51ec92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9e7d51ec92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867417b5d9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867417b5d9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867417b5d9_0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867417b5d9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867417b5d9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867417b5d9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9e7d51ec92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9e7d51ec92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867417b5d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867417b5d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867417b5d9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867417b5d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88fd7147bf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88fd7147b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867417b5d9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867417b5d9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e7d51ec92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e7d51ec92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9e7d51ec92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9e7d51ec92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867417b5d9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867417b5d9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867417b5d9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867417b5d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11700" y="1330050"/>
            <a:ext cx="8520600" cy="1241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d"/>
              <a:t>Credit Risk</a:t>
            </a:r>
            <a:endParaRPr/>
          </a:p>
        </p:txBody>
      </p:sp>
      <p:sp>
        <p:nvSpPr>
          <p:cNvPr id="60" name="Google Shape;60;p13"/>
          <p:cNvSpPr txBox="1">
            <a:spLocks noGrp="1"/>
          </p:cNvSpPr>
          <p:nvPr>
            <p:ph type="subTitle" idx="1"/>
          </p:nvPr>
        </p:nvSpPr>
        <p:spPr>
          <a:xfrm>
            <a:off x="510450" y="3182313"/>
            <a:ext cx="8123100" cy="630000"/>
          </a:xfrm>
          <a:prstGeom prst="rect">
            <a:avLst/>
          </a:prstGeom>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US" dirty="0"/>
              <a:t>Bayuzen Ahmad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311700" y="1600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d" sz="2420"/>
              <a:t>Resiko Gagal Bayar Berdasarkan Tujuan Pinjaman</a:t>
            </a:r>
            <a:endParaRPr/>
          </a:p>
        </p:txBody>
      </p:sp>
      <p:sp>
        <p:nvSpPr>
          <p:cNvPr id="139" name="Google Shape;139;p22"/>
          <p:cNvSpPr/>
          <p:nvPr/>
        </p:nvSpPr>
        <p:spPr>
          <a:xfrm>
            <a:off x="5406500" y="1026675"/>
            <a:ext cx="3626100" cy="49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2400">
                <a:solidFill>
                  <a:schemeClr val="dk1"/>
                </a:solidFill>
                <a:latin typeface="Poppins SemiBold"/>
                <a:ea typeface="Poppins SemiBold"/>
                <a:cs typeface="Poppins SemiBold"/>
                <a:sym typeface="Poppins SemiBold"/>
              </a:rPr>
              <a:t>INSIGHT</a:t>
            </a:r>
            <a:endParaRPr sz="2400">
              <a:solidFill>
                <a:schemeClr val="dk1"/>
              </a:solidFill>
              <a:latin typeface="Poppins SemiBold"/>
              <a:ea typeface="Poppins SemiBold"/>
              <a:cs typeface="Poppins SemiBold"/>
              <a:sym typeface="Poppins SemiBold"/>
            </a:endParaRPr>
          </a:p>
        </p:txBody>
      </p:sp>
      <p:sp>
        <p:nvSpPr>
          <p:cNvPr id="140" name="Google Shape;140;p22"/>
          <p:cNvSpPr/>
          <p:nvPr/>
        </p:nvSpPr>
        <p:spPr>
          <a:xfrm>
            <a:off x="5406500" y="1613150"/>
            <a:ext cx="3626100" cy="1310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a:solidFill>
                  <a:schemeClr val="dk1"/>
                </a:solidFill>
                <a:latin typeface="Poppins SemiBold"/>
                <a:ea typeface="Poppins SemiBold"/>
                <a:cs typeface="Poppins SemiBold"/>
                <a:sym typeface="Poppins SemiBold"/>
              </a:rPr>
              <a:t>28% gagal bayar diakibatkan nasabah yang melakukan pinjaman kredit karena keperluan pelunasan utang selanjutnya disusul dengan keperluan medis dan dekorasi rumah masing masing sebesar 27% dan 25%</a:t>
            </a:r>
            <a:endParaRPr b="1" i="1">
              <a:solidFill>
                <a:schemeClr val="dk1"/>
              </a:solidFill>
              <a:latin typeface="Poppins"/>
              <a:ea typeface="Poppins"/>
              <a:cs typeface="Poppins"/>
              <a:sym typeface="Poppins"/>
            </a:endParaRPr>
          </a:p>
        </p:txBody>
      </p:sp>
      <p:pic>
        <p:nvPicPr>
          <p:cNvPr id="141" name="Google Shape;141;p22"/>
          <p:cNvPicPr preferRelativeResize="0"/>
          <p:nvPr/>
        </p:nvPicPr>
        <p:blipFill>
          <a:blip r:embed="rId3">
            <a:alphaModFix/>
          </a:blip>
          <a:stretch>
            <a:fillRect/>
          </a:stretch>
        </p:blipFill>
        <p:spPr>
          <a:xfrm>
            <a:off x="311700" y="687850"/>
            <a:ext cx="4596876" cy="1699098"/>
          </a:xfrm>
          <a:prstGeom prst="rect">
            <a:avLst/>
          </a:prstGeom>
          <a:noFill/>
          <a:ln>
            <a:noFill/>
          </a:ln>
        </p:spPr>
      </p:pic>
      <p:pic>
        <p:nvPicPr>
          <p:cNvPr id="142" name="Google Shape;142;p22"/>
          <p:cNvPicPr preferRelativeResize="0"/>
          <p:nvPr/>
        </p:nvPicPr>
        <p:blipFill>
          <a:blip r:embed="rId4">
            <a:alphaModFix/>
          </a:blip>
          <a:stretch>
            <a:fillRect/>
          </a:stretch>
        </p:blipFill>
        <p:spPr>
          <a:xfrm>
            <a:off x="1075375" y="2431800"/>
            <a:ext cx="3496624" cy="2510974"/>
          </a:xfrm>
          <a:prstGeom prst="rect">
            <a:avLst/>
          </a:prstGeom>
          <a:noFill/>
          <a:ln>
            <a:noFill/>
          </a:ln>
        </p:spPr>
      </p:pic>
      <p:sp>
        <p:nvSpPr>
          <p:cNvPr id="143" name="Google Shape;143;p22"/>
          <p:cNvSpPr/>
          <p:nvPr/>
        </p:nvSpPr>
        <p:spPr>
          <a:xfrm>
            <a:off x="5406500" y="3019525"/>
            <a:ext cx="3626100" cy="49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2400">
                <a:solidFill>
                  <a:schemeClr val="dk1"/>
                </a:solidFill>
                <a:latin typeface="Poppins SemiBold"/>
                <a:ea typeface="Poppins SemiBold"/>
                <a:cs typeface="Poppins SemiBold"/>
                <a:sym typeface="Poppins SemiBold"/>
              </a:rPr>
              <a:t>Action</a:t>
            </a:r>
            <a:endParaRPr sz="2400">
              <a:solidFill>
                <a:schemeClr val="dk1"/>
              </a:solidFill>
              <a:latin typeface="Poppins SemiBold"/>
              <a:ea typeface="Poppins SemiBold"/>
              <a:cs typeface="Poppins SemiBold"/>
              <a:sym typeface="Poppins SemiBold"/>
            </a:endParaRPr>
          </a:p>
        </p:txBody>
      </p:sp>
      <p:sp>
        <p:nvSpPr>
          <p:cNvPr id="144" name="Google Shape;144;p22"/>
          <p:cNvSpPr/>
          <p:nvPr/>
        </p:nvSpPr>
        <p:spPr>
          <a:xfrm>
            <a:off x="5406500" y="3574725"/>
            <a:ext cx="3626100" cy="1310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a:solidFill>
                  <a:schemeClr val="dk1"/>
                </a:solidFill>
                <a:latin typeface="Poppins SemiBold"/>
                <a:ea typeface="Poppins SemiBold"/>
                <a:cs typeface="Poppins SemiBold"/>
                <a:sym typeface="Poppins SemiBold"/>
              </a:rPr>
              <a:t>Perlu diberlakukan Class pinjaman untuk range pinjaman yang diberikan berdasarkan tujuan pinjaman untuk mengurangi resiko gagal bayar.</a:t>
            </a:r>
            <a:endParaRPr b="1" i="1">
              <a:solidFill>
                <a:schemeClr val="dk1"/>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349075"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d" sz="2420"/>
              <a:t>Resiko Gagal Bayar Berdasarkan Loan Grade</a:t>
            </a:r>
            <a:endParaRPr/>
          </a:p>
        </p:txBody>
      </p:sp>
      <p:pic>
        <p:nvPicPr>
          <p:cNvPr id="150" name="Google Shape;150;p23"/>
          <p:cNvPicPr preferRelativeResize="0"/>
          <p:nvPr/>
        </p:nvPicPr>
        <p:blipFill>
          <a:blip r:embed="rId3">
            <a:alphaModFix/>
          </a:blip>
          <a:stretch>
            <a:fillRect/>
          </a:stretch>
        </p:blipFill>
        <p:spPr>
          <a:xfrm>
            <a:off x="38800" y="732700"/>
            <a:ext cx="3092200" cy="1828700"/>
          </a:xfrm>
          <a:prstGeom prst="rect">
            <a:avLst/>
          </a:prstGeom>
          <a:noFill/>
          <a:ln>
            <a:noFill/>
          </a:ln>
        </p:spPr>
      </p:pic>
      <p:pic>
        <p:nvPicPr>
          <p:cNvPr id="151" name="Google Shape;151;p23"/>
          <p:cNvPicPr preferRelativeResize="0"/>
          <p:nvPr/>
        </p:nvPicPr>
        <p:blipFill>
          <a:blip r:embed="rId4">
            <a:alphaModFix/>
          </a:blip>
          <a:stretch>
            <a:fillRect/>
          </a:stretch>
        </p:blipFill>
        <p:spPr>
          <a:xfrm>
            <a:off x="3179075" y="780163"/>
            <a:ext cx="2708181" cy="1944775"/>
          </a:xfrm>
          <a:prstGeom prst="rect">
            <a:avLst/>
          </a:prstGeom>
          <a:noFill/>
          <a:ln>
            <a:noFill/>
          </a:ln>
        </p:spPr>
      </p:pic>
      <p:pic>
        <p:nvPicPr>
          <p:cNvPr id="152" name="Google Shape;152;p23"/>
          <p:cNvPicPr preferRelativeResize="0"/>
          <p:nvPr/>
        </p:nvPicPr>
        <p:blipFill>
          <a:blip r:embed="rId5">
            <a:alphaModFix/>
          </a:blip>
          <a:stretch>
            <a:fillRect/>
          </a:stretch>
        </p:blipFill>
        <p:spPr>
          <a:xfrm>
            <a:off x="214828" y="2802925"/>
            <a:ext cx="2822623" cy="2014451"/>
          </a:xfrm>
          <a:prstGeom prst="rect">
            <a:avLst/>
          </a:prstGeom>
          <a:noFill/>
          <a:ln>
            <a:noFill/>
          </a:ln>
        </p:spPr>
      </p:pic>
      <p:pic>
        <p:nvPicPr>
          <p:cNvPr id="153" name="Google Shape;153;p23"/>
          <p:cNvPicPr preferRelativeResize="0"/>
          <p:nvPr/>
        </p:nvPicPr>
        <p:blipFill>
          <a:blip r:embed="rId6">
            <a:alphaModFix/>
          </a:blip>
          <a:stretch>
            <a:fillRect/>
          </a:stretch>
        </p:blipFill>
        <p:spPr>
          <a:xfrm>
            <a:off x="3148625" y="2872600"/>
            <a:ext cx="2605851" cy="1944776"/>
          </a:xfrm>
          <a:prstGeom prst="rect">
            <a:avLst/>
          </a:prstGeom>
          <a:noFill/>
          <a:ln>
            <a:noFill/>
          </a:ln>
        </p:spPr>
      </p:pic>
      <p:sp>
        <p:nvSpPr>
          <p:cNvPr id="154" name="Google Shape;154;p23"/>
          <p:cNvSpPr/>
          <p:nvPr/>
        </p:nvSpPr>
        <p:spPr>
          <a:xfrm>
            <a:off x="5899925" y="847250"/>
            <a:ext cx="3213300" cy="49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2200">
                <a:solidFill>
                  <a:schemeClr val="dk1"/>
                </a:solidFill>
                <a:latin typeface="Poppins SemiBold"/>
                <a:ea typeface="Poppins SemiBold"/>
                <a:cs typeface="Poppins SemiBold"/>
                <a:sym typeface="Poppins SemiBold"/>
              </a:rPr>
              <a:t>INSIGHT</a:t>
            </a:r>
            <a:endParaRPr sz="2200">
              <a:solidFill>
                <a:schemeClr val="dk1"/>
              </a:solidFill>
              <a:latin typeface="Poppins SemiBold"/>
              <a:ea typeface="Poppins SemiBold"/>
              <a:cs typeface="Poppins SemiBold"/>
              <a:sym typeface="Poppins SemiBold"/>
            </a:endParaRPr>
          </a:p>
        </p:txBody>
      </p:sp>
      <p:sp>
        <p:nvSpPr>
          <p:cNvPr id="155" name="Google Shape;155;p23"/>
          <p:cNvSpPr/>
          <p:nvPr/>
        </p:nvSpPr>
        <p:spPr>
          <a:xfrm>
            <a:off x="5899925" y="1433725"/>
            <a:ext cx="3213300" cy="1310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sz="1200">
                <a:solidFill>
                  <a:schemeClr val="dk1"/>
                </a:solidFill>
                <a:latin typeface="Poppins SemiBold"/>
                <a:ea typeface="Poppins SemiBold"/>
                <a:cs typeface="Poppins SemiBold"/>
                <a:sym typeface="Poppins SemiBold"/>
              </a:rPr>
              <a:t>Grade D,E,F,G memiliki persentase yang tinggi dalam gagal bayar hal ini diakibatkan karena jumlah pinjaman yang terlalu tinggi sedangkan personal income relatif sama tiap gradenya</a:t>
            </a:r>
            <a:endParaRPr sz="1200" b="1" i="1">
              <a:solidFill>
                <a:schemeClr val="dk1"/>
              </a:solidFill>
              <a:latin typeface="Poppins"/>
              <a:ea typeface="Poppins"/>
              <a:cs typeface="Poppins"/>
              <a:sym typeface="Poppins"/>
            </a:endParaRPr>
          </a:p>
        </p:txBody>
      </p:sp>
      <p:sp>
        <p:nvSpPr>
          <p:cNvPr id="156" name="Google Shape;156;p23"/>
          <p:cNvSpPr/>
          <p:nvPr/>
        </p:nvSpPr>
        <p:spPr>
          <a:xfrm>
            <a:off x="5899925" y="2840100"/>
            <a:ext cx="3213300" cy="49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2200">
                <a:solidFill>
                  <a:schemeClr val="dk1"/>
                </a:solidFill>
                <a:latin typeface="Poppins SemiBold"/>
                <a:ea typeface="Poppins SemiBold"/>
                <a:cs typeface="Poppins SemiBold"/>
                <a:sym typeface="Poppins SemiBold"/>
              </a:rPr>
              <a:t>Action</a:t>
            </a:r>
            <a:endParaRPr sz="2200">
              <a:solidFill>
                <a:schemeClr val="dk1"/>
              </a:solidFill>
              <a:latin typeface="Poppins SemiBold"/>
              <a:ea typeface="Poppins SemiBold"/>
              <a:cs typeface="Poppins SemiBold"/>
              <a:sym typeface="Poppins SemiBold"/>
            </a:endParaRPr>
          </a:p>
        </p:txBody>
      </p:sp>
      <p:sp>
        <p:nvSpPr>
          <p:cNvPr id="157" name="Google Shape;157;p23"/>
          <p:cNvSpPr/>
          <p:nvPr/>
        </p:nvSpPr>
        <p:spPr>
          <a:xfrm>
            <a:off x="5899925" y="3395300"/>
            <a:ext cx="3213300" cy="1310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sz="1200">
                <a:solidFill>
                  <a:schemeClr val="dk1"/>
                </a:solidFill>
                <a:latin typeface="Poppins SemiBold"/>
                <a:ea typeface="Poppins SemiBold"/>
                <a:cs typeface="Poppins SemiBold"/>
                <a:sym typeface="Poppins SemiBold"/>
              </a:rPr>
              <a:t>Perlu pembatasan jumlah uang pinjaman yang tidak lebih dari 50% dari pemasukkan khususnya pada grade D,E,F,G untuk mengurangi resiko gagal bayar.</a:t>
            </a:r>
            <a:endParaRPr sz="1200" b="1" i="1">
              <a:solidFill>
                <a:schemeClr val="dk1"/>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349075"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d" sz="2420"/>
              <a:t>Resiko Gagal Bayar Berdasarkan Status Default Sebelumnya</a:t>
            </a:r>
            <a:endParaRPr/>
          </a:p>
        </p:txBody>
      </p:sp>
      <p:sp>
        <p:nvSpPr>
          <p:cNvPr id="163" name="Google Shape;163;p24"/>
          <p:cNvSpPr/>
          <p:nvPr/>
        </p:nvSpPr>
        <p:spPr>
          <a:xfrm>
            <a:off x="5899925" y="847250"/>
            <a:ext cx="3213300" cy="49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2200">
                <a:solidFill>
                  <a:schemeClr val="dk1"/>
                </a:solidFill>
                <a:latin typeface="Poppins SemiBold"/>
                <a:ea typeface="Poppins SemiBold"/>
                <a:cs typeface="Poppins SemiBold"/>
                <a:sym typeface="Poppins SemiBold"/>
              </a:rPr>
              <a:t>INSIGHT</a:t>
            </a:r>
            <a:endParaRPr sz="2200">
              <a:solidFill>
                <a:schemeClr val="dk1"/>
              </a:solidFill>
              <a:latin typeface="Poppins SemiBold"/>
              <a:ea typeface="Poppins SemiBold"/>
              <a:cs typeface="Poppins SemiBold"/>
              <a:sym typeface="Poppins SemiBold"/>
            </a:endParaRPr>
          </a:p>
        </p:txBody>
      </p:sp>
      <p:sp>
        <p:nvSpPr>
          <p:cNvPr id="164" name="Google Shape;164;p24"/>
          <p:cNvSpPr/>
          <p:nvPr/>
        </p:nvSpPr>
        <p:spPr>
          <a:xfrm>
            <a:off x="5899925" y="1433725"/>
            <a:ext cx="3213300" cy="1310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sz="1200">
                <a:solidFill>
                  <a:schemeClr val="dk1"/>
                </a:solidFill>
                <a:latin typeface="Poppins SemiBold"/>
                <a:ea typeface="Poppins SemiBold"/>
                <a:cs typeface="Poppins SemiBold"/>
                <a:sym typeface="Poppins SemiBold"/>
              </a:rPr>
              <a:t>Nasabah yang sebelumnya pernah mengalami kegagalan bayar memiliki resiko yang lebih tinggi untuk kembali gagal bayar.</a:t>
            </a:r>
            <a:endParaRPr sz="1200" b="1" i="1">
              <a:solidFill>
                <a:schemeClr val="dk1"/>
              </a:solidFill>
              <a:latin typeface="Poppins"/>
              <a:ea typeface="Poppins"/>
              <a:cs typeface="Poppins"/>
              <a:sym typeface="Poppins"/>
            </a:endParaRPr>
          </a:p>
        </p:txBody>
      </p:sp>
      <p:sp>
        <p:nvSpPr>
          <p:cNvPr id="165" name="Google Shape;165;p24"/>
          <p:cNvSpPr/>
          <p:nvPr/>
        </p:nvSpPr>
        <p:spPr>
          <a:xfrm>
            <a:off x="5899925" y="2840100"/>
            <a:ext cx="3213300" cy="49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2200">
                <a:solidFill>
                  <a:schemeClr val="dk1"/>
                </a:solidFill>
                <a:latin typeface="Poppins SemiBold"/>
                <a:ea typeface="Poppins SemiBold"/>
                <a:cs typeface="Poppins SemiBold"/>
                <a:sym typeface="Poppins SemiBold"/>
              </a:rPr>
              <a:t>Action</a:t>
            </a:r>
            <a:endParaRPr sz="2200">
              <a:solidFill>
                <a:schemeClr val="dk1"/>
              </a:solidFill>
              <a:latin typeface="Poppins SemiBold"/>
              <a:ea typeface="Poppins SemiBold"/>
              <a:cs typeface="Poppins SemiBold"/>
              <a:sym typeface="Poppins SemiBold"/>
            </a:endParaRPr>
          </a:p>
        </p:txBody>
      </p:sp>
      <p:sp>
        <p:nvSpPr>
          <p:cNvPr id="166" name="Google Shape;166;p24"/>
          <p:cNvSpPr/>
          <p:nvPr/>
        </p:nvSpPr>
        <p:spPr>
          <a:xfrm>
            <a:off x="5899925" y="3395300"/>
            <a:ext cx="3213300" cy="1310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sz="1200">
                <a:solidFill>
                  <a:schemeClr val="dk1"/>
                </a:solidFill>
                <a:latin typeface="Poppins SemiBold"/>
                <a:ea typeface="Poppins SemiBold"/>
                <a:cs typeface="Poppins SemiBold"/>
                <a:sym typeface="Poppins SemiBold"/>
              </a:rPr>
              <a:t>Diperlukan pengurangan credit score yang besar untuk nasabah yang pernah tercatat gagal bayar.</a:t>
            </a:r>
            <a:endParaRPr sz="1200" b="1" i="1">
              <a:solidFill>
                <a:schemeClr val="dk1"/>
              </a:solidFill>
              <a:latin typeface="Poppins"/>
              <a:ea typeface="Poppins"/>
              <a:cs typeface="Poppins"/>
              <a:sym typeface="Poppins"/>
            </a:endParaRPr>
          </a:p>
        </p:txBody>
      </p:sp>
      <p:pic>
        <p:nvPicPr>
          <p:cNvPr id="167" name="Google Shape;167;p24"/>
          <p:cNvPicPr preferRelativeResize="0"/>
          <p:nvPr/>
        </p:nvPicPr>
        <p:blipFill>
          <a:blip r:embed="rId3">
            <a:alphaModFix/>
          </a:blip>
          <a:stretch>
            <a:fillRect/>
          </a:stretch>
        </p:blipFill>
        <p:spPr>
          <a:xfrm>
            <a:off x="115000" y="1033375"/>
            <a:ext cx="5595124" cy="36720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349075"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d" sz="2420"/>
              <a:t>Resiko Gagal Bayar Berdasarkan Person Income</a:t>
            </a:r>
            <a:endParaRPr/>
          </a:p>
        </p:txBody>
      </p:sp>
      <p:sp>
        <p:nvSpPr>
          <p:cNvPr id="173" name="Google Shape;173;p25"/>
          <p:cNvSpPr/>
          <p:nvPr/>
        </p:nvSpPr>
        <p:spPr>
          <a:xfrm>
            <a:off x="5899925" y="847250"/>
            <a:ext cx="3213300" cy="49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2200">
                <a:solidFill>
                  <a:schemeClr val="dk1"/>
                </a:solidFill>
                <a:latin typeface="Poppins SemiBold"/>
                <a:ea typeface="Poppins SemiBold"/>
                <a:cs typeface="Poppins SemiBold"/>
                <a:sym typeface="Poppins SemiBold"/>
              </a:rPr>
              <a:t>INSIGHT</a:t>
            </a:r>
            <a:endParaRPr sz="2200">
              <a:solidFill>
                <a:schemeClr val="dk1"/>
              </a:solidFill>
              <a:latin typeface="Poppins SemiBold"/>
              <a:ea typeface="Poppins SemiBold"/>
              <a:cs typeface="Poppins SemiBold"/>
              <a:sym typeface="Poppins SemiBold"/>
            </a:endParaRPr>
          </a:p>
        </p:txBody>
      </p:sp>
      <p:sp>
        <p:nvSpPr>
          <p:cNvPr id="174" name="Google Shape;174;p25"/>
          <p:cNvSpPr/>
          <p:nvPr/>
        </p:nvSpPr>
        <p:spPr>
          <a:xfrm>
            <a:off x="5899925" y="1433725"/>
            <a:ext cx="3213300" cy="1310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sz="1200">
                <a:solidFill>
                  <a:schemeClr val="dk1"/>
                </a:solidFill>
                <a:latin typeface="Poppins SemiBold"/>
                <a:ea typeface="Poppins SemiBold"/>
                <a:cs typeface="Poppins SemiBold"/>
                <a:sym typeface="Poppins SemiBold"/>
              </a:rPr>
              <a:t>Nasabah yang memiliki pemasukkan yang rendah memiliki resiko yang  besar dalam gagal bayar.</a:t>
            </a:r>
            <a:endParaRPr sz="1200" b="1" i="1">
              <a:solidFill>
                <a:schemeClr val="dk1"/>
              </a:solidFill>
              <a:latin typeface="Poppins"/>
              <a:ea typeface="Poppins"/>
              <a:cs typeface="Poppins"/>
              <a:sym typeface="Poppins"/>
            </a:endParaRPr>
          </a:p>
        </p:txBody>
      </p:sp>
      <p:sp>
        <p:nvSpPr>
          <p:cNvPr id="175" name="Google Shape;175;p25"/>
          <p:cNvSpPr/>
          <p:nvPr/>
        </p:nvSpPr>
        <p:spPr>
          <a:xfrm>
            <a:off x="5899925" y="2840100"/>
            <a:ext cx="3213300" cy="49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2200">
                <a:solidFill>
                  <a:schemeClr val="dk1"/>
                </a:solidFill>
                <a:latin typeface="Poppins SemiBold"/>
                <a:ea typeface="Poppins SemiBold"/>
                <a:cs typeface="Poppins SemiBold"/>
                <a:sym typeface="Poppins SemiBold"/>
              </a:rPr>
              <a:t>Action</a:t>
            </a:r>
            <a:endParaRPr sz="2200">
              <a:solidFill>
                <a:schemeClr val="dk1"/>
              </a:solidFill>
              <a:latin typeface="Poppins SemiBold"/>
              <a:ea typeface="Poppins SemiBold"/>
              <a:cs typeface="Poppins SemiBold"/>
              <a:sym typeface="Poppins SemiBold"/>
            </a:endParaRPr>
          </a:p>
        </p:txBody>
      </p:sp>
      <p:sp>
        <p:nvSpPr>
          <p:cNvPr id="176" name="Google Shape;176;p25"/>
          <p:cNvSpPr/>
          <p:nvPr/>
        </p:nvSpPr>
        <p:spPr>
          <a:xfrm>
            <a:off x="5899925" y="3395300"/>
            <a:ext cx="3213300" cy="1310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sz="1200">
                <a:solidFill>
                  <a:schemeClr val="dk1"/>
                </a:solidFill>
                <a:latin typeface="Poppins SemiBold"/>
                <a:ea typeface="Poppins SemiBold"/>
                <a:cs typeface="Poppins SemiBold"/>
                <a:sym typeface="Poppins SemiBold"/>
              </a:rPr>
              <a:t>Diperlukan pembatasan jumlah uang pinjaman berdasarkan range range income dan juga perlu diperhatikan jumlah tanggungan yang dimiliki untuk mengurangi resiko gagal bayar.</a:t>
            </a:r>
            <a:endParaRPr sz="1200" b="1" i="1">
              <a:solidFill>
                <a:schemeClr val="dk1"/>
              </a:solidFill>
              <a:latin typeface="Poppins"/>
              <a:ea typeface="Poppins"/>
              <a:cs typeface="Poppins"/>
              <a:sym typeface="Poppins"/>
            </a:endParaRPr>
          </a:p>
        </p:txBody>
      </p:sp>
      <p:pic>
        <p:nvPicPr>
          <p:cNvPr id="177" name="Google Shape;177;p25"/>
          <p:cNvPicPr preferRelativeResize="0"/>
          <p:nvPr/>
        </p:nvPicPr>
        <p:blipFill>
          <a:blip r:embed="rId3">
            <a:alphaModFix/>
          </a:blip>
          <a:stretch>
            <a:fillRect/>
          </a:stretch>
        </p:blipFill>
        <p:spPr>
          <a:xfrm>
            <a:off x="92575" y="956850"/>
            <a:ext cx="5595124" cy="36720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6"/>
          <p:cNvSpPr txBox="1">
            <a:spLocks noGrp="1"/>
          </p:cNvSpPr>
          <p:nvPr>
            <p:ph type="ctrTitle"/>
          </p:nvPr>
        </p:nvSpPr>
        <p:spPr>
          <a:xfrm>
            <a:off x="311708" y="1169425"/>
            <a:ext cx="8520600" cy="2052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d">
                <a:latin typeface="Open Sans ExtraBold"/>
                <a:ea typeface="Open Sans ExtraBold"/>
                <a:cs typeface="Open Sans ExtraBold"/>
                <a:sym typeface="Open Sans ExtraBold"/>
              </a:rPr>
              <a:t>Modelling</a:t>
            </a:r>
            <a:endParaRPr>
              <a:latin typeface="Open Sans ExtraBold"/>
              <a:ea typeface="Open Sans ExtraBold"/>
              <a:cs typeface="Open Sans ExtraBold"/>
              <a:sym typeface="Open Sans Extra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title"/>
          </p:nvPr>
        </p:nvSpPr>
        <p:spPr>
          <a:xfrm>
            <a:off x="311700" y="777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d"/>
              <a:t>Result</a:t>
            </a:r>
            <a:endParaRPr/>
          </a:p>
        </p:txBody>
      </p:sp>
      <p:sp>
        <p:nvSpPr>
          <p:cNvPr id="188" name="Google Shape;188;p27"/>
          <p:cNvSpPr/>
          <p:nvPr/>
        </p:nvSpPr>
        <p:spPr>
          <a:xfrm>
            <a:off x="5390025" y="2835525"/>
            <a:ext cx="3703500" cy="2099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sz="1800">
                <a:solidFill>
                  <a:schemeClr val="dk1"/>
                </a:solidFill>
                <a:latin typeface="Open Sans Medium"/>
                <a:ea typeface="Open Sans Medium"/>
                <a:cs typeface="Open Sans Medium"/>
                <a:sym typeface="Open Sans Medium"/>
              </a:rPr>
              <a:t>Top 4 Features teratas yang memiliki pengaruh significant terhadap kegagalan bayar adalah status kepemilikan rumah, grade, income dan total pinjaman.</a:t>
            </a:r>
            <a:endParaRPr sz="1800" b="1">
              <a:solidFill>
                <a:schemeClr val="dk1"/>
              </a:solidFill>
              <a:latin typeface="Open Sans"/>
              <a:ea typeface="Open Sans"/>
              <a:cs typeface="Open Sans"/>
              <a:sym typeface="Open Sans"/>
            </a:endParaRPr>
          </a:p>
        </p:txBody>
      </p:sp>
      <p:sp>
        <p:nvSpPr>
          <p:cNvPr id="189" name="Google Shape;189;p27"/>
          <p:cNvSpPr/>
          <p:nvPr/>
        </p:nvSpPr>
        <p:spPr>
          <a:xfrm>
            <a:off x="5390025" y="2269125"/>
            <a:ext cx="3703500" cy="49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2400">
                <a:solidFill>
                  <a:schemeClr val="dk1"/>
                </a:solidFill>
                <a:latin typeface="Poppins SemiBold"/>
                <a:ea typeface="Poppins SemiBold"/>
                <a:cs typeface="Poppins SemiBold"/>
                <a:sym typeface="Poppins SemiBold"/>
              </a:rPr>
              <a:t>INSIGHT</a:t>
            </a:r>
            <a:endParaRPr sz="2400">
              <a:solidFill>
                <a:schemeClr val="dk1"/>
              </a:solidFill>
              <a:latin typeface="Poppins SemiBold"/>
              <a:ea typeface="Poppins SemiBold"/>
              <a:cs typeface="Poppins SemiBold"/>
              <a:sym typeface="Poppins SemiBold"/>
            </a:endParaRPr>
          </a:p>
        </p:txBody>
      </p:sp>
      <p:pic>
        <p:nvPicPr>
          <p:cNvPr id="190" name="Google Shape;190;p27"/>
          <p:cNvPicPr preferRelativeResize="0"/>
          <p:nvPr/>
        </p:nvPicPr>
        <p:blipFill>
          <a:blip r:embed="rId3">
            <a:alphaModFix/>
          </a:blip>
          <a:stretch>
            <a:fillRect/>
          </a:stretch>
        </p:blipFill>
        <p:spPr>
          <a:xfrm>
            <a:off x="68275" y="558575"/>
            <a:ext cx="9025298" cy="1558150"/>
          </a:xfrm>
          <a:prstGeom prst="rect">
            <a:avLst/>
          </a:prstGeom>
          <a:noFill/>
          <a:ln>
            <a:noFill/>
          </a:ln>
        </p:spPr>
      </p:pic>
      <p:sp>
        <p:nvSpPr>
          <p:cNvPr id="191" name="Google Shape;191;p27"/>
          <p:cNvSpPr/>
          <p:nvPr/>
        </p:nvSpPr>
        <p:spPr>
          <a:xfrm>
            <a:off x="119625" y="1390550"/>
            <a:ext cx="8973900" cy="201900"/>
          </a:xfrm>
          <a:prstGeom prst="rect">
            <a:avLst/>
          </a:prstGeom>
          <a:noFill/>
          <a:ln w="9525" cap="flat" cmpd="sng">
            <a:solidFill>
              <a:srgbClr val="EA433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pic>
        <p:nvPicPr>
          <p:cNvPr id="192" name="Google Shape;192;p27"/>
          <p:cNvPicPr preferRelativeResize="0"/>
          <p:nvPr/>
        </p:nvPicPr>
        <p:blipFill>
          <a:blip r:embed="rId4">
            <a:alphaModFix/>
          </a:blip>
          <a:stretch>
            <a:fillRect/>
          </a:stretch>
        </p:blipFill>
        <p:spPr>
          <a:xfrm>
            <a:off x="152400" y="2269125"/>
            <a:ext cx="4663938" cy="2721975"/>
          </a:xfrm>
          <a:prstGeom prst="rect">
            <a:avLst/>
          </a:prstGeom>
          <a:noFill/>
          <a:ln>
            <a:noFill/>
          </a:ln>
        </p:spPr>
      </p:pic>
      <p:sp>
        <p:nvSpPr>
          <p:cNvPr id="193" name="Google Shape;193;p27"/>
          <p:cNvSpPr/>
          <p:nvPr/>
        </p:nvSpPr>
        <p:spPr>
          <a:xfrm>
            <a:off x="328950" y="2549325"/>
            <a:ext cx="4440900" cy="1211100"/>
          </a:xfrm>
          <a:prstGeom prst="rect">
            <a:avLst/>
          </a:prstGeom>
          <a:noFill/>
          <a:ln w="9525" cap="flat" cmpd="sng">
            <a:solidFill>
              <a:srgbClr val="EA433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txBox="1">
            <a:spLocks noGrp="1"/>
          </p:cNvSpPr>
          <p:nvPr>
            <p:ph type="title"/>
          </p:nvPr>
        </p:nvSpPr>
        <p:spPr>
          <a:xfrm>
            <a:off x="311700" y="1600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d"/>
              <a:t>% Rejection Rate</a:t>
            </a:r>
            <a:endParaRPr/>
          </a:p>
        </p:txBody>
      </p:sp>
      <p:pic>
        <p:nvPicPr>
          <p:cNvPr id="199" name="Google Shape;199;p28"/>
          <p:cNvPicPr preferRelativeResize="0"/>
          <p:nvPr/>
        </p:nvPicPr>
        <p:blipFill>
          <a:blip r:embed="rId3">
            <a:alphaModFix/>
          </a:blip>
          <a:stretch>
            <a:fillRect/>
          </a:stretch>
        </p:blipFill>
        <p:spPr>
          <a:xfrm>
            <a:off x="85125" y="732700"/>
            <a:ext cx="4596934" cy="4106000"/>
          </a:xfrm>
          <a:prstGeom prst="rect">
            <a:avLst/>
          </a:prstGeom>
          <a:noFill/>
          <a:ln>
            <a:noFill/>
          </a:ln>
        </p:spPr>
      </p:pic>
      <p:cxnSp>
        <p:nvCxnSpPr>
          <p:cNvPr id="200" name="Google Shape;200;p28"/>
          <p:cNvCxnSpPr/>
          <p:nvPr/>
        </p:nvCxnSpPr>
        <p:spPr>
          <a:xfrm rot="10800000" flipH="1">
            <a:off x="2796025" y="897050"/>
            <a:ext cx="15000" cy="3386700"/>
          </a:xfrm>
          <a:prstGeom prst="straightConnector1">
            <a:avLst/>
          </a:prstGeom>
          <a:noFill/>
          <a:ln w="9525" cap="flat" cmpd="sng">
            <a:solidFill>
              <a:srgbClr val="EC3A3B"/>
            </a:solidFill>
            <a:prstDash val="solid"/>
            <a:round/>
            <a:headEnd type="none" w="med" len="med"/>
            <a:tailEnd type="none" w="med" len="med"/>
          </a:ln>
        </p:spPr>
      </p:cxnSp>
      <p:sp>
        <p:nvSpPr>
          <p:cNvPr id="201" name="Google Shape;201;p28"/>
          <p:cNvSpPr/>
          <p:nvPr/>
        </p:nvSpPr>
        <p:spPr>
          <a:xfrm>
            <a:off x="5352650" y="1463450"/>
            <a:ext cx="3703500" cy="2099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sz="1700">
                <a:solidFill>
                  <a:schemeClr val="dk1"/>
                </a:solidFill>
                <a:latin typeface="Open Sans Medium"/>
                <a:ea typeface="Open Sans Medium"/>
                <a:cs typeface="Open Sans Medium"/>
                <a:sym typeface="Open Sans Medium"/>
              </a:rPr>
              <a:t>Dengan mengambil cut off probability untuk rejection diatas atau sama dengan 0.109 maka meningkatkan True Default rate dari 63% menjadi 86% dan kesalahan Default terprediksi Non Default rate berkurang dari 36% menjadi 13%</a:t>
            </a:r>
            <a:endParaRPr sz="1700" b="1">
              <a:solidFill>
                <a:schemeClr val="dk1"/>
              </a:solidFill>
              <a:latin typeface="Open Sans"/>
              <a:ea typeface="Open Sans"/>
              <a:cs typeface="Open Sans"/>
              <a:sym typeface="Open Sans"/>
            </a:endParaRPr>
          </a:p>
        </p:txBody>
      </p:sp>
      <p:sp>
        <p:nvSpPr>
          <p:cNvPr id="202" name="Google Shape;202;p28"/>
          <p:cNvSpPr/>
          <p:nvPr/>
        </p:nvSpPr>
        <p:spPr>
          <a:xfrm>
            <a:off x="5352650" y="897050"/>
            <a:ext cx="3703500" cy="49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2400">
                <a:solidFill>
                  <a:schemeClr val="dk1"/>
                </a:solidFill>
                <a:latin typeface="Poppins SemiBold"/>
                <a:ea typeface="Poppins SemiBold"/>
                <a:cs typeface="Poppins SemiBold"/>
                <a:sym typeface="Poppins SemiBold"/>
              </a:rPr>
              <a:t>INSIGHT</a:t>
            </a:r>
            <a:endParaRPr sz="2400">
              <a:solidFill>
                <a:schemeClr val="dk1"/>
              </a:solidFill>
              <a:latin typeface="Poppins SemiBold"/>
              <a:ea typeface="Poppins SemiBold"/>
              <a:cs typeface="Poppins SemiBold"/>
              <a:sym typeface="Poppins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a:spLocks noGrp="1"/>
          </p:cNvSpPr>
          <p:nvPr>
            <p:ph type="ctrTitle"/>
          </p:nvPr>
        </p:nvSpPr>
        <p:spPr>
          <a:xfrm>
            <a:off x="311708" y="1457675"/>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d">
                <a:latin typeface="Poppins Black"/>
                <a:ea typeface="Poppins Black"/>
                <a:cs typeface="Poppins Black"/>
                <a:sym typeface="Poppins Black"/>
              </a:rPr>
              <a:t>THANK YOU</a:t>
            </a:r>
            <a:endParaRPr>
              <a:latin typeface="Poppins Black"/>
              <a:ea typeface="Poppins Black"/>
              <a:cs typeface="Poppins Black"/>
              <a:sym typeface="Poppins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20675" y="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id" sz="2220">
                <a:latin typeface="Poppins ExtraBold"/>
                <a:ea typeface="Poppins ExtraBold"/>
                <a:cs typeface="Poppins ExtraBold"/>
                <a:sym typeface="Poppins ExtraBold"/>
              </a:rPr>
              <a:t>Background</a:t>
            </a:r>
            <a:endParaRPr sz="2220">
              <a:latin typeface="Poppins ExtraBold"/>
              <a:ea typeface="Poppins ExtraBold"/>
              <a:cs typeface="Poppins ExtraBold"/>
              <a:sym typeface="Poppins ExtraBold"/>
            </a:endParaRPr>
          </a:p>
        </p:txBody>
      </p:sp>
      <p:sp>
        <p:nvSpPr>
          <p:cNvPr id="66" name="Google Shape;66;p14"/>
          <p:cNvSpPr txBox="1">
            <a:spLocks noGrp="1"/>
          </p:cNvSpPr>
          <p:nvPr>
            <p:ph type="title"/>
          </p:nvPr>
        </p:nvSpPr>
        <p:spPr>
          <a:xfrm>
            <a:off x="311700" y="572707"/>
            <a:ext cx="8520600" cy="89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d" sz="2120">
                <a:latin typeface="Poppins"/>
                <a:ea typeface="Poppins"/>
                <a:cs typeface="Poppins"/>
                <a:sym typeface="Poppins"/>
              </a:rPr>
              <a:t>Tingkat kegagalan pembayaran dari total nasabah perusahaan </a:t>
            </a:r>
            <a:r>
              <a:rPr lang="id" sz="2120">
                <a:latin typeface="Poppins ExtraBold"/>
                <a:ea typeface="Poppins ExtraBold"/>
                <a:cs typeface="Poppins ExtraBold"/>
                <a:sym typeface="Poppins ExtraBold"/>
              </a:rPr>
              <a:t>mencapai 21,8%</a:t>
            </a:r>
            <a:r>
              <a:rPr lang="id" sz="2120">
                <a:latin typeface="Poppins"/>
                <a:ea typeface="Poppins"/>
                <a:cs typeface="Poppins"/>
                <a:sym typeface="Poppins"/>
              </a:rPr>
              <a:t>.</a:t>
            </a:r>
            <a:endParaRPr sz="2120">
              <a:latin typeface="Poppins"/>
              <a:ea typeface="Poppins"/>
              <a:cs typeface="Poppins"/>
              <a:sym typeface="Poppins"/>
            </a:endParaRPr>
          </a:p>
        </p:txBody>
      </p:sp>
      <p:pic>
        <p:nvPicPr>
          <p:cNvPr id="67" name="Google Shape;67;p14"/>
          <p:cNvPicPr preferRelativeResize="0"/>
          <p:nvPr/>
        </p:nvPicPr>
        <p:blipFill>
          <a:blip r:embed="rId3">
            <a:alphaModFix/>
          </a:blip>
          <a:stretch>
            <a:fillRect/>
          </a:stretch>
        </p:blipFill>
        <p:spPr>
          <a:xfrm>
            <a:off x="1831513" y="1533982"/>
            <a:ext cx="5600567" cy="33719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600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d"/>
              <a:t>BACKGROUND PROJECT</a:t>
            </a:r>
            <a:endParaRPr/>
          </a:p>
        </p:txBody>
      </p:sp>
      <p:sp>
        <p:nvSpPr>
          <p:cNvPr id="73" name="Google Shape;73;p15"/>
          <p:cNvSpPr/>
          <p:nvPr/>
        </p:nvSpPr>
        <p:spPr>
          <a:xfrm>
            <a:off x="1465350" y="1062625"/>
            <a:ext cx="6213300" cy="1209900"/>
          </a:xfrm>
          <a:prstGeom prst="roundRect">
            <a:avLst>
              <a:gd name="adj" fmla="val 625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a:solidFill>
                  <a:schemeClr val="dk1"/>
                </a:solidFill>
                <a:latin typeface="Open Sans SemiBold"/>
                <a:ea typeface="Open Sans SemiBold"/>
                <a:cs typeface="Open Sans SemiBold"/>
                <a:sym typeface="Open Sans SemiBold"/>
              </a:rPr>
              <a:t>Business Problem :  Saat ini perusahaan sedang mengalami percent gagal bayar dari nasabah sebesar 21.8% dari total nasabah yang dimiliki. Diperlukan langkah pencegahan untuk menurunkan angka gagal bayar</a:t>
            </a:r>
            <a:endParaRPr>
              <a:solidFill>
                <a:schemeClr val="dk1"/>
              </a:solidFill>
              <a:latin typeface="Open Sans SemiBold"/>
              <a:ea typeface="Open Sans SemiBold"/>
              <a:cs typeface="Open Sans SemiBold"/>
              <a:sym typeface="Open Sans SemiBold"/>
            </a:endParaRPr>
          </a:p>
        </p:txBody>
      </p:sp>
      <p:pic>
        <p:nvPicPr>
          <p:cNvPr id="74" name="Google Shape;74;p15"/>
          <p:cNvPicPr preferRelativeResize="0"/>
          <p:nvPr/>
        </p:nvPicPr>
        <p:blipFill>
          <a:blip r:embed="rId3">
            <a:alphaModFix/>
          </a:blip>
          <a:stretch>
            <a:fillRect/>
          </a:stretch>
        </p:blipFill>
        <p:spPr>
          <a:xfrm>
            <a:off x="1009625" y="732700"/>
            <a:ext cx="572700" cy="572700"/>
          </a:xfrm>
          <a:prstGeom prst="rect">
            <a:avLst/>
          </a:prstGeom>
          <a:noFill/>
          <a:ln>
            <a:noFill/>
          </a:ln>
        </p:spPr>
      </p:pic>
      <p:sp>
        <p:nvSpPr>
          <p:cNvPr id="75" name="Google Shape;75;p15"/>
          <p:cNvSpPr/>
          <p:nvPr/>
        </p:nvSpPr>
        <p:spPr>
          <a:xfrm>
            <a:off x="1465350" y="2823325"/>
            <a:ext cx="6213300" cy="1692900"/>
          </a:xfrm>
          <a:prstGeom prst="roundRect">
            <a:avLst>
              <a:gd name="adj" fmla="val 625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a:solidFill>
                  <a:schemeClr val="dk1"/>
                </a:solidFill>
                <a:latin typeface="Open Sans SemiBold"/>
                <a:ea typeface="Open Sans SemiBold"/>
                <a:cs typeface="Open Sans SemiBold"/>
                <a:sym typeface="Open Sans SemiBold"/>
              </a:rPr>
              <a:t>Solution :  </a:t>
            </a:r>
            <a:endParaRPr>
              <a:solidFill>
                <a:schemeClr val="dk1"/>
              </a:solidFill>
              <a:latin typeface="Open Sans SemiBold"/>
              <a:ea typeface="Open Sans SemiBold"/>
              <a:cs typeface="Open Sans SemiBold"/>
              <a:sym typeface="Open Sans SemiBold"/>
            </a:endParaRPr>
          </a:p>
          <a:p>
            <a:pPr marL="457200" lvl="0" indent="-317500" algn="just" rtl="0">
              <a:spcBef>
                <a:spcPts val="0"/>
              </a:spcBef>
              <a:spcAft>
                <a:spcPts val="0"/>
              </a:spcAft>
              <a:buClr>
                <a:schemeClr val="dk1"/>
              </a:buClr>
              <a:buSzPts val="1400"/>
              <a:buFont typeface="Open Sans SemiBold"/>
              <a:buAutoNum type="arabicPeriod"/>
            </a:pPr>
            <a:r>
              <a:rPr lang="id">
                <a:solidFill>
                  <a:schemeClr val="dk1"/>
                </a:solidFill>
                <a:latin typeface="Open Sans SemiBold"/>
                <a:ea typeface="Open Sans SemiBold"/>
                <a:cs typeface="Open Sans SemiBold"/>
                <a:sym typeface="Open Sans SemiBold"/>
              </a:rPr>
              <a:t>Melakukan analisa untuk mencari akar permasalahan.</a:t>
            </a:r>
            <a:endParaRPr>
              <a:solidFill>
                <a:schemeClr val="dk1"/>
              </a:solidFill>
              <a:latin typeface="Open Sans SemiBold"/>
              <a:ea typeface="Open Sans SemiBold"/>
              <a:cs typeface="Open Sans SemiBold"/>
              <a:sym typeface="Open Sans SemiBold"/>
            </a:endParaRPr>
          </a:p>
          <a:p>
            <a:pPr marL="457200" lvl="0" indent="-317500" algn="just" rtl="0">
              <a:spcBef>
                <a:spcPts val="0"/>
              </a:spcBef>
              <a:spcAft>
                <a:spcPts val="0"/>
              </a:spcAft>
              <a:buClr>
                <a:schemeClr val="dk1"/>
              </a:buClr>
              <a:buSzPts val="1400"/>
              <a:buFont typeface="Open Sans SemiBold"/>
              <a:buAutoNum type="arabicPeriod"/>
            </a:pPr>
            <a:r>
              <a:rPr lang="id">
                <a:solidFill>
                  <a:schemeClr val="dk1"/>
                </a:solidFill>
                <a:latin typeface="Open Sans SemiBold"/>
                <a:ea typeface="Open Sans SemiBold"/>
                <a:cs typeface="Open Sans SemiBold"/>
                <a:sym typeface="Open Sans SemiBold"/>
              </a:rPr>
              <a:t>Mencari faktor yang memiliki pengaruh terhadap tingkat gagal bayar.</a:t>
            </a:r>
            <a:endParaRPr>
              <a:solidFill>
                <a:schemeClr val="dk1"/>
              </a:solidFill>
              <a:latin typeface="Open Sans SemiBold"/>
              <a:ea typeface="Open Sans SemiBold"/>
              <a:cs typeface="Open Sans SemiBold"/>
              <a:sym typeface="Open Sans SemiBold"/>
            </a:endParaRPr>
          </a:p>
          <a:p>
            <a:pPr marL="457200" lvl="0" indent="-317500" algn="just" rtl="0">
              <a:spcBef>
                <a:spcPts val="0"/>
              </a:spcBef>
              <a:spcAft>
                <a:spcPts val="0"/>
              </a:spcAft>
              <a:buClr>
                <a:schemeClr val="dk1"/>
              </a:buClr>
              <a:buSzPts val="1400"/>
              <a:buFont typeface="Open Sans SemiBold"/>
              <a:buAutoNum type="arabicPeriod"/>
            </a:pPr>
            <a:r>
              <a:rPr lang="id">
                <a:solidFill>
                  <a:schemeClr val="dk1"/>
                </a:solidFill>
                <a:latin typeface="Open Sans SemiBold"/>
                <a:ea typeface="Open Sans SemiBold"/>
                <a:cs typeface="Open Sans SemiBold"/>
                <a:sym typeface="Open Sans SemiBold"/>
              </a:rPr>
              <a:t>Melakukan predictive modelling untuk melakukan prediksi sehingga dapat mencegah nasabah yang tidak mampu bayar lolos dalam proses credit dengan mengurangi terjadinya False Negatif Rate. </a:t>
            </a:r>
            <a:endParaRPr>
              <a:solidFill>
                <a:schemeClr val="dk1"/>
              </a:solidFill>
              <a:latin typeface="Open Sans SemiBold"/>
              <a:ea typeface="Open Sans SemiBold"/>
              <a:cs typeface="Open Sans SemiBold"/>
              <a:sym typeface="Open Sans SemiBold"/>
            </a:endParaRPr>
          </a:p>
        </p:txBody>
      </p:sp>
      <p:pic>
        <p:nvPicPr>
          <p:cNvPr id="76" name="Google Shape;76;p15"/>
          <p:cNvPicPr preferRelativeResize="0"/>
          <p:nvPr/>
        </p:nvPicPr>
        <p:blipFill>
          <a:blip r:embed="rId4">
            <a:alphaModFix/>
          </a:blip>
          <a:stretch>
            <a:fillRect/>
          </a:stretch>
        </p:blipFill>
        <p:spPr>
          <a:xfrm>
            <a:off x="1009625" y="2347200"/>
            <a:ext cx="710400" cy="71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1600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d"/>
              <a:t>Framework</a:t>
            </a:r>
            <a:endParaRPr/>
          </a:p>
        </p:txBody>
      </p:sp>
      <p:sp>
        <p:nvSpPr>
          <p:cNvPr id="82" name="Google Shape;82;p16"/>
          <p:cNvSpPr/>
          <p:nvPr/>
        </p:nvSpPr>
        <p:spPr>
          <a:xfrm>
            <a:off x="1373275" y="1330125"/>
            <a:ext cx="1790400" cy="910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Data Collection</a:t>
            </a:r>
            <a:endParaRPr/>
          </a:p>
        </p:txBody>
      </p:sp>
      <p:sp>
        <p:nvSpPr>
          <p:cNvPr id="83" name="Google Shape;83;p16"/>
          <p:cNvSpPr/>
          <p:nvPr/>
        </p:nvSpPr>
        <p:spPr>
          <a:xfrm>
            <a:off x="3785700" y="1330125"/>
            <a:ext cx="1790400" cy="910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Data Cleaning</a:t>
            </a:r>
            <a:endParaRPr/>
          </a:p>
        </p:txBody>
      </p:sp>
      <p:sp>
        <p:nvSpPr>
          <p:cNvPr id="84" name="Google Shape;84;p16"/>
          <p:cNvSpPr/>
          <p:nvPr/>
        </p:nvSpPr>
        <p:spPr>
          <a:xfrm>
            <a:off x="6198125" y="1330125"/>
            <a:ext cx="1790400" cy="910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Eksploratory Data Analysis</a:t>
            </a:r>
            <a:endParaRPr/>
          </a:p>
        </p:txBody>
      </p:sp>
      <p:sp>
        <p:nvSpPr>
          <p:cNvPr id="85" name="Google Shape;85;p16"/>
          <p:cNvSpPr/>
          <p:nvPr/>
        </p:nvSpPr>
        <p:spPr>
          <a:xfrm>
            <a:off x="6198125" y="2708300"/>
            <a:ext cx="1790400" cy="910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Data Preprocessing</a:t>
            </a:r>
            <a:endParaRPr/>
          </a:p>
          <a:p>
            <a:pPr marL="0" lvl="0" indent="0" algn="ctr" rtl="0">
              <a:spcBef>
                <a:spcPts val="0"/>
              </a:spcBef>
              <a:spcAft>
                <a:spcPts val="0"/>
              </a:spcAft>
              <a:buNone/>
            </a:pPr>
            <a:r>
              <a:rPr lang="id" sz="1100"/>
              <a:t>(Weight of Evidence)</a:t>
            </a:r>
            <a:endParaRPr sz="1100"/>
          </a:p>
        </p:txBody>
      </p:sp>
      <p:sp>
        <p:nvSpPr>
          <p:cNvPr id="86" name="Google Shape;86;p16"/>
          <p:cNvSpPr/>
          <p:nvPr/>
        </p:nvSpPr>
        <p:spPr>
          <a:xfrm>
            <a:off x="3785700" y="2708300"/>
            <a:ext cx="1790400" cy="910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Build Model</a:t>
            </a:r>
            <a:endParaRPr/>
          </a:p>
          <a:p>
            <a:pPr marL="0" lvl="0" indent="0" algn="ctr" rtl="0">
              <a:spcBef>
                <a:spcPts val="0"/>
              </a:spcBef>
              <a:spcAft>
                <a:spcPts val="0"/>
              </a:spcAft>
              <a:buNone/>
            </a:pPr>
            <a:r>
              <a:rPr lang="id" sz="900"/>
              <a:t>(Training 70% dan Test 20%)</a:t>
            </a:r>
            <a:endParaRPr sz="900"/>
          </a:p>
        </p:txBody>
      </p:sp>
      <p:cxnSp>
        <p:nvCxnSpPr>
          <p:cNvPr id="87" name="Google Shape;87;p16"/>
          <p:cNvCxnSpPr>
            <a:stCxn id="82" idx="3"/>
            <a:endCxn id="83" idx="1"/>
          </p:cNvCxnSpPr>
          <p:nvPr/>
        </p:nvCxnSpPr>
        <p:spPr>
          <a:xfrm>
            <a:off x="3163675" y="1785375"/>
            <a:ext cx="621900" cy="0"/>
          </a:xfrm>
          <a:prstGeom prst="straightConnector1">
            <a:avLst/>
          </a:prstGeom>
          <a:noFill/>
          <a:ln w="19050" cap="flat" cmpd="sng">
            <a:solidFill>
              <a:schemeClr val="dk1"/>
            </a:solidFill>
            <a:prstDash val="solid"/>
            <a:round/>
            <a:headEnd type="none" w="med" len="med"/>
            <a:tailEnd type="triangle" w="med" len="med"/>
          </a:ln>
        </p:spPr>
      </p:cxnSp>
      <p:cxnSp>
        <p:nvCxnSpPr>
          <p:cNvPr id="88" name="Google Shape;88;p16"/>
          <p:cNvCxnSpPr>
            <a:stCxn id="83" idx="3"/>
            <a:endCxn id="84" idx="1"/>
          </p:cNvCxnSpPr>
          <p:nvPr/>
        </p:nvCxnSpPr>
        <p:spPr>
          <a:xfrm>
            <a:off x="5576100" y="1785375"/>
            <a:ext cx="621900" cy="0"/>
          </a:xfrm>
          <a:prstGeom prst="straightConnector1">
            <a:avLst/>
          </a:prstGeom>
          <a:noFill/>
          <a:ln w="9525" cap="flat" cmpd="sng">
            <a:solidFill>
              <a:schemeClr val="dk1"/>
            </a:solidFill>
            <a:prstDash val="solid"/>
            <a:round/>
            <a:headEnd type="none" w="med" len="med"/>
            <a:tailEnd type="triangle" w="med" len="med"/>
          </a:ln>
        </p:spPr>
      </p:cxnSp>
      <p:cxnSp>
        <p:nvCxnSpPr>
          <p:cNvPr id="89" name="Google Shape;89;p16"/>
          <p:cNvCxnSpPr>
            <a:stCxn id="84" idx="2"/>
            <a:endCxn id="85" idx="0"/>
          </p:cNvCxnSpPr>
          <p:nvPr/>
        </p:nvCxnSpPr>
        <p:spPr>
          <a:xfrm>
            <a:off x="7093325" y="2240625"/>
            <a:ext cx="0" cy="467700"/>
          </a:xfrm>
          <a:prstGeom prst="straightConnector1">
            <a:avLst/>
          </a:prstGeom>
          <a:noFill/>
          <a:ln w="9525" cap="flat" cmpd="sng">
            <a:solidFill>
              <a:schemeClr val="dk1"/>
            </a:solidFill>
            <a:prstDash val="solid"/>
            <a:round/>
            <a:headEnd type="none" w="med" len="med"/>
            <a:tailEnd type="triangle" w="med" len="med"/>
          </a:ln>
        </p:spPr>
      </p:cxnSp>
      <p:cxnSp>
        <p:nvCxnSpPr>
          <p:cNvPr id="90" name="Google Shape;90;p16"/>
          <p:cNvCxnSpPr>
            <a:stCxn id="85" idx="1"/>
            <a:endCxn id="86" idx="3"/>
          </p:cNvCxnSpPr>
          <p:nvPr/>
        </p:nvCxnSpPr>
        <p:spPr>
          <a:xfrm rot="10800000">
            <a:off x="5576225" y="3163550"/>
            <a:ext cx="621900" cy="0"/>
          </a:xfrm>
          <a:prstGeom prst="straightConnector1">
            <a:avLst/>
          </a:prstGeom>
          <a:noFill/>
          <a:ln w="9525" cap="flat" cmpd="sng">
            <a:solidFill>
              <a:schemeClr val="dk1"/>
            </a:solidFill>
            <a:prstDash val="solid"/>
            <a:round/>
            <a:headEnd type="none" w="med" len="med"/>
            <a:tailEnd type="triangle" w="med" len="med"/>
          </a:ln>
        </p:spPr>
      </p:cxnSp>
      <p:sp>
        <p:nvSpPr>
          <p:cNvPr id="91" name="Google Shape;91;p16"/>
          <p:cNvSpPr/>
          <p:nvPr/>
        </p:nvSpPr>
        <p:spPr>
          <a:xfrm>
            <a:off x="1373275" y="2666325"/>
            <a:ext cx="1790400" cy="910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Choose Best Model</a:t>
            </a:r>
            <a:endParaRPr/>
          </a:p>
        </p:txBody>
      </p:sp>
      <p:cxnSp>
        <p:nvCxnSpPr>
          <p:cNvPr id="92" name="Google Shape;92;p16"/>
          <p:cNvCxnSpPr>
            <a:endCxn id="91" idx="3"/>
          </p:cNvCxnSpPr>
          <p:nvPr/>
        </p:nvCxnSpPr>
        <p:spPr>
          <a:xfrm rot="10800000">
            <a:off x="3163675" y="3121575"/>
            <a:ext cx="621900" cy="0"/>
          </a:xfrm>
          <a:prstGeom prst="straightConnector1">
            <a:avLst/>
          </a:prstGeom>
          <a:noFill/>
          <a:ln w="9525" cap="flat" cmpd="sng">
            <a:solidFill>
              <a:schemeClr val="dk1"/>
            </a:solidFill>
            <a:prstDash val="solid"/>
            <a:round/>
            <a:headEnd type="none" w="med" len="med"/>
            <a:tailEnd type="triangle" w="med" len="med"/>
          </a:ln>
        </p:spPr>
      </p:cxnSp>
      <p:cxnSp>
        <p:nvCxnSpPr>
          <p:cNvPr id="93" name="Google Shape;93;p16"/>
          <p:cNvCxnSpPr/>
          <p:nvPr/>
        </p:nvCxnSpPr>
        <p:spPr>
          <a:xfrm>
            <a:off x="2268475" y="3576825"/>
            <a:ext cx="0" cy="467700"/>
          </a:xfrm>
          <a:prstGeom prst="straightConnector1">
            <a:avLst/>
          </a:prstGeom>
          <a:noFill/>
          <a:ln w="9525" cap="flat" cmpd="sng">
            <a:solidFill>
              <a:schemeClr val="dk1"/>
            </a:solidFill>
            <a:prstDash val="solid"/>
            <a:round/>
            <a:headEnd type="none" w="med" len="med"/>
            <a:tailEnd type="triangle" w="med" len="med"/>
          </a:ln>
        </p:spPr>
      </p:cxnSp>
      <p:sp>
        <p:nvSpPr>
          <p:cNvPr id="94" name="Google Shape;94;p16"/>
          <p:cNvSpPr/>
          <p:nvPr/>
        </p:nvSpPr>
        <p:spPr>
          <a:xfrm>
            <a:off x="1373275" y="4044525"/>
            <a:ext cx="1790400" cy="910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t>Choose Best Rejection Rate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ctrTitle"/>
          </p:nvPr>
        </p:nvSpPr>
        <p:spPr>
          <a:xfrm>
            <a:off x="311708" y="1457675"/>
            <a:ext cx="8520600" cy="2052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d">
                <a:latin typeface="Poppins Black"/>
                <a:ea typeface="Poppins Black"/>
                <a:cs typeface="Poppins Black"/>
                <a:sym typeface="Poppins Black"/>
              </a:rPr>
              <a:t>Data Cleaning</a:t>
            </a:r>
            <a:endParaRPr>
              <a:latin typeface="Poppins Black"/>
              <a:ea typeface="Poppins Black"/>
              <a:cs typeface="Poppins Black"/>
              <a:sym typeface="Poppins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18"/>
          <p:cNvPicPr preferRelativeResize="0"/>
          <p:nvPr/>
        </p:nvPicPr>
        <p:blipFill>
          <a:blip r:embed="rId3">
            <a:alphaModFix/>
          </a:blip>
          <a:stretch>
            <a:fillRect/>
          </a:stretch>
        </p:blipFill>
        <p:spPr>
          <a:xfrm>
            <a:off x="331800" y="1557600"/>
            <a:ext cx="4004301" cy="3428600"/>
          </a:xfrm>
          <a:prstGeom prst="rect">
            <a:avLst/>
          </a:prstGeom>
          <a:noFill/>
          <a:ln>
            <a:noFill/>
          </a:ln>
        </p:spPr>
      </p:pic>
      <p:pic>
        <p:nvPicPr>
          <p:cNvPr id="105" name="Google Shape;105;p18"/>
          <p:cNvPicPr preferRelativeResize="0"/>
          <p:nvPr/>
        </p:nvPicPr>
        <p:blipFill>
          <a:blip r:embed="rId4">
            <a:alphaModFix/>
          </a:blip>
          <a:stretch>
            <a:fillRect/>
          </a:stretch>
        </p:blipFill>
        <p:spPr>
          <a:xfrm>
            <a:off x="4686400" y="1647725"/>
            <a:ext cx="4286501" cy="3338474"/>
          </a:xfrm>
          <a:prstGeom prst="rect">
            <a:avLst/>
          </a:prstGeom>
          <a:noFill/>
          <a:ln>
            <a:noFill/>
          </a:ln>
        </p:spPr>
      </p:pic>
      <p:sp>
        <p:nvSpPr>
          <p:cNvPr id="106" name="Google Shape;106;p18"/>
          <p:cNvSpPr txBox="1">
            <a:spLocks noGrp="1"/>
          </p:cNvSpPr>
          <p:nvPr>
            <p:ph type="title"/>
          </p:nvPr>
        </p:nvSpPr>
        <p:spPr>
          <a:xfrm>
            <a:off x="311700" y="1600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d"/>
              <a:t>Data Cleaning</a:t>
            </a:r>
            <a:endParaRPr/>
          </a:p>
        </p:txBody>
      </p:sp>
      <p:sp>
        <p:nvSpPr>
          <p:cNvPr id="107" name="Google Shape;107;p18"/>
          <p:cNvSpPr txBox="1"/>
          <p:nvPr/>
        </p:nvSpPr>
        <p:spPr>
          <a:xfrm>
            <a:off x="231800" y="702750"/>
            <a:ext cx="8741100" cy="7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300">
                <a:solidFill>
                  <a:schemeClr val="accent3"/>
                </a:solidFill>
                <a:latin typeface="Proxima Nova"/>
                <a:ea typeface="Proxima Nova"/>
                <a:cs typeface="Proxima Nova"/>
                <a:sym typeface="Proxima Nova"/>
              </a:rPr>
              <a:t>Dari data yang disediakan, terdapat missing values pada kolom </a:t>
            </a:r>
            <a:r>
              <a:rPr lang="id" sz="1300" b="1">
                <a:solidFill>
                  <a:schemeClr val="accent3"/>
                </a:solidFill>
                <a:latin typeface="Proxima Nova"/>
                <a:ea typeface="Proxima Nova"/>
                <a:cs typeface="Proxima Nova"/>
                <a:sym typeface="Proxima Nova"/>
              </a:rPr>
              <a:t>person employee length </a:t>
            </a:r>
            <a:r>
              <a:rPr lang="id" sz="1300">
                <a:solidFill>
                  <a:schemeClr val="accent3"/>
                </a:solidFill>
                <a:latin typeface="Proxima Nova"/>
                <a:ea typeface="Proxima Nova"/>
                <a:cs typeface="Proxima Nova"/>
                <a:sym typeface="Proxima Nova"/>
              </a:rPr>
              <a:t> dan </a:t>
            </a:r>
            <a:r>
              <a:rPr lang="id" sz="1300" b="1">
                <a:solidFill>
                  <a:schemeClr val="accent3"/>
                </a:solidFill>
                <a:latin typeface="Proxima Nova"/>
                <a:ea typeface="Proxima Nova"/>
                <a:cs typeface="Proxima Nova"/>
                <a:sym typeface="Proxima Nova"/>
              </a:rPr>
              <a:t>loan int rate </a:t>
            </a:r>
            <a:r>
              <a:rPr lang="id" sz="1300">
                <a:solidFill>
                  <a:schemeClr val="accent3"/>
                </a:solidFill>
                <a:latin typeface="Proxima Nova"/>
                <a:ea typeface="Proxima Nova"/>
                <a:cs typeface="Proxima Nova"/>
                <a:sym typeface="Proxima Nova"/>
              </a:rPr>
              <a:t>selain itu ditemukannya nasabah peminjam yang memiliki umur tidak normal (diatas 80 tahun) sehingga data ini dianggap tidak valid. Data nasabah yang berumur kurang dari 18 dan lebih dari 65 tahun (usia pekerja) akan dibuang</a:t>
            </a:r>
            <a:endParaRPr sz="1300">
              <a:solidFill>
                <a:schemeClr val="accent3"/>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11700" y="1600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id"/>
              <a:t>Data Cleaning</a:t>
            </a:r>
            <a:endParaRPr/>
          </a:p>
        </p:txBody>
      </p:sp>
      <p:pic>
        <p:nvPicPr>
          <p:cNvPr id="113" name="Google Shape;113;p19"/>
          <p:cNvPicPr preferRelativeResize="0"/>
          <p:nvPr/>
        </p:nvPicPr>
        <p:blipFill>
          <a:blip r:embed="rId3">
            <a:alphaModFix/>
          </a:blip>
          <a:stretch>
            <a:fillRect/>
          </a:stretch>
        </p:blipFill>
        <p:spPr>
          <a:xfrm>
            <a:off x="279500" y="1535550"/>
            <a:ext cx="3333550" cy="2531400"/>
          </a:xfrm>
          <a:prstGeom prst="rect">
            <a:avLst/>
          </a:prstGeom>
          <a:noFill/>
          <a:ln>
            <a:noFill/>
          </a:ln>
        </p:spPr>
      </p:pic>
      <p:pic>
        <p:nvPicPr>
          <p:cNvPr id="114" name="Google Shape;114;p19"/>
          <p:cNvPicPr preferRelativeResize="0"/>
          <p:nvPr/>
        </p:nvPicPr>
        <p:blipFill>
          <a:blip r:embed="rId4">
            <a:alphaModFix/>
          </a:blip>
          <a:stretch>
            <a:fillRect/>
          </a:stretch>
        </p:blipFill>
        <p:spPr>
          <a:xfrm>
            <a:off x="4127175" y="1640350"/>
            <a:ext cx="4804650" cy="2579225"/>
          </a:xfrm>
          <a:prstGeom prst="rect">
            <a:avLst/>
          </a:prstGeom>
          <a:noFill/>
          <a:ln>
            <a:noFill/>
          </a:ln>
        </p:spPr>
      </p:pic>
      <p:sp>
        <p:nvSpPr>
          <p:cNvPr id="115" name="Google Shape;115;p19"/>
          <p:cNvSpPr txBox="1"/>
          <p:nvPr/>
        </p:nvSpPr>
        <p:spPr>
          <a:xfrm>
            <a:off x="231800" y="702750"/>
            <a:ext cx="8741100" cy="71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300">
                <a:solidFill>
                  <a:schemeClr val="accent3"/>
                </a:solidFill>
                <a:latin typeface="Proxima Nova"/>
                <a:ea typeface="Proxima Nova"/>
                <a:cs typeface="Proxima Nova"/>
                <a:sym typeface="Proxima Nova"/>
              </a:rPr>
              <a:t>Ditemukan juga data nasabah yang memiliki lama bekerja lebih dari 100 tahun dan banyak data yang tidak valid, maka </a:t>
            </a:r>
            <a:r>
              <a:rPr lang="id" sz="1300" b="1">
                <a:solidFill>
                  <a:schemeClr val="accent3"/>
                </a:solidFill>
                <a:latin typeface="Proxima Nova"/>
                <a:ea typeface="Proxima Nova"/>
                <a:cs typeface="Proxima Nova"/>
                <a:sym typeface="Proxima Nova"/>
              </a:rPr>
              <a:t> person emp length</a:t>
            </a:r>
            <a:r>
              <a:rPr lang="id" sz="1300">
                <a:solidFill>
                  <a:schemeClr val="accent3"/>
                </a:solidFill>
                <a:latin typeface="Proxima Nova"/>
                <a:ea typeface="Proxima Nova"/>
                <a:cs typeface="Proxima Nova"/>
                <a:sym typeface="Proxima Nova"/>
              </a:rPr>
              <a:t> tidak digunakan dalam analisa. Selain itu ditemukan perhitungan loan percent income yang tidak sesuai, sehingga perlu dilakukan perhitungan ulang untuk mendapatkan nilai yang valid</a:t>
            </a:r>
            <a:endParaRPr sz="1300">
              <a:solidFill>
                <a:schemeClr val="accent3"/>
              </a:solidFill>
              <a:latin typeface="Proxima Nova"/>
              <a:ea typeface="Proxima Nova"/>
              <a:cs typeface="Proxima Nova"/>
              <a:sym typeface="Proxima Nova"/>
            </a:endParaRPr>
          </a:p>
        </p:txBody>
      </p:sp>
      <p:pic>
        <p:nvPicPr>
          <p:cNvPr id="116" name="Google Shape;116;p19"/>
          <p:cNvPicPr preferRelativeResize="0"/>
          <p:nvPr/>
        </p:nvPicPr>
        <p:blipFill>
          <a:blip r:embed="rId5">
            <a:alphaModFix/>
          </a:blip>
          <a:stretch>
            <a:fillRect/>
          </a:stretch>
        </p:blipFill>
        <p:spPr>
          <a:xfrm>
            <a:off x="182296" y="4324246"/>
            <a:ext cx="3591375" cy="668300"/>
          </a:xfrm>
          <a:prstGeom prst="rect">
            <a:avLst/>
          </a:prstGeom>
          <a:noFill/>
          <a:ln>
            <a:noFill/>
          </a:ln>
        </p:spPr>
      </p:pic>
      <p:pic>
        <p:nvPicPr>
          <p:cNvPr id="117" name="Google Shape;117;p19"/>
          <p:cNvPicPr preferRelativeResize="0"/>
          <p:nvPr/>
        </p:nvPicPr>
        <p:blipFill>
          <a:blip r:embed="rId6">
            <a:alphaModFix/>
          </a:blip>
          <a:stretch>
            <a:fillRect/>
          </a:stretch>
        </p:blipFill>
        <p:spPr>
          <a:xfrm>
            <a:off x="304250" y="4010700"/>
            <a:ext cx="3426275" cy="31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ctrTitle"/>
          </p:nvPr>
        </p:nvSpPr>
        <p:spPr>
          <a:xfrm>
            <a:off x="311708" y="1169425"/>
            <a:ext cx="85206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id">
                <a:latin typeface="Open Sans ExtraBold"/>
                <a:ea typeface="Open Sans ExtraBold"/>
                <a:cs typeface="Open Sans ExtraBold"/>
                <a:sym typeface="Open Sans ExtraBold"/>
              </a:rPr>
              <a:t>Exploratory Data Analytics</a:t>
            </a:r>
            <a:endParaRPr>
              <a:latin typeface="Open Sans ExtraBold"/>
              <a:ea typeface="Open Sans ExtraBold"/>
              <a:cs typeface="Open Sans ExtraBold"/>
              <a:sym typeface="Open Sans Extra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311700" y="16000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id" sz="2420"/>
              <a:t>Resiko Gagal Bayar Berdasarkan Status Kepemilikan Rumah</a:t>
            </a:r>
            <a:endParaRPr sz="2420"/>
          </a:p>
        </p:txBody>
      </p:sp>
      <p:sp>
        <p:nvSpPr>
          <p:cNvPr id="128" name="Google Shape;128;p21"/>
          <p:cNvSpPr/>
          <p:nvPr/>
        </p:nvSpPr>
        <p:spPr>
          <a:xfrm>
            <a:off x="5282875" y="1211675"/>
            <a:ext cx="3626100" cy="49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2400">
                <a:solidFill>
                  <a:schemeClr val="dk1"/>
                </a:solidFill>
                <a:latin typeface="Poppins SemiBold"/>
                <a:ea typeface="Poppins SemiBold"/>
                <a:cs typeface="Poppins SemiBold"/>
                <a:sym typeface="Poppins SemiBold"/>
              </a:rPr>
              <a:t>INSIGHT</a:t>
            </a:r>
            <a:endParaRPr sz="2400">
              <a:solidFill>
                <a:schemeClr val="dk1"/>
              </a:solidFill>
              <a:latin typeface="Poppins SemiBold"/>
              <a:ea typeface="Poppins SemiBold"/>
              <a:cs typeface="Poppins SemiBold"/>
              <a:sym typeface="Poppins SemiBold"/>
            </a:endParaRPr>
          </a:p>
        </p:txBody>
      </p:sp>
      <p:sp>
        <p:nvSpPr>
          <p:cNvPr id="129" name="Google Shape;129;p21"/>
          <p:cNvSpPr/>
          <p:nvPr/>
        </p:nvSpPr>
        <p:spPr>
          <a:xfrm>
            <a:off x="5282875" y="1760775"/>
            <a:ext cx="3626100" cy="1256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a:solidFill>
                  <a:schemeClr val="dk1"/>
                </a:solidFill>
                <a:latin typeface="Poppins SemiBold"/>
                <a:ea typeface="Poppins SemiBold"/>
                <a:cs typeface="Poppins SemiBold"/>
                <a:sym typeface="Poppins SemiBold"/>
              </a:rPr>
              <a:t>31.61% gagal bayar terjadi pada nasabah yang status kepemilikannya adalah </a:t>
            </a:r>
            <a:r>
              <a:rPr lang="id" b="1">
                <a:solidFill>
                  <a:schemeClr val="dk1"/>
                </a:solidFill>
                <a:latin typeface="Poppins"/>
                <a:ea typeface="Poppins"/>
                <a:cs typeface="Poppins"/>
                <a:sym typeface="Poppins"/>
              </a:rPr>
              <a:t>Rent</a:t>
            </a:r>
            <a:r>
              <a:rPr lang="id">
                <a:solidFill>
                  <a:schemeClr val="dk1"/>
                </a:solidFill>
                <a:latin typeface="Poppins SemiBold"/>
                <a:ea typeface="Poppins SemiBold"/>
                <a:cs typeface="Poppins SemiBold"/>
                <a:sym typeface="Poppins SemiBold"/>
              </a:rPr>
              <a:t> disusul dengan status </a:t>
            </a:r>
            <a:r>
              <a:rPr lang="id" b="1">
                <a:solidFill>
                  <a:schemeClr val="dk1"/>
                </a:solidFill>
                <a:latin typeface="Poppins"/>
                <a:ea typeface="Poppins"/>
                <a:cs typeface="Poppins"/>
                <a:sym typeface="Poppins"/>
              </a:rPr>
              <a:t>Other </a:t>
            </a:r>
            <a:r>
              <a:rPr lang="id">
                <a:solidFill>
                  <a:schemeClr val="dk1"/>
                </a:solidFill>
                <a:latin typeface="Poppins SemiBold"/>
                <a:ea typeface="Poppins SemiBold"/>
                <a:cs typeface="Poppins SemiBold"/>
                <a:sym typeface="Poppins SemiBold"/>
              </a:rPr>
              <a:t>sebesar 28.21%.</a:t>
            </a:r>
            <a:endParaRPr>
              <a:latin typeface="Poppins SemiBold"/>
              <a:ea typeface="Poppins SemiBold"/>
              <a:cs typeface="Poppins SemiBold"/>
              <a:sym typeface="Poppins SemiBold"/>
            </a:endParaRPr>
          </a:p>
        </p:txBody>
      </p:sp>
      <p:pic>
        <p:nvPicPr>
          <p:cNvPr id="130" name="Google Shape;130;p21"/>
          <p:cNvPicPr preferRelativeResize="0"/>
          <p:nvPr/>
        </p:nvPicPr>
        <p:blipFill>
          <a:blip r:embed="rId3">
            <a:alphaModFix/>
          </a:blip>
          <a:stretch>
            <a:fillRect/>
          </a:stretch>
        </p:blipFill>
        <p:spPr>
          <a:xfrm>
            <a:off x="369763" y="828632"/>
            <a:ext cx="4527025" cy="1256275"/>
          </a:xfrm>
          <a:prstGeom prst="rect">
            <a:avLst/>
          </a:prstGeom>
          <a:noFill/>
          <a:ln>
            <a:noFill/>
          </a:ln>
        </p:spPr>
      </p:pic>
      <p:pic>
        <p:nvPicPr>
          <p:cNvPr id="131" name="Google Shape;131;p21"/>
          <p:cNvPicPr preferRelativeResize="0"/>
          <p:nvPr/>
        </p:nvPicPr>
        <p:blipFill>
          <a:blip r:embed="rId4">
            <a:alphaModFix/>
          </a:blip>
          <a:stretch>
            <a:fillRect/>
          </a:stretch>
        </p:blipFill>
        <p:spPr>
          <a:xfrm>
            <a:off x="919850" y="2230500"/>
            <a:ext cx="3844252" cy="2760600"/>
          </a:xfrm>
          <a:prstGeom prst="rect">
            <a:avLst/>
          </a:prstGeom>
          <a:noFill/>
          <a:ln>
            <a:noFill/>
          </a:ln>
        </p:spPr>
      </p:pic>
      <p:sp>
        <p:nvSpPr>
          <p:cNvPr id="132" name="Google Shape;132;p21"/>
          <p:cNvSpPr/>
          <p:nvPr/>
        </p:nvSpPr>
        <p:spPr>
          <a:xfrm>
            <a:off x="5282875" y="3173000"/>
            <a:ext cx="3626100" cy="49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2400">
                <a:solidFill>
                  <a:schemeClr val="dk1"/>
                </a:solidFill>
                <a:latin typeface="Poppins SemiBold"/>
                <a:ea typeface="Poppins SemiBold"/>
                <a:cs typeface="Poppins SemiBold"/>
                <a:sym typeface="Poppins SemiBold"/>
              </a:rPr>
              <a:t>Action</a:t>
            </a:r>
            <a:endParaRPr sz="2400">
              <a:solidFill>
                <a:schemeClr val="dk1"/>
              </a:solidFill>
              <a:latin typeface="Poppins SemiBold"/>
              <a:ea typeface="Poppins SemiBold"/>
              <a:cs typeface="Poppins SemiBold"/>
              <a:sym typeface="Poppins SemiBold"/>
            </a:endParaRPr>
          </a:p>
        </p:txBody>
      </p:sp>
      <p:sp>
        <p:nvSpPr>
          <p:cNvPr id="133" name="Google Shape;133;p21"/>
          <p:cNvSpPr/>
          <p:nvPr/>
        </p:nvSpPr>
        <p:spPr>
          <a:xfrm>
            <a:off x="5282875" y="3714375"/>
            <a:ext cx="3626100" cy="1256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04800" algn="just" rtl="0">
              <a:spcBef>
                <a:spcPts val="0"/>
              </a:spcBef>
              <a:spcAft>
                <a:spcPts val="0"/>
              </a:spcAft>
              <a:buClr>
                <a:schemeClr val="dk1"/>
              </a:buClr>
              <a:buSzPts val="1200"/>
              <a:buFont typeface="Poppins SemiBold"/>
              <a:buAutoNum type="arabicPeriod"/>
            </a:pPr>
            <a:r>
              <a:rPr lang="id" sz="1200">
                <a:solidFill>
                  <a:schemeClr val="dk1"/>
                </a:solidFill>
                <a:latin typeface="Poppins SemiBold"/>
                <a:ea typeface="Poppins SemiBold"/>
                <a:cs typeface="Poppins SemiBold"/>
                <a:sym typeface="Poppins SemiBold"/>
              </a:rPr>
              <a:t>Diperlukan peninjauan lebih lanjut terkait nasabah dengan status kepemilikan RENT saat mereka mendaftar credit.</a:t>
            </a:r>
            <a:endParaRPr sz="1200">
              <a:solidFill>
                <a:schemeClr val="dk1"/>
              </a:solidFill>
              <a:latin typeface="Poppins SemiBold"/>
              <a:ea typeface="Poppins SemiBold"/>
              <a:cs typeface="Poppins SemiBold"/>
              <a:sym typeface="Poppins SemiBold"/>
            </a:endParaRPr>
          </a:p>
          <a:p>
            <a:pPr marL="457200" lvl="0" indent="-304800" algn="just" rtl="0">
              <a:spcBef>
                <a:spcPts val="0"/>
              </a:spcBef>
              <a:spcAft>
                <a:spcPts val="0"/>
              </a:spcAft>
              <a:buClr>
                <a:schemeClr val="dk1"/>
              </a:buClr>
              <a:buSzPts val="1200"/>
              <a:buFont typeface="Poppins SemiBold"/>
              <a:buAutoNum type="arabicPeriod"/>
            </a:pPr>
            <a:r>
              <a:rPr lang="id" sz="1200">
                <a:solidFill>
                  <a:schemeClr val="dk1"/>
                </a:solidFill>
                <a:latin typeface="Poppins SemiBold"/>
                <a:ea typeface="Poppins SemiBold"/>
                <a:cs typeface="Poppins SemiBold"/>
                <a:sym typeface="Poppins SemiBold"/>
              </a:rPr>
              <a:t>Diperlukan dokumentasi yang lebih rinci terkait status kepemilikan rumah.</a:t>
            </a:r>
            <a:endParaRPr sz="1200">
              <a:latin typeface="Poppins SemiBold"/>
              <a:ea typeface="Poppins SemiBold"/>
              <a:cs typeface="Poppins SemiBold"/>
              <a:sym typeface="Poppins SemiBold"/>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569</Words>
  <Application>Microsoft Office PowerPoint</Application>
  <PresentationFormat>On-screen Show (16:9)</PresentationFormat>
  <Paragraphs>60</Paragraphs>
  <Slides>17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Proxima Nova</vt:lpstr>
      <vt:lpstr>Poppins Black</vt:lpstr>
      <vt:lpstr>Poppins</vt:lpstr>
      <vt:lpstr>Poppins SemiBold</vt:lpstr>
      <vt:lpstr>Open Sans Medium</vt:lpstr>
      <vt:lpstr>Open Sans SemiBold</vt:lpstr>
      <vt:lpstr>Arial</vt:lpstr>
      <vt:lpstr>Open Sans ExtraBold</vt:lpstr>
      <vt:lpstr>Open Sans</vt:lpstr>
      <vt:lpstr>Poppins ExtraBold</vt:lpstr>
      <vt:lpstr>Spearmint</vt:lpstr>
      <vt:lpstr>Credit Risk</vt:lpstr>
      <vt:lpstr>Background</vt:lpstr>
      <vt:lpstr>BACKGROUND PROJECT</vt:lpstr>
      <vt:lpstr>Framework</vt:lpstr>
      <vt:lpstr>Data Cleaning</vt:lpstr>
      <vt:lpstr>Data Cleaning</vt:lpstr>
      <vt:lpstr>Data Cleaning</vt:lpstr>
      <vt:lpstr>Exploratory Data Analytics</vt:lpstr>
      <vt:lpstr>Resiko Gagal Bayar Berdasarkan Status Kepemilikan Rumah</vt:lpstr>
      <vt:lpstr>Resiko Gagal Bayar Berdasarkan Tujuan Pinjaman</vt:lpstr>
      <vt:lpstr>Resiko Gagal Bayar Berdasarkan Loan Grade</vt:lpstr>
      <vt:lpstr>Resiko Gagal Bayar Berdasarkan Status Default Sebelumnya</vt:lpstr>
      <vt:lpstr>Resiko Gagal Bayar Berdasarkan Person Income</vt:lpstr>
      <vt:lpstr>Modelling</vt:lpstr>
      <vt:lpstr>Result</vt:lpstr>
      <vt:lpstr>% Rejection Rate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dc:title>
  <cp:lastModifiedBy>Bayuzen Ahmad</cp:lastModifiedBy>
  <cp:revision>2</cp:revision>
  <dcterms:modified xsi:type="dcterms:W3CDTF">2024-03-11T03:34:09Z</dcterms:modified>
</cp:coreProperties>
</file>