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JAX: HPC Ways to 20X speed-up and TPU/GPU grid deployment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By Victor Huang.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0" name="TextShape 3"/>
          <p:cNvSpPr txBox="1"/>
          <p:nvPr/>
        </p:nvSpPr>
        <p:spPr>
          <a:xfrm>
            <a:off x="504000" y="3044520"/>
            <a:ext cx="4784400" cy="226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1400" spc="-1" strike="noStrike">
                <a:latin typeface="Arial"/>
              </a:rPr>
              <a:t>Please download my presentation in pptx: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https://github.com/bayvictor/jax_presentation/blob/master/JAX_HPC_Ways_to_20X_speed_up_and_TPU_and_GPU_grid_deployment.pptx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6176160" y="2362320"/>
            <a:ext cx="3787560" cy="319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Q. What's JAX?  A. </a:t>
            </a:r>
            <a:r>
              <a:rPr b="0" lang="en-US" sz="4400" spc="-1" strike="noStrike">
                <a:solidFill>
                  <a:srgbClr val="c9211e"/>
                </a:solidFill>
                <a:latin typeface="Arial"/>
              </a:rPr>
              <a:t>20X+grid</a:t>
            </a:r>
            <a:r>
              <a:rPr b="0" lang="en-US" sz="4400" spc="-1" strike="noStrike">
                <a:latin typeface="Arial"/>
              </a:rPr>
              <a:t> up!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It's a GPU version of </a:t>
            </a:r>
            <a:r>
              <a:rPr b="0" lang="en-US" sz="3200" spc="-1" strike="noStrike">
                <a:latin typeface="Arial"/>
              </a:rPr>
              <a:t>numpy simply!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JAX = AutoGrad + </a:t>
            </a:r>
            <a:r>
              <a:rPr b="0" lang="en-US" sz="3200" spc="-1" strike="noStrike">
                <a:latin typeface="Arial"/>
              </a:rPr>
              <a:t>XLA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JAX can upgrade </a:t>
            </a:r>
            <a:r>
              <a:rPr b="0" lang="en-US" sz="3200" spc="-1" strike="noStrike">
                <a:latin typeface="Arial"/>
              </a:rPr>
              <a:t>single-node, cpu-</a:t>
            </a:r>
            <a:r>
              <a:rPr b="0" lang="en-US" sz="3200" spc="-1" strike="noStrike">
                <a:latin typeface="Arial"/>
              </a:rPr>
              <a:t>based numpy code! </a:t>
            </a:r>
            <a:r>
              <a:rPr b="0" lang="en-US" sz="3200" spc="-1" strike="noStrike">
                <a:latin typeface="Arial"/>
              </a:rPr>
              <a:t>(running onto 1-node </a:t>
            </a:r>
            <a:r>
              <a:rPr b="0" lang="en-US" sz="3200" spc="-1" strike="noStrike">
                <a:latin typeface="Arial"/>
              </a:rPr>
              <a:t>hardware (TPU,GPU) </a:t>
            </a:r>
            <a:r>
              <a:rPr b="0" lang="en-US" sz="3200" spc="-1" strike="noStrike">
                <a:latin typeface="Arial"/>
              </a:rPr>
              <a:t>with 20X speed);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and then more, can </a:t>
            </a:r>
            <a:r>
              <a:rPr b="0" lang="en-US" sz="3200" spc="-1" strike="noStrike">
                <a:latin typeface="Arial"/>
              </a:rPr>
              <a:t>be migrated easiest </a:t>
            </a:r>
            <a:r>
              <a:rPr b="0" lang="en-US" sz="3200" spc="-1" strike="noStrike">
                <a:latin typeface="Arial"/>
              </a:rPr>
              <a:t>from 1-node into a </a:t>
            </a:r>
            <a:r>
              <a:rPr b="0" lang="en-US" sz="3200" spc="-1" strike="noStrike">
                <a:latin typeface="Arial"/>
              </a:rPr>
              <a:t>TPU/GPU grid with </a:t>
            </a:r>
            <a:r>
              <a:rPr b="0" lang="en-US" sz="3200" spc="-1" strike="noStrike">
                <a:latin typeface="Arial"/>
              </a:rPr>
              <a:t>grid power!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JAX:   Pros &amp; Cons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1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Pros: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JAX is easy to use ○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Minimal + expressive API (NumPy + function transformations) ○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Can understand “what it’s doing” ○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Same API for CPU/GPU/TPU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JAX is fast ○ Good performance out-of-the-box ○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Simple parallelization model (pmap) 3.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Robust and powerful transformations 4.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Functional programming model ○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Aligns well with math ○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Reproducible results ○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Easier to debug ○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key to JAX’s superpowers.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6" name="TextShape 3"/>
          <p:cNvSpPr txBox="1"/>
          <p:nvPr/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2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Cons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1. Limited higher-level libraries for layers/models ○ Stay tuned!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2. Per-op dispatch overhead not fully optimized ○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Solution 1: keep optimizing ○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Solution 2: more jit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3. Transforms only work on pure functions ○ User-promi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Jax code architecture,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1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# git clone </a:t>
            </a:r>
            <a:r>
              <a:rPr b="0" lang="en-US" sz="3200" spc="-1" strike="noStrike">
                <a:latin typeface="Arial"/>
              </a:rPr>
              <a:t>"https://github.com/go</a:t>
            </a:r>
            <a:r>
              <a:rPr b="0" lang="en-US" sz="3200" spc="-1" strike="noStrike">
                <a:latin typeface="Arial"/>
              </a:rPr>
              <a:t>ogle/jax.git"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800" spc="-1" strike="noStrike">
                <a:latin typeface="Arial"/>
              </a:rPr>
              <a:t>JAX </a:t>
            </a:r>
            <a:r>
              <a:rPr b="0" lang="en-US" sz="4800" spc="-1" strike="noStrike">
                <a:latin typeface="Arial"/>
              </a:rPr>
              <a:t>architecture/L</a:t>
            </a:r>
            <a:r>
              <a:rPr b="0" lang="en-US" sz="4800" spc="-1" strike="noStrike">
                <a:latin typeface="Arial"/>
              </a:rPr>
              <a:t>evel 1/top</a:t>
            </a:r>
            <a:endParaRPr b="0" lang="en-US" sz="4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├── </a:t>
            </a:r>
            <a:r>
              <a:rPr b="0" lang="en-US" sz="3200" spc="-1" strike="noStrike">
                <a:latin typeface="Arial"/>
              </a:rPr>
              <a:t>benchmarks      </a:t>
            </a:r>
            <a:r>
              <a:rPr b="0" lang="en-US" sz="3200" spc="-1" strike="noStrike">
                <a:latin typeface="Arial"/>
              </a:rPr>
              <a:t>  ## (2) evaluation </a:t>
            </a:r>
            <a:r>
              <a:rPr b="0" lang="en-US" sz="3200" spc="-1" strike="noStrike">
                <a:latin typeface="Arial"/>
              </a:rPr>
              <a:t>start point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├── </a:t>
            </a:r>
            <a:r>
              <a:rPr b="0" lang="en-US" sz="3200" spc="-1" strike="noStrike">
                <a:latin typeface="Arial"/>
              </a:rPr>
              <a:t>build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├── </a:t>
            </a:r>
            <a:r>
              <a:rPr b="0" lang="en-US" sz="3200" spc="-1" strike="noStrike">
                <a:latin typeface="Arial"/>
              </a:rPr>
              <a:t>cloud_tpu_colabs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├── </a:t>
            </a:r>
            <a:r>
              <a:rPr b="0" lang="en-US" sz="3200" spc="-1" strike="noStrike">
                <a:latin typeface="Arial"/>
              </a:rPr>
              <a:t>design_notes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├── </a:t>
            </a:r>
            <a:r>
              <a:rPr b="0" lang="en-US" sz="3200" spc="-1" strike="noStrike">
                <a:latin typeface="Arial"/>
              </a:rPr>
              <a:t>docs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├── </a:t>
            </a:r>
            <a:r>
              <a:rPr b="0" lang="en-US" sz="3200" spc="-1" strike="noStrike">
                <a:latin typeface="Arial"/>
              </a:rPr>
              <a:t>examples          </a:t>
            </a:r>
            <a:r>
              <a:rPr b="0" lang="en-US" sz="3200" spc="-1" strike="noStrike">
                <a:latin typeface="Arial"/>
              </a:rPr>
              <a:t> ## (1) frame work for </a:t>
            </a:r>
            <a:r>
              <a:rPr b="0" lang="en-US" sz="3200" spc="-1" strike="noStrike">
                <a:latin typeface="Arial"/>
              </a:rPr>
              <a:t>HPC ref. design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├── </a:t>
            </a:r>
            <a:r>
              <a:rPr b="0" lang="en-US" sz="3200" spc="-1" strike="noStrike">
                <a:latin typeface="Arial"/>
              </a:rPr>
              <a:t>images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├── </a:t>
            </a:r>
            <a:r>
              <a:rPr b="0" lang="en-US" sz="3200" spc="-1" strike="noStrike">
                <a:latin typeface="Arial"/>
              </a:rPr>
              <a:t>jax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├── </a:t>
            </a:r>
            <a:r>
              <a:rPr b="0" lang="en-US" sz="3200" spc="-1" strike="noStrike">
                <a:latin typeface="Arial"/>
              </a:rPr>
              <a:t>jaxlib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└── </a:t>
            </a:r>
            <a:r>
              <a:rPr b="0" lang="en-US" sz="3200" spc="-1" strike="noStrike">
                <a:latin typeface="Arial"/>
              </a:rPr>
              <a:t>tests                </a:t>
            </a:r>
            <a:r>
              <a:rPr b="0" lang="en-US" sz="3200" spc="-1" strike="noStrike">
                <a:latin typeface="Arial"/>
              </a:rPr>
              <a:t> ## (3) frame work for </a:t>
            </a:r>
            <a:r>
              <a:rPr b="0" lang="en-US" sz="3200" spc="-1" strike="noStrike">
                <a:latin typeface="Arial"/>
              </a:rPr>
              <a:t>HPC writing testing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9" name="TextShape 3"/>
          <p:cNvSpPr txBox="1"/>
          <p:nvPr/>
        </p:nvSpPr>
        <p:spPr>
          <a:xfrm>
            <a:off x="5152680" y="1398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600" spc="-1" strike="noStrike">
                <a:latin typeface="Arial"/>
              </a:rPr>
              <a:t>Deep </a:t>
            </a:r>
            <a:r>
              <a:rPr b="0" lang="en-US" sz="9600" spc="-1" strike="noStrike">
                <a:latin typeface="Arial"/>
              </a:rPr>
              <a:t>JAX/A</a:t>
            </a:r>
            <a:r>
              <a:rPr b="0" lang="en-US" sz="9600" spc="-1" strike="noStrike">
                <a:latin typeface="Arial"/>
              </a:rPr>
              <a:t>RCHIT</a:t>
            </a:r>
            <a:r>
              <a:rPr b="0" lang="en-US" sz="9600" spc="-1" strike="noStrike">
                <a:latin typeface="Arial"/>
              </a:rPr>
              <a:t>ECTU</a:t>
            </a:r>
            <a:r>
              <a:rPr b="0" lang="en-US" sz="9600" spc="-1" strike="noStrike">
                <a:latin typeface="Arial"/>
              </a:rPr>
              <a:t>RE:  </a:t>
            </a:r>
            <a:r>
              <a:rPr b="0" lang="en-US" sz="9600" spc="-1" strike="noStrike">
                <a:latin typeface="Arial"/>
              </a:rPr>
              <a:t> softwa</a:t>
            </a:r>
            <a:r>
              <a:rPr b="0" lang="en-US" sz="9600" spc="-1" strike="noStrike">
                <a:latin typeface="Arial"/>
              </a:rPr>
              <a:t>re </a:t>
            </a:r>
            <a:r>
              <a:rPr b="0" lang="en-US" sz="9600" spc="-1" strike="noStrike">
                <a:latin typeface="Arial"/>
              </a:rPr>
              <a:t>archite</a:t>
            </a:r>
            <a:r>
              <a:rPr b="0" lang="en-US" sz="9600" spc="-1" strike="noStrike">
                <a:latin typeface="Arial"/>
              </a:rPr>
              <a:t>cture, </a:t>
            </a:r>
            <a:r>
              <a:rPr b="0" lang="en-US" sz="9600" spc="-1" strike="noStrike">
                <a:latin typeface="Arial"/>
              </a:rPr>
              <a:t>for </a:t>
            </a:r>
            <a:r>
              <a:rPr b="0" lang="en-US" sz="9600" spc="-1" strike="noStrike">
                <a:latin typeface="Arial"/>
              </a:rPr>
              <a:t>your </a:t>
            </a:r>
            <a:r>
              <a:rPr b="0" lang="en-US" sz="9600" spc="-1" strike="noStrike">
                <a:latin typeface="Arial"/>
              </a:rPr>
              <a:t>deep </a:t>
            </a:r>
            <a:r>
              <a:rPr b="0" lang="en-US" sz="9600" spc="-1" strike="noStrike">
                <a:latin typeface="Arial"/>
              </a:rPr>
              <a:t>dive </a:t>
            </a:r>
            <a:r>
              <a:rPr b="0" lang="en-US" sz="9600" spc="-1" strike="noStrike">
                <a:latin typeface="Arial"/>
              </a:rPr>
              <a:t>into </a:t>
            </a:r>
            <a:r>
              <a:rPr b="0" lang="en-US" sz="9600" spc="-1" strike="noStrike">
                <a:latin typeface="Arial"/>
              </a:rPr>
              <a:t>the </a:t>
            </a:r>
            <a:r>
              <a:rPr b="0" lang="en-US" sz="9600" spc="-1" strike="noStrike">
                <a:latin typeface="Arial"/>
              </a:rPr>
              <a:t>source </a:t>
            </a:r>
            <a:r>
              <a:rPr b="0" lang="en-US" sz="9600" spc="-1" strike="noStrike">
                <a:latin typeface="Arial"/>
              </a:rPr>
              <a:t>code, </a:t>
            </a:r>
            <a:r>
              <a:rPr b="0" lang="en-US" sz="9600" spc="-1" strike="noStrike">
                <a:latin typeface="Arial"/>
              </a:rPr>
              <a:t>and </a:t>
            </a:r>
            <a:r>
              <a:rPr b="0" lang="en-US" sz="9600" spc="-1" strike="noStrike">
                <a:latin typeface="Arial"/>
              </a:rPr>
              <a:t>find </a:t>
            </a:r>
            <a:r>
              <a:rPr b="0" lang="en-US" sz="9600" spc="-1" strike="noStrike">
                <a:latin typeface="Arial"/>
              </a:rPr>
              <a:t>right </a:t>
            </a:r>
            <a:r>
              <a:rPr b="0" lang="en-US" sz="9600" spc="-1" strike="noStrike">
                <a:latin typeface="Arial"/>
              </a:rPr>
              <a:t>frame</a:t>
            </a:r>
            <a:r>
              <a:rPr b="0" lang="en-US" sz="9600" spc="-1" strike="noStrike">
                <a:latin typeface="Arial"/>
              </a:rPr>
              <a:t>work to </a:t>
            </a:r>
            <a:r>
              <a:rPr b="0" lang="en-US" sz="9600" spc="-1" strike="noStrike">
                <a:latin typeface="Arial"/>
              </a:rPr>
              <a:t>start.</a:t>
            </a:r>
            <a:endParaRPr b="0" lang="en-US" sz="9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600" spc="-1" strike="noStrike">
                <a:latin typeface="Arial"/>
              </a:rPr>
              <a:t> </a:t>
            </a:r>
            <a:endParaRPr b="0" lang="en-US" sz="9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├── </a:t>
            </a:r>
            <a:r>
              <a:rPr b="0" lang="en-US" sz="3200" spc="-1" strike="noStrike">
                <a:latin typeface="Arial"/>
              </a:rPr>
              <a:t>benchmark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├── </a:t>
            </a:r>
            <a:r>
              <a:rPr b="0" lang="en-US" sz="3200" spc="-1" strike="noStrike">
                <a:latin typeface="Arial"/>
              </a:rPr>
              <a:t>build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│   └── </a:t>
            </a:r>
            <a:r>
              <a:rPr b="0" lang="en-US" sz="3200" spc="-1" strike="noStrike">
                <a:latin typeface="Arial"/>
              </a:rPr>
              <a:t>jaxlib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├── </a:t>
            </a:r>
            <a:r>
              <a:rPr b="0" lang="en-US" sz="3200" spc="-1" strike="noStrike">
                <a:latin typeface="Arial"/>
              </a:rPr>
              <a:t>cloud_tpu_colabs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│   └── </a:t>
            </a:r>
            <a:r>
              <a:rPr b="0" lang="en-US" sz="3200" spc="-1" strike="noStrike">
                <a:latin typeface="Arial"/>
              </a:rPr>
              <a:t>images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├── </a:t>
            </a:r>
            <a:r>
              <a:rPr b="0" lang="en-US" sz="3200" spc="-1" strike="noStrike">
                <a:latin typeface="Arial"/>
              </a:rPr>
              <a:t>design_notes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├── </a:t>
            </a:r>
            <a:r>
              <a:rPr b="0" lang="en-US" sz="3200" spc="-1" strike="noStrike">
                <a:latin typeface="Arial"/>
              </a:rPr>
              <a:t>docs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│   ├── </a:t>
            </a:r>
            <a:r>
              <a:rPr b="0" lang="en-US" sz="3200" spc="-1" strike="noStrike">
                <a:latin typeface="Arial"/>
              </a:rPr>
              <a:t>notebooks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│   ├── </a:t>
            </a:r>
            <a:r>
              <a:rPr b="0" lang="en-US" sz="3200" spc="-1" strike="noStrike">
                <a:latin typeface="Arial"/>
              </a:rPr>
              <a:t>_static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│   └── </a:t>
            </a:r>
            <a:r>
              <a:rPr b="0" lang="en-US" sz="3200" spc="-1" strike="noStrike">
                <a:latin typeface="Arial"/>
              </a:rPr>
              <a:t>_templates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├── </a:t>
            </a:r>
            <a:r>
              <a:rPr b="0" lang="en-US" sz="3200" spc="-1" strike="noStrike">
                <a:latin typeface="Arial"/>
              </a:rPr>
              <a:t>examples          </a:t>
            </a:r>
            <a:r>
              <a:rPr b="0" lang="en-US" sz="3200" spc="-1" strike="noStrike">
                <a:latin typeface="Arial"/>
              </a:rPr>
              <a:t>  # where you would </a:t>
            </a:r>
            <a:r>
              <a:rPr b="0" lang="en-US" sz="3200" spc="-1" strike="noStrike">
                <a:latin typeface="Arial"/>
              </a:rPr>
              <a:t>start using sample as </a:t>
            </a:r>
            <a:r>
              <a:rPr b="0" lang="en-US" sz="3200" spc="-1" strike="noStrike">
                <a:latin typeface="Arial"/>
              </a:rPr>
              <a:t>framework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├── </a:t>
            </a:r>
            <a:r>
              <a:rPr b="0" lang="en-US" sz="3200" spc="-1" strike="noStrike">
                <a:latin typeface="Arial"/>
              </a:rPr>
              <a:t>images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├── </a:t>
            </a:r>
            <a:r>
              <a:rPr b="0" lang="en-US" sz="3200" spc="-1" strike="noStrike">
                <a:latin typeface="Arial"/>
              </a:rPr>
              <a:t>jax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│   ├── </a:t>
            </a:r>
            <a:r>
              <a:rPr b="0" lang="en-US" sz="3200" spc="-1" strike="noStrike">
                <a:latin typeface="Arial"/>
              </a:rPr>
              <a:t>experimental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│   ├── </a:t>
            </a:r>
            <a:r>
              <a:rPr b="0" lang="en-US" sz="3200" spc="-1" strike="noStrike">
                <a:latin typeface="Arial"/>
              </a:rPr>
              <a:t>interpreters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│   ├── </a:t>
            </a:r>
            <a:r>
              <a:rPr b="0" lang="en-US" sz="3200" spc="-1" strike="noStrike">
                <a:latin typeface="Arial"/>
              </a:rPr>
              <a:t>lax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│   ├── </a:t>
            </a:r>
            <a:r>
              <a:rPr b="0" lang="en-US" sz="3200" spc="-1" strike="noStrike">
                <a:latin typeface="Arial"/>
              </a:rPr>
              <a:t>lib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│   ├── </a:t>
            </a:r>
            <a:r>
              <a:rPr b="0" lang="en-US" sz="3200" spc="-1" strike="noStrike">
                <a:latin typeface="Arial"/>
              </a:rPr>
              <a:t>nn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│   ├── </a:t>
            </a:r>
            <a:r>
              <a:rPr b="0" lang="en-US" sz="3200" spc="-1" strike="noStrike">
                <a:latin typeface="Arial"/>
              </a:rPr>
              <a:t>numpy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│   ├── </a:t>
            </a:r>
            <a:r>
              <a:rPr b="0" lang="en-US" sz="3200" spc="-1" strike="noStrike">
                <a:latin typeface="Arial"/>
              </a:rPr>
              <a:t>ops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│   ├── </a:t>
            </a:r>
            <a:r>
              <a:rPr b="0" lang="en-US" sz="3200" spc="-1" strike="noStrike">
                <a:latin typeface="Arial"/>
              </a:rPr>
              <a:t>scipy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│   │   ├── </a:t>
            </a:r>
            <a:r>
              <a:rPr b="0" lang="en-US" sz="3200" spc="-1" strike="noStrike">
                <a:latin typeface="Arial"/>
              </a:rPr>
              <a:t>sparse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│   │   └── </a:t>
            </a:r>
            <a:r>
              <a:rPr b="0" lang="en-US" sz="3200" spc="-1" strike="noStrike">
                <a:latin typeface="Arial"/>
              </a:rPr>
              <a:t>stats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│   ├── </a:t>
            </a:r>
            <a:r>
              <a:rPr b="0" lang="en-US" sz="3200" spc="-1" strike="noStrike">
                <a:latin typeface="Arial"/>
              </a:rPr>
              <a:t>third_party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│   │   └── </a:t>
            </a:r>
            <a:r>
              <a:rPr b="0" lang="en-US" sz="3200" spc="-1" strike="noStrike">
                <a:latin typeface="Arial"/>
              </a:rPr>
              <a:t>numpy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│   └── </a:t>
            </a:r>
            <a:r>
              <a:rPr b="0" lang="en-US" sz="3200" spc="-1" strike="noStrike">
                <a:latin typeface="Arial"/>
              </a:rPr>
              <a:t>tools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├── </a:t>
            </a:r>
            <a:r>
              <a:rPr b="0" lang="en-US" sz="3200" spc="-1" strike="noStrike">
                <a:latin typeface="Arial"/>
              </a:rPr>
              <a:t>jaxlib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└── </a:t>
            </a:r>
            <a:r>
              <a:rPr b="0" lang="en-US" sz="3200" spc="-1" strike="noStrike">
                <a:latin typeface="Arial"/>
              </a:rPr>
              <a:t>tests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    └── </a:t>
            </a:r>
            <a:r>
              <a:rPr b="0" lang="en-US" sz="3200" spc="-1" strike="noStrike">
                <a:latin typeface="Arial"/>
              </a:rPr>
              <a:t>benchmarks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my_old_numpy_code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├── </a:t>
            </a:r>
            <a:r>
              <a:rPr b="0" lang="en-US" sz="3200" spc="-1" strike="noStrike">
                <a:latin typeface="Arial"/>
              </a:rPr>
              <a:t>numpy_dir          </a:t>
            </a:r>
            <a:r>
              <a:rPr b="0" lang="en-US" sz="3200" spc="-1" strike="noStrike">
                <a:latin typeface="Arial"/>
              </a:rPr>
              <a:t>       # where you </a:t>
            </a:r>
            <a:r>
              <a:rPr b="0" lang="en-US" sz="3200" spc="-1" strike="noStrike">
                <a:latin typeface="Arial"/>
              </a:rPr>
              <a:t>should do: sed -ie </a:t>
            </a:r>
            <a:r>
              <a:rPr b="0" lang="en-US" sz="3200" spc="-1" strike="noStrike">
                <a:latin typeface="Arial"/>
              </a:rPr>
              <a:t>"s/import numpy as </a:t>
            </a:r>
            <a:r>
              <a:rPr b="0" lang="en-US" sz="3200" spc="-1" strike="noStrike">
                <a:latin typeface="Arial"/>
              </a:rPr>
              <a:t>np/import  jax.numpy </a:t>
            </a:r>
            <a:r>
              <a:rPr b="0" lang="en-US" sz="3200" spc="-1" strike="noStrike">
                <a:latin typeface="Arial"/>
              </a:rPr>
              <a:t>as np/g"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HPC/JAX migration DevOps steps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600" spc="-1" strike="noStrike">
                <a:latin typeface="Arial"/>
              </a:rPr>
              <a:t>Import numpy as np (sed -</a:t>
            </a:r>
            <a:r>
              <a:rPr b="0" lang="en-US" sz="2600" spc="-1" strike="noStrike">
                <a:latin typeface="Arial"/>
              </a:rPr>
              <a:t>ie “”)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600" spc="-1" strike="noStrike">
                <a:latin typeface="Arial"/>
              </a:rPr>
              <a:t>Re-run and kill new errors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600" spc="-1" strike="noStrike">
                <a:latin typeface="Arial"/>
              </a:rPr>
              <a:t>Run jupyter notebook </a:t>
            </a:r>
            <a:r>
              <a:rPr b="0" lang="en-US" sz="2600" spc="-1" strike="noStrike">
                <a:latin typeface="Arial"/>
              </a:rPr>
              <a:t>again.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600" spc="-1" strike="noStrike">
                <a:latin typeface="Arial"/>
              </a:rPr>
              <a:t>Docker contain upgrade to </a:t>
            </a:r>
            <a:r>
              <a:rPr b="0" lang="en-US" sz="2600" spc="-1" strike="noStrike">
                <a:latin typeface="Arial"/>
              </a:rPr>
              <a:t>nvidia version.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600" spc="-1" strike="noStrike">
                <a:latin typeface="Arial"/>
              </a:rPr>
              <a:t>K8s water testing.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600" spc="-1" strike="noStrike">
                <a:latin typeface="Arial"/>
              </a:rPr>
              <a:t>Upgrade your storage from </a:t>
            </a:r>
            <a:r>
              <a:rPr b="0" lang="en-US" sz="2600" spc="-1" strike="noStrike">
                <a:latin typeface="Arial"/>
              </a:rPr>
              <a:t> hadoop to spark based.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600" spc="-1" strike="noStrike">
                <a:latin typeface="Arial"/>
              </a:rPr>
              <a:t>Using kafka to align HPC </a:t>
            </a:r>
            <a:r>
              <a:rPr b="0" lang="en-US" sz="2600" spc="-1" strike="noStrike">
                <a:latin typeface="Arial"/>
              </a:rPr>
              <a:t>pipeline alignment.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52" name="TextShape 3"/>
          <p:cNvSpPr txBox="1"/>
          <p:nvPr/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600" spc="-1" strike="noStrike">
                <a:latin typeface="Arial"/>
              </a:rPr>
              <a:t>Import jax.numpy as np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600" spc="-1" strike="noStrike">
                <a:latin typeface="Arial"/>
              </a:rPr>
              <a:t>Check your pytorch autograd in more complex case.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600" spc="-1" strike="noStrike">
                <a:latin typeface="Arial"/>
              </a:rPr>
              <a:t>Check your pytorch with JAX.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600" spc="-1" strike="noStrike">
                <a:latin typeface="Arial"/>
              </a:rPr>
              <a:t>Tensorflow Grid and Nvidia/Grid fixups.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600" spc="-1" strike="noStrike">
                <a:latin typeface="Arial"/>
              </a:rPr>
              <a:t>Data source tiers via feature engineering load-balancing.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600" spc="-1" strike="noStrike">
                <a:latin typeface="Arial"/>
              </a:rPr>
              <a:t>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53" name="Line 4"/>
          <p:cNvSpPr/>
          <p:nvPr/>
        </p:nvSpPr>
        <p:spPr>
          <a:xfrm>
            <a:off x="3615480" y="1536120"/>
            <a:ext cx="1539720" cy="17280"/>
          </a:xfrm>
          <a:prstGeom prst="line">
            <a:avLst/>
          </a:prstGeom>
          <a:ln w="7632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References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1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References PPTXs:   (where later I will make and re-use some slides from below when doing my pptx for the team on my seminar on JAX).     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[1] https://program-transformations.github.io/slides/NeurIPS_workshop_JAX_talk.pdf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[2] https://roberttlange.github.io/posts/2020/03/blog-post-10/.        ##   Getting started with JAX (MLPs, CNNs &amp; RNNs), Published: March 16, 2020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6" name="TextShape 3"/>
          <p:cNvSpPr txBox="1"/>
          <p:nvPr/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Please download my presentation in pptx: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https://github.com/bayvictor/jax_presentation/blob/master/JAX_HPC_Ways_to_20X_speed_up_and_TPU_and_GPU_grid_deployment.pptx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Application>LibreOffice/6.3.5.2$Linux_X86_64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2020-05-04T04:20:27Z</dcterms:created>
  <dc:creator/>
  <dc:description/>
  <dc:language>en-US</dc:language>
  <cp:lastModifiedBy/>
  <dcterms:modified xsi:type="dcterms:W3CDTF">2020-05-04T05:25:10Z</dcterms:modified>
  <cp:revision>11</cp:revision>
  <dc:subject/>
  <dc:title/>
</cp:coreProperties>
</file>