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s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37"/>
  </p:normalViewPr>
  <p:slideViewPr>
    <p:cSldViewPr snapToGrid="0" showGuides="1">
      <p:cViewPr varScale="1">
        <p:scale>
          <a:sx n="105" d="100"/>
          <a:sy n="105" d="100"/>
        </p:scale>
        <p:origin x="992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8C0FF-6EB8-D7E1-80F6-792E61334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881025-3261-7BB0-7BB0-383FE8D5D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4641F9-D919-F751-41EF-4E5B19E0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407A86-D762-5A21-A55D-495EA49E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BB65C8-7873-DBFB-5C6C-8C91FB03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52173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60D76-6794-8FB5-B33C-2856871B7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84B796-FADE-3ADE-8EBD-3A052FBD1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1B5A90-7519-6A30-00CC-001FFA73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63F5D1-A32A-FEC5-0BF1-87DFD10D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E174D-636F-BF8A-7326-917EC23C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9099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A4429D-DA24-4C2D-4FEB-23F302ACB0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CF7E36-445E-7178-0676-597FC1594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07DC26-26AB-D226-A724-A9EDCA5C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BCEBE2-CCC5-D583-2992-D30710136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8C8B8-2D68-F9DA-5C05-3FD9CB411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603710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2E476-8C51-EA6E-072C-534561CE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45BD5-16C5-DF30-9611-102B49297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A4EBB-269D-3F5B-A9DA-984831D4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61D9B-0DAF-68E9-9CF8-CEBA2E9C0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BE06F-8168-67F4-C335-CD321D38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8392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C1760-70EF-1AF9-FE25-FB129C6F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B18A73-0EE5-48E7-260B-C885BD9CB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0F3AD0-08CD-C0E0-D112-939528E4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B98D2-2396-5B8B-02E8-51601700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201CE6-D5D5-BFFF-1C30-D9F85034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84253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FA7AA-29EA-EE07-8789-36DBE95F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FCB0E7-B0DF-9D87-A2C4-50AEF549B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D083EA-509A-DE49-B2CE-488F85E3E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654AF8-C70D-1963-E45C-2956E31BB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4E74A0-1CDF-798B-DDEA-4493B0CE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0BD334-29E1-758E-9AF9-713626C7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2869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F2F51-B605-6B0E-79CF-3121B6157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38F7AC-1346-425C-4FBF-BF88D71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C08E0C-4134-5FA8-20BE-D50D2B4EC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700A45-8D65-E0BB-FA47-BA1DC78262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384EA4-0AEF-4957-1C4D-98CCFDAA4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1A1C64-50F9-9121-8A79-B855FFBD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B95942-1AEE-67D5-6179-56029CF2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3E7204-F0EC-3B72-5A85-980A77EB1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2130613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A5D4D5-66A4-C126-A172-6C18D28B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165C29-C834-A968-B46B-35604402D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CE2A2FC-B6BC-B5BE-978D-431E12B4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308ABC-02CB-8D90-E4ED-90F56C03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55023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918DEB-C75C-D7E2-DE9E-755963AC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618EDE-1256-58F1-3126-5DA1D2D5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A21F08-335C-B01A-D3D9-20702DCC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12230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0C74B-8BE9-BCC1-1CFB-4FDF2598D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6381CB-8934-95B8-3043-1C74B0CBD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E63BE9-8A6B-8868-74EF-5459486B1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667F14D-F4D6-8010-93E2-B4DD3C99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15324D-069E-CBB0-65B8-E374D830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9323F9-1B66-4BBC-AEA8-3F73C980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46216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03FAF-B411-1966-FE7C-D11A7743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607DCB-8CB7-2090-4C1D-80175749C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5D8629-5775-0379-5F5A-980C867FF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0B29B4-695A-EC54-8258-C10A3266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9D3DEB-DE85-FD63-CCB2-F1FFE5C6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1728AC-2547-F318-5D74-298555F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131298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5BF5FA-7710-C838-5752-D4780AA4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E123F1-3CEB-D1D6-03E2-A26E10729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E4EBA5-4A63-FB30-9712-3E01B1147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DBF8F1-C533-2F48-ADA5-B14D364B56EB}" type="datetimeFigureOut">
              <a:rPr lang="es-US" smtClean="0"/>
              <a:t>3/26/25</a:t>
            </a:fld>
            <a:endParaRPr lang="es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7C10E2-08AB-D7DD-1706-CD71C4D1F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5FA9CC-0D1D-DC82-CE8D-DB79BE6B1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E5F3B-552F-2043-A502-887265C7A98F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653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0ED32F8-E9DB-651C-90D6-F824DF844B19}"/>
              </a:ext>
            </a:extLst>
          </p:cNvPr>
          <p:cNvSpPr txBox="1"/>
          <p:nvPr/>
        </p:nvSpPr>
        <p:spPr>
          <a:xfrm>
            <a:off x="3846634" y="2631989"/>
            <a:ext cx="46501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US" sz="2800" b="1" dirty="0" err="1"/>
              <a:t>Eigenvector</a:t>
            </a:r>
            <a:r>
              <a:rPr lang="es-US" sz="2800" b="1" dirty="0"/>
              <a:t> and </a:t>
            </a:r>
            <a:r>
              <a:rPr lang="es-US" sz="2800" b="1" dirty="0" err="1"/>
              <a:t>Eigenvalue</a:t>
            </a:r>
            <a:endParaRPr lang="es-US" sz="2800" b="1" dirty="0"/>
          </a:p>
          <a:p>
            <a:pPr algn="ctr"/>
            <a:r>
              <a:rPr lang="es-US" sz="2800" b="1" dirty="0"/>
              <a:t>LAB 03</a:t>
            </a:r>
          </a:p>
        </p:txBody>
      </p:sp>
    </p:spTree>
    <p:extLst>
      <p:ext uri="{BB962C8B-B14F-4D97-AF65-F5344CB8AC3E}">
        <p14:creationId xmlns:p14="http://schemas.microsoft.com/office/powerpoint/2010/main" val="373639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04A1436-AAAF-10B8-9D52-18C254497137}"/>
                  </a:ext>
                </a:extLst>
              </p:cNvPr>
              <p:cNvSpPr txBox="1"/>
              <p:nvPr/>
            </p:nvSpPr>
            <p:spPr>
              <a:xfrm>
                <a:off x="1376854" y="1046569"/>
                <a:ext cx="9343698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US" sz="2000" dirty="0"/>
                  <a:t>Eigenvalues and </a:t>
                </a:r>
                <a:r>
                  <a:rPr lang="es-US" sz="2000" dirty="0" err="1"/>
                  <a:t>eigenvectors</a:t>
                </a:r>
                <a:r>
                  <a:rPr lang="es-US" sz="2000" dirty="0"/>
                  <a:t> </a:t>
                </a:r>
                <a:r>
                  <a:rPr lang="es-US" sz="2000" dirty="0" err="1"/>
                  <a:t>play</a:t>
                </a:r>
                <a:r>
                  <a:rPr lang="es-US" sz="2000" dirty="0"/>
                  <a:t> a crucial role in </a:t>
                </a:r>
                <a:r>
                  <a:rPr lang="es-US" sz="2000" dirty="0" err="1"/>
                  <a:t>population</a:t>
                </a:r>
                <a:r>
                  <a:rPr lang="es-US" sz="2000" dirty="0"/>
                  <a:t> </a:t>
                </a:r>
                <a:r>
                  <a:rPr lang="es-US" sz="2000" dirty="0" err="1"/>
                  <a:t>ecology</a:t>
                </a:r>
                <a:r>
                  <a:rPr lang="es-US" sz="2000" dirty="0"/>
                  <a:t>, </a:t>
                </a:r>
                <a:r>
                  <a:rPr lang="es-US" sz="2000" dirty="0" err="1"/>
                  <a:t>particularly</a:t>
                </a:r>
                <a:r>
                  <a:rPr lang="es-US" sz="2000" dirty="0"/>
                  <a:t> in </a:t>
                </a:r>
                <a:r>
                  <a:rPr lang="es-US" sz="2000" dirty="0" err="1"/>
                  <a:t>modeling</a:t>
                </a:r>
                <a:r>
                  <a:rPr lang="es-US" sz="2000" dirty="0"/>
                  <a:t> </a:t>
                </a:r>
                <a:r>
                  <a:rPr lang="es-US" sz="2000" dirty="0" err="1"/>
                  <a:t>population</a:t>
                </a:r>
                <a:r>
                  <a:rPr lang="es-US" sz="2000" dirty="0"/>
                  <a:t> </a:t>
                </a:r>
                <a:r>
                  <a:rPr lang="es-US" sz="2000" dirty="0" err="1"/>
                  <a:t>growth</a:t>
                </a:r>
                <a:r>
                  <a:rPr lang="es-US" sz="2000" dirty="0"/>
                  <a:t>, </a:t>
                </a:r>
                <a:r>
                  <a:rPr lang="es-US" sz="2000" dirty="0" err="1"/>
                  <a:t>species</a:t>
                </a:r>
                <a:r>
                  <a:rPr lang="es-US" sz="2000" dirty="0"/>
                  <a:t> </a:t>
                </a:r>
                <a:r>
                  <a:rPr lang="es-US" sz="2000" dirty="0" err="1"/>
                  <a:t>interactions</a:t>
                </a:r>
                <a:r>
                  <a:rPr lang="es-US" sz="2000" dirty="0"/>
                  <a:t>, and </a:t>
                </a:r>
                <a:r>
                  <a:rPr lang="es-US" sz="2000" dirty="0" err="1"/>
                  <a:t>stability</a:t>
                </a:r>
                <a:r>
                  <a:rPr lang="es-US" sz="2000" dirty="0"/>
                  <a:t> </a:t>
                </a:r>
                <a:r>
                  <a:rPr lang="es-US" sz="2000" dirty="0" err="1"/>
                  <a:t>analysis</a:t>
                </a:r>
                <a:r>
                  <a:rPr lang="es-US" sz="2000" dirty="0"/>
                  <a:t>.</a:t>
                </a:r>
              </a:p>
              <a:p>
                <a:pPr algn="just">
                  <a:lnSpc>
                    <a:spcPct val="150000"/>
                  </a:lnSpc>
                </a:pPr>
                <a:endParaRPr lang="es-US" sz="2000" dirty="0"/>
              </a:p>
              <a:p>
                <a:pPr>
                  <a:lnSpc>
                    <a:spcPct val="150000"/>
                  </a:lnSpc>
                </a:pPr>
                <a:r>
                  <a:rPr lang="es-US" sz="2000" dirty="0" err="1"/>
                  <a:t>Mathematically</a:t>
                </a:r>
                <a:r>
                  <a:rPr lang="es-US" sz="2000" dirty="0"/>
                  <a:t>, </a:t>
                </a:r>
                <a:r>
                  <a:rPr lang="es-US" sz="2000" dirty="0" err="1"/>
                  <a:t>given</a:t>
                </a:r>
                <a:r>
                  <a:rPr lang="es-US" sz="2000" dirty="0"/>
                  <a:t> a </a:t>
                </a:r>
                <a:r>
                  <a:rPr lang="es-US" sz="2000" dirty="0" err="1"/>
                  <a:t>square</a:t>
                </a:r>
                <a:r>
                  <a:rPr lang="es-US" sz="2000" dirty="0"/>
                  <a:t> </a:t>
                </a:r>
                <a:r>
                  <a:rPr lang="es-US" sz="2000" dirty="0" err="1"/>
                  <a:t>matrix</a:t>
                </a:r>
                <a:r>
                  <a:rPr lang="es-US" sz="2000" dirty="0"/>
                  <a:t> </a:t>
                </a:r>
                <a:r>
                  <a:rPr lang="es-US" sz="2000" b="1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A</a:t>
                </a:r>
                <a:r>
                  <a:rPr lang="es-US" sz="2000" dirty="0"/>
                  <a:t>, </a:t>
                </a:r>
                <a:r>
                  <a:rPr lang="es-US" sz="2000" dirty="0" err="1"/>
                  <a:t>an</a:t>
                </a:r>
                <a:r>
                  <a:rPr lang="es-US" sz="2000" dirty="0"/>
                  <a:t> </a:t>
                </a:r>
                <a:r>
                  <a:rPr lang="es-US" sz="2000" dirty="0" err="1"/>
                  <a:t>eigenvector</a:t>
                </a:r>
                <a:r>
                  <a:rPr lang="es-US" sz="2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:r>
                  <a:rPr lang="es-US" sz="2000" b="1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v</a:t>
                </a:r>
                <a:r>
                  <a:rPr lang="es-US" sz="2000" dirty="0">
                    <a:latin typeface="Apple Chancery" panose="03020702040506060504" pitchFamily="66" charset="-79"/>
                    <a:cs typeface="Apple Chancery" panose="03020702040506060504" pitchFamily="66" charset="-79"/>
                  </a:rPr>
                  <a:t> </a:t>
                </a:r>
                <a:r>
                  <a:rPr lang="es-US" sz="2000" dirty="0"/>
                  <a:t>and </a:t>
                </a:r>
                <a:r>
                  <a:rPr lang="es-US" sz="2000" dirty="0" err="1"/>
                  <a:t>its</a:t>
                </a:r>
                <a:r>
                  <a:rPr lang="es-US" sz="2000" dirty="0"/>
                  <a:t> </a:t>
                </a:r>
                <a:r>
                  <a:rPr lang="es-US" sz="2000" dirty="0" err="1"/>
                  <a:t>corresponding</a:t>
                </a:r>
                <a:r>
                  <a:rPr lang="es-US" sz="2000" dirty="0"/>
                  <a:t> </a:t>
                </a:r>
                <a:r>
                  <a:rPr lang="es-US" sz="2000" dirty="0" err="1"/>
                  <a:t>eigenvalue</a:t>
                </a:r>
                <a:r>
                  <a:rPr lang="es-US" sz="2000" dirty="0"/>
                  <a:t> </a:t>
                </a:r>
                <a:r>
                  <a:rPr lang="el-GR" sz="2000" b="1" dirty="0"/>
                  <a:t>λ</a:t>
                </a:r>
                <a:r>
                  <a:rPr lang="es-ES" sz="2000" b="1" dirty="0"/>
                  <a:t> </a:t>
                </a:r>
                <a:r>
                  <a:rPr lang="es-US" sz="2000" dirty="0" err="1"/>
                  <a:t>satisfy</a:t>
                </a:r>
                <a:r>
                  <a:rPr lang="es-US" sz="2000" dirty="0"/>
                  <a:t> </a:t>
                </a:r>
                <a:r>
                  <a:rPr lang="es-US" sz="2000" dirty="0" err="1"/>
                  <a:t>the</a:t>
                </a:r>
                <a:r>
                  <a:rPr lang="es-US" sz="2000" dirty="0"/>
                  <a:t> </a:t>
                </a:r>
                <a:r>
                  <a:rPr lang="es-US" sz="2000" dirty="0" err="1"/>
                  <a:t>equation</a:t>
                </a:r>
                <a:r>
                  <a:rPr lang="es-US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s-E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s-US" sz="2800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04A1436-AAAF-10B8-9D52-18C254497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854" y="1046569"/>
                <a:ext cx="9343698" cy="3046988"/>
              </a:xfrm>
              <a:prstGeom prst="rect">
                <a:avLst/>
              </a:prstGeom>
              <a:blipFill>
                <a:blip r:embed="rId2"/>
                <a:stretch>
                  <a:fillRect l="-678" r="-678"/>
                </a:stretch>
              </a:blipFill>
            </p:spPr>
            <p:txBody>
              <a:bodyPr/>
              <a:lstStyle/>
              <a:p>
                <a:r>
                  <a:rPr lang="es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F26E4F08-CB78-8B39-B118-BA74EA4099F2}"/>
              </a:ext>
            </a:extLst>
          </p:cNvPr>
          <p:cNvSpPr txBox="1"/>
          <p:nvPr/>
        </p:nvSpPr>
        <p:spPr>
          <a:xfrm>
            <a:off x="2112579" y="4412930"/>
            <a:ext cx="8282153" cy="1711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eigenvalue</a:t>
            </a:r>
            <a:r>
              <a:rPr lang="es-US" dirty="0"/>
              <a:t> (</a:t>
            </a:r>
            <a:r>
              <a:rPr lang="el-GR" dirty="0"/>
              <a:t>λ</a:t>
            </a:r>
            <a:r>
              <a:rPr lang="es-ES" baseline="-25000" dirty="0"/>
              <a:t>1</a:t>
            </a:r>
            <a:r>
              <a:rPr lang="el-GR" dirty="0"/>
              <a:t>) </a:t>
            </a:r>
            <a:r>
              <a:rPr lang="es-US" dirty="0" err="1"/>
              <a:t>of</a:t>
            </a:r>
            <a:r>
              <a:rPr lang="es-US" dirty="0"/>
              <a:t> </a:t>
            </a:r>
            <a:r>
              <a:rPr lang="es-US" dirty="0" err="1"/>
              <a:t>the</a:t>
            </a:r>
            <a:r>
              <a:rPr lang="es-US" dirty="0"/>
              <a:t> Leslie </a:t>
            </a:r>
            <a:r>
              <a:rPr lang="es-US" dirty="0" err="1"/>
              <a:t>matrix</a:t>
            </a:r>
            <a:r>
              <a:rPr lang="es-US" dirty="0"/>
              <a:t> determines </a:t>
            </a:r>
            <a:r>
              <a:rPr lang="es-US" dirty="0" err="1"/>
              <a:t>long-term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</a:t>
            </a:r>
            <a:r>
              <a:rPr lang="es-US" dirty="0" err="1"/>
              <a:t>dynamics</a:t>
            </a:r>
            <a:endParaRPr lang="es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US" b="1" dirty="0" err="1"/>
              <a:t>If</a:t>
            </a:r>
            <a:r>
              <a:rPr lang="es-US" b="1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</a:t>
            </a:r>
            <a:r>
              <a:rPr lang="el-GR" b="1" dirty="0"/>
              <a:t>&gt;1</a:t>
            </a:r>
            <a:r>
              <a:rPr lang="es-ES" b="1" dirty="0"/>
              <a:t> </a:t>
            </a:r>
            <a:r>
              <a:rPr lang="el-GR" dirty="0"/>
              <a:t>→ </a:t>
            </a: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</a:t>
            </a:r>
            <a:r>
              <a:rPr lang="es-US" dirty="0" err="1"/>
              <a:t>grows</a:t>
            </a:r>
            <a:r>
              <a:rPr lang="es-US" dirty="0"/>
              <a:t> </a:t>
            </a:r>
            <a:r>
              <a:rPr lang="es-US" dirty="0" err="1"/>
              <a:t>exponentially</a:t>
            </a:r>
            <a:r>
              <a:rPr lang="es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US" b="1" dirty="0" err="1"/>
              <a:t>If</a:t>
            </a:r>
            <a:r>
              <a:rPr lang="es-US" b="1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 </a:t>
            </a:r>
            <a:r>
              <a:rPr lang="el-GR" b="1" dirty="0"/>
              <a:t>=1</a:t>
            </a:r>
            <a:r>
              <a:rPr lang="es-ES" b="1" dirty="0"/>
              <a:t> </a:t>
            </a:r>
            <a:r>
              <a:rPr lang="el-GR" dirty="0"/>
              <a:t>→ </a:t>
            </a: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</a:t>
            </a:r>
            <a:r>
              <a:rPr lang="es-US" dirty="0" err="1"/>
              <a:t>remains</a:t>
            </a:r>
            <a:r>
              <a:rPr lang="es-US" dirty="0"/>
              <a:t> </a:t>
            </a:r>
            <a:r>
              <a:rPr lang="es-US" dirty="0" err="1"/>
              <a:t>stable</a:t>
            </a:r>
            <a:r>
              <a:rPr lang="es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US" b="1" dirty="0" err="1"/>
              <a:t>If</a:t>
            </a:r>
            <a:r>
              <a:rPr lang="es-US" b="1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 </a:t>
            </a:r>
            <a:r>
              <a:rPr lang="el-GR" b="1" dirty="0"/>
              <a:t>&lt;1</a:t>
            </a:r>
            <a:r>
              <a:rPr lang="es-ES" b="1" dirty="0"/>
              <a:t> </a:t>
            </a:r>
            <a:r>
              <a:rPr lang="el-GR" dirty="0"/>
              <a:t>→ </a:t>
            </a: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declines.</a:t>
            </a:r>
          </a:p>
        </p:txBody>
      </p:sp>
    </p:spTree>
    <p:extLst>
      <p:ext uri="{BB962C8B-B14F-4D97-AF65-F5344CB8AC3E}">
        <p14:creationId xmlns:p14="http://schemas.microsoft.com/office/powerpoint/2010/main" val="11524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CC5AA456-89C6-9A24-1DBC-DF5AB9FEA203}"/>
              </a:ext>
            </a:extLst>
          </p:cNvPr>
          <p:cNvSpPr/>
          <p:nvPr/>
        </p:nvSpPr>
        <p:spPr>
          <a:xfrm>
            <a:off x="1629103" y="3429000"/>
            <a:ext cx="9017876" cy="216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DF59EE-80A7-3CDA-AE9F-E11B23BD77CD}"/>
              </a:ext>
            </a:extLst>
          </p:cNvPr>
          <p:cNvSpPr txBox="1"/>
          <p:nvPr/>
        </p:nvSpPr>
        <p:spPr>
          <a:xfrm>
            <a:off x="1324303" y="767255"/>
            <a:ext cx="104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err="1"/>
              <a:t>Example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8164A99-B825-35DC-BC17-48219AD45C3B}"/>
              </a:ext>
            </a:extLst>
          </p:cNvPr>
          <p:cNvSpPr txBox="1"/>
          <p:nvPr/>
        </p:nvSpPr>
        <p:spPr>
          <a:xfrm>
            <a:off x="2743199" y="3593327"/>
            <a:ext cx="10237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A </a:t>
            </a:r>
            <a:r>
              <a:rPr lang="es-US" dirty="0" err="1"/>
              <a:t>beetle</a:t>
            </a:r>
            <a:r>
              <a:rPr lang="es-US" dirty="0"/>
              <a:t> </a:t>
            </a:r>
            <a:r>
              <a:rPr lang="es-US" dirty="0" err="1"/>
              <a:t>species</a:t>
            </a:r>
            <a:r>
              <a:rPr lang="es-US" dirty="0"/>
              <a:t> has a Leslie </a:t>
            </a:r>
            <a:r>
              <a:rPr lang="es-US" dirty="0" err="1"/>
              <a:t>matrix</a:t>
            </a:r>
            <a:r>
              <a:rPr lang="es-US" dirty="0"/>
              <a:t> </a:t>
            </a:r>
            <a:r>
              <a:rPr lang="es-US" dirty="0" err="1"/>
              <a:t>with</a:t>
            </a:r>
            <a:r>
              <a:rPr lang="es-US" dirty="0"/>
              <a:t> a </a:t>
            </a:r>
            <a:r>
              <a:rPr lang="es-US" dirty="0" err="1"/>
              <a:t>eigenvalue</a:t>
            </a:r>
            <a:r>
              <a:rPr lang="es-US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</a:t>
            </a:r>
            <a:r>
              <a:rPr lang="el-GR" b="1" dirty="0"/>
              <a:t>=0.9</a:t>
            </a:r>
            <a:endParaRPr lang="es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42FDB70-9FAD-1063-F09D-E6A16416B8B6}"/>
              </a:ext>
            </a:extLst>
          </p:cNvPr>
          <p:cNvSpPr txBox="1"/>
          <p:nvPr/>
        </p:nvSpPr>
        <p:spPr>
          <a:xfrm>
            <a:off x="1847170" y="1368129"/>
            <a:ext cx="8282153" cy="1711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eigenvalue</a:t>
            </a:r>
            <a:r>
              <a:rPr lang="es-US" dirty="0"/>
              <a:t> (</a:t>
            </a:r>
            <a:r>
              <a:rPr lang="el-GR" dirty="0"/>
              <a:t>λ</a:t>
            </a:r>
            <a:r>
              <a:rPr lang="es-ES" baseline="-25000" dirty="0"/>
              <a:t>1</a:t>
            </a:r>
            <a:r>
              <a:rPr lang="el-GR" dirty="0"/>
              <a:t>) </a:t>
            </a:r>
            <a:r>
              <a:rPr lang="es-US" dirty="0" err="1"/>
              <a:t>of</a:t>
            </a:r>
            <a:r>
              <a:rPr lang="es-US" dirty="0"/>
              <a:t> </a:t>
            </a:r>
            <a:r>
              <a:rPr lang="es-US" dirty="0" err="1"/>
              <a:t>the</a:t>
            </a:r>
            <a:r>
              <a:rPr lang="es-US" dirty="0"/>
              <a:t> Leslie </a:t>
            </a:r>
            <a:r>
              <a:rPr lang="es-US" dirty="0" err="1"/>
              <a:t>matrix</a:t>
            </a:r>
            <a:r>
              <a:rPr lang="es-US" dirty="0"/>
              <a:t> determines </a:t>
            </a:r>
            <a:r>
              <a:rPr lang="es-US" dirty="0" err="1"/>
              <a:t>long-term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</a:t>
            </a:r>
            <a:r>
              <a:rPr lang="es-US" dirty="0" err="1"/>
              <a:t>dynamics</a:t>
            </a:r>
            <a:endParaRPr lang="es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US" b="1" dirty="0" err="1"/>
              <a:t>If</a:t>
            </a:r>
            <a:r>
              <a:rPr lang="es-US" b="1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</a:t>
            </a:r>
            <a:r>
              <a:rPr lang="el-GR" b="1" dirty="0"/>
              <a:t>&gt;1</a:t>
            </a:r>
            <a:r>
              <a:rPr lang="es-ES" b="1" dirty="0"/>
              <a:t> </a:t>
            </a:r>
            <a:r>
              <a:rPr lang="el-GR" dirty="0"/>
              <a:t>→ </a:t>
            </a: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</a:t>
            </a:r>
            <a:r>
              <a:rPr lang="es-US" dirty="0" err="1"/>
              <a:t>grows</a:t>
            </a:r>
            <a:r>
              <a:rPr lang="es-US" dirty="0"/>
              <a:t> </a:t>
            </a:r>
            <a:r>
              <a:rPr lang="es-US" dirty="0" err="1"/>
              <a:t>exponentially</a:t>
            </a:r>
            <a:r>
              <a:rPr lang="es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US" b="1" dirty="0" err="1"/>
              <a:t>If</a:t>
            </a:r>
            <a:r>
              <a:rPr lang="es-US" b="1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 </a:t>
            </a:r>
            <a:r>
              <a:rPr lang="el-GR" b="1" dirty="0"/>
              <a:t>=1</a:t>
            </a:r>
            <a:r>
              <a:rPr lang="es-ES" b="1" dirty="0"/>
              <a:t> </a:t>
            </a:r>
            <a:r>
              <a:rPr lang="el-GR" dirty="0"/>
              <a:t>→ </a:t>
            </a: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</a:t>
            </a:r>
            <a:r>
              <a:rPr lang="es-US" dirty="0" err="1"/>
              <a:t>remains</a:t>
            </a:r>
            <a:r>
              <a:rPr lang="es-US" dirty="0"/>
              <a:t> </a:t>
            </a:r>
            <a:r>
              <a:rPr lang="es-US" dirty="0" err="1"/>
              <a:t>stable</a:t>
            </a:r>
            <a:r>
              <a:rPr lang="es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US" b="1" dirty="0" err="1"/>
              <a:t>If</a:t>
            </a:r>
            <a:r>
              <a:rPr lang="es-US" b="1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 </a:t>
            </a:r>
            <a:r>
              <a:rPr lang="el-GR" b="1" dirty="0"/>
              <a:t>&lt;1</a:t>
            </a:r>
            <a:r>
              <a:rPr lang="es-ES" b="1" dirty="0"/>
              <a:t> </a:t>
            </a:r>
            <a:r>
              <a:rPr lang="el-GR" dirty="0"/>
              <a:t>→ </a:t>
            </a: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declines.</a:t>
            </a:r>
          </a:p>
        </p:txBody>
      </p:sp>
    </p:spTree>
    <p:extLst>
      <p:ext uri="{BB962C8B-B14F-4D97-AF65-F5344CB8AC3E}">
        <p14:creationId xmlns:p14="http://schemas.microsoft.com/office/powerpoint/2010/main" val="1086132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1B72C-F84B-4C6B-B14E-F6D4CA036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F2C882E3-794F-B93C-0A26-8DFDF8A82B62}"/>
              </a:ext>
            </a:extLst>
          </p:cNvPr>
          <p:cNvSpPr/>
          <p:nvPr/>
        </p:nvSpPr>
        <p:spPr>
          <a:xfrm>
            <a:off x="1629103" y="3429000"/>
            <a:ext cx="9017876" cy="21625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S" dirty="0" err="1">
                <a:solidFill>
                  <a:schemeClr val="tx1"/>
                </a:solidFill>
              </a:rPr>
              <a:t>The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 err="1">
                <a:solidFill>
                  <a:schemeClr val="tx1"/>
                </a:solidFill>
              </a:rPr>
              <a:t>population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 err="1">
                <a:solidFill>
                  <a:schemeClr val="tx1"/>
                </a:solidFill>
              </a:rPr>
              <a:t>will</a:t>
            </a:r>
            <a:r>
              <a:rPr lang="es-US" dirty="0">
                <a:solidFill>
                  <a:schemeClr val="tx1"/>
                </a:solidFill>
              </a:rPr>
              <a:t> decline </a:t>
            </a:r>
            <a:r>
              <a:rPr lang="es-US" dirty="0" err="1">
                <a:solidFill>
                  <a:schemeClr val="tx1"/>
                </a:solidFill>
              </a:rPr>
              <a:t>by</a:t>
            </a:r>
            <a:r>
              <a:rPr lang="es-US" dirty="0">
                <a:solidFill>
                  <a:schemeClr val="tx1"/>
                </a:solidFill>
              </a:rPr>
              <a:t> ~9% per </a:t>
            </a:r>
            <a:r>
              <a:rPr lang="es-US" dirty="0" err="1">
                <a:solidFill>
                  <a:schemeClr val="tx1"/>
                </a:solidFill>
              </a:rPr>
              <a:t>generation</a:t>
            </a:r>
            <a:r>
              <a:rPr lang="es-US" dirty="0">
                <a:solidFill>
                  <a:schemeClr val="tx1"/>
                </a:solidFill>
              </a:rPr>
              <a:t>. </a:t>
            </a:r>
            <a:r>
              <a:rPr lang="es-US" dirty="0" err="1">
                <a:solidFill>
                  <a:schemeClr val="tx1"/>
                </a:solidFill>
              </a:rPr>
              <a:t>If</a:t>
            </a:r>
            <a:r>
              <a:rPr lang="es-US" dirty="0">
                <a:solidFill>
                  <a:schemeClr val="tx1"/>
                </a:solidFill>
              </a:rPr>
              <a:t> no </a:t>
            </a:r>
            <a:r>
              <a:rPr lang="es-US" dirty="0" err="1">
                <a:solidFill>
                  <a:schemeClr val="tx1"/>
                </a:solidFill>
              </a:rPr>
              <a:t>external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 err="1">
                <a:solidFill>
                  <a:schemeClr val="tx1"/>
                </a:solidFill>
              </a:rPr>
              <a:t>factors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 err="1">
                <a:solidFill>
                  <a:schemeClr val="tx1"/>
                </a:solidFill>
              </a:rPr>
              <a:t>change</a:t>
            </a:r>
            <a:r>
              <a:rPr lang="es-US" dirty="0">
                <a:solidFill>
                  <a:schemeClr val="tx1"/>
                </a:solidFill>
              </a:rPr>
              <a:t>, </a:t>
            </a:r>
            <a:r>
              <a:rPr lang="es-US" dirty="0" err="1">
                <a:solidFill>
                  <a:schemeClr val="tx1"/>
                </a:solidFill>
              </a:rPr>
              <a:t>the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 err="1">
                <a:solidFill>
                  <a:schemeClr val="tx1"/>
                </a:solidFill>
              </a:rPr>
              <a:t>species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 err="1">
                <a:solidFill>
                  <a:schemeClr val="tx1"/>
                </a:solidFill>
              </a:rPr>
              <a:t>may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 err="1">
                <a:solidFill>
                  <a:schemeClr val="tx1"/>
                </a:solidFill>
              </a:rPr>
              <a:t>go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 err="1">
                <a:solidFill>
                  <a:schemeClr val="tx1"/>
                </a:solidFill>
              </a:rPr>
              <a:t>extinct</a:t>
            </a:r>
            <a:r>
              <a:rPr lang="es-US" dirty="0">
                <a:solidFill>
                  <a:schemeClr val="tx1"/>
                </a:solidFill>
              </a:rPr>
              <a:t> </a:t>
            </a:r>
            <a:r>
              <a:rPr lang="es-US" dirty="0" err="1">
                <a:solidFill>
                  <a:schemeClr val="tx1"/>
                </a:solidFill>
              </a:rPr>
              <a:t>over</a:t>
            </a:r>
            <a:r>
              <a:rPr lang="es-US" dirty="0">
                <a:solidFill>
                  <a:schemeClr val="tx1"/>
                </a:solidFill>
              </a:rPr>
              <a:t> time.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DBBEC5-5DA2-CEFC-1A5F-5A6ABBC89E9F}"/>
              </a:ext>
            </a:extLst>
          </p:cNvPr>
          <p:cNvSpPr txBox="1"/>
          <p:nvPr/>
        </p:nvSpPr>
        <p:spPr>
          <a:xfrm>
            <a:off x="1324303" y="767255"/>
            <a:ext cx="104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err="1"/>
              <a:t>Example</a:t>
            </a:r>
            <a:endParaRPr lang="es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D029B27-1940-7042-42A4-B1BED965F7AB}"/>
              </a:ext>
            </a:extLst>
          </p:cNvPr>
          <p:cNvSpPr txBox="1"/>
          <p:nvPr/>
        </p:nvSpPr>
        <p:spPr>
          <a:xfrm>
            <a:off x="2743199" y="3593327"/>
            <a:ext cx="10237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US" dirty="0"/>
              <a:t>A </a:t>
            </a:r>
            <a:r>
              <a:rPr lang="es-US" dirty="0" err="1"/>
              <a:t>beetle</a:t>
            </a:r>
            <a:r>
              <a:rPr lang="es-US" dirty="0"/>
              <a:t> </a:t>
            </a:r>
            <a:r>
              <a:rPr lang="es-US" dirty="0" err="1"/>
              <a:t>species</a:t>
            </a:r>
            <a:r>
              <a:rPr lang="es-US" dirty="0"/>
              <a:t> has a Leslie </a:t>
            </a:r>
            <a:r>
              <a:rPr lang="es-US" dirty="0" err="1"/>
              <a:t>matrix</a:t>
            </a:r>
            <a:r>
              <a:rPr lang="es-US" dirty="0"/>
              <a:t> </a:t>
            </a:r>
            <a:r>
              <a:rPr lang="es-US" dirty="0" err="1"/>
              <a:t>with</a:t>
            </a:r>
            <a:r>
              <a:rPr lang="es-US" dirty="0"/>
              <a:t> a </a:t>
            </a:r>
            <a:r>
              <a:rPr lang="es-US" dirty="0" err="1"/>
              <a:t>eigenvalue</a:t>
            </a:r>
            <a:r>
              <a:rPr lang="es-US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</a:t>
            </a:r>
            <a:r>
              <a:rPr lang="el-GR" b="1" dirty="0"/>
              <a:t>=0.9</a:t>
            </a:r>
            <a:endParaRPr lang="es-US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14E2FA-E119-E717-5A84-9585BA60CA5C}"/>
              </a:ext>
            </a:extLst>
          </p:cNvPr>
          <p:cNvSpPr txBox="1"/>
          <p:nvPr/>
        </p:nvSpPr>
        <p:spPr>
          <a:xfrm>
            <a:off x="1847170" y="1368129"/>
            <a:ext cx="8282153" cy="1711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eigenvalue</a:t>
            </a:r>
            <a:r>
              <a:rPr lang="es-US" dirty="0"/>
              <a:t> (</a:t>
            </a:r>
            <a:r>
              <a:rPr lang="el-GR" dirty="0"/>
              <a:t>λ</a:t>
            </a:r>
            <a:r>
              <a:rPr lang="es-ES" baseline="-25000" dirty="0"/>
              <a:t>1</a:t>
            </a:r>
            <a:r>
              <a:rPr lang="el-GR" dirty="0"/>
              <a:t>) </a:t>
            </a:r>
            <a:r>
              <a:rPr lang="es-US" dirty="0" err="1"/>
              <a:t>of</a:t>
            </a:r>
            <a:r>
              <a:rPr lang="es-US" dirty="0"/>
              <a:t> </a:t>
            </a:r>
            <a:r>
              <a:rPr lang="es-US" dirty="0" err="1"/>
              <a:t>the</a:t>
            </a:r>
            <a:r>
              <a:rPr lang="es-US" dirty="0"/>
              <a:t> Leslie </a:t>
            </a:r>
            <a:r>
              <a:rPr lang="es-US" dirty="0" err="1"/>
              <a:t>matrix</a:t>
            </a:r>
            <a:r>
              <a:rPr lang="es-US" dirty="0"/>
              <a:t> determines </a:t>
            </a:r>
            <a:r>
              <a:rPr lang="es-US" dirty="0" err="1"/>
              <a:t>long-term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</a:t>
            </a:r>
            <a:r>
              <a:rPr lang="es-US" dirty="0" err="1"/>
              <a:t>dynamics</a:t>
            </a:r>
            <a:endParaRPr lang="es-US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US" b="1" dirty="0" err="1"/>
              <a:t>If</a:t>
            </a:r>
            <a:r>
              <a:rPr lang="es-US" b="1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</a:t>
            </a:r>
            <a:r>
              <a:rPr lang="el-GR" b="1" dirty="0"/>
              <a:t>&gt;1</a:t>
            </a:r>
            <a:r>
              <a:rPr lang="es-ES" b="1" dirty="0"/>
              <a:t> </a:t>
            </a:r>
            <a:r>
              <a:rPr lang="el-GR" dirty="0"/>
              <a:t>→ </a:t>
            </a: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</a:t>
            </a:r>
            <a:r>
              <a:rPr lang="es-US" dirty="0" err="1"/>
              <a:t>grows</a:t>
            </a:r>
            <a:r>
              <a:rPr lang="es-US" dirty="0"/>
              <a:t> </a:t>
            </a:r>
            <a:r>
              <a:rPr lang="es-US" dirty="0" err="1"/>
              <a:t>exponentially</a:t>
            </a:r>
            <a:r>
              <a:rPr lang="es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US" b="1" dirty="0" err="1"/>
              <a:t>If</a:t>
            </a:r>
            <a:r>
              <a:rPr lang="es-US" b="1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 </a:t>
            </a:r>
            <a:r>
              <a:rPr lang="el-GR" b="1" dirty="0"/>
              <a:t>=1</a:t>
            </a:r>
            <a:r>
              <a:rPr lang="es-ES" b="1" dirty="0"/>
              <a:t> </a:t>
            </a:r>
            <a:r>
              <a:rPr lang="el-GR" dirty="0"/>
              <a:t>→ </a:t>
            </a: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</a:t>
            </a:r>
            <a:r>
              <a:rPr lang="es-US" dirty="0" err="1"/>
              <a:t>remains</a:t>
            </a:r>
            <a:r>
              <a:rPr lang="es-US" dirty="0"/>
              <a:t> </a:t>
            </a:r>
            <a:r>
              <a:rPr lang="es-US" dirty="0" err="1"/>
              <a:t>stable</a:t>
            </a:r>
            <a:r>
              <a:rPr lang="es-US" dirty="0"/>
              <a:t>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s-US" b="1" dirty="0" err="1"/>
              <a:t>If</a:t>
            </a:r>
            <a:r>
              <a:rPr lang="es-US" b="1" dirty="0"/>
              <a:t> </a:t>
            </a:r>
            <a:r>
              <a:rPr lang="el-GR" b="1" dirty="0"/>
              <a:t>λ</a:t>
            </a:r>
            <a:r>
              <a:rPr lang="es-ES" b="1" baseline="-25000" dirty="0"/>
              <a:t>1 </a:t>
            </a:r>
            <a:r>
              <a:rPr lang="el-GR" b="1" dirty="0"/>
              <a:t>&lt;1</a:t>
            </a:r>
            <a:r>
              <a:rPr lang="es-ES" b="1" dirty="0"/>
              <a:t> </a:t>
            </a:r>
            <a:r>
              <a:rPr lang="el-GR" dirty="0"/>
              <a:t>→ </a:t>
            </a:r>
            <a:r>
              <a:rPr lang="es-US" dirty="0" err="1"/>
              <a:t>The</a:t>
            </a:r>
            <a:r>
              <a:rPr lang="es-US" dirty="0"/>
              <a:t> </a:t>
            </a:r>
            <a:r>
              <a:rPr lang="es-US" dirty="0" err="1"/>
              <a:t>population</a:t>
            </a:r>
            <a:r>
              <a:rPr lang="es-US" dirty="0"/>
              <a:t> declines.</a:t>
            </a:r>
          </a:p>
        </p:txBody>
      </p:sp>
    </p:spTree>
    <p:extLst>
      <p:ext uri="{BB962C8B-B14F-4D97-AF65-F5344CB8AC3E}">
        <p14:creationId xmlns:p14="http://schemas.microsoft.com/office/powerpoint/2010/main" val="343724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1F5BB99-A547-F937-1217-10C378C776C3}"/>
              </a:ext>
            </a:extLst>
          </p:cNvPr>
          <p:cNvSpPr txBox="1"/>
          <p:nvPr/>
        </p:nvSpPr>
        <p:spPr>
          <a:xfrm>
            <a:off x="1597571" y="1373576"/>
            <a:ext cx="10468305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US" sz="20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US" sz="2000" dirty="0" err="1"/>
              <a:t>Eigenvalues</a:t>
            </a:r>
            <a:r>
              <a:rPr lang="es-US" sz="2000" dirty="0"/>
              <a:t> in </a:t>
            </a:r>
            <a:r>
              <a:rPr lang="es-US" sz="2000" dirty="0" err="1"/>
              <a:t>population</a:t>
            </a:r>
            <a:r>
              <a:rPr lang="es-US" sz="2000" dirty="0"/>
              <a:t> </a:t>
            </a:r>
            <a:r>
              <a:rPr lang="es-US" sz="2000" dirty="0" err="1"/>
              <a:t>dynamics</a:t>
            </a:r>
            <a:r>
              <a:rPr lang="es-US" sz="2000" dirty="0"/>
              <a:t> determine </a:t>
            </a:r>
            <a:r>
              <a:rPr lang="es-US" sz="2000" dirty="0" err="1"/>
              <a:t>stability</a:t>
            </a:r>
            <a:r>
              <a:rPr lang="es-US" sz="2000" dirty="0"/>
              <a:t>, </a:t>
            </a:r>
            <a:r>
              <a:rPr lang="es-US" sz="2000" dirty="0" err="1"/>
              <a:t>growth</a:t>
            </a:r>
            <a:r>
              <a:rPr lang="es-US" sz="2000" dirty="0"/>
              <a:t>, and </a:t>
            </a:r>
            <a:r>
              <a:rPr lang="es-US" sz="2000" dirty="0" err="1"/>
              <a:t>extinction</a:t>
            </a:r>
            <a:r>
              <a:rPr lang="es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US" sz="2000" dirty="0" err="1"/>
              <a:t>Eigenvectors</a:t>
            </a:r>
            <a:r>
              <a:rPr lang="es-US" sz="2000" dirty="0"/>
              <a:t> </a:t>
            </a:r>
            <a:r>
              <a:rPr lang="es-US" sz="2000" dirty="0" err="1"/>
              <a:t>give</a:t>
            </a:r>
            <a:r>
              <a:rPr lang="es-US" sz="2000" dirty="0"/>
              <a:t> </a:t>
            </a:r>
            <a:r>
              <a:rPr lang="es-US" sz="2000" dirty="0" err="1"/>
              <a:t>long-term</a:t>
            </a:r>
            <a:r>
              <a:rPr lang="es-US" sz="2000" dirty="0"/>
              <a:t> </a:t>
            </a:r>
            <a:r>
              <a:rPr lang="es-US" sz="2000" dirty="0" err="1"/>
              <a:t>population</a:t>
            </a:r>
            <a:r>
              <a:rPr lang="es-US" sz="2000" dirty="0"/>
              <a:t> </a:t>
            </a:r>
            <a:r>
              <a:rPr lang="es-US" sz="2000" dirty="0" err="1"/>
              <a:t>distributions</a:t>
            </a:r>
            <a:r>
              <a:rPr lang="es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US" sz="2000" dirty="0"/>
              <a:t>Used in Leslie matrices, </a:t>
            </a:r>
            <a:r>
              <a:rPr lang="es-US" sz="2000" dirty="0" err="1"/>
              <a:t>predator-prey</a:t>
            </a:r>
            <a:r>
              <a:rPr lang="es-US" sz="2000" dirty="0"/>
              <a:t> </a:t>
            </a:r>
            <a:r>
              <a:rPr lang="es-US" sz="2000" dirty="0" err="1"/>
              <a:t>models</a:t>
            </a:r>
            <a:r>
              <a:rPr lang="es-US" sz="2000" dirty="0"/>
              <a:t>, </a:t>
            </a:r>
            <a:r>
              <a:rPr lang="es-US" sz="2000" dirty="0" err="1"/>
              <a:t>epidemics</a:t>
            </a:r>
            <a:r>
              <a:rPr lang="es-US" sz="2000" dirty="0"/>
              <a:t>, and </a:t>
            </a:r>
            <a:r>
              <a:rPr lang="es-US" sz="2000" dirty="0" err="1"/>
              <a:t>metapopulations</a:t>
            </a:r>
            <a:r>
              <a:rPr lang="es-US" sz="2000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US" sz="2000" dirty="0" err="1"/>
              <a:t>Applications</a:t>
            </a:r>
            <a:r>
              <a:rPr lang="es-US" sz="2000" dirty="0"/>
              <a:t> </a:t>
            </a:r>
            <a:r>
              <a:rPr lang="es-US" sz="2000" dirty="0" err="1"/>
              <a:t>include</a:t>
            </a:r>
            <a:r>
              <a:rPr lang="es-US" sz="2000" dirty="0"/>
              <a:t> </a:t>
            </a:r>
            <a:r>
              <a:rPr lang="es-US" sz="2000" dirty="0" err="1"/>
              <a:t>pest</a:t>
            </a:r>
            <a:r>
              <a:rPr lang="es-US" sz="2000" dirty="0"/>
              <a:t> control, host-</a:t>
            </a:r>
            <a:r>
              <a:rPr lang="es-US" sz="2000" dirty="0" err="1"/>
              <a:t>pathogen</a:t>
            </a:r>
            <a:r>
              <a:rPr lang="es-US" sz="2000" dirty="0"/>
              <a:t> </a:t>
            </a:r>
            <a:r>
              <a:rPr lang="es-US" sz="2000" dirty="0" err="1"/>
              <a:t>modeling</a:t>
            </a:r>
            <a:r>
              <a:rPr lang="es-US" sz="2000" dirty="0"/>
              <a:t>, and </a:t>
            </a:r>
            <a:r>
              <a:rPr lang="es-US" sz="2000" dirty="0" err="1"/>
              <a:t>conservation</a:t>
            </a:r>
            <a:r>
              <a:rPr lang="es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03902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282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Apple Chancery</vt:lpstr>
      <vt:lpstr>Apple Chancery</vt:lpstr>
      <vt:lpstr>Aptos</vt:lpstr>
      <vt:lpstr>Aptos Display</vt:lpstr>
      <vt:lpstr>Arial</vt:lpstr>
      <vt:lpstr>Cambria Math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susana cadavid palacio</dc:creator>
  <cp:lastModifiedBy>Bazari, Sarah Jiab</cp:lastModifiedBy>
  <cp:revision>2</cp:revision>
  <dcterms:created xsi:type="dcterms:W3CDTF">2025-02-26T15:24:41Z</dcterms:created>
  <dcterms:modified xsi:type="dcterms:W3CDTF">2025-03-26T16:34:52Z</dcterms:modified>
</cp:coreProperties>
</file>