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9" r:id="rId2"/>
    <p:sldId id="387" r:id="rId3"/>
    <p:sldId id="389" r:id="rId4"/>
    <p:sldId id="390" r:id="rId5"/>
    <p:sldId id="382" r:id="rId6"/>
    <p:sldId id="406" r:id="rId7"/>
    <p:sldId id="392" r:id="rId8"/>
    <p:sldId id="391" r:id="rId9"/>
    <p:sldId id="386" r:id="rId10"/>
    <p:sldId id="399" r:id="rId11"/>
    <p:sldId id="402" r:id="rId12"/>
    <p:sldId id="401" r:id="rId13"/>
    <p:sldId id="384" r:id="rId14"/>
    <p:sldId id="380" r:id="rId15"/>
    <p:sldId id="395" r:id="rId16"/>
    <p:sldId id="393" r:id="rId17"/>
    <p:sldId id="408" r:id="rId18"/>
    <p:sldId id="383" r:id="rId19"/>
    <p:sldId id="405" r:id="rId20"/>
    <p:sldId id="396" r:id="rId21"/>
    <p:sldId id="40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E3BCE3-0399-4282-B2FD-1969DF6EF23A}">
          <p14:sldIdLst>
            <p14:sldId id="359"/>
            <p14:sldId id="387"/>
            <p14:sldId id="389"/>
            <p14:sldId id="390"/>
            <p14:sldId id="382"/>
            <p14:sldId id="406"/>
            <p14:sldId id="392"/>
            <p14:sldId id="391"/>
            <p14:sldId id="386"/>
            <p14:sldId id="399"/>
            <p14:sldId id="402"/>
            <p14:sldId id="401"/>
            <p14:sldId id="384"/>
            <p14:sldId id="380"/>
            <p14:sldId id="395"/>
            <p14:sldId id="393"/>
            <p14:sldId id="408"/>
            <p14:sldId id="383"/>
            <p14:sldId id="405"/>
            <p14:sldId id="39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78" d="100"/>
          <a:sy n="78" d="100"/>
        </p:scale>
        <p:origin x="1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02C2-82AE-4CA9-BDFE-B2FF53677051}" type="datetimeFigureOut">
              <a:rPr lang="ru-RU" smtClean="0"/>
              <a:pPr/>
              <a:t>05.07.2022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8DD9A-D2F0-4658-8649-864348ABA1D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C61-33A9-40C1-9F90-A9C8EB5333D5}" type="datetime1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F353-7BCE-4E71-BEA4-B62850158DB9}" type="datetime1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9D0F-F217-4CCE-8B91-5A631058AAC2}" type="datetime1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30C5-441C-453B-B6C1-72ED93AFADBB}" type="datetime1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00-3439-4407-9105-6448BBD2FEE8}" type="datetime1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63E-3062-4E49-9F3B-D660C74ED7F4}" type="datetime1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5A8D-6C2A-4C69-AA3E-73B5856A05C5}" type="datetime1">
              <a:rPr lang="ru-RU" smtClean="0"/>
              <a:t>05.07.2022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8A8-77DB-4D87-AEAD-9BED5369B980}" type="datetime1">
              <a:rPr lang="ru-RU" smtClean="0"/>
              <a:t>05.07.2022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19E-BF61-44F9-BD44-DE52E8F3BEE3}" type="datetime1">
              <a:rPr lang="ru-RU" smtClean="0"/>
              <a:t>05.07.2022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7120-B057-4C5E-9101-1CEE3C2320FF}" type="datetime1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8DC9-8C67-4642-A640-465190BD481E}" type="datetime1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E6D8-44AD-483F-83C3-8F7F50443546}" type="datetime1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Проекты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DBFD5-BFE9-4F65-A3C1-A8A5A4463892}"/>
              </a:ext>
            </a:extLst>
          </p:cNvPr>
          <p:cNvSpPr txBox="1"/>
          <p:nvPr/>
        </p:nvSpPr>
        <p:spPr>
          <a:xfrm>
            <a:off x="3203848" y="2901196"/>
            <a:ext cx="3168352" cy="1055608"/>
          </a:xfrm>
          <a:prstGeom prst="flowChartAlternateProcess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Нейроморфные</a:t>
            </a:r>
            <a:r>
              <a:rPr lang="ru-RU" sz="2800" b="1" dirty="0"/>
              <a:t> вычисления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7EC2-7A09-449A-AC3E-CDAE5B80CC1F}"/>
              </a:ext>
            </a:extLst>
          </p:cNvPr>
          <p:cNvSpPr txBox="1"/>
          <p:nvPr/>
        </p:nvSpPr>
        <p:spPr>
          <a:xfrm>
            <a:off x="755576" y="1628800"/>
            <a:ext cx="3476028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Моделирование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A59C8-F249-46D4-907F-7F81CF52BF63}"/>
              </a:ext>
            </a:extLst>
          </p:cNvPr>
          <p:cNvSpPr txBox="1"/>
          <p:nvPr/>
        </p:nvSpPr>
        <p:spPr>
          <a:xfrm>
            <a:off x="5652120" y="1657241"/>
            <a:ext cx="3168352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Управление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E44C6-3D71-4974-9704-368E18AF8EBD}"/>
              </a:ext>
            </a:extLst>
          </p:cNvPr>
          <p:cNvSpPr txBox="1"/>
          <p:nvPr/>
        </p:nvSpPr>
        <p:spPr>
          <a:xfrm>
            <a:off x="3078354" y="4725144"/>
            <a:ext cx="3168352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380789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4. Переключение моторного ритма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66253-8310-4F9C-82F0-0E16B5A9F3D1}"/>
              </a:ext>
            </a:extLst>
          </p:cNvPr>
          <p:cNvSpPr txBox="1"/>
          <p:nvPr/>
        </p:nvSpPr>
        <p:spPr>
          <a:xfrm>
            <a:off x="809761" y="4743241"/>
            <a:ext cx="770485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Strohmer</a:t>
            </a:r>
            <a:r>
              <a:rPr lang="en-US" dirty="0"/>
              <a:t>, B., </a:t>
            </a:r>
            <a:r>
              <a:rPr lang="en-US" dirty="0" err="1"/>
              <a:t>Manoonpong</a:t>
            </a:r>
            <a:r>
              <a:rPr lang="en-US" dirty="0"/>
              <a:t>, P., &amp; Larsen, L. B. (2020). Flexible spiking CPGs for online manipulation during hexapod walking. </a:t>
            </a:r>
            <a:r>
              <a:rPr lang="en-US" i="1" dirty="0"/>
              <a:t>Frontiers in neurorobotics</a:t>
            </a:r>
            <a:r>
              <a:rPr lang="en-US" dirty="0"/>
              <a:t>, </a:t>
            </a:r>
            <a:r>
              <a:rPr lang="en-US" i="1" dirty="0"/>
              <a:t>14</a:t>
            </a:r>
            <a:r>
              <a:rPr lang="en-US" dirty="0"/>
              <a:t>, 41.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 err="1"/>
              <a:t>Болдышев</a:t>
            </a:r>
            <a:r>
              <a:rPr lang="ru-RU" dirty="0"/>
              <a:t>, Б. А., &amp; Жилякова, Л. Ю. (2021). </a:t>
            </a:r>
            <a:r>
              <a:rPr lang="ru-RU" dirty="0" err="1"/>
              <a:t>Нейромодуляция</a:t>
            </a:r>
            <a:r>
              <a:rPr lang="ru-RU" dirty="0"/>
              <a:t> как инструмент управления нейронными ансамблями. </a:t>
            </a:r>
            <a:r>
              <a:rPr lang="ru-RU" i="1" dirty="0"/>
              <a:t>Проблемы управления</a:t>
            </a:r>
            <a:r>
              <a:rPr lang="ru-RU" dirty="0"/>
              <a:t>, </a:t>
            </a:r>
            <a:r>
              <a:rPr lang="ru-RU" i="1" dirty="0"/>
              <a:t>2</a:t>
            </a:r>
            <a:r>
              <a:rPr lang="ru-RU" dirty="0"/>
              <a:t>(0), 76-84.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2532432-9692-4EFC-8BB1-45793E92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46812"/>
            <a:ext cx="3749141" cy="296961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A9084F-392C-47A0-B8F3-F33965FD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31" y="1384763"/>
            <a:ext cx="4258982" cy="26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3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4. Переключение моторного ритма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7D1F2F-4254-4A57-A0BF-31739E5D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96752"/>
            <a:ext cx="5737990" cy="45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3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4. Переключение моторного ритма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6856A-20C8-40E1-B75F-7B315B67BB15}"/>
              </a:ext>
            </a:extLst>
          </p:cNvPr>
          <p:cNvSpPr txBox="1"/>
          <p:nvPr/>
        </p:nvSpPr>
        <p:spPr>
          <a:xfrm>
            <a:off x="899592" y="1124744"/>
            <a:ext cx="7416824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Установить симулятор шестиного робота  </a:t>
            </a:r>
            <a:r>
              <a:rPr lang="en-US" sz="2000" dirty="0"/>
              <a:t>https://kraby.readthedocs.io/en/latest/gym_environments/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Создать центральный генератор паттернов для управления шестиногой локомоцией </a:t>
            </a:r>
            <a:r>
              <a:rPr lang="en-US" sz="2000" dirty="0"/>
              <a:t>[</a:t>
            </a:r>
            <a:r>
              <a:rPr lang="ru-RU" sz="2000" dirty="0" err="1"/>
              <a:t>Болдышев</a:t>
            </a:r>
            <a:r>
              <a:rPr lang="ru-RU" sz="2000" dirty="0"/>
              <a:t> &amp; Жилякова, 2021</a:t>
            </a:r>
            <a:r>
              <a:rPr lang="en-US" sz="2000" dirty="0"/>
              <a:t>]</a:t>
            </a:r>
            <a:endParaRPr lang="ru-RU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Настроить параметры сети и нейронов так, чтобы получился </a:t>
            </a:r>
            <a:r>
              <a:rPr lang="ru-RU" sz="2000" dirty="0" err="1"/>
              <a:t>четырехногий</a:t>
            </a:r>
            <a:r>
              <a:rPr lang="ru-RU" sz="2000" dirty="0"/>
              <a:t> ритм </a:t>
            </a:r>
            <a:r>
              <a:rPr lang="en-US" sz="2000" dirty="0"/>
              <a:t>[</a:t>
            </a:r>
            <a:r>
              <a:rPr lang="ru-RU" sz="2000" dirty="0" err="1"/>
              <a:t>Болдышев</a:t>
            </a:r>
            <a:r>
              <a:rPr lang="ru-RU" sz="2000" dirty="0"/>
              <a:t> &amp; Жилякова, 2021</a:t>
            </a:r>
            <a:r>
              <a:rPr lang="en-US" sz="2000" dirty="0"/>
              <a:t>]</a:t>
            </a:r>
            <a:endParaRPr lang="ru-RU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Добавить тормозные связи таким образом, чтобы помехи не разрушали ритм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Научиться управлять частотой ритма – скоростью походки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Научиться изменять веса связей так, чтобы получился трехногий ритм</a:t>
            </a:r>
          </a:p>
        </p:txBody>
      </p:sp>
    </p:spTree>
    <p:extLst>
      <p:ext uri="{BB962C8B-B14F-4D97-AF65-F5344CB8AC3E}">
        <p14:creationId xmlns:p14="http://schemas.microsoft.com/office/powerpoint/2010/main" val="21986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5. Управление походкой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647564" y="1096708"/>
            <a:ext cx="784887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Создать сеть, управляющую походкой двуного робота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Среда </a:t>
            </a:r>
            <a:r>
              <a:rPr lang="en-US" sz="2000" dirty="0" err="1"/>
              <a:t>BipedalWalker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 err="1"/>
              <a:t>OpenAI</a:t>
            </a:r>
            <a:r>
              <a:rPr lang="en-US" sz="2000" dirty="0"/>
              <a:t> Gym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B18FC-8FA5-4935-AD89-E325AE34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98569"/>
            <a:ext cx="3384376" cy="2256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5CED3-E056-C674-5F1E-94A791AD4D3B}"/>
              </a:ext>
            </a:extLst>
          </p:cNvPr>
          <p:cNvSpPr txBox="1"/>
          <p:nvPr/>
        </p:nvSpPr>
        <p:spPr>
          <a:xfrm>
            <a:off x="827584" y="5517232"/>
            <a:ext cx="7992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Russell, A., Orchard, G., &amp; Etienne-Cummings, R. (2007, May). Configuring of spiking central pattern generator networks for bipedal walking using genetic </a:t>
            </a:r>
            <a:r>
              <a:rPr lang="en-US" sz="1800" dirty="0" err="1"/>
              <a:t>algorthms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190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Обучение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9C497-C20B-471C-91B5-190DBAFAE767}"/>
              </a:ext>
            </a:extLst>
          </p:cNvPr>
          <p:cNvSpPr txBox="1"/>
          <p:nvPr/>
        </p:nvSpPr>
        <p:spPr>
          <a:xfrm>
            <a:off x="3223217" y="3139559"/>
            <a:ext cx="3168352" cy="578882"/>
          </a:xfrm>
          <a:prstGeom prst="flowChartAlternateProcess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Обучение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19DE4-1541-4253-819A-9126E9B08F8A}"/>
              </a:ext>
            </a:extLst>
          </p:cNvPr>
          <p:cNvSpPr txBox="1"/>
          <p:nvPr/>
        </p:nvSpPr>
        <p:spPr>
          <a:xfrm>
            <a:off x="683568" y="1852464"/>
            <a:ext cx="3476028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С учителем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DC24E-AAFD-4334-A8B4-0066F77C2497}"/>
              </a:ext>
            </a:extLst>
          </p:cNvPr>
          <p:cNvSpPr txBox="1"/>
          <p:nvPr/>
        </p:nvSpPr>
        <p:spPr>
          <a:xfrm>
            <a:off x="5364088" y="1824388"/>
            <a:ext cx="3476028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Без учителя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92CB8-E988-4C2A-B0C6-79A0CF7CBC35}"/>
              </a:ext>
            </a:extLst>
          </p:cNvPr>
          <p:cNvSpPr txBox="1"/>
          <p:nvPr/>
        </p:nvSpPr>
        <p:spPr>
          <a:xfrm>
            <a:off x="3069379" y="4683768"/>
            <a:ext cx="3476028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С подкреплением</a:t>
            </a:r>
          </a:p>
        </p:txBody>
      </p:sp>
    </p:spTree>
    <p:extLst>
      <p:ext uri="{BB962C8B-B14F-4D97-AF65-F5344CB8AC3E}">
        <p14:creationId xmlns:p14="http://schemas.microsoft.com/office/powerpoint/2010/main" val="292553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6. </a:t>
            </a:r>
            <a:r>
              <a:rPr lang="ru-RU" sz="3000" b="1" dirty="0">
                <a:solidFill>
                  <a:schemeClr val="bg1"/>
                </a:solidFill>
              </a:rPr>
              <a:t>Обучение без учителя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326FC-C20F-4EF4-AA05-08807FE86F6D}"/>
              </a:ext>
            </a:extLst>
          </p:cNvPr>
          <p:cNvSpPr txBox="1"/>
          <p:nvPr/>
        </p:nvSpPr>
        <p:spPr>
          <a:xfrm>
            <a:off x="611560" y="5166627"/>
            <a:ext cx="807524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Diehl, P. U., &amp; Cook, M. (2015). Unsupervised learning of digit recognition using spike-timing-dependent plasticity. </a:t>
            </a:r>
            <a:r>
              <a:rPr lang="en-US" i="1" dirty="0"/>
              <a:t>Frontiers in computational neuroscience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, 99.</a:t>
            </a:r>
          </a:p>
          <a:p>
            <a:pPr>
              <a:spcBef>
                <a:spcPts val="600"/>
              </a:spcBef>
            </a:pPr>
            <a:r>
              <a:rPr lang="en-US" dirty="0"/>
              <a:t>https://github.com/peter-u-diehl/stdp-mnist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125B1F6-E337-4D7B-A398-09E39D15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52736"/>
            <a:ext cx="532972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0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6. Обучение без учителя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688740" y="980728"/>
            <a:ext cx="7848872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Реализовать классификатор изображений (или других объектов) на основе сети </a:t>
            </a:r>
            <a:r>
              <a:rPr lang="ru-RU" sz="2000" dirty="0" err="1"/>
              <a:t>спайкующих</a:t>
            </a:r>
            <a:r>
              <a:rPr lang="ru-RU" sz="2000" dirty="0"/>
              <a:t> нейронов.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</a:t>
            </a:r>
            <a:r>
              <a:rPr lang="ru-RU" sz="2000" dirty="0" err="1"/>
              <a:t>датасет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r>
              <a:rPr lang="ru-RU" sz="2000" dirty="0"/>
              <a:t>Только не базовый </a:t>
            </a:r>
            <a:r>
              <a:rPr lang="en-US" sz="2000" dirty="0"/>
              <a:t>MNIST</a:t>
            </a:r>
            <a:r>
              <a:rPr lang="ru-RU" sz="2000" dirty="0"/>
              <a:t>.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архитектуру сети: кол-во слоев, кодирование, модель нейронов и синапсов</a:t>
            </a:r>
            <a:endParaRPr lang="en-US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Реализовать </a:t>
            </a:r>
            <a:r>
              <a:rPr lang="en-US" sz="2000" dirty="0"/>
              <a:t>STDP </a:t>
            </a:r>
            <a:r>
              <a:rPr lang="ru-RU" sz="2000" dirty="0"/>
              <a:t>пластичность</a:t>
            </a:r>
            <a:endParaRPr lang="en-US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Обучить сеть без учителя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Сопоставить классы активности сети</a:t>
            </a:r>
          </a:p>
        </p:txBody>
      </p:sp>
    </p:spTree>
    <p:extLst>
      <p:ext uri="{BB962C8B-B14F-4D97-AF65-F5344CB8AC3E}">
        <p14:creationId xmlns:p14="http://schemas.microsoft.com/office/powerpoint/2010/main" val="99734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7. Сравнение схем кодирования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971600" y="908720"/>
            <a:ext cx="784887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задачу обучения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Реализовать любое не частотное кодирование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Обучить сеть без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Сравнить кодирование с частотным по критериям: качество классификации, энергоэффективность (кол-во </a:t>
            </a:r>
            <a:r>
              <a:rPr lang="ru-RU" sz="2000" dirty="0" err="1"/>
              <a:t>спайков</a:t>
            </a:r>
            <a:r>
              <a:rPr lang="ru-RU" sz="2000" dirty="0"/>
              <a:t>), время реакции, устойчивость к шуму в данных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BD2EEB-A895-95BE-14BD-4CF34AD0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70167"/>
            <a:ext cx="3658111" cy="30388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5935B3-B7E5-8703-B312-B3ABC5FBE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92" y="3140968"/>
            <a:ext cx="3705742" cy="10002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1994B8-BF47-BAD5-8B53-2C84A2300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200754"/>
            <a:ext cx="3240360" cy="22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2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8. Ассоциативная память в сети осцилляторов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971600" y="908720"/>
            <a:ext cx="784887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Образы могут кодироваться не только отдельными нейронами, но установившимися устойчивыми колебательными режимами.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Реализовать такое кодирование в сети осцилляторов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3722F7-E8A2-4AD1-8A68-C3019CE5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27820"/>
            <a:ext cx="3977063" cy="194108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E0E56C-C724-4570-B5E5-B3DEE8FE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437112"/>
            <a:ext cx="3654868" cy="16906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420CD5-D35D-4051-80A5-9AE353FA0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24" y="2247900"/>
            <a:ext cx="2247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5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8. Ассоциативная память в сети осцилляторов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971600" y="908720"/>
            <a:ext cx="784887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Создать набор простых образов, закодированных бинарными признаками. Например, </a:t>
            </a:r>
            <a:r>
              <a:rPr lang="en-US" sz="2000" dirty="0"/>
              <a:t>0-1 </a:t>
            </a:r>
            <a:r>
              <a:rPr lang="ru-RU" sz="2000" dirty="0"/>
              <a:t>матриц (крестик, квадрат </a:t>
            </a:r>
            <a:r>
              <a:rPr lang="ru-RU" sz="2000" dirty="0" err="1"/>
              <a:t>итд</a:t>
            </a:r>
            <a:r>
              <a:rPr lang="ru-RU" sz="2000" dirty="0"/>
              <a:t>)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Используя одно из правил обучения, научить сеть осцилляторов распознавать образы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Создать сеть большего размера и повторить процедуру обучения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Протестировать обучение и работу сети на </a:t>
            </a:r>
            <a:r>
              <a:rPr lang="ru-RU" sz="2000" dirty="0" err="1"/>
              <a:t>датасете</a:t>
            </a:r>
            <a:r>
              <a:rPr lang="ru-RU" sz="2000" dirty="0"/>
              <a:t> </a:t>
            </a:r>
            <a:r>
              <a:rPr lang="en-US" sz="2000" dirty="0"/>
              <a:t>MNIST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A28F2-17AA-45E1-83C4-72A65ABF37A5}"/>
              </a:ext>
            </a:extLst>
          </p:cNvPr>
          <p:cNvSpPr txBox="1"/>
          <p:nvPr/>
        </p:nvSpPr>
        <p:spPr>
          <a:xfrm>
            <a:off x="1038436" y="4395008"/>
            <a:ext cx="771520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Hoppensteadt</a:t>
            </a:r>
            <a:r>
              <a:rPr lang="en-US" dirty="0"/>
              <a:t>, F. C., &amp; </a:t>
            </a:r>
            <a:r>
              <a:rPr lang="en-US" dirty="0" err="1"/>
              <a:t>Izhikevich</a:t>
            </a:r>
            <a:r>
              <a:rPr lang="en-US" dirty="0"/>
              <a:t>, E. M. (2001). Synchronization of MEMS resonators and mechanical neurocomputing. </a:t>
            </a:r>
            <a:r>
              <a:rPr lang="en-US" i="1" dirty="0"/>
              <a:t>IEEE Transactions on Circuits and Systems I: Fundamental Theory and Applications</a:t>
            </a:r>
            <a:r>
              <a:rPr lang="en-US" dirty="0"/>
              <a:t>, </a:t>
            </a:r>
            <a:r>
              <a:rPr lang="en-US" i="1" dirty="0"/>
              <a:t>48</a:t>
            </a:r>
            <a:r>
              <a:rPr lang="en-US" dirty="0"/>
              <a:t>(2), 133-138.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Hoppensteadt</a:t>
            </a:r>
            <a:r>
              <a:rPr lang="en-US" dirty="0"/>
              <a:t>, F. C., &amp; </a:t>
            </a:r>
            <a:r>
              <a:rPr lang="en-US" dirty="0" err="1"/>
              <a:t>Izhikevich</a:t>
            </a:r>
            <a:r>
              <a:rPr lang="en-US" dirty="0"/>
              <a:t>, E. M. (1999). Oscillatory neurocomputers with dynamic connectivity. </a:t>
            </a:r>
            <a:r>
              <a:rPr lang="en-US" i="1" dirty="0"/>
              <a:t>Physical Review Letters</a:t>
            </a:r>
            <a:r>
              <a:rPr lang="en-US" dirty="0"/>
              <a:t>, </a:t>
            </a:r>
            <a:r>
              <a:rPr lang="en-US" i="1" dirty="0"/>
              <a:t>82</a:t>
            </a:r>
            <a:r>
              <a:rPr lang="en-US" dirty="0"/>
              <a:t>(14), 2983.</a:t>
            </a:r>
          </a:p>
        </p:txBody>
      </p:sp>
    </p:spTree>
    <p:extLst>
      <p:ext uri="{BB962C8B-B14F-4D97-AF65-F5344CB8AC3E}">
        <p14:creationId xmlns:p14="http://schemas.microsoft.com/office/powerpoint/2010/main" val="251703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1. Идентификация модели нейрона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2</a:t>
            </a:fld>
            <a:endParaRPr lang="ru-RU"/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3B346D8-B5C7-4E00-8D98-3A5D352C600C}"/>
              </a:ext>
            </a:extLst>
          </p:cNvPr>
          <p:cNvGrpSpPr/>
          <p:nvPr/>
        </p:nvGrpSpPr>
        <p:grpSpPr>
          <a:xfrm>
            <a:off x="2051720" y="2521980"/>
            <a:ext cx="6330398" cy="2520247"/>
            <a:chOff x="1270282" y="1635555"/>
            <a:chExt cx="6330398" cy="25202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C3E4E7-AC52-4E88-8F59-D21AB43E7AF4}"/>
                </a:ext>
              </a:extLst>
            </p:cNvPr>
            <p:cNvSpPr txBox="1"/>
            <p:nvPr/>
          </p:nvSpPr>
          <p:spPr>
            <a:xfrm>
              <a:off x="1270282" y="3645024"/>
              <a:ext cx="2520000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/>
                <a:t>Идентификация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56863D-A871-435B-AF40-5D0EAC24FE27}"/>
                </a:ext>
              </a:extLst>
            </p:cNvPr>
            <p:cNvSpPr txBox="1"/>
            <p:nvPr/>
          </p:nvSpPr>
          <p:spPr>
            <a:xfrm>
              <a:off x="1282982" y="1635555"/>
              <a:ext cx="2520000" cy="91940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/>
                <a:t>Структура модели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332003-51C7-42C4-B042-2E0A9355E3F2}"/>
                </a:ext>
              </a:extLst>
            </p:cNvPr>
            <p:cNvSpPr txBox="1"/>
            <p:nvPr/>
          </p:nvSpPr>
          <p:spPr>
            <a:xfrm>
              <a:off x="5080680" y="1839866"/>
              <a:ext cx="2520000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/>
                <a:t>Предсказание</a:t>
              </a:r>
            </a:p>
          </p:txBody>
        </p:sp>
        <p:cxnSp>
          <p:nvCxnSpPr>
            <p:cNvPr id="19" name="Прямая со стрелкой 14">
              <a:extLst>
                <a:ext uri="{FF2B5EF4-FFF2-40B4-BE49-F238E27FC236}">
                  <a16:creationId xmlns:a16="http://schemas.microsoft.com/office/drawing/2014/main" id="{2C55C6AC-4098-4B70-A5FB-72B221D51AD5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802982" y="2095255"/>
              <a:ext cx="1277698" cy="1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56F311-018A-4F7D-85F0-5DDE3E9654E9}"/>
                </a:ext>
              </a:extLst>
            </p:cNvPr>
            <p:cNvSpPr txBox="1"/>
            <p:nvPr/>
          </p:nvSpPr>
          <p:spPr>
            <a:xfrm>
              <a:off x="5080680" y="3645024"/>
              <a:ext cx="2520000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/>
                <a:t>Данные</a:t>
              </a:r>
            </a:p>
          </p:txBody>
        </p:sp>
        <p:cxnSp>
          <p:nvCxnSpPr>
            <p:cNvPr id="52" name="Прямая со стрелкой 14">
              <a:extLst>
                <a:ext uri="{FF2B5EF4-FFF2-40B4-BE49-F238E27FC236}">
                  <a16:creationId xmlns:a16="http://schemas.microsoft.com/office/drawing/2014/main" id="{28C701E8-3F84-46C3-B391-B33E3301CBFC}"/>
                </a:ext>
              </a:extLst>
            </p:cNvPr>
            <p:cNvCxnSpPr>
              <a:cxnSpLocks/>
              <a:stCxn id="34" idx="0"/>
              <a:endCxn id="11" idx="2"/>
            </p:cNvCxnSpPr>
            <p:nvPr/>
          </p:nvCxnSpPr>
          <p:spPr>
            <a:xfrm flipV="1">
              <a:off x="6340680" y="2350644"/>
              <a:ext cx="0" cy="129438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14">
              <a:extLst>
                <a:ext uri="{FF2B5EF4-FFF2-40B4-BE49-F238E27FC236}">
                  <a16:creationId xmlns:a16="http://schemas.microsoft.com/office/drawing/2014/main" id="{FFDDC902-053C-4D2B-B203-D833EA64AACF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3790282" y="2426843"/>
              <a:ext cx="2221878" cy="147357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14">
              <a:extLst>
                <a:ext uri="{FF2B5EF4-FFF2-40B4-BE49-F238E27FC236}">
                  <a16:creationId xmlns:a16="http://schemas.microsoft.com/office/drawing/2014/main" id="{76BA723B-3F93-438A-AAA4-E0C887152775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 flipH="1">
              <a:off x="2530282" y="2554956"/>
              <a:ext cx="12700" cy="1090068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14">
              <a:extLst>
                <a:ext uri="{FF2B5EF4-FFF2-40B4-BE49-F238E27FC236}">
                  <a16:creationId xmlns:a16="http://schemas.microsoft.com/office/drawing/2014/main" id="{8D5B8998-8CC8-41D6-9DFE-763D90FA4EBE}"/>
                </a:ext>
              </a:extLst>
            </p:cNvPr>
            <p:cNvCxnSpPr>
              <a:cxnSpLocks/>
              <a:stCxn id="34" idx="1"/>
              <a:endCxn id="9" idx="3"/>
            </p:cNvCxnSpPr>
            <p:nvPr/>
          </p:nvCxnSpPr>
          <p:spPr>
            <a:xfrm flipH="1">
              <a:off x="3790282" y="3900413"/>
              <a:ext cx="1290398" cy="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Picture 2" descr="http://neuronaldynamics.epfl.ch/online/x25.png">
            <a:extLst>
              <a:ext uri="{FF2B5EF4-FFF2-40B4-BE49-F238E27FC236}">
                <a16:creationId xmlns:a16="http://schemas.microsoft.com/office/drawing/2014/main" id="{F21364B1-F66C-46FA-AD5C-BBD3F6200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15626" y="972276"/>
            <a:ext cx="2428182" cy="16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E5DC4835-37DD-4028-879F-3916C44BE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3" y="4240622"/>
            <a:ext cx="1480088" cy="1722284"/>
          </a:xfrm>
          <a:prstGeom prst="rect">
            <a:avLst/>
          </a:prstGeom>
        </p:spPr>
      </p:pic>
      <p:pic>
        <p:nvPicPr>
          <p:cNvPr id="75" name="Picture 2" descr="http://neuronaldynamics.epfl.ch/online/x23.png">
            <a:extLst>
              <a:ext uri="{FF2B5EF4-FFF2-40B4-BE49-F238E27FC236}">
                <a16:creationId xmlns:a16="http://schemas.microsoft.com/office/drawing/2014/main" id="{89B2B592-4E17-4430-ABBF-236944AE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-30000"/>
          </a:blip>
          <a:srcRect t="3566" r="1169" b="3718"/>
          <a:stretch>
            <a:fillRect/>
          </a:stretch>
        </p:blipFill>
        <p:spPr bwMode="auto">
          <a:xfrm>
            <a:off x="5292080" y="1267529"/>
            <a:ext cx="3248829" cy="1097007"/>
          </a:xfrm>
          <a:prstGeom prst="rect">
            <a:avLst/>
          </a:prstGeom>
          <a:noFill/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DDD6632-3DAF-438A-90B6-52CAFF908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074" y="5127840"/>
            <a:ext cx="1480088" cy="12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1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9. Обучение с учителем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326FC-C20F-4EF4-AA05-08807FE86F6D}"/>
              </a:ext>
            </a:extLst>
          </p:cNvPr>
          <p:cNvSpPr txBox="1"/>
          <p:nvPr/>
        </p:nvSpPr>
        <p:spPr>
          <a:xfrm>
            <a:off x="599442" y="5085184"/>
            <a:ext cx="807524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Wunderlich, T. C., &amp; Pehle, C. (2021). Event-based backpropagation can compute exact gradients for spiking neural networks. </a:t>
            </a:r>
            <a:r>
              <a:rPr lang="en-US" i="1" dirty="0"/>
              <a:t>Scientific Reports</a:t>
            </a:r>
            <a:r>
              <a:rPr lang="en-US" dirty="0"/>
              <a:t>, </a:t>
            </a:r>
            <a:r>
              <a:rPr lang="en-US" i="1" dirty="0"/>
              <a:t>11</a:t>
            </a:r>
            <a:r>
              <a:rPr lang="en-US" dirty="0"/>
              <a:t>(1), 1-17.</a:t>
            </a:r>
          </a:p>
          <a:p>
            <a:pPr>
              <a:spcBef>
                <a:spcPts val="600"/>
              </a:spcBef>
            </a:pPr>
            <a:r>
              <a:rPr lang="en-US" dirty="0"/>
              <a:t>https://lava-nc.org/dl.html</a:t>
            </a:r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297D-F23D-3D7E-99F6-3B1CB231ED7D}"/>
              </a:ext>
            </a:extLst>
          </p:cNvPr>
          <p:cNvSpPr txBox="1"/>
          <p:nvPr/>
        </p:nvSpPr>
        <p:spPr>
          <a:xfrm>
            <a:off x="712626" y="1034152"/>
            <a:ext cx="78488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</a:t>
            </a:r>
            <a:r>
              <a:rPr lang="ru-RU" sz="2000" dirty="0" err="1"/>
              <a:t>датасет</a:t>
            </a:r>
            <a:r>
              <a:rPr lang="ru-RU" sz="2000" dirty="0"/>
              <a:t> (картинки, временные ряды и т.д.)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Сформулировать задачу: классификация, предсказание, обнаружение аномалий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Обучить </a:t>
            </a:r>
            <a:r>
              <a:rPr lang="ru-RU" sz="2000" dirty="0" err="1"/>
              <a:t>спайковую</a:t>
            </a:r>
            <a:r>
              <a:rPr lang="ru-RU" sz="2000" dirty="0"/>
              <a:t> нейросеть градиентными методами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FC57C6-EE71-5FA3-5FD1-9086254E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53153"/>
            <a:ext cx="4864101" cy="22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7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10. Сравнение </a:t>
            </a:r>
            <a:r>
              <a:rPr lang="en-US" sz="3000" b="1" dirty="0">
                <a:solidFill>
                  <a:schemeClr val="bg1"/>
                </a:solidFill>
              </a:rPr>
              <a:t>ANN </a:t>
            </a:r>
            <a:r>
              <a:rPr lang="ru-RU" sz="3000" b="1" dirty="0">
                <a:solidFill>
                  <a:schemeClr val="bg1"/>
                </a:solidFill>
              </a:rPr>
              <a:t>и </a:t>
            </a:r>
            <a:r>
              <a:rPr lang="en-US" sz="3000" b="1" dirty="0">
                <a:solidFill>
                  <a:schemeClr val="bg1"/>
                </a:solidFill>
              </a:rPr>
              <a:t>SNN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297D-F23D-3D7E-99F6-3B1CB231ED7D}"/>
              </a:ext>
            </a:extLst>
          </p:cNvPr>
          <p:cNvSpPr txBox="1"/>
          <p:nvPr/>
        </p:nvSpPr>
        <p:spPr>
          <a:xfrm>
            <a:off x="712626" y="1034152"/>
            <a:ext cx="78488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какую-нибудь задачу </a:t>
            </a:r>
            <a:r>
              <a:rPr lang="en-US" sz="2000" dirty="0"/>
              <a:t>ML </a:t>
            </a:r>
            <a:r>
              <a:rPr lang="ru-RU" sz="2000" dirty="0"/>
              <a:t>из перечисленных выше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Обучить </a:t>
            </a:r>
            <a:r>
              <a:rPr lang="en-US" sz="2000" dirty="0"/>
              <a:t>ANN </a:t>
            </a:r>
            <a:r>
              <a:rPr lang="ru-RU" sz="2000" dirty="0"/>
              <a:t>ее решать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Конвертировать </a:t>
            </a:r>
            <a:r>
              <a:rPr lang="en-US" sz="2000" dirty="0"/>
              <a:t>ANN </a:t>
            </a:r>
            <a:r>
              <a:rPr lang="ru-RU" sz="2000" dirty="0"/>
              <a:t>в </a:t>
            </a:r>
            <a:r>
              <a:rPr lang="en-US" sz="2000" dirty="0"/>
              <a:t>SNN, </a:t>
            </a:r>
            <a:r>
              <a:rPr lang="ru-RU" sz="2000" dirty="0"/>
              <a:t>сравнить качество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09F82-825E-E06D-4EE2-472841903441}"/>
              </a:ext>
            </a:extLst>
          </p:cNvPr>
          <p:cNvSpPr txBox="1"/>
          <p:nvPr/>
        </p:nvSpPr>
        <p:spPr>
          <a:xfrm>
            <a:off x="1115616" y="4797152"/>
            <a:ext cx="7571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Diehl, P. U. et.al. (2016) Conversion of artificial recurrent neural networks to spiking neural networks for low-power neuromorphic hardware. In </a:t>
            </a:r>
            <a:r>
              <a:rPr lang="en-US" i="1" dirty="0"/>
              <a:t>2016 IEEE International Conference on Rebooting Computing (ICRC)</a:t>
            </a:r>
            <a:r>
              <a:rPr lang="en-US" dirty="0"/>
              <a:t> (pp. 1-8). IEEE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4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1. Идентификация модели нейрона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F9097-5CC2-4243-B790-812316F61AFF}"/>
              </a:ext>
            </a:extLst>
          </p:cNvPr>
          <p:cNvSpPr txBox="1"/>
          <p:nvPr/>
        </p:nvSpPr>
        <p:spPr>
          <a:xfrm>
            <a:off x="899592" y="1056224"/>
            <a:ext cx="73448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Скачать данные</a:t>
            </a:r>
            <a:r>
              <a:rPr lang="en-US" sz="2000" dirty="0"/>
              <a:t> </a:t>
            </a:r>
            <a:r>
              <a:rPr lang="ru-RU" sz="2000" dirty="0"/>
              <a:t>о динамике МП реального нейрона</a:t>
            </a:r>
            <a:endParaRPr lang="en-US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упрощенную модель: </a:t>
            </a:r>
            <a:r>
              <a:rPr lang="en-US" sz="2000" dirty="0" err="1"/>
              <a:t>AdEx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ru-RU" sz="2000" dirty="0" err="1"/>
              <a:t>Ижикевича</a:t>
            </a:r>
            <a:endParaRPr lang="en-US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целевые признаки: частота </a:t>
            </a:r>
            <a:r>
              <a:rPr lang="ru-RU" sz="2000" dirty="0" err="1"/>
              <a:t>спайков</a:t>
            </a:r>
            <a:r>
              <a:rPr lang="ru-RU" sz="2000" dirty="0"/>
              <a:t>, </a:t>
            </a:r>
            <a:r>
              <a:rPr lang="en-US" sz="2000" dirty="0"/>
              <a:t>ISI (</a:t>
            </a:r>
            <a:r>
              <a:rPr lang="en-US" sz="2000" dirty="0" err="1"/>
              <a:t>interspike</a:t>
            </a:r>
            <a:r>
              <a:rPr lang="en-US" sz="2000" dirty="0"/>
              <a:t> interval), I-f </a:t>
            </a:r>
            <a:r>
              <a:rPr lang="ru-RU" sz="2000" dirty="0"/>
              <a:t>кривая, </a:t>
            </a:r>
            <a:r>
              <a:rPr lang="en-US" sz="2000" dirty="0"/>
              <a:t>I-V </a:t>
            </a:r>
            <a:r>
              <a:rPr lang="ru-RU" sz="2000" dirty="0"/>
              <a:t>кривая и др.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Подобрать параметры упрощенной модели так, чтобы она воспроизводила поведение.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9E122-414C-47C7-BE8F-3B7326C6686F}"/>
              </a:ext>
            </a:extLst>
          </p:cNvPr>
          <p:cNvSpPr txBox="1"/>
          <p:nvPr/>
        </p:nvSpPr>
        <p:spPr>
          <a:xfrm>
            <a:off x="827584" y="5013176"/>
            <a:ext cx="7643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https://neuronaldynamics.epfl.ch/online/Ch10.html</a:t>
            </a:r>
          </a:p>
          <a:p>
            <a:r>
              <a:rPr lang="en-US" dirty="0" err="1"/>
              <a:t>Naud</a:t>
            </a:r>
            <a:r>
              <a:rPr lang="en-US" dirty="0"/>
              <a:t>, R., </a:t>
            </a:r>
            <a:r>
              <a:rPr lang="en-US" dirty="0" err="1"/>
              <a:t>Marcille</a:t>
            </a:r>
            <a:r>
              <a:rPr lang="en-US" dirty="0"/>
              <a:t>, N., </a:t>
            </a:r>
            <a:r>
              <a:rPr lang="en-US" dirty="0" err="1"/>
              <a:t>Clopath</a:t>
            </a:r>
            <a:r>
              <a:rPr lang="en-US" dirty="0"/>
              <a:t>, C., &amp; Gerstner, W. (2008). Firing patterns in the adaptive exponential integrate-and-fire model. </a:t>
            </a:r>
            <a:r>
              <a:rPr lang="en-US" i="1" dirty="0"/>
              <a:t>Biological cybernetics</a:t>
            </a:r>
            <a:r>
              <a:rPr lang="en-US" dirty="0"/>
              <a:t>, </a:t>
            </a:r>
            <a:r>
              <a:rPr lang="en-US" i="1" dirty="0"/>
              <a:t>99</a:t>
            </a:r>
            <a:r>
              <a:rPr lang="en-US" dirty="0"/>
              <a:t>(4), 335-347.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5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F9097-5CC2-4243-B790-812316F61AFF}"/>
              </a:ext>
            </a:extLst>
          </p:cNvPr>
          <p:cNvSpPr txBox="1"/>
          <p:nvPr/>
        </p:nvSpPr>
        <p:spPr>
          <a:xfrm>
            <a:off x="863588" y="980728"/>
            <a:ext cx="7704856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Реалистичные модели: </a:t>
            </a:r>
            <a:r>
              <a:rPr lang="en-US" sz="2000" dirty="0"/>
              <a:t>https://senselab.med.yale.edu/ModelDB/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Есть в </a:t>
            </a:r>
            <a:r>
              <a:rPr lang="en-US" sz="2000" dirty="0"/>
              <a:t>MATLAB: https://senselab.med.yale.edu/ModelDB/ShowModel?model=262422&amp;file=/MedlockEtAl2018/SFO_model.m#tabs-1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b="1" dirty="0"/>
              <a:t>Электрофизиологические данные от </a:t>
            </a:r>
            <a:r>
              <a:rPr lang="en-US" sz="2000" b="1" dirty="0"/>
              <a:t>Allen Brain Institute </a:t>
            </a:r>
            <a:r>
              <a:rPr lang="ru-RU" sz="2000" b="1" dirty="0"/>
              <a:t>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https://celltypes.brain-map.org/data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Лучше выбрать какой-нибудь интересный паттерн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Например:  </a:t>
            </a:r>
            <a:r>
              <a:rPr lang="en-US" sz="2000" dirty="0"/>
              <a:t>https://celltypes.brain-map.org/experiment/electrophysiology/617745241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C44DAE-2CD1-497A-A05D-A4319FAC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437112"/>
            <a:ext cx="7344816" cy="15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4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2. Синхронизация в сети нейронов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647564" y="820789"/>
            <a:ext cx="80392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Спонтанная синхронизация активности – одна из причин эпилепсии.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Задача: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Исследовать, как топология сети влияет на синхронизацию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33502-E215-4805-A526-0C5245B1EE0C}"/>
              </a:ext>
            </a:extLst>
          </p:cNvPr>
          <p:cNvSpPr txBox="1"/>
          <p:nvPr/>
        </p:nvSpPr>
        <p:spPr>
          <a:xfrm>
            <a:off x="669228" y="5798145"/>
            <a:ext cx="77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Rich, S., Hutt, A., Skinner, F.K. </a:t>
            </a:r>
            <a:r>
              <a:rPr lang="en-US" i="1" dirty="0"/>
              <a:t>et al.</a:t>
            </a:r>
            <a:r>
              <a:rPr lang="en-US" dirty="0"/>
              <a:t> Neurostimulation stabilizes spiking neural networks by disrupting seizure-like oscillatory transitions. </a:t>
            </a:r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10, </a:t>
            </a:r>
            <a:r>
              <a:rPr lang="en-US" dirty="0"/>
              <a:t>15408 (2020). https://doi.org/10.1038/s41598-020-72335-6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DDFFD8-C8C8-9823-8506-51199F369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8"/>
          <a:stretch/>
        </p:blipFill>
        <p:spPr>
          <a:xfrm>
            <a:off x="1403647" y="1990340"/>
            <a:ext cx="6330473" cy="37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2. Синхронизация в сети нейронов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539552" y="820789"/>
            <a:ext cx="81472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В сети </a:t>
            </a:r>
            <a:r>
              <a:rPr lang="ru-RU" sz="2000" dirty="0" err="1"/>
              <a:t>спайкующих</a:t>
            </a:r>
            <a:r>
              <a:rPr lang="ru-RU" sz="2000" dirty="0"/>
              <a:t> нейронов исследовать возникновение синхронных колебаний.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Создать сеть со сложной топологией: </a:t>
            </a:r>
            <a:r>
              <a:rPr lang="en-US" sz="2000" dirty="0"/>
              <a:t>scale-free</a:t>
            </a:r>
            <a:r>
              <a:rPr lang="ru-RU" sz="2000" dirty="0"/>
              <a:t> или</a:t>
            </a:r>
            <a:r>
              <a:rPr lang="en-US" sz="2000" dirty="0"/>
              <a:t> small-world</a:t>
            </a:r>
            <a:r>
              <a:rPr lang="ru-RU" sz="20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Исследовать, какое влияние на синхронизацию оказывает плотность связей, коэффициент кластеризации, длина пути, другие параметры.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75F0E3-029C-4F47-B7EC-F8E80A8B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30299"/>
            <a:ext cx="4833913" cy="21930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31E0E4-24B0-4087-BE96-CE7592290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37" y="2750803"/>
            <a:ext cx="1943236" cy="2439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4EAE75-CEC9-3504-48C3-C3A9E0BB2625}"/>
              </a:ext>
            </a:extLst>
          </p:cNvPr>
          <p:cNvSpPr txBox="1"/>
          <p:nvPr/>
        </p:nvSpPr>
        <p:spPr>
          <a:xfrm>
            <a:off x="292360" y="5658251"/>
            <a:ext cx="8394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sz="1800" dirty="0"/>
              <a:t>http://worrydream.com/refs/Watts-CollectiveDynamicsOfSmallWorldNetworks.pdf</a:t>
            </a:r>
          </a:p>
        </p:txBody>
      </p:sp>
    </p:spTree>
    <p:extLst>
      <p:ext uri="{BB962C8B-B14F-4D97-AF65-F5344CB8AC3E}">
        <p14:creationId xmlns:p14="http://schemas.microsoft.com/office/powerpoint/2010/main" val="102392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2. Синхронизация в сети нейронов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647564" y="820789"/>
            <a:ext cx="784887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Мотивация: мозг это сеть «тесного мира», а не случайный граф.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Сети тесного мира позволяют получить короткое расстояние между узлами при небольшом числе связей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C5811A-B75B-4E44-8C93-EA64C89B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65" y="1889021"/>
            <a:ext cx="3762375" cy="29241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4CAE2F-C37B-4E70-A0C3-8D8F4111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41" y="1997446"/>
            <a:ext cx="2376264" cy="2863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B48BDB-2C48-4725-BD68-A63F343C6FED}"/>
              </a:ext>
            </a:extLst>
          </p:cNvPr>
          <p:cNvSpPr txBox="1"/>
          <p:nvPr/>
        </p:nvSpPr>
        <p:spPr>
          <a:xfrm>
            <a:off x="784739" y="5100025"/>
            <a:ext cx="7272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Sporns</a:t>
            </a:r>
            <a:r>
              <a:rPr lang="en-US" dirty="0"/>
              <a:t>, O. (2011). The human connectome: a complex network. </a:t>
            </a:r>
            <a:r>
              <a:rPr lang="en-US" i="1" dirty="0"/>
              <a:t>Annals of the new York Academy of Sciences</a:t>
            </a:r>
            <a:r>
              <a:rPr lang="en-US" dirty="0"/>
              <a:t>, </a:t>
            </a:r>
            <a:r>
              <a:rPr lang="en-US" i="1" dirty="0"/>
              <a:t>1224</a:t>
            </a:r>
            <a:r>
              <a:rPr lang="en-US" dirty="0"/>
              <a:t>(1), 109-125.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9FDDF-A1AF-5ED2-3B6C-6C5D0007FE45}"/>
              </a:ext>
            </a:extLst>
          </p:cNvPr>
          <p:cNvSpPr txBox="1"/>
          <p:nvPr/>
        </p:nvSpPr>
        <p:spPr>
          <a:xfrm>
            <a:off x="827584" y="5782692"/>
            <a:ext cx="77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Roxin</a:t>
            </a:r>
            <a:r>
              <a:rPr lang="en-US" dirty="0"/>
              <a:t>, A., </a:t>
            </a:r>
            <a:r>
              <a:rPr lang="en-US" dirty="0" err="1"/>
              <a:t>Riecke</a:t>
            </a:r>
            <a:r>
              <a:rPr lang="en-US" dirty="0"/>
              <a:t>, H., &amp; </a:t>
            </a:r>
            <a:r>
              <a:rPr lang="en-US" dirty="0" err="1"/>
              <a:t>Solla</a:t>
            </a:r>
            <a:r>
              <a:rPr lang="en-US" dirty="0"/>
              <a:t>, S. A. (2004). Self-sustained activity in a small-world network of excitable neurons. </a:t>
            </a:r>
            <a:r>
              <a:rPr lang="en-US" i="1" dirty="0"/>
              <a:t>Physical review letters</a:t>
            </a:r>
            <a:r>
              <a:rPr lang="en-US" dirty="0"/>
              <a:t>, </a:t>
            </a:r>
            <a:r>
              <a:rPr lang="en-US" i="1" dirty="0"/>
              <a:t>92</a:t>
            </a:r>
            <a:r>
              <a:rPr lang="en-US" dirty="0"/>
              <a:t>(19), 198101. </a:t>
            </a:r>
            <a:r>
              <a:rPr lang="ru-RU" dirty="0"/>
              <a:t> </a:t>
            </a:r>
            <a:r>
              <a:rPr lang="en-US" dirty="0"/>
              <a:t>https://arxiv.org/pdf/nlin/0309067.pdf</a:t>
            </a:r>
          </a:p>
        </p:txBody>
      </p:sp>
    </p:spTree>
    <p:extLst>
      <p:ext uri="{BB962C8B-B14F-4D97-AF65-F5344CB8AC3E}">
        <p14:creationId xmlns:p14="http://schemas.microsoft.com/office/powerpoint/2010/main" val="273048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2. Синхронизация в сети нейронов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755576" y="980728"/>
            <a:ext cx="7848872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Изучить</a:t>
            </a:r>
            <a:r>
              <a:rPr lang="en-US" sz="2000" dirty="0"/>
              <a:t>, </a:t>
            </a:r>
            <a:r>
              <a:rPr lang="ru-RU" sz="2000" dirty="0"/>
              <a:t>как задавать топологию сети в </a:t>
            </a:r>
            <a:r>
              <a:rPr lang="en-US" sz="2000" dirty="0"/>
              <a:t>Brian2</a:t>
            </a:r>
            <a:endParaRPr lang="ru-RU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Создать </a:t>
            </a:r>
            <a:r>
              <a:rPr lang="en-US" sz="2000" dirty="0"/>
              <a:t>small-world </a:t>
            </a:r>
            <a:r>
              <a:rPr lang="ru-RU" sz="2000" dirty="0"/>
              <a:t>сеть (см Вики или </a:t>
            </a:r>
            <a:r>
              <a:rPr lang="en-US" sz="2000" dirty="0"/>
              <a:t>[3])</a:t>
            </a:r>
            <a:r>
              <a:rPr lang="ru-RU" sz="2000" dirty="0"/>
              <a:t>.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Исследовать</a:t>
            </a:r>
            <a:r>
              <a:rPr lang="en-US" sz="2000" dirty="0"/>
              <a:t> </a:t>
            </a:r>
            <a:r>
              <a:rPr lang="ru-RU" sz="2000" dirty="0"/>
              <a:t>как в сети возникает синхронизация</a:t>
            </a:r>
            <a:endParaRPr lang="en-US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Исследовать, как влияют на синхронизацию изменение топологических параметров сети: коэффициент кластеризации, длина путей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Исследовать, как влияет стимуляция узлов с разными характеристиками центральности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9E910-151B-4961-8649-2A047BC0251E}"/>
              </a:ext>
            </a:extLst>
          </p:cNvPr>
          <p:cNvSpPr txBox="1"/>
          <p:nvPr/>
        </p:nvSpPr>
        <p:spPr>
          <a:xfrm>
            <a:off x="251520" y="4260031"/>
            <a:ext cx="82089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spcBef>
                <a:spcPts val="600"/>
              </a:spcBef>
              <a:buAutoNum type="arabicPeriod"/>
            </a:pPr>
            <a:r>
              <a:rPr lang="en-US" sz="1800" dirty="0"/>
              <a:t>https://brian2.readthedocs.io/en/stable/resources/tutorials/2-intro-to-brian-synapses.html</a:t>
            </a:r>
            <a:endParaRPr lang="ru-RU" sz="1800" dirty="0"/>
          </a:p>
          <a:p>
            <a:pPr marL="914400" lvl="1" indent="-457200">
              <a:spcBef>
                <a:spcPts val="600"/>
              </a:spcBef>
              <a:buAutoNum type="arabicPeriod"/>
            </a:pPr>
            <a:r>
              <a:rPr lang="en-US" sz="1800" dirty="0"/>
              <a:t>https://brian2.readthedocs.io/en/stable/examples/frompapers.Brunel_Hakim_1999.html</a:t>
            </a:r>
            <a:endParaRPr lang="ru-RU" sz="1800" dirty="0"/>
          </a:p>
          <a:p>
            <a:pPr marL="914400" lvl="1" indent="-457200">
              <a:spcBef>
                <a:spcPts val="600"/>
              </a:spcBef>
              <a:buFontTx/>
              <a:buAutoNum type="arabicPeriod"/>
            </a:pPr>
            <a:r>
              <a:rPr lang="ru-RU" dirty="0"/>
              <a:t>https://networkx.org/documentation/stable/reference/generators.html</a:t>
            </a:r>
          </a:p>
        </p:txBody>
      </p:sp>
    </p:spTree>
    <p:extLst>
      <p:ext uri="{BB962C8B-B14F-4D97-AF65-F5344CB8AC3E}">
        <p14:creationId xmlns:p14="http://schemas.microsoft.com/office/powerpoint/2010/main" val="290962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3. Управление балансом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cart_asym">
            <a:hlinkClick r:id="" action="ppaction://media"/>
            <a:extLst>
              <a:ext uri="{FF2B5EF4-FFF2-40B4-BE49-F238E27FC236}">
                <a16:creationId xmlns:a16="http://schemas.microsoft.com/office/drawing/2014/main" id="{8FABB935-BB7D-4676-A253-7700E0BB23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5616" y="3284984"/>
            <a:ext cx="4346105" cy="28974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691208" y="903447"/>
            <a:ext cx="7931224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Научиться не ронять маятник (</a:t>
            </a:r>
            <a:r>
              <a:rPr lang="en-US" sz="2000" dirty="0"/>
              <a:t>R=200)</a:t>
            </a:r>
            <a:endParaRPr lang="ru-RU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Переделать среду для непрерывного управления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Научиться приводить тележку в заданную точку </a:t>
            </a:r>
            <a:r>
              <a:rPr lang="en-US" sz="2000" dirty="0"/>
              <a:t>x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Исследовать, как помехи влияют на управление. К наблюдениям прибавляется случайный шум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σ)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ru-RU" sz="2000" dirty="0"/>
              <a:t>Ограниченные наблюдения. Контроллер не получает на вход скорость тележки. Подсказка: скорость можно оценить по прошлому управлению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F73263-7B6A-4D01-82FD-472F98654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826" y="3458947"/>
            <a:ext cx="804834" cy="28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1279</Words>
  <Application>Microsoft Office PowerPoint</Application>
  <PresentationFormat>Экран (4:3)</PresentationFormat>
  <Paragraphs>131</Paragraphs>
  <Slides>21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Тема Office</vt:lpstr>
      <vt:lpstr>Проекты</vt:lpstr>
      <vt:lpstr>1. Идентификация модели нейрона</vt:lpstr>
      <vt:lpstr>1. Идентификация модели нейрона</vt:lpstr>
      <vt:lpstr>Данные</vt:lpstr>
      <vt:lpstr>2. Синхронизация в сети нейронов</vt:lpstr>
      <vt:lpstr>2. Синхронизация в сети нейронов</vt:lpstr>
      <vt:lpstr>2. Синхронизация в сети нейронов</vt:lpstr>
      <vt:lpstr>2. Синхронизация в сети нейронов</vt:lpstr>
      <vt:lpstr>3. Управление балансом</vt:lpstr>
      <vt:lpstr>4. Переключение моторного ритма</vt:lpstr>
      <vt:lpstr>4. Переключение моторного ритма</vt:lpstr>
      <vt:lpstr>4. Переключение моторного ритма</vt:lpstr>
      <vt:lpstr>5. Управление походкой</vt:lpstr>
      <vt:lpstr>Обучение</vt:lpstr>
      <vt:lpstr>6. Обучение без учителя</vt:lpstr>
      <vt:lpstr>6. Обучение без учителя</vt:lpstr>
      <vt:lpstr>7. Сравнение схем кодирования</vt:lpstr>
      <vt:lpstr>8. Ассоциативная память в сети осцилляторов</vt:lpstr>
      <vt:lpstr>8. Ассоциативная память в сети осцилляторов</vt:lpstr>
      <vt:lpstr>9. Обучение с учителем</vt:lpstr>
      <vt:lpstr>10. Сравнение ANN и SNN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биологических нейронов</dc:title>
  <dc:creator>Bazenkov N</dc:creator>
  <cp:lastModifiedBy>Nikolay Bazenkov</cp:lastModifiedBy>
  <cp:revision>754</cp:revision>
  <dcterms:created xsi:type="dcterms:W3CDTF">2018-03-27T09:04:50Z</dcterms:created>
  <dcterms:modified xsi:type="dcterms:W3CDTF">2022-07-05T08:49:11Z</dcterms:modified>
</cp:coreProperties>
</file>