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59" r:id="rId3"/>
    <p:sldId id="392" r:id="rId4"/>
    <p:sldId id="393" r:id="rId5"/>
    <p:sldId id="397" r:id="rId6"/>
    <p:sldId id="399" r:id="rId7"/>
    <p:sldId id="398" r:id="rId8"/>
    <p:sldId id="401" r:id="rId9"/>
    <p:sldId id="402" r:id="rId10"/>
    <p:sldId id="403" r:id="rId11"/>
    <p:sldId id="404" r:id="rId12"/>
    <p:sldId id="400" r:id="rId13"/>
    <p:sldId id="405" r:id="rId14"/>
    <p:sldId id="406" r:id="rId15"/>
    <p:sldId id="408" r:id="rId16"/>
    <p:sldId id="409" r:id="rId17"/>
    <p:sldId id="410" r:id="rId18"/>
    <p:sldId id="411" r:id="rId19"/>
    <p:sldId id="412" r:id="rId20"/>
    <p:sldId id="407" r:id="rId21"/>
    <p:sldId id="413" r:id="rId22"/>
    <p:sldId id="414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15" r:id="rId31"/>
    <p:sldId id="424" r:id="rId32"/>
    <p:sldId id="42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E3BCE3-0399-4282-B2FD-1969DF6EF23A}">
          <p14:sldIdLst>
            <p14:sldId id="256"/>
            <p14:sldId id="359"/>
            <p14:sldId id="392"/>
            <p14:sldId id="393"/>
            <p14:sldId id="397"/>
            <p14:sldId id="399"/>
            <p14:sldId id="398"/>
            <p14:sldId id="401"/>
            <p14:sldId id="402"/>
            <p14:sldId id="403"/>
            <p14:sldId id="404"/>
            <p14:sldId id="400"/>
            <p14:sldId id="405"/>
            <p14:sldId id="406"/>
            <p14:sldId id="408"/>
            <p14:sldId id="409"/>
            <p14:sldId id="410"/>
            <p14:sldId id="411"/>
            <p14:sldId id="412"/>
            <p14:sldId id="407"/>
            <p14:sldId id="413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15"/>
            <p14:sldId id="424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02C2-82AE-4CA9-BDFE-B2FF53677051}" type="datetimeFigureOut">
              <a:rPr lang="ru-RU" smtClean="0"/>
              <a:pPr/>
              <a:t>14.07.2021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DD9A-D2F0-4658-8649-864348ABA1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6132-54CA-4547-A975-BDB8D9635604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ADA-8134-415E-B62F-C2D51E9F15A8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C536-96BF-4D9D-ABC7-AF2C09FBBCFF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2AA4-0B84-4C2D-A7BD-4813A852ACE9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9C24-5781-4427-A0AC-C177BAC574D7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816-363E-4A61-A1AC-8BE556FB0CBC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ADD-98FD-42B4-9448-0DC310C3F5FE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A3C-B095-4D47-B4F4-B56B0FED0332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29F-315E-4557-AFED-A29B49DC3C79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D34D-9743-466E-831A-F9A25B8F2A26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119D-56C1-4BC6-BC0D-9C7340F0CAFC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74A3-9DF3-40E0-A111-F3488F576357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69604"/>
            <a:ext cx="9144000" cy="1470025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ru-RU" sz="3200" dirty="0"/>
              <a:t>Обучение с подкреплением=учителем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342" y="4060382"/>
            <a:ext cx="6998089" cy="952794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Николай Ильич </a:t>
            </a:r>
            <a:r>
              <a:rPr lang="ru-RU" sz="2800" i="1" dirty="0" err="1">
                <a:solidFill>
                  <a:schemeClr val="tx1"/>
                </a:solidFill>
              </a:rPr>
              <a:t>Базенков</a:t>
            </a:r>
            <a:r>
              <a:rPr lang="ru-RU" sz="2800" i="1" dirty="0">
                <a:solidFill>
                  <a:schemeClr val="tx1"/>
                </a:solidFill>
              </a:rPr>
              <a:t>, к.т.н.</a:t>
            </a:r>
          </a:p>
          <a:p>
            <a:r>
              <a:rPr lang="ru-RU" sz="2000" i="1" dirty="0">
                <a:solidFill>
                  <a:schemeClr val="tx1"/>
                </a:solidFill>
              </a:rPr>
              <a:t>Институт проблем управления им. В.А. Трапезникова РАН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69034-2970-4D54-AF54-8E5A33B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401E3-5D7C-4E12-AD9C-782E98607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53"/>
          <a:stretch/>
        </p:blipFill>
        <p:spPr>
          <a:xfrm>
            <a:off x="554494" y="168118"/>
            <a:ext cx="1459786" cy="1377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908E5-45F2-4ED7-9771-8EADD464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49" r="53326" b="-1"/>
          <a:stretch/>
        </p:blipFill>
        <p:spPr>
          <a:xfrm>
            <a:off x="5820174" y="482473"/>
            <a:ext cx="3000298" cy="865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1CEC3-176E-4909-AA9F-8FA6C1E8C1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8118"/>
            <a:ext cx="3094587" cy="139809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A13604F-96DF-468B-AF7B-832E647B6F98}"/>
              </a:ext>
            </a:extLst>
          </p:cNvPr>
          <p:cNvSpPr txBox="1">
            <a:spLocks/>
          </p:cNvSpPr>
          <p:nvPr/>
        </p:nvSpPr>
        <p:spPr>
          <a:xfrm>
            <a:off x="467544" y="6205730"/>
            <a:ext cx="8208912" cy="65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schemeClr val="tx1"/>
                </a:solidFill>
              </a:rPr>
              <a:t>Летняя школа РАИИ, 5-18 июля 2021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Уравнения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10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2F9D1-7021-407E-8BE9-3CF2D4DA3BE5}"/>
              </a:ext>
            </a:extLst>
          </p:cNvPr>
          <p:cNvSpPr txBox="1"/>
          <p:nvPr/>
        </p:nvSpPr>
        <p:spPr>
          <a:xfrm>
            <a:off x="1012969" y="793901"/>
            <a:ext cx="7643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Динамика синапса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4E371B-0672-475E-8481-2D6F4AF4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212274"/>
            <a:ext cx="4290548" cy="15149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0033-6466-430F-88CC-436FCC51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04" y="1408540"/>
            <a:ext cx="1304925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D3F93-4118-4F76-A1F3-FE33579E6824}"/>
              </a:ext>
            </a:extLst>
          </p:cNvPr>
          <p:cNvSpPr txBox="1"/>
          <p:nvPr/>
        </p:nvSpPr>
        <p:spPr>
          <a:xfrm>
            <a:off x="1043608" y="3663310"/>
            <a:ext cx="7643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d(t)</a:t>
            </a:r>
            <a:r>
              <a:rPr lang="en-US" sz="2000" dirty="0"/>
              <a:t> – </a:t>
            </a:r>
            <a:r>
              <a:rPr lang="ru-RU" sz="2000" dirty="0"/>
              <a:t>количество допамина</a:t>
            </a:r>
          </a:p>
          <a:p>
            <a:r>
              <a:rPr lang="en-US" sz="2000" b="1" dirty="0"/>
              <a:t>STDP</a:t>
            </a:r>
            <a:r>
              <a:rPr lang="en-US" sz="2000" dirty="0"/>
              <a:t> – </a:t>
            </a:r>
            <a:r>
              <a:rPr lang="ru-RU" sz="2000" dirty="0"/>
              <a:t>функция усиления/ослабления на рисунке</a:t>
            </a:r>
          </a:p>
          <a:p>
            <a:r>
              <a:rPr lang="en-US" sz="2000" b="1" dirty="0"/>
              <a:t>DA(t) </a:t>
            </a:r>
            <a:r>
              <a:rPr lang="en-US" sz="2000" dirty="0"/>
              <a:t>– </a:t>
            </a:r>
            <a:r>
              <a:rPr lang="ru-RU" sz="2000" dirty="0"/>
              <a:t>поступление допамина от системы подкрепления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1EC7B1-F20E-48F7-AB74-2C32E2903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24" y="2892527"/>
            <a:ext cx="2343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Сравнение с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11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B570C9-3D08-4B6E-A1C3-C0DDB190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6" y="1196752"/>
            <a:ext cx="8331574" cy="4104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A9921-42C0-4004-8917-BB5AC7FA8014}"/>
              </a:ext>
            </a:extLst>
          </p:cNvPr>
          <p:cNvSpPr txBox="1"/>
          <p:nvPr/>
        </p:nvSpPr>
        <p:spPr>
          <a:xfrm>
            <a:off x="447336" y="433539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</a:t>
            </a:r>
            <a:endParaRPr lang="ru-RU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2D611-A5BC-4E7F-BF1F-B91A5B37A05D}"/>
              </a:ext>
            </a:extLst>
          </p:cNvPr>
          <p:cNvSpPr txBox="1"/>
          <p:nvPr/>
        </p:nvSpPr>
        <p:spPr>
          <a:xfrm>
            <a:off x="427100" y="340395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c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E9B56-A1AE-484F-B38C-16B9D18A9CE1}"/>
              </a:ext>
            </a:extLst>
          </p:cNvPr>
          <p:cNvSpPr txBox="1"/>
          <p:nvPr/>
        </p:nvSpPr>
        <p:spPr>
          <a:xfrm>
            <a:off x="406213" y="248740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d</a:t>
            </a:r>
            <a:endParaRPr lang="ru-RU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88230-1041-4279-8DB3-DF19DEF46658}"/>
              </a:ext>
            </a:extLst>
          </p:cNvPr>
          <p:cNvSpPr txBox="1"/>
          <p:nvPr/>
        </p:nvSpPr>
        <p:spPr>
          <a:xfrm>
            <a:off x="465207" y="121681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/>
              <a:t>спайки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9309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 с учителем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3B86C-636B-4DE3-AFCC-E32E7A133010}"/>
              </a:ext>
            </a:extLst>
          </p:cNvPr>
          <p:cNvSpPr txBox="1"/>
          <p:nvPr/>
        </p:nvSpPr>
        <p:spPr>
          <a:xfrm>
            <a:off x="1043608" y="1556792"/>
            <a:ext cx="7380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Допамин – биологический аналог ошибки/вознаграждения в машинном обучении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dirty="0"/>
              <a:t> </a:t>
            </a:r>
            <a:r>
              <a:rPr lang="ru-RU" sz="2400" dirty="0"/>
              <a:t>Трехфакторное правило обучения – аналог обратного распространения ошибки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Проблема – дифференцируемость выхода нейрона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67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Обратное распространение ошибки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13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443B6-0413-40B3-AFEA-1561CD76A24C}"/>
              </a:ext>
            </a:extLst>
          </p:cNvPr>
          <p:cNvSpPr txBox="1"/>
          <p:nvPr/>
        </p:nvSpPr>
        <p:spPr>
          <a:xfrm>
            <a:off x="755576" y="61695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https://en.wikipedia.org/wiki/Backpropagation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BD8F0-0186-4294-B573-63184C217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60638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Обратное распространение ошибки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14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8BD8B5-1A14-42D6-9D66-649072FC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96" y="855692"/>
            <a:ext cx="3222104" cy="214806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AE194-9111-4106-8744-4FB0974F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118522"/>
            <a:ext cx="4536746" cy="8703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8B9C65-B480-4B5A-82C7-CDA7E5B5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95" y="1182237"/>
            <a:ext cx="3499733" cy="10520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B82B6B-F746-46B7-A073-F88B2BA7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22" y="2082238"/>
            <a:ext cx="1961062" cy="870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FE9ED6-7AB3-4423-882D-15FC3ADD28E2}"/>
              </a:ext>
            </a:extLst>
          </p:cNvPr>
          <p:cNvSpPr txBox="1"/>
          <p:nvPr/>
        </p:nvSpPr>
        <p:spPr>
          <a:xfrm>
            <a:off x="505007" y="87387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Выход нейрона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CF83E59-CCC2-46AB-8532-528619F74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5381383"/>
            <a:ext cx="2150818" cy="9546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09B01E-F41C-4F27-9603-D3AEB6FB52E7}"/>
              </a:ext>
            </a:extLst>
          </p:cNvPr>
          <p:cNvSpPr txBox="1"/>
          <p:nvPr/>
        </p:nvSpPr>
        <p:spPr>
          <a:xfrm>
            <a:off x="892696" y="431432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Ошибка </a:t>
            </a:r>
            <a:r>
              <a:rPr lang="en-US" sz="2000" b="1" dirty="0"/>
              <a:t>E=L(</a:t>
            </a:r>
            <a:r>
              <a:rPr lang="en-US" sz="2000" b="1" dirty="0" err="1"/>
              <a:t>o</a:t>
            </a:r>
            <a:r>
              <a:rPr lang="en-US" sz="2000" b="1" baseline="-25000" dirty="0" err="1"/>
              <a:t>j</a:t>
            </a:r>
            <a:r>
              <a:rPr lang="en-US" sz="2000" b="1" dirty="0" err="1"/>
              <a:t>,o</a:t>
            </a:r>
            <a:r>
              <a:rPr lang="en-US" sz="2000" b="1" baseline="30000" dirty="0"/>
              <a:t>*</a:t>
            </a:r>
            <a:r>
              <a:rPr lang="en-US" sz="2000" b="1" dirty="0"/>
              <a:t>)</a:t>
            </a:r>
            <a:endParaRPr lang="ru-RU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66CCF-2DFF-47CC-8885-8AA731263BF8}"/>
              </a:ext>
            </a:extLst>
          </p:cNvPr>
          <p:cNvSpPr txBox="1"/>
          <p:nvPr/>
        </p:nvSpPr>
        <p:spPr>
          <a:xfrm>
            <a:off x="1862786" y="53917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2A4824-52B1-4A74-90B4-58ADC0DF2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52" y="3027992"/>
            <a:ext cx="2870373" cy="8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2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 err="1">
                <a:solidFill>
                  <a:schemeClr val="bg1"/>
                </a:solidFill>
              </a:rPr>
              <a:t>Спайкующий</a:t>
            </a:r>
            <a:r>
              <a:rPr lang="ru-RU" sz="3000" b="1" dirty="0">
                <a:solidFill>
                  <a:schemeClr val="bg1"/>
                </a:solidFill>
              </a:rPr>
              <a:t> нейрон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C6ACB-7C7E-412D-B408-9089CD5C9DED}"/>
              </a:ext>
            </a:extLst>
          </p:cNvPr>
          <p:cNvSpPr txBox="1"/>
          <p:nvPr/>
        </p:nvSpPr>
        <p:spPr>
          <a:xfrm>
            <a:off x="888711" y="2761933"/>
            <a:ext cx="6731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Синаптический ток</a:t>
            </a:r>
            <a:endParaRPr lang="en-US"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E9D981-7E0F-4FD1-AD81-D2B4AAF4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7" y="1577123"/>
            <a:ext cx="4276725" cy="104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CFFC01-76DD-48DC-B636-B47189CE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162043"/>
            <a:ext cx="4686300" cy="1257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E2E6B7-8DE6-4F81-A8E5-FE7DCCC7ACE4}"/>
              </a:ext>
            </a:extLst>
          </p:cNvPr>
          <p:cNvSpPr txBox="1"/>
          <p:nvPr/>
        </p:nvSpPr>
        <p:spPr>
          <a:xfrm>
            <a:off x="827584" y="1039953"/>
            <a:ext cx="6731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Мембранный потенциал</a:t>
            </a:r>
            <a:endParaRPr lang="en-US" sz="2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563117-1247-464C-8BD1-E8F6287A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78"/>
          <a:stretch/>
        </p:blipFill>
        <p:spPr>
          <a:xfrm>
            <a:off x="3059832" y="4819453"/>
            <a:ext cx="2533650" cy="4766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308F52-E29C-4407-9F5D-A9B7D34FFD6B}"/>
              </a:ext>
            </a:extLst>
          </p:cNvPr>
          <p:cNvSpPr txBox="1"/>
          <p:nvPr/>
        </p:nvSpPr>
        <p:spPr>
          <a:xfrm>
            <a:off x="1460693" y="4819453"/>
            <a:ext cx="163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800" b="1" dirty="0"/>
              <a:t>Спайки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3288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Выход нейрона и ошибка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16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2E6B7-8DE6-4F81-A8E5-FE7DCCC7ACE4}"/>
              </a:ext>
            </a:extLst>
          </p:cNvPr>
          <p:cNvSpPr txBox="1"/>
          <p:nvPr/>
        </p:nvSpPr>
        <p:spPr>
          <a:xfrm>
            <a:off x="827584" y="1039953"/>
            <a:ext cx="77768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Ошибка между реальной серией </a:t>
            </a:r>
            <a:r>
              <a:rPr lang="ru-RU" sz="2000" dirty="0" err="1"/>
              <a:t>спайков</a:t>
            </a:r>
            <a:r>
              <a:rPr lang="ru-RU" sz="2000" dirty="0"/>
              <a:t>  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и желаемой серией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08F52-E29C-4407-9F5D-A9B7D34FFD6B}"/>
              </a:ext>
            </a:extLst>
          </p:cNvPr>
          <p:cNvSpPr txBox="1"/>
          <p:nvPr/>
        </p:nvSpPr>
        <p:spPr>
          <a:xfrm>
            <a:off x="668605" y="3858788"/>
            <a:ext cx="4047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Градиент ошибки</a:t>
            </a:r>
            <a:endParaRPr lang="en-US" sz="2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036D83-781C-4675-B981-EC799BAC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984891"/>
            <a:ext cx="4800600" cy="11049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605FA4-F5E9-40B4-9E58-06DF806A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23910"/>
            <a:ext cx="219075" cy="371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7A21B9-8624-4AB2-9501-D45D727E8142}"/>
              </a:ext>
            </a:extLst>
          </p:cNvPr>
          <p:cNvSpPr txBox="1"/>
          <p:nvPr/>
        </p:nvSpPr>
        <p:spPr>
          <a:xfrm>
            <a:off x="1297549" y="3327739"/>
            <a:ext cx="72038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</a:t>
            </a:r>
            <a:r>
              <a:rPr lang="ru-RU" sz="2000" dirty="0"/>
              <a:t>оконная функция (экспонента, как в </a:t>
            </a:r>
            <a:r>
              <a:rPr lang="en-US" sz="2000" dirty="0"/>
              <a:t>STDP)</a:t>
            </a:r>
            <a:endParaRPr lang="ru-RU" sz="20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304CBDC-622A-4CC6-8E3E-21E2C45D5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98" y="3440682"/>
            <a:ext cx="190500" cy="228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54EA93-8B0D-4206-87A6-56E4EFA2A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02"/>
          <a:stretch/>
        </p:blipFill>
        <p:spPr>
          <a:xfrm>
            <a:off x="5489751" y="1095476"/>
            <a:ext cx="2495550" cy="37147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259925A-3F27-4928-BD67-60C943AC5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51" y="4671568"/>
            <a:ext cx="7029450" cy="1095375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B4D0AF0-9C17-4ED5-AC09-11F85BF5369A}"/>
              </a:ext>
            </a:extLst>
          </p:cNvPr>
          <p:cNvSpPr/>
          <p:nvPr/>
        </p:nvSpPr>
        <p:spPr>
          <a:xfrm>
            <a:off x="6750582" y="4671568"/>
            <a:ext cx="648072" cy="109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B7EA9C-1086-4C62-BDE5-2D4B27448C1B}"/>
              </a:ext>
            </a:extLst>
          </p:cNvPr>
          <p:cNvSpPr txBox="1"/>
          <p:nvPr/>
        </p:nvSpPr>
        <p:spPr>
          <a:xfrm>
            <a:off x="6894598" y="409648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0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Как найти градиент?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17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2E6B7-8DE6-4F81-A8E5-FE7DCCC7ACE4}"/>
              </a:ext>
            </a:extLst>
          </p:cNvPr>
          <p:cNvSpPr txBox="1"/>
          <p:nvPr/>
        </p:nvSpPr>
        <p:spPr>
          <a:xfrm>
            <a:off x="827584" y="1039953"/>
            <a:ext cx="777686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Будем считать выходом нейрона не серию </a:t>
            </a:r>
            <a:r>
              <a:rPr lang="ru-RU" sz="2000" dirty="0" err="1"/>
              <a:t>спайков</a:t>
            </a:r>
            <a:r>
              <a:rPr lang="ru-RU" sz="2000" dirty="0"/>
              <a:t>, а мембранный потенциал </a:t>
            </a:r>
            <a:r>
              <a:rPr lang="en-US" sz="2000" dirty="0"/>
              <a:t>U</a:t>
            </a:r>
            <a:r>
              <a:rPr lang="en-US" sz="2000" baseline="-25000" dirty="0"/>
              <a:t>i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Но он тоже имеет разрывы!</a:t>
            </a:r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DDC5D9-8675-4AE4-849D-F16892AF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724470"/>
            <a:ext cx="4914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Как найти градиент?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18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2E6B7-8DE6-4F81-A8E5-FE7DCCC7ACE4}"/>
              </a:ext>
            </a:extLst>
          </p:cNvPr>
          <p:cNvSpPr txBox="1"/>
          <p:nvPr/>
        </p:nvSpPr>
        <p:spPr>
          <a:xfrm>
            <a:off x="827584" y="1039953"/>
            <a:ext cx="777686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Тогда будем использовать вместо </a:t>
            </a:r>
            <a:r>
              <a:rPr lang="ru-RU" sz="2000" dirty="0" err="1"/>
              <a:t>спайков</a:t>
            </a:r>
            <a:r>
              <a:rPr lang="ru-RU" sz="2000" dirty="0"/>
              <a:t> вспомогательную гладкую функцию активации 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 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2D5E4-1C93-4F08-8056-3952E66A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524896"/>
            <a:ext cx="1266825" cy="428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A952A6-F90A-432F-BCFE-DC07FF88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66" y="1916832"/>
            <a:ext cx="3499515" cy="1155996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6D979F-8083-422F-9E33-14BC6D67326D}"/>
              </a:ext>
            </a:extLst>
          </p:cNvPr>
          <p:cNvSpPr/>
          <p:nvPr/>
        </p:nvSpPr>
        <p:spPr>
          <a:xfrm>
            <a:off x="5515009" y="1916832"/>
            <a:ext cx="648072" cy="109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0E232-582E-4E87-BB5F-E53EDF731402}"/>
              </a:ext>
            </a:extLst>
          </p:cNvPr>
          <p:cNvSpPr txBox="1"/>
          <p:nvPr/>
        </p:nvSpPr>
        <p:spPr>
          <a:xfrm>
            <a:off x="5713063" y="30885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7639D18-3A46-4E3F-A92B-9E9E9E40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785173"/>
            <a:ext cx="4197907" cy="25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Как найти градиент?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19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2E6B7-8DE6-4F81-A8E5-FE7DCCC7ACE4}"/>
              </a:ext>
            </a:extLst>
          </p:cNvPr>
          <p:cNvSpPr txBox="1"/>
          <p:nvPr/>
        </p:nvSpPr>
        <p:spPr>
          <a:xfrm>
            <a:off x="827584" y="620688"/>
            <a:ext cx="777686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Как теперь найти                         ?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При условии, что спайки происходят достаточно редко, выполняется: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     - функция реакции мембраны (</a:t>
            </a:r>
            <a:r>
              <a:rPr lang="en-US" sz="2000" dirty="0"/>
              <a:t>PSP)</a:t>
            </a:r>
            <a:r>
              <a:rPr lang="ru-RU" sz="2000" dirty="0"/>
              <a:t>, интегрирующая </a:t>
            </a:r>
            <a:r>
              <a:rPr lang="ru-RU" sz="2000" dirty="0" err="1"/>
              <a:t>пресинаптические</a:t>
            </a:r>
            <a:r>
              <a:rPr lang="ru-RU" sz="2000" dirty="0"/>
              <a:t> спайки и убывающая</a:t>
            </a:r>
            <a:r>
              <a:rPr lang="en-US" sz="2000" dirty="0"/>
              <a:t> </a:t>
            </a:r>
            <a:r>
              <a:rPr lang="ru-RU" sz="2000" dirty="0"/>
              <a:t>со временем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 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598DE0-D736-43F3-8C4A-C0CC121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58333"/>
            <a:ext cx="1181100" cy="4095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6ABCE59-4645-4462-999C-A95E3AEE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993645"/>
            <a:ext cx="2724301" cy="64807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FC6A335-639A-4592-B89E-713D78A2D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998751"/>
            <a:ext cx="161925" cy="2286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FCCD2CD-8D09-4BD9-931F-361158121D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68"/>
          <a:stretch/>
        </p:blipFill>
        <p:spPr>
          <a:xfrm>
            <a:off x="2866940" y="3531581"/>
            <a:ext cx="349114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952C-F868-45FD-B7AE-BD018BFFF995}"/>
              </a:ext>
            </a:extLst>
          </p:cNvPr>
          <p:cNvSpPr txBox="1"/>
          <p:nvPr/>
        </p:nvSpPr>
        <p:spPr>
          <a:xfrm>
            <a:off x="2987824" y="1196752"/>
            <a:ext cx="3007794" cy="16004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/>
              <a:t>Без учителя </a:t>
            </a:r>
          </a:p>
          <a:p>
            <a:pPr algn="ctr"/>
            <a:r>
              <a:rPr lang="ru-RU" sz="2200" b="1" dirty="0"/>
              <a:t>(</a:t>
            </a:r>
            <a:r>
              <a:rPr lang="en-US" sz="2200" b="1" dirty="0"/>
              <a:t>unsupervised)</a:t>
            </a:r>
            <a:endParaRPr lang="ru-RU" sz="2200" b="1" dirty="0"/>
          </a:p>
          <a:p>
            <a:r>
              <a:rPr lang="ru-RU" sz="2200" dirty="0"/>
              <a:t>Выделение признаков</a:t>
            </a:r>
          </a:p>
          <a:p>
            <a:r>
              <a:rPr lang="ru-RU" sz="2200" dirty="0"/>
              <a:t>Кластеризация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6E2C2-F9F9-4C91-B764-F644DE330383}"/>
              </a:ext>
            </a:extLst>
          </p:cNvPr>
          <p:cNvSpPr txBox="1"/>
          <p:nvPr/>
        </p:nvSpPr>
        <p:spPr>
          <a:xfrm>
            <a:off x="827584" y="3354099"/>
            <a:ext cx="3250704" cy="16004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/>
              <a:t>С учителем </a:t>
            </a:r>
          </a:p>
          <a:p>
            <a:pPr algn="ctr"/>
            <a:r>
              <a:rPr lang="ru-RU" sz="2200" b="1" dirty="0"/>
              <a:t>(</a:t>
            </a:r>
            <a:r>
              <a:rPr lang="en-US" sz="2200" b="1" dirty="0"/>
              <a:t>supervised)</a:t>
            </a:r>
          </a:p>
          <a:p>
            <a:r>
              <a:rPr lang="ru-RU" sz="2200" dirty="0"/>
              <a:t>Классификация</a:t>
            </a:r>
          </a:p>
          <a:p>
            <a:r>
              <a:rPr lang="ru-RU" sz="2200" dirty="0"/>
              <a:t>Регрессия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6FF8A-0AF3-4FFE-B9F9-52D2370E69D2}"/>
              </a:ext>
            </a:extLst>
          </p:cNvPr>
          <p:cNvSpPr txBox="1"/>
          <p:nvPr/>
        </p:nvSpPr>
        <p:spPr>
          <a:xfrm>
            <a:off x="4761384" y="3336912"/>
            <a:ext cx="3483024" cy="16004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/>
              <a:t>С подкреплением</a:t>
            </a:r>
            <a:r>
              <a:rPr lang="en-US" sz="2200" b="1" dirty="0"/>
              <a:t> (reinforcement learning)</a:t>
            </a:r>
          </a:p>
          <a:p>
            <a:r>
              <a:rPr lang="ru-RU" sz="2200" dirty="0"/>
              <a:t>Исследование мира</a:t>
            </a:r>
          </a:p>
          <a:p>
            <a:r>
              <a:rPr lang="ru-RU" sz="2200" dirty="0"/>
              <a:t>Оптимальное поведение</a:t>
            </a:r>
            <a:endParaRPr lang="ru-RU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5D357-0F13-418B-83EE-889CFC21826D}"/>
              </a:ext>
            </a:extLst>
          </p:cNvPr>
          <p:cNvSpPr txBox="1"/>
          <p:nvPr/>
        </p:nvSpPr>
        <p:spPr>
          <a:xfrm>
            <a:off x="6540471" y="1630541"/>
            <a:ext cx="23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/>
              <a:t>Хеббовское</a:t>
            </a:r>
            <a:r>
              <a:rPr lang="ru-RU" sz="1800" b="1" dirty="0"/>
              <a:t> обучение</a:t>
            </a:r>
          </a:p>
          <a:p>
            <a:r>
              <a:rPr lang="en-US" b="1" dirty="0"/>
              <a:t>STDP</a:t>
            </a:r>
            <a:endParaRPr lang="ru-RU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320C-2F08-43F9-9FB0-E5C45D775B44}"/>
              </a:ext>
            </a:extLst>
          </p:cNvPr>
          <p:cNvSpPr txBox="1"/>
          <p:nvPr/>
        </p:nvSpPr>
        <p:spPr>
          <a:xfrm>
            <a:off x="3475561" y="5710019"/>
            <a:ext cx="3077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Обучение с подкреплением (</a:t>
            </a:r>
            <a:r>
              <a:rPr lang="en-US" sz="1800" b="1" dirty="0"/>
              <a:t>reward</a:t>
            </a:r>
            <a:r>
              <a:rPr lang="ru-RU" sz="1800" b="1" dirty="0"/>
              <a:t>-</a:t>
            </a:r>
            <a:r>
              <a:rPr lang="en-US" sz="1800" b="1" dirty="0"/>
              <a:t>based)</a:t>
            </a:r>
            <a:endParaRPr lang="ru-RU" sz="1800" b="1" dirty="0"/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CC2239FC-EA48-447E-95F3-24B8AB52D0D4}"/>
              </a:ext>
            </a:extLst>
          </p:cNvPr>
          <p:cNvSpPr/>
          <p:nvPr/>
        </p:nvSpPr>
        <p:spPr>
          <a:xfrm>
            <a:off x="6084168" y="1196752"/>
            <a:ext cx="250623" cy="1600438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91DAFB5D-280F-4C3D-82ED-33BD20F94CCF}"/>
              </a:ext>
            </a:extLst>
          </p:cNvPr>
          <p:cNvSpPr/>
          <p:nvPr/>
        </p:nvSpPr>
        <p:spPr>
          <a:xfrm rot="5400000">
            <a:off x="4378599" y="1651421"/>
            <a:ext cx="365127" cy="7366494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5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Пластичность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20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E9ED6-7AB3-4423-882D-15FC3ADD28E2}"/>
              </a:ext>
            </a:extLst>
          </p:cNvPr>
          <p:cNvSpPr txBox="1"/>
          <p:nvPr/>
        </p:nvSpPr>
        <p:spPr>
          <a:xfrm>
            <a:off x="893845" y="1292408"/>
            <a:ext cx="6731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Super Spike learning rule:</a:t>
            </a:r>
            <a:endParaRPr lang="en-US" sz="2000" b="1" baseline="-250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76DD230-7F5E-43F0-909B-1D3E6E92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8" y="1692518"/>
            <a:ext cx="7048500" cy="202882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622ED5C-5DD4-432E-8A6D-BCA2EAEA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11823"/>
            <a:ext cx="2514600" cy="4095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6BA4FC-38E8-4C3A-BFE5-B32A30CCD024}"/>
              </a:ext>
            </a:extLst>
          </p:cNvPr>
          <p:cNvSpPr txBox="1"/>
          <p:nvPr/>
        </p:nvSpPr>
        <p:spPr>
          <a:xfrm>
            <a:off x="683568" y="3521288"/>
            <a:ext cx="6731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Ошибка</a:t>
            </a:r>
            <a:endParaRPr lang="en-US" sz="2000" b="1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D491F-C047-473D-8B0A-F6AC6E66E48A}"/>
              </a:ext>
            </a:extLst>
          </p:cNvPr>
          <p:cNvSpPr txBox="1"/>
          <p:nvPr/>
        </p:nvSpPr>
        <p:spPr>
          <a:xfrm>
            <a:off x="654031" y="4077072"/>
            <a:ext cx="6731289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/>
              <a:t>eligibility trace</a:t>
            </a:r>
            <a:r>
              <a:rPr lang="en-US" sz="2000" b="1" dirty="0"/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/>
              <a:t>      -</a:t>
            </a:r>
            <a:r>
              <a:rPr lang="ru-RU" sz="2000" b="1" dirty="0"/>
              <a:t> </a:t>
            </a:r>
            <a:r>
              <a:rPr lang="ru-RU" sz="2000" dirty="0"/>
              <a:t>реакция мембраны </a:t>
            </a:r>
            <a:r>
              <a:rPr lang="en-US" sz="2000" dirty="0"/>
              <a:t>(PSP) </a:t>
            </a:r>
            <a:r>
              <a:rPr lang="ru-RU" sz="2000" dirty="0"/>
              <a:t>на серию </a:t>
            </a:r>
            <a:r>
              <a:rPr lang="ru-RU" sz="2000" dirty="0" err="1"/>
              <a:t>спайков</a:t>
            </a:r>
            <a:r>
              <a:rPr lang="ru-RU" sz="2000" dirty="0"/>
              <a:t>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endParaRPr lang="ru-RU" sz="2000" baseline="-25000" dirty="0"/>
          </a:p>
          <a:p>
            <a:pPr>
              <a:spcBef>
                <a:spcPts val="600"/>
              </a:spcBef>
            </a:pPr>
            <a:r>
              <a:rPr lang="en-US" sz="2000" i="1" dirty="0"/>
              <a:t>r </a:t>
            </a:r>
            <a:r>
              <a:rPr lang="ru-RU" sz="2000" i="1" dirty="0"/>
              <a:t>  </a:t>
            </a:r>
            <a:r>
              <a:rPr lang="en-US" sz="2000" i="1" dirty="0"/>
              <a:t>– </a:t>
            </a:r>
            <a:r>
              <a:rPr lang="ru-RU" sz="2000" dirty="0"/>
              <a:t>скорость обучения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i="1" dirty="0"/>
              <a:t>   </a:t>
            </a:r>
            <a:r>
              <a:rPr lang="ru-RU" sz="2000" i="1" dirty="0"/>
              <a:t> – </a:t>
            </a:r>
            <a:r>
              <a:rPr lang="ru-RU" sz="2000" dirty="0"/>
              <a:t>оконная функция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baseline="-250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5235CEF-ECE2-47C8-9874-F928C99F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51" y="4559703"/>
            <a:ext cx="152400" cy="20955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E717D07-1046-4304-BB2A-AF4C3A065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7" y="5298892"/>
            <a:ext cx="2762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Свойства </a:t>
            </a:r>
            <a:r>
              <a:rPr lang="en-US" sz="3000" b="1" dirty="0">
                <a:solidFill>
                  <a:schemeClr val="bg1"/>
                </a:solidFill>
              </a:rPr>
              <a:t>Super Spike</a:t>
            </a:r>
            <a:r>
              <a:rPr lang="ru-RU" sz="3000" b="1" dirty="0">
                <a:solidFill>
                  <a:schemeClr val="bg1"/>
                </a:solidFill>
              </a:rPr>
              <a:t> правила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21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D491F-C047-473D-8B0A-F6AC6E66E48A}"/>
              </a:ext>
            </a:extLst>
          </p:cNvPr>
          <p:cNvSpPr txBox="1"/>
          <p:nvPr/>
        </p:nvSpPr>
        <p:spPr>
          <a:xfrm>
            <a:off x="971600" y="1832625"/>
            <a:ext cx="7200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>
                <a:latin typeface="+mj-lt"/>
                <a:cs typeface="Times New Roman" panose="02020603050405020304" pitchFamily="18" charset="0"/>
              </a:rPr>
              <a:t>Пре- и пост-синаптическая активность умножается по </a:t>
            </a:r>
            <a:r>
              <a:rPr lang="ru-RU" sz="2200" dirty="0" err="1">
                <a:latin typeface="+mj-lt"/>
                <a:cs typeface="Times New Roman" panose="02020603050405020304" pitchFamily="18" charset="0"/>
              </a:rPr>
              <a:t>Хеббу</a:t>
            </a:r>
            <a:endParaRPr lang="ru-RU" sz="22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>
                <a:latin typeface="+mj-lt"/>
                <a:cs typeface="Times New Roman" panose="02020603050405020304" pitchFamily="18" charset="0"/>
              </a:rPr>
              <a:t>Использует мембранный потенциал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>
                <a:latin typeface="+mj-lt"/>
                <a:cs typeface="Times New Roman" panose="02020603050405020304" pitchFamily="18" charset="0"/>
              </a:rPr>
              <a:t>Нелинейно из-за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>
                <a:latin typeface="+mj-lt"/>
                <a:cs typeface="Times New Roman" panose="02020603050405020304" pitchFamily="18" charset="0"/>
              </a:rPr>
              <a:t>Сохраняет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eligibility trace </a:t>
            </a:r>
            <a:r>
              <a:rPr lang="ru-RU" sz="2200" dirty="0">
                <a:latin typeface="+mj-lt"/>
                <a:cs typeface="Times New Roman" panose="02020603050405020304" pitchFamily="18" charset="0"/>
              </a:rPr>
              <a:t>для того, чтобы учесть отсроченное вознаграждение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>
                <a:latin typeface="+mj-lt"/>
                <a:cs typeface="Times New Roman" panose="02020603050405020304" pitchFamily="18" charset="0"/>
              </a:rPr>
              <a:t>Трехфакторное правило, где третий фактор (ошибка) специфичен для постсинаптического нейрона</a:t>
            </a:r>
            <a:endParaRPr lang="en-US" sz="2200" dirty="0">
              <a:latin typeface="+mj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34203A-37F3-4BCA-952D-756A5E7C7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77" t="31146" r="18716" b="25251"/>
          <a:stretch/>
        </p:blipFill>
        <p:spPr>
          <a:xfrm>
            <a:off x="3635896" y="2917308"/>
            <a:ext cx="10081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0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22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21F43D-42A5-4D8C-9C13-DD9FB284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28" y="1836762"/>
            <a:ext cx="3672504" cy="36804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EB04E8-C051-4A3B-9B01-D6A58192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836762"/>
            <a:ext cx="3680470" cy="3680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9B89B8-2F95-49B8-991C-B26348442DBC}"/>
              </a:ext>
            </a:extLst>
          </p:cNvPr>
          <p:cNvSpPr txBox="1"/>
          <p:nvPr/>
        </p:nvSpPr>
        <p:spPr>
          <a:xfrm>
            <a:off x="884728" y="1085328"/>
            <a:ext cx="7488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  <a:cs typeface="Times New Roman" panose="02020603050405020304" pitchFamily="18" charset="0"/>
              </a:rPr>
              <a:t>Цель – обучить нейрон выдавать серию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спайков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18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 сети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23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4232C3-62A0-40FF-A653-0A7EB385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24744"/>
            <a:ext cx="4057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 сети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24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8D8B2-C6B9-4678-A455-9F427C7D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82" y="1041400"/>
            <a:ext cx="5953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Классификация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25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D152A-9C51-462A-B2A5-4591F5D1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60953"/>
            <a:ext cx="3680196" cy="34476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632DD5-5DDD-453E-97DB-72F40D3B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271" y="1700808"/>
            <a:ext cx="3884845" cy="4104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EA5E4-3703-4E88-ACAF-F74202363860}"/>
              </a:ext>
            </a:extLst>
          </p:cNvPr>
          <p:cNvSpPr txBox="1"/>
          <p:nvPr/>
        </p:nvSpPr>
        <p:spPr>
          <a:xfrm>
            <a:off x="1835696" y="1050343"/>
            <a:ext cx="7488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  <a:cs typeface="Times New Roman" panose="02020603050405020304" pitchFamily="18" charset="0"/>
              </a:rPr>
              <a:t>Цель – классифицировать два паттерна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33011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Классификация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82BB28-F421-4C5F-9DBF-4341129D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3390900" cy="2800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3C4299-F36C-4F60-A669-ED3EE050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53572"/>
            <a:ext cx="3181350" cy="3476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5F6F47-E28C-46F0-8DCF-138FC587FDF2}"/>
              </a:ext>
            </a:extLst>
          </p:cNvPr>
          <p:cNvSpPr txBox="1"/>
          <p:nvPr/>
        </p:nvSpPr>
        <p:spPr>
          <a:xfrm>
            <a:off x="971600" y="927805"/>
            <a:ext cx="7488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  <a:cs typeface="Times New Roman" panose="02020603050405020304" pitchFamily="18" charset="0"/>
              </a:rPr>
              <a:t>Цель – воспроизвести сложный пространственно-временной паттерн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спайков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85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Сложная активность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27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8A499-5749-4B85-A75A-0D8D2F49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09712"/>
            <a:ext cx="559155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5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 с разными обратными связями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28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61C928-9A9E-4BBA-9FE3-5E15E35F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2943225" cy="5114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EB8F2D-BB15-4902-9D84-21C44EB0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09687"/>
            <a:ext cx="27051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 с разными обратными связями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29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2279FA-3038-4A11-A532-08DE8401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3" y="1290999"/>
            <a:ext cx="7704533" cy="44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Вознаграждение и модуляция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EA4696-8AAF-4C02-82A8-AA743886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15" y="1619947"/>
            <a:ext cx="5234569" cy="381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BFD62-4971-4854-833B-B87933EAD822}"/>
              </a:ext>
            </a:extLst>
          </p:cNvPr>
          <p:cNvSpPr txBox="1"/>
          <p:nvPr/>
        </p:nvSpPr>
        <p:spPr>
          <a:xfrm>
            <a:off x="1619672" y="971436"/>
            <a:ext cx="6408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Не вся активность одинаково полезна</a:t>
            </a:r>
          </a:p>
        </p:txBody>
      </p:sp>
    </p:spTree>
    <p:extLst>
      <p:ext uri="{BB962C8B-B14F-4D97-AF65-F5344CB8AC3E}">
        <p14:creationId xmlns:p14="http://schemas.microsoft.com/office/powerpoint/2010/main" val="4174577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Приложения – </a:t>
            </a:r>
            <a:r>
              <a:rPr lang="ru-RU" sz="3000" b="1" dirty="0" err="1">
                <a:solidFill>
                  <a:schemeClr val="bg1"/>
                </a:solidFill>
              </a:rPr>
              <a:t>нейроморфные</a:t>
            </a:r>
            <a:r>
              <a:rPr lang="ru-RU" sz="3000" b="1" dirty="0">
                <a:solidFill>
                  <a:schemeClr val="bg1"/>
                </a:solidFill>
              </a:rPr>
              <a:t> чипы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30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1C399-D81B-4686-9ABE-75E5E129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1" y="908720"/>
            <a:ext cx="7823597" cy="3950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85C814-76C1-4D9A-B2BD-B43950CDADBA}"/>
              </a:ext>
            </a:extLst>
          </p:cNvPr>
          <p:cNvSpPr txBox="1"/>
          <p:nvPr/>
        </p:nvSpPr>
        <p:spPr>
          <a:xfrm>
            <a:off x="971600" y="5007466"/>
            <a:ext cx="7398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Stewart, K., Orchard, G., Shrestha, S. B., &amp; </a:t>
            </a:r>
            <a:r>
              <a:rPr lang="en-US" dirty="0" err="1"/>
              <a:t>Neftci</a:t>
            </a:r>
            <a:r>
              <a:rPr lang="en-US" dirty="0"/>
              <a:t>, E. (2020, August). On-chip few-shot learning with surrogate gradient descent on a neuromorphic processor. In </a:t>
            </a:r>
            <a:r>
              <a:rPr lang="en-US" i="1" dirty="0"/>
              <a:t>2020 2nd IEEE International Conference on Artificial Intelligence Circuits and Systems (AICAS)</a:t>
            </a:r>
            <a:r>
              <a:rPr lang="en-US" dirty="0"/>
              <a:t> (pp. 223-227). IEEE.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02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Приложения – </a:t>
            </a:r>
            <a:r>
              <a:rPr lang="ru-RU" sz="3000" b="1" dirty="0" err="1">
                <a:solidFill>
                  <a:schemeClr val="bg1"/>
                </a:solidFill>
              </a:rPr>
              <a:t>нейроморфные</a:t>
            </a:r>
            <a:r>
              <a:rPr lang="ru-RU" sz="3000" b="1" dirty="0">
                <a:solidFill>
                  <a:schemeClr val="bg1"/>
                </a:solidFill>
              </a:rPr>
              <a:t> чипы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31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5C814-76C1-4D9A-B2BD-B43950CDADBA}"/>
              </a:ext>
            </a:extLst>
          </p:cNvPr>
          <p:cNvSpPr txBox="1"/>
          <p:nvPr/>
        </p:nvSpPr>
        <p:spPr>
          <a:xfrm>
            <a:off x="971600" y="5007466"/>
            <a:ext cx="7398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Stewart, K., Orchard, G., Shrestha, S. B., &amp; </a:t>
            </a:r>
            <a:r>
              <a:rPr lang="en-US" dirty="0" err="1"/>
              <a:t>Neftci</a:t>
            </a:r>
            <a:r>
              <a:rPr lang="en-US" dirty="0"/>
              <a:t>, E. (2020, August). On-chip few-shot learning with surrogate gradient descent on a neuromorphic processor. In </a:t>
            </a:r>
            <a:r>
              <a:rPr lang="en-US" i="1" dirty="0"/>
              <a:t>2020 2nd IEEE International Conference on Artificial Intelligence Circuits and Systems (AICAS)</a:t>
            </a:r>
            <a:r>
              <a:rPr lang="en-US" dirty="0"/>
              <a:t> (pp. 223-227). IEEE.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80023C-0526-410D-AAA3-BE14E3C2F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"/>
          <a:stretch/>
        </p:blipFill>
        <p:spPr>
          <a:xfrm>
            <a:off x="1394284" y="1412776"/>
            <a:ext cx="6553200" cy="30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9431E-A774-4B6A-B70A-0FDA9A57A454}"/>
              </a:ext>
            </a:extLst>
          </p:cNvPr>
          <p:cNvSpPr txBox="1"/>
          <p:nvPr/>
        </p:nvSpPr>
        <p:spPr>
          <a:xfrm>
            <a:off x="1288232" y="1725824"/>
            <a:ext cx="73985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Трехфакторное правило обучения использует кроме совместной активности еще и наличие модулятора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Подкрепление допамином обеспечивает закрепление выигрышного поведения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Для </a:t>
            </a:r>
            <a:r>
              <a:rPr lang="ru-RU" sz="2200" dirty="0" err="1"/>
              <a:t>спайковых</a:t>
            </a:r>
            <a:r>
              <a:rPr lang="ru-RU" sz="2200" dirty="0"/>
              <a:t> нейронных сетей тоже существуют методы обратного распространения ошибки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Область приложений – </a:t>
            </a:r>
            <a:r>
              <a:rPr lang="ru-RU" sz="2200" dirty="0" err="1"/>
              <a:t>нейроморфные</a:t>
            </a:r>
            <a:r>
              <a:rPr lang="ru-RU" sz="2200" dirty="0"/>
              <a:t> чипы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054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Вознаграждение и модуляция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4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C612C-9DA9-4129-A67F-B387EB94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59" y="1922393"/>
            <a:ext cx="5063682" cy="3722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1547664" y="900523"/>
            <a:ext cx="74168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Выделять успешное поведение помогает </a:t>
            </a:r>
            <a:r>
              <a:rPr lang="ru-RU" sz="2200" dirty="0" err="1"/>
              <a:t>нейромодуляция</a:t>
            </a:r>
            <a:r>
              <a:rPr lang="ru-RU" sz="2200" dirty="0"/>
              <a:t> – воздействие </a:t>
            </a:r>
            <a:r>
              <a:rPr lang="ru-RU" sz="2200" dirty="0" err="1"/>
              <a:t>нейротрансмиттера</a:t>
            </a:r>
            <a:r>
              <a:rPr lang="ru-RU" sz="2200" dirty="0"/>
              <a:t> (допамина)</a:t>
            </a:r>
          </a:p>
        </p:txBody>
      </p:sp>
    </p:spTree>
    <p:extLst>
      <p:ext uri="{BB962C8B-B14F-4D97-AF65-F5344CB8AC3E}">
        <p14:creationId xmlns:p14="http://schemas.microsoft.com/office/powerpoint/2010/main" val="34419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65BE74-73FC-4EDC-8EA4-1D07AFF8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15310"/>
            <a:ext cx="4371975" cy="33623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Вознаграждение и модуляция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863588" y="836712"/>
            <a:ext cx="74168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err="1"/>
              <a:t>Допаминовый</a:t>
            </a:r>
            <a:r>
              <a:rPr lang="ru-RU" sz="2200" b="1" dirty="0"/>
              <a:t> нейрон (</a:t>
            </a:r>
            <a:r>
              <a:rPr lang="en-US" sz="2200" b="1" dirty="0"/>
              <a:t>PSTH) </a:t>
            </a:r>
            <a:r>
              <a:rPr lang="ru-RU" sz="2200" dirty="0"/>
              <a:t>: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Активируется при получении вознаграждения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Активируется в ответ на условный стимул (свет, звук)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Затормаживается, если вознаграждение не поступает</a:t>
            </a:r>
          </a:p>
          <a:p>
            <a:pPr algn="ctr">
              <a:spcBef>
                <a:spcPts val="600"/>
              </a:spcBef>
            </a:pPr>
            <a:r>
              <a:rPr lang="ru-RU" sz="2200" b="1" dirty="0"/>
              <a:t>Допамин = награда – ожидаемая награда</a:t>
            </a:r>
          </a:p>
        </p:txBody>
      </p:sp>
    </p:spTree>
    <p:extLst>
      <p:ext uri="{BB962C8B-B14F-4D97-AF65-F5344CB8AC3E}">
        <p14:creationId xmlns:p14="http://schemas.microsoft.com/office/powerpoint/2010/main" val="42393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Роль допамина в </a:t>
            </a:r>
            <a:r>
              <a:rPr lang="en-US" sz="3000" b="1" dirty="0">
                <a:solidFill>
                  <a:schemeClr val="bg1"/>
                </a:solidFill>
              </a:rPr>
              <a:t>STDP 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6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1092690" y="945502"/>
            <a:ext cx="61566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При заблокированных </a:t>
            </a:r>
            <a:r>
              <a:rPr lang="ru-RU" sz="2200" dirty="0" err="1"/>
              <a:t>допаминовых</a:t>
            </a:r>
            <a:r>
              <a:rPr lang="ru-RU" sz="2200" dirty="0"/>
              <a:t> рецепторах нет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D9719-C9E0-4148-9C9C-71F8727E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238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2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Трехфакторное </a:t>
            </a:r>
            <a:r>
              <a:rPr lang="ru-RU" sz="3000" b="1" dirty="0" err="1">
                <a:solidFill>
                  <a:schemeClr val="bg1"/>
                </a:solidFill>
              </a:rPr>
              <a:t>Хеббовское</a:t>
            </a:r>
            <a:r>
              <a:rPr lang="ru-RU" sz="3000" b="1" dirty="0">
                <a:solidFill>
                  <a:schemeClr val="bg1"/>
                </a:solidFill>
              </a:rPr>
              <a:t> 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7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863588" y="836712"/>
            <a:ext cx="7416824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Синапс хранит историю активности (</a:t>
            </a:r>
            <a:r>
              <a:rPr lang="en-US" sz="2200" dirty="0"/>
              <a:t>eligibility trace)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Вес меняется только в присутствии модулятора М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Модулятор выбрасывается, если награда превышает ожидаемую</a:t>
            </a: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07C676-8829-48CC-B294-0BCD3D1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23565"/>
            <a:ext cx="4414932" cy="8463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8B42FB-AB36-4D5D-9064-AADDD864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75" y="2938561"/>
            <a:ext cx="4292779" cy="9808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E2DFAB-031D-4E5B-984F-EA3171D3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917630"/>
            <a:ext cx="2671047" cy="6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Допамин и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8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F7D55-0A39-4CC6-9099-D3A03E4C4AE0}"/>
              </a:ext>
            </a:extLst>
          </p:cNvPr>
          <p:cNvSpPr txBox="1"/>
          <p:nvPr/>
        </p:nvSpPr>
        <p:spPr>
          <a:xfrm>
            <a:off x="676346" y="5085184"/>
            <a:ext cx="7791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Eugene M. </a:t>
            </a:r>
            <a:r>
              <a:rPr lang="en-US" dirty="0" err="1"/>
              <a:t>Izhikevich</a:t>
            </a:r>
            <a:r>
              <a:rPr lang="en-US" dirty="0"/>
              <a:t> Solving the distal reward problem through linkage of STDP and dopamine signaling. Cerebral cortex 17, no. 10 (2007): 2443-2452.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CC7F1-1A2A-4AA3-A475-4618AA88E80A}"/>
              </a:ext>
            </a:extLst>
          </p:cNvPr>
          <p:cNvSpPr txBox="1"/>
          <p:nvPr/>
        </p:nvSpPr>
        <p:spPr>
          <a:xfrm>
            <a:off x="683568" y="5955030"/>
            <a:ext cx="807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https://brian2.readthedocs.io/en/stable/examples/frompapers.Izhikevich_2007.html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87D80F-8C60-4D21-A4D6-EA7A19F6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53703"/>
            <a:ext cx="2808312" cy="2328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57FFE5-A3A0-4A0F-A4A2-221C71A5EBE5}"/>
              </a:ext>
            </a:extLst>
          </p:cNvPr>
          <p:cNvSpPr txBox="1"/>
          <p:nvPr/>
        </p:nvSpPr>
        <p:spPr>
          <a:xfrm>
            <a:off x="1043608" y="911430"/>
            <a:ext cx="7643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Состояние синапса: сила </a:t>
            </a:r>
            <a:r>
              <a:rPr lang="en-US" sz="2000" dirty="0"/>
              <a:t>(</a:t>
            </a:r>
            <a:r>
              <a:rPr lang="en-US" sz="2000" b="1" dirty="0"/>
              <a:t>s</a:t>
            </a:r>
            <a:r>
              <a:rPr lang="en-US" sz="2000" dirty="0"/>
              <a:t>) </a:t>
            </a:r>
            <a:r>
              <a:rPr lang="ru-RU" sz="2000" dirty="0"/>
              <a:t>и недавняя история (</a:t>
            </a:r>
            <a:r>
              <a:rPr lang="en-US" sz="2000" dirty="0"/>
              <a:t>eligibility trace) (</a:t>
            </a:r>
            <a:r>
              <a:rPr lang="en-US" sz="2000" b="1" dirty="0"/>
              <a:t>c</a:t>
            </a:r>
            <a:r>
              <a:rPr lang="en-US" sz="2000" dirty="0"/>
              <a:t>).</a:t>
            </a:r>
          </a:p>
          <a:p>
            <a:r>
              <a:rPr lang="en-US" sz="2000" dirty="0"/>
              <a:t>STDP </a:t>
            </a:r>
            <a:r>
              <a:rPr lang="ru-RU" sz="2000" dirty="0"/>
              <a:t>применяется к </a:t>
            </a:r>
            <a:r>
              <a:rPr lang="en-US" sz="2000" b="1" dirty="0"/>
              <a:t>c</a:t>
            </a:r>
            <a:r>
              <a:rPr lang="en-US" sz="2000" dirty="0"/>
              <a:t>, </a:t>
            </a:r>
            <a:r>
              <a:rPr lang="ru-RU" sz="2000" dirty="0"/>
              <a:t>а не к </a:t>
            </a:r>
            <a:r>
              <a:rPr lang="en-US" sz="2000" b="1" dirty="0"/>
              <a:t>s</a:t>
            </a:r>
            <a:endParaRPr lang="ru-RU" b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D363A3C-450C-418A-B48F-C5C5B8C1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80" y="1772816"/>
            <a:ext cx="3945920" cy="29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Допамин и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9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3BC37-8902-4DCC-AF77-FDC0ED15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84784"/>
            <a:ext cx="5690003" cy="4690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C2F9D1-7021-407E-8BE9-3CF2D4DA3BE5}"/>
              </a:ext>
            </a:extLst>
          </p:cNvPr>
          <p:cNvSpPr txBox="1"/>
          <p:nvPr/>
        </p:nvSpPr>
        <p:spPr>
          <a:xfrm>
            <a:off x="1012969" y="793901"/>
            <a:ext cx="7643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Синапс усиливается только если получено вознаграждение </a:t>
            </a:r>
            <a:r>
              <a:rPr lang="en-US" sz="2000" b="1" dirty="0"/>
              <a:t>d</a:t>
            </a:r>
            <a:r>
              <a:rPr lang="en-US" sz="2000" b="1" baseline="-25000" dirty="0"/>
              <a:t>i</a:t>
            </a:r>
            <a:r>
              <a:rPr lang="en-US" sz="2000" b="1" dirty="0"/>
              <a:t>(t)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39113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750</Words>
  <Application>Microsoft Office PowerPoint</Application>
  <PresentationFormat>Экран (4:3)</PresentationFormat>
  <Paragraphs>169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Тема Office</vt:lpstr>
      <vt:lpstr>Обучение с подкреплением=учителем</vt:lpstr>
      <vt:lpstr>Обучение</vt:lpstr>
      <vt:lpstr>Вознаграждение и модуляция</vt:lpstr>
      <vt:lpstr>Вознаграждение и модуляция</vt:lpstr>
      <vt:lpstr>Вознаграждение и модуляция</vt:lpstr>
      <vt:lpstr>Роль допамина в STDP </vt:lpstr>
      <vt:lpstr>Трехфакторное Хеббовское обучение</vt:lpstr>
      <vt:lpstr>Допамин и STDP</vt:lpstr>
      <vt:lpstr>Допамин и STDP</vt:lpstr>
      <vt:lpstr>Уравнения</vt:lpstr>
      <vt:lpstr>Сравнение с STDP</vt:lpstr>
      <vt:lpstr>Обучение с учителем</vt:lpstr>
      <vt:lpstr>Обратное распространение ошибки</vt:lpstr>
      <vt:lpstr>Обратное распространение ошибки</vt:lpstr>
      <vt:lpstr>Спайкующий нейрон</vt:lpstr>
      <vt:lpstr>Выход нейрона и ошибка</vt:lpstr>
      <vt:lpstr>Как найти градиент?</vt:lpstr>
      <vt:lpstr>Как найти градиент?</vt:lpstr>
      <vt:lpstr>Как найти градиент?</vt:lpstr>
      <vt:lpstr>Пластичность</vt:lpstr>
      <vt:lpstr>Свойства Super Spike правила</vt:lpstr>
      <vt:lpstr>Обучение</vt:lpstr>
      <vt:lpstr>Обучение сети</vt:lpstr>
      <vt:lpstr>Обучение сети</vt:lpstr>
      <vt:lpstr>Классификация</vt:lpstr>
      <vt:lpstr>Классификация</vt:lpstr>
      <vt:lpstr>Сложная активность</vt:lpstr>
      <vt:lpstr>Обучение с разными обратными связями</vt:lpstr>
      <vt:lpstr>Обучение с разными обратными связями</vt:lpstr>
      <vt:lpstr>Приложения – нейроморфные чипы</vt:lpstr>
      <vt:lpstr>Приложения – нейроморфные чипы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биологических нейронов</dc:title>
  <dc:creator>Bazenkov N</dc:creator>
  <cp:lastModifiedBy>Nikolay Bazenkov</cp:lastModifiedBy>
  <cp:revision>952</cp:revision>
  <dcterms:created xsi:type="dcterms:W3CDTF">2018-03-27T09:04:50Z</dcterms:created>
  <dcterms:modified xsi:type="dcterms:W3CDTF">2021-07-15T01:32:19Z</dcterms:modified>
</cp:coreProperties>
</file>